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8"/>
  </p:notesMasterIdLst>
  <p:sldIdLst>
    <p:sldId id="837" r:id="rId4"/>
    <p:sldId id="838" r:id="rId5"/>
    <p:sldId id="839" r:id="rId6"/>
    <p:sldId id="840" r:id="rId7"/>
    <p:sldId id="852" r:id="rId8"/>
    <p:sldId id="853" r:id="rId9"/>
    <p:sldId id="845" r:id="rId10"/>
    <p:sldId id="846" r:id="rId11"/>
    <p:sldId id="847" r:id="rId12"/>
    <p:sldId id="848" r:id="rId13"/>
    <p:sldId id="849" r:id="rId14"/>
    <p:sldId id="850" r:id="rId15"/>
    <p:sldId id="851" r:id="rId16"/>
    <p:sldId id="836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2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2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2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2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2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2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2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2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2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8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946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</p:sp>
      <p:sp>
        <p:nvSpPr>
          <p:cNvPr id="19461" name="Rectangle 5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zh-CN" altLang="en-US" sz="1200" b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单击此处编辑母版文本样式</a:t>
            </a:r>
            <a:endParaRPr lang="zh-CN" altLang="en-US" sz="1200" b="0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 b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第二级</a:t>
            </a:r>
            <a:endParaRPr lang="zh-CN" altLang="en-US" sz="1200" b="0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 b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第三级</a:t>
            </a:r>
            <a:endParaRPr lang="zh-CN" altLang="en-US" sz="1200" b="0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 b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第四级</a:t>
            </a:r>
            <a:endParaRPr lang="zh-CN" altLang="en-US" sz="1200" b="0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 b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第五级</a:t>
            </a:r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mtClean="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>
              <a:defRPr/>
            </a:pPr>
            <a:fld id="{A662BF06-5BFF-481C-8AA7-8960B4EF21DE}" type="slidenum">
              <a:rPr lang="zh-CN" altLang="en-US"/>
            </a:fld>
            <a:endParaRPr lang="en-US"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682C2-1277-44AA-A423-8EFDF5EDD88A}" type="slidenum">
              <a:rPr lang="zh-CN" altLang="en-US"/>
            </a:fld>
            <a:endParaRPr lang="en-US" sz="2200">
              <a:solidFill>
                <a:schemeClr val="bg1"/>
              </a:solidFill>
              <a:ea typeface="+mj-ea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A881B-E290-4052-918C-E5FF3F580353}" type="slidenum">
              <a:rPr lang="zh-CN" altLang="en-US"/>
            </a:fld>
            <a:endParaRPr lang="en-US" sz="2200">
              <a:solidFill>
                <a:schemeClr val="bg1"/>
              </a:solidFill>
              <a:ea typeface="+mj-ea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066800"/>
            <a:ext cx="194310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066800"/>
            <a:ext cx="567690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83E58-5EB2-41E9-99AB-070C659D25F3}" type="slidenum">
              <a:rPr lang="zh-CN" altLang="en-US"/>
            </a:fld>
            <a:endParaRPr lang="en-US" sz="2200">
              <a:solidFill>
                <a:schemeClr val="bg1"/>
              </a:solidFill>
              <a:ea typeface="+mj-ea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43553-9E23-47EE-A7AE-90B7F152B6E9}" type="slidenum">
              <a:rPr lang="zh-CN" altLang="en-US"/>
            </a:fld>
            <a:endParaRPr lang="en-US" sz="2200">
              <a:solidFill>
                <a:schemeClr val="bg1"/>
              </a:solidFill>
              <a:ea typeface="+mj-ea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514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5E614-37DA-4893-8236-56396584CE0E}" type="slidenum">
              <a:rPr lang="zh-CN" altLang="en-US"/>
            </a:fld>
            <a:endParaRPr lang="en-US" sz="2200">
              <a:solidFill>
                <a:schemeClr val="bg1"/>
              </a:solidFill>
              <a:ea typeface="+mj-ea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066800"/>
            <a:ext cx="194310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066800"/>
            <a:ext cx="567690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0D0B5-53EE-46DA-91B5-2C069AD946C4}" type="slidenum">
              <a:rPr lang="zh-CN" altLang="en-US"/>
            </a:fld>
            <a:endParaRPr lang="en-US" sz="2200">
              <a:solidFill>
                <a:schemeClr val="bg1"/>
              </a:solidFill>
              <a:ea typeface="+mj-ea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514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8C024-1AD7-4503-8D3C-325B0F45A58B}" type="slidenum">
              <a:rPr lang="zh-CN" altLang="en-US"/>
            </a:fld>
            <a:endParaRPr lang="en-US" sz="2200">
              <a:solidFill>
                <a:schemeClr val="bg1"/>
              </a:solidFill>
              <a:ea typeface="+mj-ea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DF7F5-25E2-413B-949E-4F3DC361E74A}" type="slidenum">
              <a:rPr lang="zh-CN" altLang="en-US"/>
            </a:fld>
            <a:endParaRPr lang="en-US" sz="2200">
              <a:solidFill>
                <a:schemeClr val="bg1"/>
              </a:solidFill>
              <a:ea typeface="+mj-ea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28294-F7B0-4929-A37E-9920FC9C60BA}" type="slidenum">
              <a:rPr lang="zh-CN" altLang="en-US"/>
            </a:fld>
            <a:endParaRPr lang="en-US" sz="2200">
              <a:solidFill>
                <a:schemeClr val="bg1"/>
              </a:solidFill>
              <a:ea typeface="+mj-ea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50D11-BD54-426F-B474-82A85CEB05E6}" type="slidenum">
              <a:rPr lang="zh-CN" altLang="en-US"/>
            </a:fld>
            <a:endParaRPr lang="en-US" sz="2200">
              <a:solidFill>
                <a:schemeClr val="bg1"/>
              </a:solidFill>
              <a:ea typeface="+mj-ea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7A23A-18B3-42C3-A523-2EE3D3B4386C}" type="slidenum">
              <a:rPr lang="zh-CN" altLang="en-US"/>
            </a:fld>
            <a:endParaRPr lang="en-US" sz="2200">
              <a:solidFill>
                <a:schemeClr val="bg1"/>
              </a:solidFill>
              <a:ea typeface="+mj-ea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D7810-65F0-460F-9644-1A1D154C97D0}" type="slidenum">
              <a:rPr lang="zh-CN" altLang="en-US"/>
            </a:fld>
            <a:endParaRPr lang="en-US" sz="2200">
              <a:solidFill>
                <a:schemeClr val="bg1"/>
              </a:solidFill>
              <a:ea typeface="+mj-ea"/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1066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单击此处编辑母版标题样式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514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53FD020-A924-4DB3-AEA5-EB86462454D4}" type="slidenum">
              <a:rPr lang="zh-CN" altLang="en-US"/>
            </a:fld>
            <a:endParaRPr lang="en-US" sz="2200">
              <a:solidFill>
                <a:schemeClr val="bg1"/>
              </a:solidFill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zo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1066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单击此处编辑母版标题样式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514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zo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ftp://192.168.255.6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slide" Target="slide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2"/>
          <p:cNvSpPr>
            <a:spLocks noChangeArrowheads="1" noChangeShapeType="1"/>
          </p:cNvSpPr>
          <p:nvPr/>
        </p:nvSpPr>
        <p:spPr bwMode="auto">
          <a:xfrm>
            <a:off x="936625" y="1268413"/>
            <a:ext cx="7232650" cy="11525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rgbClr val="C00000"/>
                </a:solidFill>
                <a:latin typeface="华文行楷" panose="02010800040101010101" charset="-122"/>
                <a:ea typeface="华文行楷" panose="02010800040101010101" charset="-122"/>
              </a:rPr>
              <a:t>计算机应用基础</a:t>
            </a:r>
            <a:endParaRPr lang="zh-CN" altLang="en-US" sz="3600" kern="10">
              <a:solidFill>
                <a:srgbClr val="C00000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719138" y="4581525"/>
            <a:ext cx="7739062" cy="122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bevel/>
          </a:ln>
        </p:spPr>
        <p:txBody>
          <a:bodyPr lIns="92075" tIns="46038" rIns="92075" bIns="46038" anchor="b"/>
          <a:lstStyle/>
          <a:p>
            <a:r>
              <a:rPr lang="zh-CN" altLang="en-US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任课教师</a:t>
            </a:r>
            <a:r>
              <a:rPr lang="zh-CN" altLang="en-US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：余庆茂</a:t>
            </a:r>
            <a:br>
              <a:rPr lang="zh-CN" altLang="en-US" dirty="0">
                <a:solidFill>
                  <a:schemeClr val="accent1"/>
                </a:solidFill>
                <a:latin typeface="华文新魏" panose="02010800040101010101" pitchFamily="2" charset="-122"/>
                <a:sym typeface="华文新魏" panose="02010800040101010101" pitchFamily="2" charset="-122"/>
              </a:rPr>
            </a:br>
            <a:r>
              <a:rPr lang="zh-CN" altLang="en-US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电子邮件</a:t>
            </a:r>
            <a:r>
              <a:rPr lang="zh-CN" altLang="en-US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：</a:t>
            </a:r>
            <a:r>
              <a:rPr lang="en-US" altLang="zh-CN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yuqingmao2013@163.com</a:t>
            </a:r>
            <a:r>
              <a:rPr lang="zh-CN" altLang="en-US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，微信</a:t>
            </a:r>
            <a:r>
              <a:rPr lang="en-US" altLang="zh-CN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385853163</a:t>
            </a:r>
            <a:br>
              <a:rPr lang="zh-CN" altLang="en-US" i="1" dirty="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</a:br>
            <a:r>
              <a:rPr lang="zh-CN" altLang="en-US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教学网站：</a:t>
            </a:r>
            <a:r>
              <a:rPr lang="zh-CN" altLang="en-US" sz="2000" dirty="0">
                <a:solidFill>
                  <a:srgbClr val="C00000"/>
                </a:solidFill>
                <a:sym typeface="Times New Roman" panose="02020603050405020304" pitchFamily="18" charset="0"/>
              </a:rPr>
              <a:t>广州校区</a:t>
            </a:r>
            <a:r>
              <a:rPr lang="en-US" altLang="zh-CN" sz="2000" dirty="0">
                <a:solidFill>
                  <a:srgbClr val="C00000"/>
                </a:solidFill>
                <a:sym typeface="Times New Roman" panose="02020603050405020304" pitchFamily="18" charset="0"/>
              </a:rPr>
              <a:t>FTP[</a:t>
            </a:r>
            <a:r>
              <a:rPr lang="zh-CN" altLang="en-US" sz="2000" dirty="0">
                <a:solidFill>
                  <a:srgbClr val="C00000"/>
                </a:solidFill>
                <a:sym typeface="Times New Roman" panose="02020603050405020304" pitchFamily="18" charset="0"/>
              </a:rPr>
              <a:t>官方</a:t>
            </a:r>
            <a:r>
              <a:rPr lang="en-US" altLang="zh-CN" sz="2000" dirty="0">
                <a:solidFill>
                  <a:srgbClr val="C00000"/>
                </a:solidFill>
                <a:sym typeface="Times New Roman" panose="02020603050405020304" pitchFamily="18" charset="0"/>
              </a:rPr>
              <a:t>]</a:t>
            </a:r>
            <a:r>
              <a:rPr lang="zh-CN" altLang="en-US" sz="2000" dirty="0">
                <a:solidFill>
                  <a:srgbClr val="C00000"/>
                </a:solidFill>
                <a:sym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C00000"/>
                </a:solidFill>
                <a:sym typeface="Times New Roman" panose="02020603050405020304" pitchFamily="18" charset="0"/>
              </a:rPr>
              <a:t>ftp://192.168.255.6 </a:t>
            </a:r>
            <a:r>
              <a:rPr lang="en-US" altLang="zh-CN" sz="2000" dirty="0">
                <a:solidFill>
                  <a:srgbClr val="C00000"/>
                </a:solidFill>
                <a:sym typeface="Times New Roman" panose="02020603050405020304" pitchFamily="18" charset="0"/>
                <a:hlinkClick r:id="rId1"/>
              </a:rPr>
              <a:t>/</a:t>
            </a:r>
            <a:r>
              <a:rPr lang="zh-CN" altLang="en-US" sz="2000" dirty="0">
                <a:solidFill>
                  <a:srgbClr val="C00000"/>
                </a:solidFill>
                <a:sym typeface="Times New Roman" panose="02020603050405020304" pitchFamily="18" charset="0"/>
              </a:rPr>
              <a:t>计算机基础</a:t>
            </a:r>
            <a:endParaRPr lang="zh-CN" altLang="en-US" sz="2000" i="1" dirty="0">
              <a:solidFill>
                <a:srgbClr val="C00000"/>
              </a:solidFill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4100" name="WordArt 4"/>
          <p:cNvSpPr>
            <a:spLocks noChangeArrowheads="1" noChangeShapeType="1"/>
          </p:cNvSpPr>
          <p:nvPr/>
        </p:nvSpPr>
        <p:spPr bwMode="auto">
          <a:xfrm>
            <a:off x="2735263" y="2997200"/>
            <a:ext cx="3584575" cy="647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（公共基础课）</a:t>
            </a:r>
            <a:endParaRPr lang="zh-CN" altLang="en-US" sz="3600" kern="10" dirty="0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ldLvl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38200"/>
          </a:xfrm>
          <a:gradFill rotWithShape="0">
            <a:gsLst>
              <a:gs pos="0">
                <a:srgbClr val="FFFFFF"/>
              </a:gs>
              <a:gs pos="100000">
                <a:srgbClr val="00CC99"/>
              </a:gs>
            </a:gsLst>
            <a:lin ang="2700000" scaled="1"/>
          </a:gra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4800" b="1" smtClean="0">
                <a:solidFill>
                  <a:srgbClr val="003399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sz="4800" b="1" smtClean="0">
                <a:solidFill>
                  <a:srgbClr val="003399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上机实验</a:t>
            </a:r>
            <a:endParaRPr lang="zh-CN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08050"/>
            <a:ext cx="9144000" cy="5805488"/>
          </a:xfrm>
          <a:solidFill>
            <a:srgbClr val="84FFE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zh-CN" altLang="zh-CN" b="1" smtClean="0">
                <a:solidFill>
                  <a:srgbClr val="86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zh-CN" b="1" smtClean="0">
                <a:solidFill>
                  <a:srgbClr val="86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机房的局域网环境</a:t>
            </a:r>
            <a:endParaRPr lang="zh-CN" b="1" smtClean="0">
              <a:solidFill>
                <a:srgbClr val="86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609600" indent="-609600">
              <a:buFont typeface="Monotype Sorts" pitchFamily="2" charset="2"/>
              <a:buNone/>
            </a:pPr>
            <a:r>
              <a:rPr lang="zh-CN" altLang="zh-CN" b="1" smtClean="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   </a:t>
            </a:r>
            <a:endParaRPr lang="zh-CN" altLang="zh-CN" b="1" smtClea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609600" indent="-609600">
              <a:buFont typeface="Monotype Sorts" pitchFamily="2" charset="2"/>
              <a:buNone/>
            </a:pPr>
            <a:endParaRPr lang="zh-CN" altLang="zh-CN" b="1" smtClea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6" name="Text Box 4"/>
          <p:cNvSpPr>
            <a:spLocks noChangeArrowheads="1"/>
          </p:cNvSpPr>
          <p:nvPr/>
        </p:nvSpPr>
        <p:spPr bwMode="auto">
          <a:xfrm>
            <a:off x="971550" y="4981575"/>
            <a:ext cx="7561263" cy="1508125"/>
          </a:xfrm>
          <a:prstGeom prst="rect">
            <a:avLst/>
          </a:prstGeom>
          <a:solidFill>
            <a:srgbClr val="FEA0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C:\    </a:t>
            </a:r>
            <a:r>
              <a:rPr lang="zh-CN" altLang="en-US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存放</a:t>
            </a:r>
            <a:r>
              <a:rPr lang="zh-CN" altLang="en-US" sz="2400" b="0">
                <a:solidFill>
                  <a:schemeClr val="tx1"/>
                </a:solidFill>
              </a:rPr>
              <a:t>系统软件     </a:t>
            </a:r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禁写</a:t>
            </a:r>
            <a:r>
              <a:rPr lang="en-US" altLang="zh-CN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)</a:t>
            </a:r>
            <a:endParaRPr lang="zh-CN" altLang="en-US" b="0">
              <a:solidFill>
                <a:schemeClr val="tx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/>
            <a:r>
              <a:rPr lang="en-US" altLang="zh-CN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D:\    </a:t>
            </a:r>
            <a:r>
              <a:rPr lang="zh-CN" altLang="en-US" sz="2400" b="0">
                <a:solidFill>
                  <a:schemeClr val="tx1"/>
                </a:solidFill>
              </a:rPr>
              <a:t>存放应用程序    </a:t>
            </a:r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禁写</a:t>
            </a:r>
            <a:r>
              <a:rPr lang="en-US" altLang="zh-CN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)</a:t>
            </a:r>
            <a:endParaRPr lang="zh-CN" altLang="en-US" b="0">
              <a:solidFill>
                <a:schemeClr val="tx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/>
            <a:r>
              <a:rPr lang="en-US" altLang="zh-CN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E:\  (</a:t>
            </a:r>
            <a:r>
              <a:rPr lang="zh-CN" altLang="en-US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即“我的文档”</a:t>
            </a:r>
            <a:r>
              <a:rPr lang="en-US" altLang="zh-CN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)  </a:t>
            </a:r>
            <a:r>
              <a:rPr lang="zh-CN" altLang="en-US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允许读写</a:t>
            </a:r>
            <a:r>
              <a:rPr lang="en-US" altLang="zh-CN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共用</a:t>
            </a:r>
            <a:r>
              <a:rPr lang="en-US" altLang="zh-CN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)</a:t>
            </a:r>
            <a:endParaRPr lang="zh-CN" altLang="en-US" b="0">
              <a:solidFill>
                <a:schemeClr val="tx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/>
            <a:r>
              <a:rPr lang="en-US" altLang="zh-CN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G:\  (</a:t>
            </a:r>
            <a:r>
              <a:rPr lang="zh-CN" altLang="en-US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即“用户文件夹”</a:t>
            </a:r>
            <a:r>
              <a:rPr lang="en-US" altLang="zh-CN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)  </a:t>
            </a:r>
            <a:r>
              <a:rPr lang="zh-CN" altLang="en-US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以帐号登录服务器中</a:t>
            </a:r>
            <a:r>
              <a:rPr lang="en-US" altLang="zh-CN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独用</a:t>
            </a:r>
            <a:r>
              <a:rPr lang="en-US" altLang="zh-CN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)</a:t>
            </a:r>
            <a:endParaRPr lang="zh-CN" alt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203575" y="2420938"/>
            <a:ext cx="5184775" cy="1008062"/>
          </a:xfrm>
          <a:prstGeom prst="rect">
            <a:avLst/>
          </a:prstGeom>
          <a:solidFill>
            <a:srgbClr val="CCFFFF"/>
          </a:solidFill>
          <a:ln w="9525">
            <a:solidFill>
              <a:srgbClr val="FF66FF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800">
                <a:solidFill>
                  <a:srgbClr val="860000"/>
                </a:solidFill>
                <a:sym typeface="Times New Roman" panose="02020603050405020304" pitchFamily="18" charset="0"/>
              </a:rPr>
              <a:t>服务器</a:t>
            </a:r>
            <a:endParaRPr lang="zh-CN" altLang="en-US" sz="2800">
              <a:solidFill>
                <a:srgbClr val="860000"/>
              </a:solidFill>
              <a:sym typeface="Times New Roman" panose="02020603050405020304" pitchFamily="18" charset="0"/>
            </a:endParaRPr>
          </a:p>
          <a:p>
            <a:pPr algn="ctr" eaLnBrk="1" hangingPunct="1"/>
            <a:r>
              <a:rPr lang="en-US" altLang="zh-CN" sz="2400">
                <a:solidFill>
                  <a:srgbClr val="0000CC"/>
                </a:solidFill>
                <a:sym typeface="Times New Roman" panose="02020603050405020304" pitchFamily="18" charset="0"/>
              </a:rPr>
              <a:t>(</a:t>
            </a:r>
            <a:r>
              <a:rPr lang="zh-CN" altLang="en-US" sz="2400">
                <a:solidFill>
                  <a:srgbClr val="0000CC"/>
                </a:solidFill>
                <a:sym typeface="Times New Roman" panose="02020603050405020304" pitchFamily="18" charset="0"/>
              </a:rPr>
              <a:t>多个机房共用一个服务器</a:t>
            </a:r>
            <a:r>
              <a:rPr lang="en-US" altLang="zh-CN" sz="2400">
                <a:solidFill>
                  <a:srgbClr val="0000CC"/>
                </a:solidFill>
                <a:sym typeface="Times New Roman" panose="02020603050405020304" pitchFamily="18" charset="0"/>
              </a:rPr>
              <a:t>)</a:t>
            </a:r>
            <a:endParaRPr lang="zh-CN" alt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7092950" y="1557338"/>
            <a:ext cx="0" cy="863600"/>
          </a:xfrm>
          <a:prstGeom prst="line">
            <a:avLst/>
          </a:prstGeom>
          <a:noFill/>
          <a:ln w="28575">
            <a:solidFill>
              <a:srgbClr val="663300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7092950" y="1557338"/>
            <a:ext cx="503238" cy="1587"/>
          </a:xfrm>
          <a:prstGeom prst="line">
            <a:avLst/>
          </a:prstGeom>
          <a:noFill/>
          <a:ln w="28575">
            <a:solidFill>
              <a:srgbClr val="663300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0" name="Text Box 8"/>
          <p:cNvSpPr>
            <a:spLocks noChangeArrowheads="1"/>
          </p:cNvSpPr>
          <p:nvPr/>
        </p:nvSpPr>
        <p:spPr bwMode="auto">
          <a:xfrm>
            <a:off x="7488238" y="1268413"/>
            <a:ext cx="1655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Internet</a:t>
            </a:r>
            <a:endParaRPr lang="zh-CN" alt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755650" y="4292600"/>
            <a:ext cx="1944688" cy="649288"/>
          </a:xfrm>
          <a:prstGeom prst="rect">
            <a:avLst/>
          </a:prstGeom>
          <a:solidFill>
            <a:srgbClr val="CCFFFF"/>
          </a:solidFill>
          <a:ln w="9525">
            <a:solidFill>
              <a:srgbClr val="FF66FF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chemeClr val="accent2"/>
                </a:solidFill>
                <a:sym typeface="Times New Roman" panose="02020603050405020304" pitchFamily="18" charset="0"/>
              </a:rPr>
              <a:t>工作站</a:t>
            </a:r>
            <a:endParaRPr lang="zh-CN" altLang="en-US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3132138" y="4292600"/>
            <a:ext cx="2016125" cy="649288"/>
          </a:xfrm>
          <a:prstGeom prst="rect">
            <a:avLst/>
          </a:prstGeom>
          <a:solidFill>
            <a:srgbClr val="CCFFFF"/>
          </a:solidFill>
          <a:ln w="9525">
            <a:solidFill>
              <a:srgbClr val="FF66FF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chemeClr val="accent2"/>
                </a:solidFill>
                <a:sym typeface="Times New Roman" panose="02020603050405020304" pitchFamily="18" charset="0"/>
              </a:rPr>
              <a:t>工作站</a:t>
            </a:r>
            <a:endParaRPr lang="zh-CN" altLang="en-US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6588125" y="4292600"/>
            <a:ext cx="2016125" cy="649288"/>
          </a:xfrm>
          <a:prstGeom prst="rect">
            <a:avLst/>
          </a:prstGeom>
          <a:solidFill>
            <a:srgbClr val="CCFFFF"/>
          </a:solidFill>
          <a:ln w="9525">
            <a:solidFill>
              <a:srgbClr val="FF66FF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chemeClr val="accent2"/>
                </a:solidFill>
                <a:sym typeface="Times New Roman" panose="02020603050405020304" pitchFamily="18" charset="0"/>
              </a:rPr>
              <a:t>工作站</a:t>
            </a:r>
            <a:endParaRPr lang="zh-CN" alt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flipH="1">
            <a:off x="2052638" y="3429000"/>
            <a:ext cx="1873250" cy="863600"/>
          </a:xfrm>
          <a:prstGeom prst="line">
            <a:avLst/>
          </a:prstGeom>
          <a:noFill/>
          <a:ln w="28575">
            <a:solidFill>
              <a:srgbClr val="663300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H="1">
            <a:off x="4140200" y="3429000"/>
            <a:ext cx="431800" cy="863600"/>
          </a:xfrm>
          <a:prstGeom prst="line">
            <a:avLst/>
          </a:prstGeom>
          <a:noFill/>
          <a:ln w="28575">
            <a:solidFill>
              <a:srgbClr val="663300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5508625" y="3429000"/>
            <a:ext cx="1871663" cy="863600"/>
          </a:xfrm>
          <a:prstGeom prst="line">
            <a:avLst/>
          </a:prstGeom>
          <a:noFill/>
          <a:ln w="28575">
            <a:solidFill>
              <a:srgbClr val="663300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7" name="AutoShape 15"/>
          <p:cNvSpPr>
            <a:spLocks noChangeArrowheads="1"/>
          </p:cNvSpPr>
          <p:nvPr/>
        </p:nvSpPr>
        <p:spPr bwMode="auto">
          <a:xfrm>
            <a:off x="250825" y="2636838"/>
            <a:ext cx="1800225" cy="504825"/>
          </a:xfrm>
          <a:prstGeom prst="wedgeRectCallout">
            <a:avLst>
              <a:gd name="adj1" fmla="val 79977"/>
              <a:gd name="adj2" fmla="val 214778"/>
            </a:avLst>
          </a:prstGeom>
          <a:gradFill rotWithShape="1">
            <a:gsLst>
              <a:gs pos="0">
                <a:srgbClr val="FFFFFF"/>
              </a:gs>
              <a:gs pos="100000">
                <a:srgbClr val="99FF66"/>
              </a:gs>
            </a:gsLst>
            <a:lin ang="2700000" scaled="1"/>
          </a:gradFill>
          <a:ln w="9525">
            <a:solidFill>
              <a:srgbClr val="FFFF00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rgbClr val="FF3300"/>
                </a:solidFill>
                <a:sym typeface="Times New Roman" panose="02020603050405020304" pitchFamily="18" charset="0"/>
              </a:rPr>
              <a:t>连接到服务器</a:t>
            </a:r>
            <a:endParaRPr lang="zh-CN" altLang="en-US"/>
          </a:p>
        </p:txBody>
      </p:sp>
      <p:sp>
        <p:nvSpPr>
          <p:cNvPr id="13328" name="AutoShape 16"/>
          <p:cNvSpPr>
            <a:spLocks noChangeArrowheads="1"/>
          </p:cNvSpPr>
          <p:nvPr/>
        </p:nvSpPr>
        <p:spPr bwMode="auto">
          <a:xfrm>
            <a:off x="250825" y="1916113"/>
            <a:ext cx="1873250" cy="433387"/>
          </a:xfrm>
          <a:prstGeom prst="wedgeRectCallout">
            <a:avLst>
              <a:gd name="adj1" fmla="val 129829"/>
              <a:gd name="adj2" fmla="val 128019"/>
            </a:avLst>
          </a:prstGeom>
          <a:gradFill rotWithShape="1">
            <a:gsLst>
              <a:gs pos="0">
                <a:srgbClr val="FFFFFF"/>
              </a:gs>
              <a:gs pos="100000">
                <a:srgbClr val="99FF66"/>
              </a:gs>
            </a:gsLst>
            <a:lin ang="2700000" scaled="1"/>
          </a:gradFill>
          <a:ln w="9525">
            <a:solidFill>
              <a:srgbClr val="FFFF00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rgbClr val="FF3300"/>
                </a:solidFill>
                <a:sym typeface="Times New Roman" panose="02020603050405020304" pitchFamily="18" charset="0"/>
              </a:rPr>
              <a:t>用户存储区</a:t>
            </a:r>
            <a:r>
              <a:rPr lang="en-US" altLang="zh-CN" sz="2000">
                <a:solidFill>
                  <a:srgbClr val="FF3300"/>
                </a:solidFill>
                <a:sym typeface="Times New Roman" panose="02020603050405020304" pitchFamily="18" charset="0"/>
              </a:rPr>
              <a:t>G:\</a:t>
            </a:r>
            <a:endParaRPr lang="zh-CN" altLang="en-US"/>
          </a:p>
        </p:txBody>
      </p:sp>
      <p:sp>
        <p:nvSpPr>
          <p:cNvPr id="13329" name="AutoShape 17"/>
          <p:cNvSpPr/>
          <p:nvPr/>
        </p:nvSpPr>
        <p:spPr bwMode="auto">
          <a:xfrm>
            <a:off x="684213" y="5300663"/>
            <a:ext cx="215900" cy="792162"/>
          </a:xfrm>
          <a:prstGeom prst="leftBrace">
            <a:avLst>
              <a:gd name="adj1" fmla="val 27179"/>
              <a:gd name="adj2" fmla="val 50000"/>
            </a:avLst>
          </a:prstGeom>
          <a:noFill/>
          <a:ln w="38100">
            <a:solidFill>
              <a:srgbClr val="66FF33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 sz="4800">
              <a:solidFill>
                <a:srgbClr val="FFFF66"/>
              </a:solidFill>
              <a:sym typeface="Times New Roman" panose="02020603050405020304" pitchFamily="18" charset="0"/>
            </a:endParaRPr>
          </a:p>
        </p:txBody>
      </p:sp>
      <p:sp>
        <p:nvSpPr>
          <p:cNvPr id="13330" name="Text Box 18"/>
          <p:cNvSpPr>
            <a:spLocks noChangeArrowheads="1"/>
          </p:cNvSpPr>
          <p:nvPr/>
        </p:nvSpPr>
        <p:spPr bwMode="auto">
          <a:xfrm>
            <a:off x="250825" y="5300663"/>
            <a:ext cx="43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800" b="0">
                <a:latin typeface="宋体" panose="02010600030101010101" pitchFamily="2" charset="-122"/>
                <a:sym typeface="宋体" panose="02010600030101010101" pitchFamily="2" charset="-122"/>
              </a:rPr>
              <a:t>本地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1"/>
          <p:cNvPicPr preferRelativeResize="0">
            <a:picLocks noGrp="1" noChangeAspect="1" noChangeArrowheads="1"/>
          </p:cNvPicPr>
          <p:nvPr>
            <p:ph type="body"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4150" y="1700213"/>
            <a:ext cx="6034088" cy="45259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3"/>
          <p:cNvSpPr>
            <a:spLocks noChangeArrowheads="1"/>
          </p:cNvSpPr>
          <p:nvPr/>
        </p:nvSpPr>
        <p:spPr bwMode="auto">
          <a:xfrm>
            <a:off x="395288" y="1027113"/>
            <a:ext cx="8424862" cy="457200"/>
          </a:xfrm>
          <a:prstGeom prst="rect">
            <a:avLst/>
          </a:prstGeom>
          <a:solidFill>
            <a:srgbClr val="C1F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(1) </a:t>
            </a:r>
            <a:r>
              <a:rPr lang="zh-CN" altLang="en-US" sz="2400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选择网络驱动器</a:t>
            </a:r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zh-CN" altLang="en-US" sz="2400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盘，双击打开</a:t>
            </a:r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zh-CN" altLang="en-US" sz="2400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盘</a:t>
            </a:r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,</a:t>
            </a:r>
            <a:r>
              <a:rPr lang="zh-CN" altLang="en-US" sz="2400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打开 </a:t>
            </a:r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zh-CN" altLang="en-US" sz="2400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：盘根文件夹</a:t>
            </a:r>
            <a:endParaRPr lang="zh-CN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38200"/>
          </a:xfrm>
          <a:gradFill rotWithShape="0">
            <a:gsLst>
              <a:gs pos="0">
                <a:srgbClr val="FFFFFF"/>
              </a:gs>
              <a:gs pos="100000">
                <a:srgbClr val="00CC99"/>
              </a:gs>
            </a:gsLst>
            <a:lin ang="2700000" scaled="1"/>
          </a:gra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smtClean="0"/>
              <a:t> </a:t>
            </a:r>
            <a:r>
              <a:rPr lang="zh-CN" altLang="en-US" sz="4000" b="1" smtClean="0"/>
              <a:t>登录</a:t>
            </a:r>
            <a:r>
              <a:rPr lang="en-US" altLang="zh-CN" sz="4000" b="1" smtClean="0"/>
              <a:t>G:</a:t>
            </a:r>
            <a:r>
              <a:rPr lang="zh-CN" altLang="en-US" sz="4000" b="1" smtClean="0"/>
              <a:t>盘</a:t>
            </a:r>
            <a:r>
              <a:rPr lang="en-US" altLang="zh-CN" sz="4000" b="1" smtClean="0"/>
              <a:t>(</a:t>
            </a:r>
            <a:r>
              <a:rPr lang="zh-CN" altLang="en-US" sz="4000" b="1" smtClean="0"/>
              <a:t>服务器</a:t>
            </a:r>
            <a:r>
              <a:rPr lang="en-US" altLang="zh-CN" sz="4000" b="1" smtClean="0"/>
              <a:t>)</a:t>
            </a:r>
            <a:r>
              <a:rPr lang="zh-CN" altLang="en-US" sz="4000" b="1" smtClean="0"/>
              <a:t>的方法</a:t>
            </a: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476250"/>
            <a:ext cx="77724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smtClean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登录</a:t>
            </a:r>
            <a:r>
              <a:rPr lang="en-US" altLang="zh-CN" b="1" smtClean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G</a:t>
            </a:r>
            <a:r>
              <a:rPr lang="zh-CN" altLang="en-US" b="1" smtClean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盘</a:t>
            </a:r>
            <a:endParaRPr lang="zh-CN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6875" y="1384300"/>
            <a:ext cx="4210050" cy="4852988"/>
          </a:xfrm>
          <a:solidFill>
            <a:srgbClr val="C1FFE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(2)</a:t>
            </a:r>
            <a:r>
              <a:rPr lang="zh-CN" altLang="en-US" sz="24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双击“登录</a:t>
            </a:r>
            <a:r>
              <a:rPr lang="en-US" altLang="zh-CN" sz="24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G</a:t>
            </a:r>
            <a:r>
              <a:rPr lang="zh-CN" altLang="en-US" sz="24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盘”</a:t>
            </a:r>
            <a:endParaRPr lang="zh-CN" altLang="en-US" sz="2400" b="1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(3)</a:t>
            </a:r>
            <a:r>
              <a:rPr lang="zh-CN" altLang="en-US" sz="24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选择“任课老师”（或班级）</a:t>
            </a:r>
            <a:endParaRPr lang="zh-CN" altLang="en-US" sz="2400" b="1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(4)</a:t>
            </a:r>
            <a:r>
              <a:rPr lang="zh-CN" altLang="en-US" sz="24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输入及确认本人学号</a:t>
            </a:r>
            <a:endParaRPr lang="zh-CN" altLang="en-US" sz="2400" b="1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(5)</a:t>
            </a:r>
            <a:r>
              <a:rPr lang="zh-CN" altLang="en-US" sz="24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单击 “登录”</a:t>
            </a:r>
            <a:endParaRPr lang="zh-CN" altLang="en-US" sz="2400" b="1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2400" b="1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spcBef>
                <a:spcPct val="10000"/>
              </a:spcBef>
              <a:buFont typeface="Monotype Sorts" pitchFamily="2" charset="2"/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  ★ 这时</a:t>
            </a:r>
            <a:r>
              <a:rPr lang="en-US" altLang="zh-CN" sz="24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,</a:t>
            </a:r>
            <a:r>
              <a:rPr lang="zh-CN" altLang="en-US" sz="24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用“我的电脑”或</a:t>
            </a:r>
            <a:endParaRPr lang="zh-CN" altLang="en-US" sz="2400" b="1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spcBef>
                <a:spcPct val="10000"/>
              </a:spcBef>
              <a:buFont typeface="Monotype Sorts" pitchFamily="2" charset="2"/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“资源管理器”查看有无</a:t>
            </a:r>
            <a:r>
              <a:rPr lang="en-US" altLang="zh-CN" sz="24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G:</a:t>
            </a:r>
            <a:r>
              <a:rPr lang="zh-CN" altLang="en-US" sz="24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盘若无，可重复上述步骤</a:t>
            </a:r>
            <a:r>
              <a:rPr lang="en-US" altLang="zh-CN" sz="24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,</a:t>
            </a:r>
            <a:r>
              <a:rPr lang="zh-CN" altLang="en-US" sz="24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直至 看到有</a:t>
            </a:r>
            <a:r>
              <a:rPr lang="en-US" altLang="zh-CN" sz="24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G:</a:t>
            </a:r>
            <a:r>
              <a:rPr lang="zh-CN" altLang="en-US" sz="24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盘。</a:t>
            </a:r>
            <a:endParaRPr lang="zh-CN" altLang="en-US" sz="2400" b="1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spcBef>
                <a:spcPct val="10000"/>
              </a:spcBef>
              <a:buFont typeface="Monotype Sorts" pitchFamily="2" charset="2"/>
              <a:buNone/>
            </a:pPr>
            <a:endParaRPr lang="zh-CN" altLang="en-US" sz="2400" b="1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5364" name="Picture 4" descr="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230188"/>
            <a:ext cx="381635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</p:pic>
      <p:pic>
        <p:nvPicPr>
          <p:cNvPr id="15365" name="Picture 5" descr="未命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573463"/>
            <a:ext cx="39243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</p:pic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3851275" y="2709863"/>
            <a:ext cx="1511300" cy="863600"/>
          </a:xfrm>
          <a:prstGeom prst="wedgeRectCallout">
            <a:avLst>
              <a:gd name="adj1" fmla="val 135815"/>
              <a:gd name="adj2" fmla="val -8791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1800">
                <a:solidFill>
                  <a:srgbClr val="0066CC"/>
                </a:solidFill>
                <a:sym typeface="Times New Roman" panose="02020603050405020304" pitchFamily="18" charset="0"/>
              </a:rPr>
              <a:t>单击此按钮</a:t>
            </a:r>
            <a:r>
              <a:rPr lang="zh-CN" altLang="en-US" sz="1800">
                <a:solidFill>
                  <a:srgbClr val="FF3300"/>
                </a:solidFill>
                <a:sym typeface="Times New Roman" panose="02020603050405020304" pitchFamily="18" charset="0"/>
              </a:rPr>
              <a:t>登录</a:t>
            </a:r>
            <a:r>
              <a:rPr lang="en-US" altLang="zh-CN" sz="1800">
                <a:solidFill>
                  <a:srgbClr val="FF3300"/>
                </a:solidFill>
                <a:sym typeface="Times New Roman" panose="02020603050405020304" pitchFamily="18" charset="0"/>
              </a:rPr>
              <a:t>G</a:t>
            </a:r>
            <a:r>
              <a:rPr lang="zh-CN" altLang="en-US" sz="1800">
                <a:solidFill>
                  <a:srgbClr val="FF3300"/>
                </a:solidFill>
                <a:sym typeface="Times New Roman" panose="02020603050405020304" pitchFamily="18" charset="0"/>
              </a:rPr>
              <a:t>盘</a:t>
            </a:r>
            <a:endParaRPr lang="zh-CN" altLang="en-US"/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4718050" y="5734050"/>
            <a:ext cx="717550" cy="431800"/>
          </a:xfrm>
          <a:prstGeom prst="wedgeRectCallout">
            <a:avLst>
              <a:gd name="adj1" fmla="val 182005"/>
              <a:gd name="adj2" fmla="val -2574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1800">
                <a:solidFill>
                  <a:srgbClr val="FF3300"/>
                </a:solidFill>
                <a:sym typeface="Times New Roman" panose="02020603050405020304" pitchFamily="18" charset="0"/>
              </a:rPr>
              <a:t>G</a:t>
            </a:r>
            <a:r>
              <a:rPr lang="zh-CN" altLang="en-US" sz="1800">
                <a:solidFill>
                  <a:srgbClr val="FF3300"/>
                </a:solidFill>
                <a:sym typeface="Times New Roman" panose="02020603050405020304" pitchFamily="18" charset="0"/>
              </a:rPr>
              <a:t>盘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019175"/>
            <a:ext cx="8856663" cy="55419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b="1" smtClean="0">
                <a:latin typeface="宋体" panose="02010600030101010101" pitchFamily="2" charset="-122"/>
                <a:sym typeface="宋体" panose="02010600030101010101" pitchFamily="2" charset="-122"/>
              </a:rPr>
              <a:t>  与登录</a:t>
            </a:r>
            <a:r>
              <a:rPr lang="en-US" altLang="zh-CN" b="1" smtClean="0">
                <a:latin typeface="宋体" panose="02010600030101010101" pitchFamily="2" charset="-122"/>
                <a:sym typeface="宋体" panose="02010600030101010101" pitchFamily="2" charset="-122"/>
              </a:rPr>
              <a:t>G:</a:t>
            </a:r>
            <a:r>
              <a:rPr lang="zh-CN" altLang="en-US" b="1" smtClean="0">
                <a:latin typeface="宋体" panose="02010600030101010101" pitchFamily="2" charset="-122"/>
                <a:sym typeface="宋体" panose="02010600030101010101" pitchFamily="2" charset="-122"/>
              </a:rPr>
              <a:t>盘步骤相同。</a:t>
            </a:r>
            <a:endParaRPr lang="zh-CN" altLang="en-US" b="1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b="1" smtClean="0">
                <a:latin typeface="宋体" panose="02010600030101010101" pitchFamily="2" charset="-122"/>
                <a:sym typeface="宋体" panose="02010600030101010101" pitchFamily="2" charset="-122"/>
              </a:rPr>
              <a:t>  单击“</a:t>
            </a:r>
            <a:r>
              <a:rPr lang="zh-CN" altLang="en-US" b="1" smtClean="0">
                <a:solidFill>
                  <a:srgbClr val="86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注销</a:t>
            </a:r>
            <a:r>
              <a:rPr lang="zh-CN" altLang="en-US" b="1" smtClean="0">
                <a:latin typeface="宋体" panose="02010600030101010101" pitchFamily="2" charset="-122"/>
                <a:sym typeface="宋体" panose="02010600030101010101" pitchFamily="2" charset="-122"/>
              </a:rPr>
              <a:t>”</a:t>
            </a:r>
            <a:endParaRPr lang="zh-CN" altLang="en-US" b="1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zh-CN" altLang="en-US" sz="2400" b="1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 typeface="Monotype Sorts" pitchFamily="2" charset="2"/>
              <a:buNone/>
            </a:pPr>
            <a:endParaRPr lang="zh-CN" altLang="en-US" sz="2400" b="1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zh-CN" altLang="en-US" sz="2400" b="1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zh-CN" altLang="en-US" sz="2400" b="1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zh-CN" altLang="en-US" sz="2400" b="1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zh-CN" altLang="en-US" sz="2400" b="1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zh-CN" altLang="en-US" sz="2400" b="1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zh-CN" altLang="en-US" sz="2400" b="1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zh-CN" altLang="en-US" sz="2400" b="1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b="1" smtClean="0">
                <a:latin typeface="宋体" panose="02010600030101010101" pitchFamily="2" charset="-122"/>
                <a:sym typeface="宋体" panose="02010600030101010101" pitchFamily="2" charset="-122"/>
              </a:rPr>
              <a:t>  </a:t>
            </a:r>
            <a:endParaRPr lang="zh-CN" altLang="en-US" b="1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b="1" smtClean="0">
                <a:latin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zh-CN" altLang="en-US" b="1" smtClean="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每次用完</a:t>
            </a:r>
            <a:r>
              <a:rPr lang="en-US" altLang="zh-CN" b="1" smtClean="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G:</a:t>
            </a:r>
            <a:r>
              <a:rPr lang="zh-CN" altLang="en-US" b="1" smtClean="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盘，必须“注销”！</a:t>
            </a:r>
            <a:endParaRPr lang="zh-CN" altLang="en-US" b="1" smtClean="0">
              <a:solidFill>
                <a:srgbClr val="C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b="1" smtClean="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否则可能导致文件丢失、下次无法登录等严重后果</a:t>
            </a:r>
            <a:endParaRPr lang="zh-CN" altLang="en-US" smtClean="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4925" y="117475"/>
            <a:ext cx="9037638" cy="647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CC99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sz="3600" i="1">
                <a:solidFill>
                  <a:schemeClr val="tx2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注销</a:t>
            </a:r>
            <a:r>
              <a:rPr lang="en-US" altLang="zh-CN" sz="3600" i="1">
                <a:solidFill>
                  <a:schemeClr val="tx2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G:</a:t>
            </a:r>
            <a:r>
              <a:rPr lang="zh-CN" altLang="en-US" sz="3600" i="1">
                <a:solidFill>
                  <a:schemeClr val="tx2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盘的方法</a:t>
            </a:r>
            <a:endParaRPr lang="zh-CN" altLang="en-US"/>
          </a:p>
        </p:txBody>
      </p:sp>
      <p:pic>
        <p:nvPicPr>
          <p:cNvPr id="16388" name="Picture 4" descr="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630363"/>
            <a:ext cx="5905500" cy="381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</p:pic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7594600" y="5121275"/>
            <a:ext cx="1585913" cy="828675"/>
          </a:xfrm>
          <a:prstGeom prst="wedgeRectCallout">
            <a:avLst>
              <a:gd name="adj1" fmla="val -74426"/>
              <a:gd name="adj2" fmla="val -156704"/>
            </a:avLst>
          </a:prstGeom>
          <a:solidFill>
            <a:srgbClr val="FFFFCC"/>
          </a:solidFill>
          <a:ln w="28575">
            <a:solidFill>
              <a:srgbClr val="66FF33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1800">
                <a:solidFill>
                  <a:srgbClr val="000000"/>
                </a:solidFill>
                <a:sym typeface="Times New Roman" panose="02020603050405020304" pitchFamily="18" charset="0"/>
              </a:rPr>
              <a:t>单击此按钮</a:t>
            </a:r>
            <a:endParaRPr lang="zh-CN" altLang="en-US" sz="1800">
              <a:solidFill>
                <a:srgbClr val="000000"/>
              </a:solidFill>
              <a:sym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800">
                <a:solidFill>
                  <a:srgbClr val="FF3300"/>
                </a:solidFill>
                <a:sym typeface="Times New Roman" panose="02020603050405020304" pitchFamily="18" charset="0"/>
              </a:rPr>
              <a:t>注销帐户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0" y="44450"/>
            <a:ext cx="9144000" cy="765175"/>
          </a:xfrm>
          <a:prstGeom prst="rect">
            <a:avLst/>
          </a:prstGeom>
          <a:gradFill rotWithShape="1">
            <a:gsLst>
              <a:gs pos="0">
                <a:srgbClr val="92D050"/>
              </a:gs>
              <a:gs pos="82001">
                <a:srgbClr val="FBD49C"/>
              </a:gs>
              <a:gs pos="98000">
                <a:srgbClr val="FEE7F2"/>
              </a:gs>
              <a:gs pos="98997">
                <a:srgbClr val="FAC77D"/>
              </a:gs>
              <a:gs pos="100000">
                <a:srgbClr val="FBA97D"/>
              </a:gs>
              <a:gs pos="100000">
                <a:srgbClr val="FEE7F2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3300" b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39763" y="2757488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800000"/>
                </a:solidFill>
                <a:latin typeface="+mj-lt"/>
                <a:ea typeface="+mj-ea"/>
                <a:cs typeface="+mj-cs"/>
                <a:sym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</a:pPr>
            <a:r>
              <a:rPr lang="zh-CN" altLang="en-US" sz="6000" b="1" i="1" kern="0" smtClean="0"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不忘初心</a:t>
            </a:r>
            <a:r>
              <a:rPr lang="zh-CN" sz="6000" b="1" i="1" kern="0" smtClean="0"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，</a:t>
            </a:r>
            <a:r>
              <a:rPr lang="zh-CN" altLang="en-US" sz="6000" b="1" i="1" kern="0" smtClean="0"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砥砺奋进</a:t>
            </a:r>
            <a:endParaRPr lang="zh-CN" b="0" kern="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2"/>
          <p:cNvSpPr>
            <a:spLocks noChangeArrowheads="1"/>
          </p:cNvSpPr>
          <p:nvPr/>
        </p:nvSpPr>
        <p:spPr bwMode="auto">
          <a:xfrm>
            <a:off x="1150938" y="1196975"/>
            <a:ext cx="1920875" cy="576263"/>
          </a:xfrm>
          <a:prstGeom prst="ellipse">
            <a:avLst/>
          </a:prstGeom>
          <a:gradFill rotWithShape="1">
            <a:gsLst>
              <a:gs pos="0">
                <a:srgbClr val="182F76"/>
              </a:gs>
              <a:gs pos="50000">
                <a:srgbClr val="3366FF"/>
              </a:gs>
              <a:gs pos="100000">
                <a:srgbClr val="182F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214438" y="2276475"/>
            <a:ext cx="6491287" cy="35083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4800" b="1" smtClean="0">
                <a:solidFill>
                  <a:srgbClr val="FFCC00"/>
                </a:solidFill>
                <a:latin typeface="黑体" panose="02010609060101010101" pitchFamily="49" charset="-122"/>
                <a:sym typeface="黑体" panose="02010609060101010101" pitchFamily="49" charset="-122"/>
              </a:rPr>
              <a:t>提纲：</a:t>
            </a:r>
            <a:br>
              <a:rPr lang="zh-CN" b="1" smtClean="0">
                <a:latin typeface="黑体" panose="02010609060101010101" pitchFamily="49" charset="-122"/>
                <a:sym typeface="黑体" panose="02010609060101010101" pitchFamily="49" charset="-122"/>
              </a:rPr>
            </a:br>
            <a:br>
              <a:rPr lang="zh-CN" b="1" smtClean="0">
                <a:latin typeface="黑体" panose="02010609060101010101" pitchFamily="49" charset="-122"/>
                <a:sym typeface="黑体" panose="02010609060101010101" pitchFamily="49" charset="-122"/>
              </a:rPr>
            </a:br>
            <a:r>
              <a:rPr lang="zh-CN" b="1" smtClean="0">
                <a:latin typeface="黑体" panose="02010609060101010101" pitchFamily="49" charset="-122"/>
                <a:sym typeface="黑体" panose="02010609060101010101" pitchFamily="49" charset="-122"/>
              </a:rPr>
              <a:t> </a:t>
            </a:r>
            <a:br>
              <a:rPr lang="zh-CN" sz="4000" b="1" smtClean="0">
                <a:solidFill>
                  <a:srgbClr val="FFFF99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</a:br>
            <a:endParaRPr lang="zh-CN" sz="4000" b="1" smtClean="0">
              <a:solidFill>
                <a:srgbClr val="FFFF9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4" name="Text Box 6"/>
          <p:cNvSpPr>
            <a:spLocks noChangeArrowheads="1"/>
          </p:cNvSpPr>
          <p:nvPr/>
        </p:nvSpPr>
        <p:spPr bwMode="auto">
          <a:xfrm>
            <a:off x="1908175" y="2205038"/>
            <a:ext cx="5826125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4000" b="0">
                <a:solidFill>
                  <a:schemeClr val="tx2"/>
                </a:solidFill>
              </a:rPr>
              <a:t>  教学意义与教学目的</a:t>
            </a:r>
            <a:endParaRPr lang="zh-CN" altLang="en-US" sz="4000" b="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3600" b="0"/>
              <a:t>   </a:t>
            </a:r>
            <a:r>
              <a:rPr lang="zh-CN" altLang="en-US" sz="4000" b="0">
                <a:solidFill>
                  <a:schemeClr val="tx2"/>
                </a:solidFill>
              </a:rPr>
              <a:t>教学计划与教学内容</a:t>
            </a:r>
            <a:endParaRPr lang="zh-CN" altLang="en-US" sz="4000" b="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4000" b="0">
                <a:solidFill>
                  <a:schemeClr val="tx2"/>
                </a:solidFill>
              </a:rPr>
              <a:t>   成绩计算与学分</a:t>
            </a:r>
            <a:endParaRPr lang="en-US" sz="4000" b="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4000" b="0">
                <a:solidFill>
                  <a:schemeClr val="tx2"/>
                </a:solidFill>
              </a:rPr>
              <a:t>   </a:t>
            </a:r>
            <a:r>
              <a:rPr lang="zh-CN" altLang="en-US" sz="4000" b="0">
                <a:solidFill>
                  <a:schemeClr val="tx2"/>
                </a:solidFill>
              </a:rPr>
              <a:t>上机实验</a:t>
            </a:r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765175"/>
            <a:ext cx="5184775" cy="7207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sz="3600" b="1" smtClean="0">
                <a:solidFill>
                  <a:srgbClr val="860000"/>
                </a:solidFill>
                <a:latin typeface="黑体" panose="02010609060101010101" pitchFamily="49" charset="-122"/>
                <a:sym typeface="黑体" panose="02010609060101010101" pitchFamily="49" charset="-122"/>
              </a:rPr>
              <a:t>教学意义：</a:t>
            </a:r>
            <a:endParaRPr lang="zh-CN" sz="3600" b="1" smtClean="0">
              <a:solidFill>
                <a:srgbClr val="86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6147" name="Group 3"/>
          <p:cNvGrpSpPr/>
          <p:nvPr/>
        </p:nvGrpSpPr>
        <p:grpSpPr bwMode="auto">
          <a:xfrm flipH="1">
            <a:off x="6364288" y="4581525"/>
            <a:ext cx="2779712" cy="2276475"/>
            <a:chOff x="0" y="0"/>
            <a:chExt cx="2142" cy="1858"/>
          </a:xfrm>
        </p:grpSpPr>
        <p:sp>
          <p:nvSpPr>
            <p:cNvPr id="6150" name="未知"/>
            <p:cNvSpPr>
              <a:spLocks noChangeArrowheads="1"/>
            </p:cNvSpPr>
            <p:nvPr/>
          </p:nvSpPr>
          <p:spPr bwMode="auto">
            <a:xfrm>
              <a:off x="0" y="51"/>
              <a:ext cx="2142" cy="1805"/>
            </a:xfrm>
            <a:custGeom>
              <a:avLst/>
              <a:gdLst>
                <a:gd name="T0" fmla="*/ 330 w 2135"/>
                <a:gd name="T1" fmla="*/ 66 h 1804"/>
                <a:gd name="T2" fmla="*/ 162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2 w 2135"/>
                <a:gd name="T9" fmla="*/ 42 h 1804"/>
                <a:gd name="T10" fmla="*/ 324 w 2135"/>
                <a:gd name="T11" fmla="*/ 78 h 1804"/>
                <a:gd name="T12" fmla="*/ 558 w 2135"/>
                <a:gd name="T13" fmla="*/ 150 h 1804"/>
                <a:gd name="T14" fmla="*/ 780 w 2135"/>
                <a:gd name="T15" fmla="*/ 245 h 1804"/>
                <a:gd name="T16" fmla="*/ 996 w 2135"/>
                <a:gd name="T17" fmla="*/ 365 h 1804"/>
                <a:gd name="T18" fmla="*/ 1200 w 2135"/>
                <a:gd name="T19" fmla="*/ 503 h 1804"/>
                <a:gd name="T20" fmla="*/ 1386 w 2135"/>
                <a:gd name="T21" fmla="*/ 653 h 1804"/>
                <a:gd name="T22" fmla="*/ 1560 w 2135"/>
                <a:gd name="T23" fmla="*/ 827 h 1804"/>
                <a:gd name="T24" fmla="*/ 1716 w 2135"/>
                <a:gd name="T25" fmla="*/ 1020 h 1804"/>
                <a:gd name="T26" fmla="*/ 1860 w 2135"/>
                <a:gd name="T27" fmla="*/ 1230 h 1804"/>
                <a:gd name="T28" fmla="*/ 1943 w 2135"/>
                <a:gd name="T29" fmla="*/ 1367 h 1804"/>
                <a:gd name="T30" fmla="*/ 2016 w 2135"/>
                <a:gd name="T31" fmla="*/ 1511 h 1804"/>
                <a:gd name="T32" fmla="*/ 2076 w 2135"/>
                <a:gd name="T33" fmla="*/ 1655 h 1804"/>
                <a:gd name="T34" fmla="*/ 2130 w 2135"/>
                <a:gd name="T35" fmla="*/ 1805 h 1804"/>
                <a:gd name="T36" fmla="*/ 2142 w 2135"/>
                <a:gd name="T37" fmla="*/ 1805 h 1804"/>
                <a:gd name="T38" fmla="*/ 2088 w 2135"/>
                <a:gd name="T39" fmla="*/ 1655 h 1804"/>
                <a:gd name="T40" fmla="*/ 2028 w 2135"/>
                <a:gd name="T41" fmla="*/ 1511 h 1804"/>
                <a:gd name="T42" fmla="*/ 1955 w 2135"/>
                <a:gd name="T43" fmla="*/ 1367 h 1804"/>
                <a:gd name="T44" fmla="*/ 1872 w 2135"/>
                <a:gd name="T45" fmla="*/ 1224 h 1804"/>
                <a:gd name="T46" fmla="*/ 1728 w 2135"/>
                <a:gd name="T47" fmla="*/ 1014 h 1804"/>
                <a:gd name="T48" fmla="*/ 1566 w 2135"/>
                <a:gd name="T49" fmla="*/ 821 h 1804"/>
                <a:gd name="T50" fmla="*/ 1392 w 2135"/>
                <a:gd name="T51" fmla="*/ 647 h 1804"/>
                <a:gd name="T52" fmla="*/ 1206 w 2135"/>
                <a:gd name="T53" fmla="*/ 491 h 1804"/>
                <a:gd name="T54" fmla="*/ 1002 w 2135"/>
                <a:gd name="T55" fmla="*/ 353 h 1804"/>
                <a:gd name="T56" fmla="*/ 786 w 2135"/>
                <a:gd name="T57" fmla="*/ 239 h 1804"/>
                <a:gd name="T58" fmla="*/ 564 w 2135"/>
                <a:gd name="T59" fmla="*/ 138 h 1804"/>
                <a:gd name="T60" fmla="*/ 330 w 2135"/>
                <a:gd name="T61" fmla="*/ 66 h 1804"/>
                <a:gd name="T62" fmla="*/ 330 w 2135"/>
                <a:gd name="T63" fmla="*/ 66 h 180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35"/>
                <a:gd name="T97" fmla="*/ 0 h 1804"/>
                <a:gd name="T98" fmla="*/ 2135 w 2135"/>
                <a:gd name="T99" fmla="*/ 1804 h 180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rgbClr val="BDC4AA"/>
                </a:gs>
                <a:gs pos="50000">
                  <a:srgbClr val="FFFFFF"/>
                </a:gs>
                <a:gs pos="100000">
                  <a:srgbClr val="BDC4AA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" name="未知"/>
            <p:cNvSpPr>
              <a:spLocks noChangeArrowheads="1"/>
            </p:cNvSpPr>
            <p:nvPr/>
          </p:nvSpPr>
          <p:spPr bwMode="auto">
            <a:xfrm>
              <a:off x="0" y="0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4"/>
                <a:gd name="T13" fmla="*/ 0 h 1858"/>
                <a:gd name="T14" fmla="*/ 1854 w 1854"/>
                <a:gd name="T15" fmla="*/ 1858 h 18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" name="未知"/>
            <p:cNvSpPr>
              <a:spLocks noChangeArrowheads="1"/>
            </p:cNvSpPr>
            <p:nvPr/>
          </p:nvSpPr>
          <p:spPr bwMode="auto">
            <a:xfrm>
              <a:off x="0" y="277"/>
              <a:ext cx="1744" cy="1577"/>
            </a:xfrm>
            <a:custGeom>
              <a:avLst/>
              <a:gdLst>
                <a:gd name="T0" fmla="*/ 1639 w 1745"/>
                <a:gd name="T1" fmla="*/ 1377 h 1577"/>
                <a:gd name="T2" fmla="*/ 1691 w 1745"/>
                <a:gd name="T3" fmla="*/ 1479 h 1577"/>
                <a:gd name="T4" fmla="*/ 1731 w 1745"/>
                <a:gd name="T5" fmla="*/ 1577 h 1577"/>
                <a:gd name="T6" fmla="*/ 1744 w 1745"/>
                <a:gd name="T7" fmla="*/ 1577 h 1577"/>
                <a:gd name="T8" fmla="*/ 1702 w 1745"/>
                <a:gd name="T9" fmla="*/ 1469 h 1577"/>
                <a:gd name="T10" fmla="*/ 1648 w 1745"/>
                <a:gd name="T11" fmla="*/ 1367 h 1577"/>
                <a:gd name="T12" fmla="*/ 1534 w 1745"/>
                <a:gd name="T13" fmla="*/ 1157 h 1577"/>
                <a:gd name="T14" fmla="*/ 1394 w 1745"/>
                <a:gd name="T15" fmla="*/ 951 h 1577"/>
                <a:gd name="T16" fmla="*/ 1235 w 1745"/>
                <a:gd name="T17" fmla="*/ 756 h 1577"/>
                <a:gd name="T18" fmla="*/ 1060 w 1745"/>
                <a:gd name="T19" fmla="*/ 582 h 1577"/>
                <a:gd name="T20" fmla="*/ 875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1 w 1745"/>
                <a:gd name="T41" fmla="*/ 593 h 1577"/>
                <a:gd name="T42" fmla="*/ 1225 w 1745"/>
                <a:gd name="T43" fmla="*/ 767 h 1577"/>
                <a:gd name="T44" fmla="*/ 1384 w 1745"/>
                <a:gd name="T45" fmla="*/ 960 h 1577"/>
                <a:gd name="T46" fmla="*/ 1525 w 1745"/>
                <a:gd name="T47" fmla="*/ 1167 h 1577"/>
                <a:gd name="T48" fmla="*/ 1639 w 1745"/>
                <a:gd name="T49" fmla="*/ 1377 h 157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45"/>
                <a:gd name="T76" fmla="*/ 0 h 1577"/>
                <a:gd name="T77" fmla="*/ 1745 w 1745"/>
                <a:gd name="T78" fmla="*/ 1577 h 157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rgbClr val="BDC4AA"/>
                </a:gs>
                <a:gs pos="50000">
                  <a:srgbClr val="FFFFFF"/>
                </a:gs>
                <a:gs pos="100000">
                  <a:srgbClr val="BDC4AA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未知"/>
            <p:cNvSpPr>
              <a:spLocks noChangeArrowheads="1"/>
            </p:cNvSpPr>
            <p:nvPr/>
          </p:nvSpPr>
          <p:spPr bwMode="auto">
            <a:xfrm>
              <a:off x="0" y="86"/>
              <a:ext cx="1744" cy="1770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3 h 1768"/>
                <a:gd name="T12" fmla="*/ 997 w 1745"/>
                <a:gd name="T13" fmla="*/ 593 h 1768"/>
                <a:gd name="T14" fmla="*/ 1163 w 1745"/>
                <a:gd name="T15" fmla="*/ 767 h 1768"/>
                <a:gd name="T16" fmla="*/ 1309 w 1745"/>
                <a:gd name="T17" fmla="*/ 943 h 1768"/>
                <a:gd name="T18" fmla="*/ 1453 w 1745"/>
                <a:gd name="T19" fmla="*/ 1147 h 1768"/>
                <a:gd name="T20" fmla="*/ 1535 w 1745"/>
                <a:gd name="T21" fmla="*/ 1299 h 1768"/>
                <a:gd name="T22" fmla="*/ 1613 w 1745"/>
                <a:gd name="T23" fmla="*/ 1458 h 1768"/>
                <a:gd name="T24" fmla="*/ 1681 w 1745"/>
                <a:gd name="T25" fmla="*/ 1618 h 1768"/>
                <a:gd name="T26" fmla="*/ 1732 w 1745"/>
                <a:gd name="T27" fmla="*/ 1770 h 1768"/>
                <a:gd name="T28" fmla="*/ 1744 w 1745"/>
                <a:gd name="T29" fmla="*/ 1770 h 1768"/>
                <a:gd name="T30" fmla="*/ 1690 w 1745"/>
                <a:gd name="T31" fmla="*/ 1608 h 1768"/>
                <a:gd name="T32" fmla="*/ 1622 w 1745"/>
                <a:gd name="T33" fmla="*/ 1447 h 1768"/>
                <a:gd name="T34" fmla="*/ 1546 w 1745"/>
                <a:gd name="T35" fmla="*/ 1289 h 1768"/>
                <a:gd name="T36" fmla="*/ 1462 w 1745"/>
                <a:gd name="T37" fmla="*/ 1137 h 1768"/>
                <a:gd name="T38" fmla="*/ 1319 w 1745"/>
                <a:gd name="T39" fmla="*/ 933 h 1768"/>
                <a:gd name="T40" fmla="*/ 1172 w 1745"/>
                <a:gd name="T41" fmla="*/ 756 h 1768"/>
                <a:gd name="T42" fmla="*/ 1007 w 1745"/>
                <a:gd name="T43" fmla="*/ 582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45"/>
                <a:gd name="T85" fmla="*/ 0 h 1768"/>
                <a:gd name="T86" fmla="*/ 1745 w 1745"/>
                <a:gd name="T87" fmla="*/ 1768 h 17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DC4AA"/>
                </a:gs>
                <a:gs pos="50000">
                  <a:srgbClr val="FFFFFF"/>
                </a:gs>
                <a:gs pos="100000">
                  <a:srgbClr val="BDC4AA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Oval 8"/>
            <p:cNvSpPr>
              <a:spLocks noChangeArrowheads="1"/>
            </p:cNvSpPr>
            <p:nvPr/>
          </p:nvSpPr>
          <p:spPr bwMode="auto">
            <a:xfrm>
              <a:off x="209" y="326"/>
              <a:ext cx="86" cy="86"/>
            </a:xfrm>
            <a:prstGeom prst="ellipse">
              <a:avLst/>
            </a:prstGeom>
            <a:gradFill rotWithShape="0">
              <a:gsLst>
                <a:gs pos="0">
                  <a:srgbClr val="BDC4AA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6155" name="Oval 9"/>
            <p:cNvSpPr>
              <a:spLocks noChangeArrowheads="1"/>
            </p:cNvSpPr>
            <p:nvPr/>
          </p:nvSpPr>
          <p:spPr bwMode="auto">
            <a:xfrm>
              <a:off x="1536" y="1426"/>
              <a:ext cx="92" cy="92"/>
            </a:xfrm>
            <a:prstGeom prst="ellipse">
              <a:avLst/>
            </a:prstGeom>
            <a:gradFill rotWithShape="0">
              <a:gsLst>
                <a:gs pos="0">
                  <a:srgbClr val="BDC4AA"/>
                </a:gs>
                <a:gs pos="100000">
                  <a:srgbClr val="FFFFF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6156" name="Oval 10"/>
            <p:cNvSpPr>
              <a:spLocks noChangeArrowheads="1"/>
            </p:cNvSpPr>
            <p:nvPr/>
          </p:nvSpPr>
          <p:spPr bwMode="auto">
            <a:xfrm>
              <a:off x="791" y="265"/>
              <a:ext cx="121" cy="121"/>
            </a:xfrm>
            <a:prstGeom prst="ellipse">
              <a:avLst/>
            </a:prstGeom>
            <a:gradFill rotWithShape="0">
              <a:gsLst>
                <a:gs pos="0">
                  <a:srgbClr val="BDC4AA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</p:grpSp>
      <p:sp>
        <p:nvSpPr>
          <p:cNvPr id="6148" name="Text Box 12"/>
          <p:cNvSpPr>
            <a:spLocks noChangeArrowheads="1"/>
          </p:cNvSpPr>
          <p:nvPr/>
        </p:nvSpPr>
        <p:spPr bwMode="auto">
          <a:xfrm>
            <a:off x="1884363" y="2205038"/>
            <a:ext cx="6208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zh-CN" sz="3600" b="0">
              <a:solidFill>
                <a:srgbClr val="FFFF66"/>
              </a:solidFill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6149" name="Rectangle 13"/>
          <p:cNvSpPr>
            <a:spLocks noGrp="1" noChangeArrowheads="1"/>
          </p:cNvSpPr>
          <p:nvPr>
            <p:ph type="body" idx="4294967295"/>
          </p:nvPr>
        </p:nvSpPr>
        <p:spPr>
          <a:xfrm>
            <a:off x="71438" y="1376363"/>
            <a:ext cx="8461375" cy="468153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6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      当今互联网</a:t>
            </a:r>
            <a:r>
              <a:rPr lang="en-US" altLang="zh-CN" sz="2600" b="1" dirty="0">
                <a:latin typeface="宋体" panose="02010600030101010101" pitchFamily="2" charset="-122"/>
                <a:sym typeface="宋体" panose="02010600030101010101" pitchFamily="2" charset="-122"/>
              </a:rPr>
              <a:t>+</a:t>
            </a:r>
            <a:r>
              <a:rPr lang="zh-CN" altLang="en-US" sz="26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的时代，已使人们的工作、学习、生活乃至思维方式都发生了深刻地变化，从过去仅关注网上如何获取信息、网上如何营销、网上如何支付等种种实现技巧，到进一步关注与考虑价值链战略和服务，如何构建“智慧的地球”</a:t>
            </a:r>
            <a:r>
              <a:rPr lang="en-US" altLang="zh-CN" sz="26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…</a:t>
            </a:r>
            <a:r>
              <a:rPr lang="zh-CN" altLang="en-US" sz="26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；信息系统建设已发展成为了企业的灵魂和血液，是企业的支柱和核心竞争力之一。</a:t>
            </a:r>
            <a:endParaRPr lang="zh-CN" altLang="en-US" sz="2600" b="1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6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      因此，</a:t>
            </a:r>
            <a:r>
              <a:rPr lang="zh-CN" altLang="en-US" sz="2600" b="1" dirty="0" smtClean="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学习必要的计算机知识，掌握一定的计算机应用技能，培养对信息的敏感度及系统化的思维方式，是现代大学生必备的基本素质</a:t>
            </a:r>
            <a:r>
              <a:rPr lang="zh-CN" altLang="en-US" sz="26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。   </a:t>
            </a:r>
            <a:endParaRPr lang="zh-CN" alt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sz="half" idx="4294967295"/>
          </p:nvPr>
        </p:nvSpPr>
        <p:spPr>
          <a:xfrm>
            <a:off x="539750" y="863600"/>
            <a:ext cx="8220075" cy="569753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105000"/>
              </a:lnSpc>
              <a:spcBef>
                <a:spcPct val="0"/>
              </a:spcBef>
              <a:buSzPct val="65000"/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C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教学目的：</a:t>
            </a:r>
            <a:endParaRPr lang="zh-CN" altLang="en-US" b="1" dirty="0" smtClean="0">
              <a:solidFill>
                <a:srgbClr val="CC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/>
              <a:t>        系统掌握计算机和网络基础知识，熟悉计算机的基本操作和应用技能，培养计算思维及</a:t>
            </a:r>
            <a:r>
              <a:rPr lang="zh-CN" altLang="en-US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程序设计初步能力</a:t>
            </a:r>
            <a:r>
              <a:rPr lang="zh-CN" altLang="en-US" b="1" dirty="0" smtClean="0"/>
              <a:t>，为后继课程的学习打下良好基础。</a:t>
            </a:r>
            <a:endParaRPr lang="zh-CN" altLang="en-US" b="1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05000"/>
              </a:lnSpc>
              <a:buSzPct val="65000"/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CC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课程特点：</a:t>
            </a:r>
            <a:endParaRPr lang="zh-CN" altLang="en-US" b="1" dirty="0" smtClean="0">
              <a:solidFill>
                <a:srgbClr val="CC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 体现计算机基础知识体系相关性，加强知识更新，</a:t>
            </a:r>
            <a:r>
              <a:rPr lang="zh-CN" altLang="en-US" b="1" dirty="0" smtClean="0"/>
              <a:t>突出理论与应用实践的结合。</a:t>
            </a:r>
            <a:endParaRPr lang="zh-CN" altLang="en-US" b="1" dirty="0" smtClean="0"/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 增加算法与网页脚本语言</a:t>
            </a:r>
            <a:r>
              <a:rPr lang="en-US" altLang="zh-CN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VBScript</a:t>
            </a:r>
            <a:r>
              <a:rPr lang="zh-CN" altLang="en-US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程序设计内容，</a:t>
            </a:r>
            <a:r>
              <a:rPr lang="zh-CN" altLang="en-US" b="1" dirty="0" smtClean="0"/>
              <a:t>加强逻辑性、技术性。</a:t>
            </a:r>
            <a:endParaRPr lang="zh-CN" altLang="en-US" b="1" dirty="0" smtClean="0"/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b="1" dirty="0" smtClean="0"/>
              <a:t>课堂教学与学生自学相结合。</a:t>
            </a:r>
            <a:endParaRPr lang="zh-CN" alt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5975" y="80963"/>
            <a:ext cx="8256588" cy="719137"/>
          </a:xfrm>
          <a:gradFill rotWithShape="0">
            <a:gsLst>
              <a:gs pos="0">
                <a:srgbClr val="FFFFFF"/>
              </a:gs>
              <a:gs pos="100000">
                <a:srgbClr val="0000FF"/>
              </a:gs>
            </a:gsLst>
            <a:lin ang="2700000" scaled="1"/>
          </a:gra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sz="4000" b="1" smtClean="0">
                <a:solidFill>
                  <a:srgbClr val="860000"/>
                </a:solidFill>
                <a:ea typeface="华文行楷" panose="02010800040101010101" charset="-122"/>
              </a:rPr>
              <a:t>课时分配</a:t>
            </a:r>
            <a:endParaRPr lang="zh-CN" smtClean="0"/>
          </a:p>
        </p:txBody>
      </p:sp>
      <p:graphicFrame>
        <p:nvGraphicFramePr>
          <p:cNvPr id="9219" name="Group 3"/>
          <p:cNvGraphicFramePr>
            <a:graphicFrameLocks noGrp="1"/>
          </p:cNvGraphicFramePr>
          <p:nvPr/>
        </p:nvGraphicFramePr>
        <p:xfrm>
          <a:off x="431800" y="944724"/>
          <a:ext cx="6959600" cy="4910838"/>
        </p:xfrm>
        <a:graphic>
          <a:graphicData uri="http://schemas.openxmlformats.org/drawingml/2006/table">
            <a:tbl>
              <a:tblPr/>
              <a:tblGrid>
                <a:gridCol w="3479800"/>
                <a:gridCol w="1955800"/>
                <a:gridCol w="1524000"/>
              </a:tblGrid>
              <a:tr h="998240">
                <a:tc>
                  <a:txBody>
                    <a:bodyPr/>
                    <a:lstStyle/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Book Antiqua" panose="02040602050305030304" pitchFamily="18" charset="0"/>
                          <a:ea typeface="楷体" panose="02010609060101010101" pitchFamily="49" charset="-122"/>
                          <a:sym typeface="Times New Roman" panose="02020603050405020304" pitchFamily="18" charset="0"/>
                        </a:rPr>
                        <a:t>                                 </a:t>
                      </a:r>
                      <a:endParaRPr kumimoji="0" lang="zh-CN" alt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CC6600"/>
                        </a:solidFill>
                        <a:effectLst/>
                        <a:latin typeface="Book Antiqua" panose="02040602050305030304" pitchFamily="18" charset="0"/>
                        <a:ea typeface="楷体" panose="02010609060101010101" pitchFamily="49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Book Antiqua" panose="02040602050305030304" pitchFamily="18" charset="0"/>
                          <a:ea typeface="楷体" panose="02010609060101010101" pitchFamily="49" charset="-122"/>
                          <a:sym typeface="Times New Roman" panose="02020603050405020304" pitchFamily="18" charset="0"/>
                        </a:rPr>
                        <a:t>                                      </a:t>
                      </a:r>
                      <a:r>
                        <a:rPr kumimoji="0" 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Book Antiqua" panose="02040602050305030304" pitchFamily="18" charset="0"/>
                          <a:ea typeface="楷体" panose="02010609060101010101" pitchFamily="49" charset="-122"/>
                          <a:sym typeface="Times New Roman" panose="02020603050405020304" pitchFamily="18" charset="0"/>
                        </a:rPr>
                        <a:t>安排</a:t>
                      </a:r>
                      <a:endParaRPr kumimoji="0" 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CC6600"/>
                        </a:solidFill>
                        <a:effectLst/>
                        <a:latin typeface="Book Antiqua" panose="02040602050305030304" pitchFamily="18" charset="0"/>
                        <a:ea typeface="楷体" panose="02010609060101010101" pitchFamily="49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Book Antiqua" panose="02040602050305030304" pitchFamily="18" charset="0"/>
                          <a:ea typeface="楷体" panose="02010609060101010101" pitchFamily="49" charset="-122"/>
                          <a:sym typeface="Times New Roman" panose="02020603050405020304" pitchFamily="18" charset="0"/>
                        </a:rPr>
                        <a:t>     知识单元</a:t>
                      </a:r>
                      <a:endParaRPr kumimoji="0" 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CC6600"/>
                        </a:solidFill>
                        <a:effectLst/>
                        <a:latin typeface="Book Antiqua" panose="02040602050305030304" pitchFamily="18" charset="0"/>
                        <a:ea typeface="楷体" panose="02010609060101010101" pitchFamily="49" charset="-122"/>
                        <a:sym typeface="Book Antiqua" panose="02040602050305030304" pitchFamily="18" charset="0"/>
                      </a:endParaRPr>
                    </a:p>
                  </a:txBody>
                  <a:tcPr marL="81278" marR="81278" marT="45717" marB="45717" horzOverflow="overflow">
                    <a:lnL w="57150" cap="flat" cmpd="sng" algn="ctr">
                      <a:solidFill>
                        <a:srgbClr val="FF99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99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66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 w="57150" cap="flat" cmpd="sng" algn="ctr">
                      <a:solidFill>
                        <a:srgbClr val="0066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endParaRPr kumimoji="0" lang="zh-CN" alt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CC6600"/>
                        </a:solidFill>
                        <a:effectLst/>
                        <a:latin typeface="Book Antiqua" panose="02040602050305030304" pitchFamily="18" charset="0"/>
                        <a:ea typeface="楷体" panose="02010609060101010101" pitchFamily="49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Book Antiqua" panose="02040602050305030304" pitchFamily="18" charset="0"/>
                          <a:ea typeface="楷体" panose="02010609060101010101" pitchFamily="49" charset="-122"/>
                          <a:sym typeface="Times New Roman" panose="02020603050405020304" pitchFamily="18" charset="0"/>
                        </a:rPr>
                        <a:t>讲课</a:t>
                      </a:r>
                      <a:endParaRPr kumimoji="0" 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CC6600"/>
                        </a:solidFill>
                        <a:effectLst/>
                        <a:latin typeface="Book Antiqua" panose="02040602050305030304" pitchFamily="18" charset="0"/>
                        <a:ea typeface="楷体" panose="02010609060101010101" pitchFamily="49" charset="-122"/>
                        <a:sym typeface="Book Antiqua" panose="02040602050305030304" pitchFamily="18" charset="0"/>
                      </a:endParaRPr>
                    </a:p>
                  </a:txBody>
                  <a:tcPr marL="81278" marR="81278" marT="45717" marB="45717" horzOverflow="overflow">
                    <a:lnL w="57150" cap="flat" cmpd="sng" algn="ctr">
                      <a:solidFill>
                        <a:srgbClr val="0066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99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66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endParaRPr kumimoji="0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CC6600"/>
                        </a:solidFill>
                        <a:effectLst/>
                        <a:latin typeface="Book Antiqua" panose="02040602050305030304" pitchFamily="18" charset="0"/>
                        <a:ea typeface="楷体" panose="02010609060101010101" pitchFamily="49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Book Antiqua" panose="02040602050305030304" pitchFamily="18" charset="0"/>
                          <a:ea typeface="楷体" panose="02010609060101010101" pitchFamily="49" charset="-122"/>
                          <a:sym typeface="Times New Roman" panose="02020603050405020304" pitchFamily="18" charset="0"/>
                        </a:rPr>
                        <a:t>上机</a:t>
                      </a:r>
                      <a:endParaRPr kumimoji="0" 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CC6600"/>
                        </a:solidFill>
                        <a:effectLst/>
                        <a:latin typeface="Book Antiqua" panose="02040602050305030304" pitchFamily="18" charset="0"/>
                        <a:ea typeface="楷体" panose="02010609060101010101" pitchFamily="49" charset="-122"/>
                        <a:sym typeface="Book Antiqua" panose="02040602050305030304" pitchFamily="18" charset="0"/>
                      </a:endParaRPr>
                    </a:p>
                  </a:txBody>
                  <a:tcPr marL="81278" marR="81278" marT="45717" marB="45717" horzOverflow="overflow">
                    <a:lnL w="57150" cap="flat" cmpd="sng" algn="ctr">
                      <a:solidFill>
                        <a:srgbClr val="0066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99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99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66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24454">
                <a:tc>
                  <a:txBody>
                    <a:bodyPr/>
                    <a:lstStyle/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楷体" panose="02010609060101010101" pitchFamily="49" charset="-122"/>
                          <a:sym typeface="Times New Roman" panose="02020603050405020304" pitchFamily="18" charset="0"/>
                        </a:rPr>
                        <a:t>计算机</a:t>
                      </a: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楷体" panose="02010609060101010101" pitchFamily="49" charset="-122"/>
                          <a:sym typeface="Times New Roman" panose="02020603050405020304" pitchFamily="18" charset="0"/>
                        </a:rPr>
                        <a:t>系统原理</a:t>
                      </a:r>
                      <a:endParaRPr kumimoji="0" 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楷体" panose="020106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L="81278" marR="81278" marT="45717" marB="45717" horzOverflow="overflow">
                    <a:lnL w="57150" cap="flat" cmpd="sng" algn="ctr">
                      <a:solidFill>
                        <a:srgbClr val="FF99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66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ook Antiqua" panose="02040602050305030304" pitchFamily="18" charset="0"/>
                          <a:ea typeface="楷体" panose="02010609060101010101" pitchFamily="49" charset="-122"/>
                          <a:sym typeface="Book Antiqua" panose="02040602050305030304" pitchFamily="18" charset="0"/>
                        </a:rPr>
                        <a:t>4</a:t>
                      </a:r>
                      <a:endParaRPr kumimoji="0" lang="zh-CN" alt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panose="02040602050305030304" pitchFamily="18" charset="0"/>
                        <a:ea typeface="楷体" panose="02010609060101010101" pitchFamily="49" charset="-122"/>
                        <a:sym typeface="Book Antiqua" panose="02040602050305030304" pitchFamily="18" charset="0"/>
                      </a:endParaRPr>
                    </a:p>
                  </a:txBody>
                  <a:tcPr marL="81278" marR="81278" marT="45717" marB="45717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66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ook Antiqua" panose="02040602050305030304" pitchFamily="18" charset="0"/>
                          <a:ea typeface="楷体" panose="02010609060101010101" pitchFamily="49" charset="-122"/>
                          <a:sym typeface="Book Antiqua" panose="02040602050305030304" pitchFamily="18" charset="0"/>
                        </a:rPr>
                        <a:t>1</a:t>
                      </a:r>
                      <a:endParaRPr kumimoji="0" lang="zh-CN" alt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panose="02040602050305030304" pitchFamily="18" charset="0"/>
                        <a:ea typeface="楷体" panose="02010609060101010101" pitchFamily="49" charset="-122"/>
                        <a:sym typeface="Book Antiqua" panose="02040602050305030304" pitchFamily="18" charset="0"/>
                      </a:endParaRPr>
                    </a:p>
                  </a:txBody>
                  <a:tcPr marL="81278" marR="81278" marT="45717" marB="45717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99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66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楷体" panose="02010609060101010101" pitchFamily="49" charset="-122"/>
                          <a:sym typeface="Times New Roman" panose="02020603050405020304" pitchFamily="18" charset="0"/>
                        </a:rPr>
                        <a:t>操作系统应用</a:t>
                      </a:r>
                      <a:endParaRPr kumimoji="0" 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楷体" panose="02010609060101010101" pitchFamily="49" charset="-122"/>
                        <a:sym typeface="Times New Roman" panose="02020603050405020304" pitchFamily="18" charset="0"/>
                      </a:endParaRPr>
                    </a:p>
                  </a:txBody>
                  <a:tcPr marL="81278" marR="81278" marT="45717" marB="45717" horzOverflow="overflow">
                    <a:lnL w="57150" cap="flat" cmpd="sng" algn="ctr">
                      <a:solidFill>
                        <a:srgbClr val="FF99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zh-CN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ook Antiqua" panose="02040602050305030304" pitchFamily="18" charset="0"/>
                          <a:ea typeface="楷体" panose="02010609060101010101" pitchFamily="49" charset="-122"/>
                          <a:sym typeface="Book Antiqua" panose="02040602050305030304" pitchFamily="18" charset="0"/>
                        </a:rPr>
                        <a:t>自学</a:t>
                      </a:r>
                      <a:endParaRPr kumimoji="0" lang="zh-CN" alt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panose="02040602050305030304" pitchFamily="18" charset="0"/>
                        <a:ea typeface="楷体" panose="02010609060101010101" pitchFamily="49" charset="-122"/>
                        <a:sym typeface="Book Antiqua" panose="02040602050305030304" pitchFamily="18" charset="0"/>
                      </a:endParaRPr>
                    </a:p>
                  </a:txBody>
                  <a:tcPr marL="81278" marR="81278" marT="45717" marB="45717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ook Antiqua" panose="02040602050305030304" pitchFamily="18" charset="0"/>
                          <a:ea typeface="楷体" panose="02010609060101010101" pitchFamily="49" charset="-122"/>
                          <a:sym typeface="Book Antiqua" panose="02040602050305030304" pitchFamily="18" charset="0"/>
                        </a:rPr>
                        <a:t>3</a:t>
                      </a:r>
                      <a:endParaRPr kumimoji="0" lang="zh-CN" alt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panose="02040602050305030304" pitchFamily="18" charset="0"/>
                        <a:ea typeface="楷体" panose="02010609060101010101" pitchFamily="49" charset="-122"/>
                        <a:sym typeface="Book Antiqua" panose="02040602050305030304" pitchFamily="18" charset="0"/>
                      </a:endParaRPr>
                    </a:p>
                  </a:txBody>
                  <a:tcPr marL="81278" marR="81278" marT="45717" marB="45717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99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30283">
                <a:tc>
                  <a:txBody>
                    <a:bodyPr/>
                    <a:lstStyle/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楷体" panose="02010609060101010101" pitchFamily="49" charset="-122"/>
                          <a:sym typeface="Times New Roman" panose="02020603050405020304" pitchFamily="18" charset="0"/>
                        </a:rPr>
                        <a:t>计算机网络基础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宋体" panose="02010600030101010101" pitchFamily="2" charset="-122"/>
                        <a:ea typeface="楷体" panose="02010609060101010101" pitchFamily="49" charset="-122"/>
                        <a:sym typeface="Times New Roman" panose="02020603050405020304" pitchFamily="18" charset="0"/>
                      </a:endParaRPr>
                    </a:p>
                  </a:txBody>
                  <a:tcPr marL="81278" marR="81278" marT="45717" marB="45717" horzOverflow="overflow">
                    <a:lnL w="57150" cap="flat" cmpd="sng" algn="ctr">
                      <a:solidFill>
                        <a:srgbClr val="FF99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ook Antiqua" panose="02040602050305030304" pitchFamily="18" charset="0"/>
                          <a:ea typeface="楷体" panose="02010609060101010101" pitchFamily="49" charset="-122"/>
                          <a:sym typeface="Book Antiqua" panose="02040602050305030304" pitchFamily="18" charset="0"/>
                        </a:rPr>
                        <a:t>4</a:t>
                      </a:r>
                      <a:endParaRPr kumimoji="0" lang="zh-CN" alt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panose="02040602050305030304" pitchFamily="18" charset="0"/>
                        <a:ea typeface="楷体" panose="02010609060101010101" pitchFamily="49" charset="-122"/>
                        <a:sym typeface="Book Antiqua" panose="02040602050305030304" pitchFamily="18" charset="0"/>
                      </a:endParaRPr>
                    </a:p>
                  </a:txBody>
                  <a:tcPr marL="81278" marR="81278" marT="45717" marB="45717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ook Antiqua" panose="02040602050305030304" pitchFamily="18" charset="0"/>
                          <a:ea typeface="楷体" panose="02010609060101010101" pitchFamily="49" charset="-122"/>
                          <a:sym typeface="Book Antiqua" panose="02040602050305030304" pitchFamily="18" charset="0"/>
                        </a:rPr>
                        <a:t>2</a:t>
                      </a:r>
                      <a:endParaRPr kumimoji="0" lang="zh-CN" alt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panose="02040602050305030304" pitchFamily="18" charset="0"/>
                        <a:ea typeface="楷体" panose="02010609060101010101" pitchFamily="49" charset="-122"/>
                        <a:sym typeface="Book Antiqua" panose="02040602050305030304" pitchFamily="18" charset="0"/>
                      </a:endParaRPr>
                    </a:p>
                  </a:txBody>
                  <a:tcPr marL="81278" marR="81278" marT="45717" marB="45717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99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楷体" panose="02010609060101010101" pitchFamily="49" charset="-122"/>
                          <a:sym typeface="Times New Roman" panose="02020603050405020304" pitchFamily="18" charset="0"/>
                        </a:rPr>
                        <a:t>数据处理与分析</a:t>
                      </a:r>
                      <a:endParaRPr kumimoji="0" lang="zh-CN" alt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楷体" panose="02010609060101010101" pitchFamily="49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宋体" panose="02010600030101010101" pitchFamily="2" charset="-122"/>
                          <a:ea typeface="楷体" panose="02010609060101010101" pitchFamily="49" charset="-122"/>
                          <a:sym typeface="Times New Roman" panose="02020603050405020304" pitchFamily="18" charset="0"/>
                        </a:rPr>
                        <a:t>Word /Excel 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宋体" panose="02010600030101010101" pitchFamily="2" charset="-122"/>
                        <a:ea typeface="楷体" panose="020106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L="81278" marR="81278" marT="45717" marB="45717" horzOverflow="overflow">
                    <a:lnL w="57150" cap="flat" cmpd="sng" algn="ctr">
                      <a:solidFill>
                        <a:srgbClr val="FF99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ook Antiqua" panose="02040602050305030304" pitchFamily="18" charset="0"/>
                          <a:ea typeface="楷体" panose="02010609060101010101" pitchFamily="49" charset="-122"/>
                          <a:sym typeface="Book Antiqua" panose="02040602050305030304" pitchFamily="18" charset="0"/>
                        </a:rPr>
                        <a:t>6</a:t>
                      </a:r>
                      <a:endParaRPr kumimoji="0" lang="zh-CN" alt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panose="02040602050305030304" pitchFamily="18" charset="0"/>
                        <a:ea typeface="楷体" panose="02010609060101010101" pitchFamily="49" charset="-122"/>
                        <a:sym typeface="Book Antiqua" panose="02040602050305030304" pitchFamily="18" charset="0"/>
                      </a:endParaRPr>
                    </a:p>
                  </a:txBody>
                  <a:tcPr marL="81278" marR="81278" marT="45717" marB="45717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ook Antiqua" panose="02040602050305030304" pitchFamily="18" charset="0"/>
                          <a:ea typeface="楷体" panose="02010609060101010101" pitchFamily="49" charset="-122"/>
                          <a:sym typeface="Book Antiqua" panose="02040602050305030304" pitchFamily="18" charset="0"/>
                        </a:rPr>
                        <a:t>8</a:t>
                      </a:r>
                      <a:endParaRPr kumimoji="0" lang="zh-CN" alt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panose="02040602050305030304" pitchFamily="18" charset="0"/>
                        <a:ea typeface="楷体" panose="02010609060101010101" pitchFamily="49" charset="-122"/>
                        <a:sym typeface="Book Antiqua" panose="02040602050305030304" pitchFamily="18" charset="0"/>
                      </a:endParaRPr>
                    </a:p>
                  </a:txBody>
                  <a:tcPr marL="81278" marR="81278" marT="45717" marB="45717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99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40064">
                <a:tc>
                  <a:txBody>
                    <a:bodyPr/>
                    <a:lstStyle/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楷体" panose="02010609060101010101" pitchFamily="49" charset="-122"/>
                          <a:sym typeface="Times New Roman" panose="02020603050405020304" pitchFamily="18" charset="0"/>
                        </a:rPr>
                        <a:t>网页设计</a:t>
                      </a:r>
                      <a:endParaRPr kumimoji="0" 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楷体" panose="02010609060101010101" pitchFamily="49" charset="-122"/>
                        <a:sym typeface="Times New Roman" panose="02020603050405020304" pitchFamily="18" charset="0"/>
                      </a:endParaRPr>
                    </a:p>
                  </a:txBody>
                  <a:tcPr marL="81278" marR="81278" marT="45717" marB="45717" horzOverflow="overflow">
                    <a:lnL w="57150" cap="flat" cmpd="sng" algn="ctr">
                      <a:solidFill>
                        <a:srgbClr val="FF99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ook Antiqua" panose="02040602050305030304" pitchFamily="18" charset="0"/>
                          <a:ea typeface="楷体" panose="02010609060101010101" pitchFamily="49" charset="-122"/>
                          <a:sym typeface="Book Antiqua" panose="02040602050305030304" pitchFamily="18" charset="0"/>
                        </a:rPr>
                        <a:t>4</a:t>
                      </a:r>
                      <a:endParaRPr kumimoji="0" lang="zh-CN" alt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panose="02040602050305030304" pitchFamily="18" charset="0"/>
                        <a:ea typeface="楷体" panose="02010609060101010101" pitchFamily="49" charset="-122"/>
                        <a:sym typeface="Book Antiqua" panose="02040602050305030304" pitchFamily="18" charset="0"/>
                      </a:endParaRPr>
                    </a:p>
                  </a:txBody>
                  <a:tcPr marL="81278" marR="81278" marT="45717" marB="45717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ook Antiqua" panose="02040602050305030304" pitchFamily="18" charset="0"/>
                          <a:ea typeface="楷体" panose="02010609060101010101" pitchFamily="49" charset="-122"/>
                          <a:sym typeface="Book Antiqua" panose="02040602050305030304" pitchFamily="18" charset="0"/>
                        </a:rPr>
                        <a:t>4</a:t>
                      </a:r>
                      <a:endParaRPr kumimoji="0" lang="zh-CN" alt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panose="02040602050305030304" pitchFamily="18" charset="0"/>
                        <a:ea typeface="楷体" panose="02010609060101010101" pitchFamily="49" charset="-122"/>
                        <a:sym typeface="Book Antiqua" panose="02040602050305030304" pitchFamily="18" charset="0"/>
                      </a:endParaRPr>
                    </a:p>
                  </a:txBody>
                  <a:tcPr marL="81278" marR="81278" marT="45717" marB="45717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99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60794">
                <a:tc>
                  <a:txBody>
                    <a:bodyPr/>
                    <a:lstStyle/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楷体" panose="02010609060101010101" pitchFamily="49" charset="-122"/>
                          <a:sym typeface="Times New Roman" panose="02020603050405020304" pitchFamily="18" charset="0"/>
                        </a:rPr>
                        <a:t>算法基础</a:t>
                      </a:r>
                      <a:endParaRPr kumimoji="0" 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宋体" panose="02010600030101010101" pitchFamily="2" charset="-122"/>
                        <a:ea typeface="楷体" panose="02010609060101010101" pitchFamily="49" charset="-122"/>
                        <a:sym typeface="Times New Roman" panose="02020603050405020304" pitchFamily="18" charset="0"/>
                      </a:endParaRPr>
                    </a:p>
                  </a:txBody>
                  <a:tcPr marL="81278" marR="81278" marT="45717" marB="45717" horzOverflow="overflow">
                    <a:lnL w="57150" cap="flat" cmpd="sng" algn="ctr">
                      <a:solidFill>
                        <a:srgbClr val="FF99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ook Antiqua" panose="02040602050305030304" pitchFamily="18" charset="0"/>
                          <a:ea typeface="楷体" panose="02010609060101010101" pitchFamily="49" charset="-122"/>
                          <a:sym typeface="Book Antiqua" panose="02040602050305030304" pitchFamily="18" charset="0"/>
                        </a:rPr>
                        <a:t>2</a:t>
                      </a:r>
                      <a:endParaRPr kumimoji="0" lang="zh-CN" alt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panose="02040602050305030304" pitchFamily="18" charset="0"/>
                        <a:ea typeface="楷体" panose="02010609060101010101" pitchFamily="49" charset="-122"/>
                        <a:sym typeface="Book Antiqua" panose="02040602050305030304" pitchFamily="18" charset="0"/>
                      </a:endParaRPr>
                    </a:p>
                  </a:txBody>
                  <a:tcPr marL="81278" marR="81278" marT="45717" marB="45717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ook Antiqua" panose="02040602050305030304" pitchFamily="18" charset="0"/>
                          <a:ea typeface="楷体" panose="02010609060101010101" pitchFamily="49" charset="-122"/>
                          <a:sym typeface="Book Antiqua" panose="02040602050305030304" pitchFamily="18" charset="0"/>
                        </a:rPr>
                        <a:t>2</a:t>
                      </a:r>
                      <a:endParaRPr kumimoji="0" lang="zh-CN" alt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panose="02040602050305030304" pitchFamily="18" charset="0"/>
                        <a:ea typeface="楷体" panose="02010609060101010101" pitchFamily="49" charset="-122"/>
                        <a:sym typeface="Book Antiqua" panose="02040602050305030304" pitchFamily="18" charset="0"/>
                      </a:endParaRPr>
                    </a:p>
                  </a:txBody>
                  <a:tcPr marL="81278" marR="81278" marT="45717" marB="45717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99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44238">
                <a:tc>
                  <a:txBody>
                    <a:bodyPr/>
                    <a:lstStyle/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楷体" panose="02010609060101010101" pitchFamily="49" charset="-122"/>
                          <a:sym typeface="Times New Roman" panose="02020603050405020304" pitchFamily="18" charset="0"/>
                        </a:rPr>
                        <a:t>VBScript</a:t>
                      </a: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楷体" panose="02010609060101010101" pitchFamily="49" charset="-122"/>
                          <a:sym typeface="Times New Roman" panose="02020603050405020304" pitchFamily="18" charset="0"/>
                        </a:rPr>
                        <a:t>程序设计</a:t>
                      </a:r>
                      <a:endParaRPr kumimoji="0" lang="zh-CN" alt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楷体" panose="02010609060101010101" pitchFamily="49" charset="-122"/>
                        <a:sym typeface="Times New Roman" panose="02020603050405020304" pitchFamily="18" charset="0"/>
                      </a:endParaRPr>
                    </a:p>
                  </a:txBody>
                  <a:tcPr marL="81278" marR="81278" marT="45717" marB="45717" horzOverflow="overflow">
                    <a:lnL w="57150" cap="flat" cmpd="sng" algn="ctr">
                      <a:solidFill>
                        <a:srgbClr val="FF99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ook Antiqua" panose="02040602050305030304" pitchFamily="18" charset="0"/>
                          <a:ea typeface="楷体" panose="02010609060101010101" pitchFamily="49" charset="-122"/>
                          <a:sym typeface="Book Antiqua" panose="02040602050305030304" pitchFamily="18" charset="0"/>
                        </a:rPr>
                        <a:t>6</a:t>
                      </a:r>
                      <a:endParaRPr kumimoji="0" lang="zh-CN" alt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panose="02040602050305030304" pitchFamily="18" charset="0"/>
                        <a:ea typeface="楷体" panose="02010609060101010101" pitchFamily="49" charset="-122"/>
                        <a:sym typeface="Book Antiqua" panose="02040602050305030304" pitchFamily="18" charset="0"/>
                      </a:endParaRPr>
                    </a:p>
                  </a:txBody>
                  <a:tcPr marL="81278" marR="81278" marT="45717" marB="45717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ook Antiqua" panose="02040602050305030304" pitchFamily="18" charset="0"/>
                          <a:ea typeface="楷体" panose="02010609060101010101" pitchFamily="49" charset="-122"/>
                          <a:sym typeface="Book Antiqua" panose="02040602050305030304" pitchFamily="18" charset="0"/>
                        </a:rPr>
                        <a:t>6</a:t>
                      </a:r>
                      <a:endParaRPr kumimoji="0" lang="zh-CN" alt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panose="02040602050305030304" pitchFamily="18" charset="0"/>
                        <a:ea typeface="楷体" panose="02010609060101010101" pitchFamily="49" charset="-122"/>
                        <a:sym typeface="Book Antiqua" panose="02040602050305030304" pitchFamily="18" charset="0"/>
                      </a:endParaRPr>
                    </a:p>
                  </a:txBody>
                  <a:tcPr marL="81278" marR="81278" marT="45717" marB="45717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99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楷体" panose="02010609060101010101" pitchFamily="49" charset="-122"/>
                          <a:sym typeface="Times New Roman" panose="02020603050405020304" pitchFamily="18" charset="0"/>
                        </a:rPr>
                        <a:t>合   计</a:t>
                      </a:r>
                      <a:endParaRPr kumimoji="0" 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楷体" panose="020106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L="81278" marR="81278" marT="45717" marB="45717" horzOverflow="overflow">
                    <a:lnL w="57150" cap="flat" cmpd="sng" algn="ctr">
                      <a:solidFill>
                        <a:srgbClr val="FF99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99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ook Antiqua" panose="02040602050305030304" pitchFamily="18" charset="0"/>
                          <a:ea typeface="楷体" panose="02010609060101010101" pitchFamily="49" charset="-122"/>
                          <a:sym typeface="Book Antiqua" panose="02040602050305030304" pitchFamily="18" charset="0"/>
                        </a:rPr>
                        <a:t>26</a:t>
                      </a:r>
                      <a:endParaRPr kumimoji="0" lang="zh-CN" alt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panose="02040602050305030304" pitchFamily="18" charset="0"/>
                        <a:ea typeface="楷体" panose="02010609060101010101" pitchFamily="49" charset="-122"/>
                        <a:sym typeface="Book Antiqua" panose="02040602050305030304" pitchFamily="18" charset="0"/>
                      </a:endParaRPr>
                    </a:p>
                  </a:txBody>
                  <a:tcPr marL="81278" marR="81278" marT="45717" marB="45717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99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ook Antiqua" panose="02040602050305030304" pitchFamily="18" charset="0"/>
                          <a:ea typeface="楷体" panose="02010609060101010101" pitchFamily="49" charset="-122"/>
                          <a:sym typeface="Book Antiqua" panose="02040602050305030304" pitchFamily="18" charset="0"/>
                        </a:rPr>
                        <a:t>26</a:t>
                      </a:r>
                      <a:endParaRPr kumimoji="0" lang="zh-CN" alt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panose="02040602050305030304" pitchFamily="18" charset="0"/>
                        <a:ea typeface="楷体" panose="02010609060101010101" pitchFamily="49" charset="-122"/>
                        <a:sym typeface="Book Antiqua" panose="02040602050305030304" pitchFamily="18" charset="0"/>
                      </a:endParaRPr>
                    </a:p>
                  </a:txBody>
                  <a:tcPr marL="81278" marR="81278" marT="45717" marB="45717" horzOverflow="overflow">
                    <a:lnL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99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99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8236" name="AutoShape 44"/>
          <p:cNvSpPr/>
          <p:nvPr/>
        </p:nvSpPr>
        <p:spPr bwMode="auto">
          <a:xfrm>
            <a:off x="7473950" y="2168525"/>
            <a:ext cx="234950" cy="1655763"/>
          </a:xfrm>
          <a:prstGeom prst="rightBrace">
            <a:avLst>
              <a:gd name="adj1" fmla="val 66917"/>
              <a:gd name="adj2" fmla="val 50000"/>
            </a:avLst>
          </a:prstGeom>
          <a:noFill/>
          <a:ln w="38100">
            <a:solidFill>
              <a:srgbClr val="99FF66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8237" name="Text Box 45"/>
          <p:cNvSpPr>
            <a:spLocks noChangeArrowheads="1"/>
          </p:cNvSpPr>
          <p:nvPr/>
        </p:nvSpPr>
        <p:spPr bwMode="auto">
          <a:xfrm>
            <a:off x="7672388" y="2205038"/>
            <a:ext cx="137953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第</a:t>
            </a:r>
            <a:r>
              <a:rPr lang="en-US" altLang="zh-CN" sz="2000" b="0" dirty="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 sz="2000" b="0" dirty="0" smtClean="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～</a:t>
            </a:r>
            <a:r>
              <a:rPr lang="en-US" altLang="zh-CN" sz="2000" b="0" dirty="0" smtClean="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10</a:t>
            </a:r>
            <a:r>
              <a:rPr lang="zh-CN" altLang="en-US" sz="2000" b="0" dirty="0" smtClean="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周</a:t>
            </a:r>
            <a:endParaRPr lang="zh-CN" altLang="en-US" sz="2000" b="0" dirty="0">
              <a:solidFill>
                <a:srgbClr val="C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rgbClr val="86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第</a:t>
            </a:r>
            <a:r>
              <a:rPr lang="en-US" altLang="zh-CN" sz="2000" b="0" dirty="0" smtClean="0">
                <a:solidFill>
                  <a:srgbClr val="86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11</a:t>
            </a:r>
            <a:r>
              <a:rPr lang="zh-CN" altLang="en-US" sz="2000" b="0" dirty="0" smtClean="0">
                <a:solidFill>
                  <a:srgbClr val="86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周</a:t>
            </a:r>
            <a:r>
              <a:rPr lang="zh-CN" altLang="en-US" sz="2000" b="0" dirty="0">
                <a:solidFill>
                  <a:srgbClr val="86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进行期中考试</a:t>
            </a:r>
            <a:endParaRPr lang="zh-CN" altLang="en-US" sz="2000" b="0" dirty="0">
              <a:solidFill>
                <a:srgbClr val="86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b="0" dirty="0">
              <a:solidFill>
                <a:srgbClr val="FFCC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b="0" dirty="0">
              <a:solidFill>
                <a:srgbClr val="FFFF66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第</a:t>
            </a:r>
            <a:r>
              <a:rPr lang="en-US" altLang="zh-CN" sz="2000" b="0" dirty="0" smtClean="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12</a:t>
            </a:r>
            <a:r>
              <a:rPr lang="zh-CN" altLang="en-US" sz="2000" b="0" dirty="0" smtClean="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～</a:t>
            </a:r>
            <a:r>
              <a:rPr lang="en-US" altLang="zh-CN" sz="2000" b="0" dirty="0" smtClean="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17</a:t>
            </a:r>
            <a:r>
              <a:rPr lang="zh-CN" altLang="en-US" sz="2000" b="0" dirty="0" smtClean="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周</a:t>
            </a:r>
            <a:endParaRPr lang="zh-CN" altLang="en-US" sz="2000" b="0" dirty="0">
              <a:solidFill>
                <a:srgbClr val="C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/>
            <a:r>
              <a:rPr lang="zh-CN" altLang="en-US" sz="2000" b="0" dirty="0">
                <a:solidFill>
                  <a:srgbClr val="86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第</a:t>
            </a:r>
            <a:r>
              <a:rPr lang="en-US" altLang="zh-CN" sz="2000" b="0" dirty="0" smtClean="0">
                <a:solidFill>
                  <a:srgbClr val="86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18</a:t>
            </a:r>
            <a:r>
              <a:rPr lang="zh-CN" altLang="en-US" sz="2000" b="0" dirty="0" smtClean="0">
                <a:solidFill>
                  <a:srgbClr val="86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周</a:t>
            </a:r>
            <a:r>
              <a:rPr lang="zh-CN" altLang="en-US" sz="2000" b="0" dirty="0">
                <a:solidFill>
                  <a:srgbClr val="86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进行期末考试</a:t>
            </a:r>
            <a:endParaRPr lang="zh-CN" altLang="en-US" dirty="0"/>
          </a:p>
        </p:txBody>
      </p:sp>
      <p:sp>
        <p:nvSpPr>
          <p:cNvPr id="8238" name="AutoShape 46"/>
          <p:cNvSpPr/>
          <p:nvPr/>
        </p:nvSpPr>
        <p:spPr bwMode="auto">
          <a:xfrm>
            <a:off x="7453313" y="4076923"/>
            <a:ext cx="255587" cy="1584325"/>
          </a:xfrm>
          <a:prstGeom prst="rightBrace">
            <a:avLst>
              <a:gd name="adj1" fmla="val 26259"/>
              <a:gd name="adj2" fmla="val 50000"/>
            </a:avLst>
          </a:prstGeom>
          <a:noFill/>
          <a:ln w="38100">
            <a:solidFill>
              <a:srgbClr val="99FF66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 sz="2400">
              <a:solidFill>
                <a:srgbClr val="99FF66"/>
              </a:solidFill>
              <a:sym typeface="Times New Roman" panose="02020603050405020304" pitchFamily="18" charset="0"/>
            </a:endParaRPr>
          </a:p>
        </p:txBody>
      </p:sp>
      <p:sp>
        <p:nvSpPr>
          <p:cNvPr id="8239" name="Text Box 47"/>
          <p:cNvSpPr>
            <a:spLocks noChangeArrowheads="1"/>
          </p:cNvSpPr>
          <p:nvPr/>
        </p:nvSpPr>
        <p:spPr bwMode="auto">
          <a:xfrm>
            <a:off x="539750" y="5913438"/>
            <a:ext cx="7993063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bevel/>
          </a:ln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教学课件存放：</a:t>
            </a:r>
            <a:r>
              <a:rPr lang="zh-CN" altLang="en-US" sz="2000" b="0">
                <a:solidFill>
                  <a:srgbClr val="C00000"/>
                </a:solidFill>
              </a:rPr>
              <a:t>广州校区</a:t>
            </a:r>
            <a:r>
              <a:rPr lang="en-US" altLang="zh-CN" sz="2000" b="0">
                <a:solidFill>
                  <a:srgbClr val="C00000"/>
                </a:solidFill>
              </a:rPr>
              <a:t>FTP[</a:t>
            </a:r>
            <a:r>
              <a:rPr lang="zh-CN" altLang="en-US" sz="2000" b="0">
                <a:solidFill>
                  <a:srgbClr val="C00000"/>
                </a:solidFill>
              </a:rPr>
              <a:t>官方</a:t>
            </a:r>
            <a:r>
              <a:rPr lang="en-US" altLang="zh-CN" sz="2000" b="0">
                <a:solidFill>
                  <a:srgbClr val="C00000"/>
                </a:solidFill>
              </a:rPr>
              <a:t>]</a:t>
            </a:r>
            <a:r>
              <a:rPr lang="zh-CN" altLang="en-US" sz="2000" b="0">
                <a:solidFill>
                  <a:srgbClr val="C00000"/>
                </a:solidFill>
              </a:rPr>
              <a:t>：</a:t>
            </a:r>
            <a:r>
              <a:rPr lang="en-US" altLang="zh-CN" sz="2000" b="0">
                <a:solidFill>
                  <a:srgbClr val="C00000"/>
                </a:solidFill>
              </a:rPr>
              <a:t>ftp://192.168.255.6/</a:t>
            </a:r>
            <a:r>
              <a:rPr lang="zh-CN" altLang="en-US" sz="2000" b="0">
                <a:solidFill>
                  <a:srgbClr val="C00000"/>
                </a:solidFill>
              </a:rPr>
              <a:t>计算机基础</a:t>
            </a:r>
            <a:endParaRPr lang="zh-CN" altLang="en-US" sz="2000" b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275856" y="1520788"/>
            <a:ext cx="1944216" cy="8280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 smtClean="0"/>
              <a:t>计算机应用基础</a:t>
            </a:r>
            <a:endParaRPr kumimoji="0" lang="zh-CN" altLang="en-US" sz="2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4247964" y="2348880"/>
            <a:ext cx="0" cy="9721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/>
          <p:cNvCxnSpPr/>
          <p:nvPr/>
        </p:nvCxnSpPr>
        <p:spPr bwMode="auto">
          <a:xfrm>
            <a:off x="1943708" y="3320988"/>
            <a:ext cx="46445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>
            <a:off x="1943708" y="3320988"/>
            <a:ext cx="0" cy="1008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圆角矩形 13"/>
          <p:cNvSpPr/>
          <p:nvPr/>
        </p:nvSpPr>
        <p:spPr bwMode="auto">
          <a:xfrm>
            <a:off x="1421650" y="4329100"/>
            <a:ext cx="1044116" cy="86409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基础知识，网络基础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3527884" y="3320988"/>
            <a:ext cx="0" cy="1008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>
            <a:off x="5040052" y="3320988"/>
            <a:ext cx="0" cy="1008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>
            <a:off x="6588224" y="3320988"/>
            <a:ext cx="0" cy="1008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圆角矩形 17"/>
          <p:cNvSpPr/>
          <p:nvPr/>
        </p:nvSpPr>
        <p:spPr bwMode="auto">
          <a:xfrm>
            <a:off x="3005826" y="4321868"/>
            <a:ext cx="1044116" cy="86409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操作，数据处理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4517994" y="4321868"/>
            <a:ext cx="1044116" cy="86409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网页设计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6066166" y="4329100"/>
            <a:ext cx="1044116" cy="86409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算法理论加编程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115888"/>
            <a:ext cx="3392487" cy="647700"/>
          </a:xfrm>
          <a:gradFill rotWithShape="0">
            <a:gsLst>
              <a:gs pos="0">
                <a:srgbClr val="FFFFFF"/>
              </a:gs>
              <a:gs pos="100000">
                <a:srgbClr val="0000FF"/>
              </a:gs>
            </a:gsLst>
            <a:lin ang="2700000" scaled="1"/>
          </a:gra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sz="3600" b="1" smtClean="0">
                <a:ea typeface="华文新魏" panose="02010800040101010101" pitchFamily="2" charset="-122"/>
              </a:rPr>
              <a:t>教学流程</a:t>
            </a:r>
            <a:endParaRPr lang="zh-CN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57325"/>
            <a:ext cx="8893175" cy="54006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zh-CN" b="1" smtClean="0">
                <a:solidFill>
                  <a:srgbClr val="FFFF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</a:t>
            </a:r>
            <a:endParaRPr lang="zh-CN" altLang="zh-CN" sz="2400" b="1" smtClean="0">
              <a:solidFill>
                <a:srgbClr val="66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9220" name="Group 4"/>
          <p:cNvGrpSpPr/>
          <p:nvPr/>
        </p:nvGrpSpPr>
        <p:grpSpPr bwMode="auto">
          <a:xfrm>
            <a:off x="1476375" y="838200"/>
            <a:ext cx="1871663" cy="5830888"/>
            <a:chOff x="-68" y="0"/>
            <a:chExt cx="1179" cy="3720"/>
          </a:xfrm>
        </p:grpSpPr>
        <p:sp>
          <p:nvSpPr>
            <p:cNvPr id="9234" name="Rectangle 5"/>
            <p:cNvSpPr>
              <a:spLocks noChangeArrowheads="1"/>
            </p:cNvSpPr>
            <p:nvPr/>
          </p:nvSpPr>
          <p:spPr bwMode="auto">
            <a:xfrm>
              <a:off x="91" y="226"/>
              <a:ext cx="816" cy="409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>
                  <a:solidFill>
                    <a:srgbClr val="860000"/>
                  </a:solidFill>
                  <a:sym typeface="Times New Roman" panose="02020603050405020304" pitchFamily="18" charset="0"/>
                </a:rPr>
                <a:t>单机系统</a:t>
              </a:r>
              <a:endParaRPr lang="zh-CN" altLang="en-US"/>
            </a:p>
          </p:txBody>
        </p:sp>
        <p:sp>
          <p:nvSpPr>
            <p:cNvPr id="9235" name="Rectangle 6"/>
            <p:cNvSpPr>
              <a:spLocks noChangeArrowheads="1"/>
            </p:cNvSpPr>
            <p:nvPr/>
          </p:nvSpPr>
          <p:spPr bwMode="auto">
            <a:xfrm>
              <a:off x="0" y="998"/>
              <a:ext cx="998" cy="409"/>
            </a:xfrm>
            <a:prstGeom prst="rect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 dirty="0">
                  <a:solidFill>
                    <a:srgbClr val="860000"/>
                  </a:solidFill>
                  <a:sym typeface="Times New Roman" panose="02020603050405020304" pitchFamily="18" charset="0"/>
                </a:rPr>
                <a:t>计算机网络</a:t>
              </a:r>
              <a:endParaRPr lang="zh-CN" altLang="en-US" dirty="0"/>
            </a:p>
          </p:txBody>
        </p:sp>
        <p:sp>
          <p:nvSpPr>
            <p:cNvPr id="9236" name="Rectangle 7"/>
            <p:cNvSpPr>
              <a:spLocks noChangeArrowheads="1"/>
            </p:cNvSpPr>
            <p:nvPr/>
          </p:nvSpPr>
          <p:spPr bwMode="auto">
            <a:xfrm>
              <a:off x="45" y="1769"/>
              <a:ext cx="862" cy="40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FF66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>
                  <a:solidFill>
                    <a:srgbClr val="860000"/>
                  </a:solidFill>
                  <a:sym typeface="Times New Roman" panose="02020603050405020304" pitchFamily="18" charset="0"/>
                </a:rPr>
                <a:t>网站</a:t>
              </a:r>
              <a:endParaRPr lang="zh-CN" altLang="en-US"/>
            </a:p>
          </p:txBody>
        </p:sp>
        <p:sp>
          <p:nvSpPr>
            <p:cNvPr id="9237" name="Rectangle 8"/>
            <p:cNvSpPr>
              <a:spLocks noChangeArrowheads="1"/>
            </p:cNvSpPr>
            <p:nvPr/>
          </p:nvSpPr>
          <p:spPr bwMode="auto">
            <a:xfrm>
              <a:off x="45" y="2540"/>
              <a:ext cx="861" cy="40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399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>
                  <a:solidFill>
                    <a:srgbClr val="860000"/>
                  </a:solidFill>
                  <a:sym typeface="Times New Roman" panose="02020603050405020304" pitchFamily="18" charset="0"/>
                </a:rPr>
                <a:t>网页制作</a:t>
              </a:r>
              <a:endParaRPr lang="zh-CN" altLang="en-US"/>
            </a:p>
          </p:txBody>
        </p:sp>
        <p:sp>
          <p:nvSpPr>
            <p:cNvPr id="9238" name="Rectangle 9"/>
            <p:cNvSpPr>
              <a:spLocks noChangeArrowheads="1"/>
            </p:cNvSpPr>
            <p:nvPr/>
          </p:nvSpPr>
          <p:spPr bwMode="auto">
            <a:xfrm>
              <a:off x="-68" y="3311"/>
              <a:ext cx="1179" cy="409"/>
            </a:xfrm>
            <a:prstGeom prst="rect">
              <a:avLst/>
            </a:prstGeom>
            <a:gradFill rotWithShape="1">
              <a:gsLst>
                <a:gs pos="0">
                  <a:srgbClr val="9933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 dirty="0" smtClean="0">
                  <a:solidFill>
                    <a:srgbClr val="860000"/>
                  </a:solidFill>
                  <a:sym typeface="Times New Roman" panose="02020603050405020304" pitchFamily="18" charset="0"/>
                </a:rPr>
                <a:t>算法与程序设计</a:t>
              </a:r>
              <a:endParaRPr lang="zh-CN" altLang="en-US" dirty="0"/>
            </a:p>
          </p:txBody>
        </p:sp>
        <p:sp>
          <p:nvSpPr>
            <p:cNvPr id="9239" name="AutoShape 10"/>
            <p:cNvSpPr>
              <a:spLocks noChangeArrowheads="1"/>
            </p:cNvSpPr>
            <p:nvPr/>
          </p:nvSpPr>
          <p:spPr bwMode="auto">
            <a:xfrm>
              <a:off x="363" y="680"/>
              <a:ext cx="272" cy="318"/>
            </a:xfrm>
            <a:prstGeom prst="downArrow">
              <a:avLst>
                <a:gd name="adj1" fmla="val 50000"/>
                <a:gd name="adj2" fmla="val 29228"/>
              </a:avLst>
            </a:prstGeom>
            <a:solidFill>
              <a:schemeClr val="accent1"/>
            </a:solidFill>
            <a:ln w="9525">
              <a:solidFill>
                <a:srgbClr val="66FF33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9240" name="AutoShape 11"/>
            <p:cNvSpPr>
              <a:spLocks noChangeArrowheads="1"/>
            </p:cNvSpPr>
            <p:nvPr/>
          </p:nvSpPr>
          <p:spPr bwMode="auto">
            <a:xfrm>
              <a:off x="363" y="1451"/>
              <a:ext cx="272" cy="318"/>
            </a:xfrm>
            <a:prstGeom prst="downArrow">
              <a:avLst>
                <a:gd name="adj1" fmla="val 50000"/>
                <a:gd name="adj2" fmla="val 29228"/>
              </a:avLst>
            </a:prstGeom>
            <a:solidFill>
              <a:srgbClr val="FFCCFF"/>
            </a:solidFill>
            <a:ln w="9525">
              <a:solidFill>
                <a:srgbClr val="9933FF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9241" name="AutoShape 12"/>
            <p:cNvSpPr>
              <a:spLocks noChangeArrowheads="1"/>
            </p:cNvSpPr>
            <p:nvPr/>
          </p:nvSpPr>
          <p:spPr bwMode="auto">
            <a:xfrm>
              <a:off x="363" y="2222"/>
              <a:ext cx="272" cy="318"/>
            </a:xfrm>
            <a:prstGeom prst="downArrow">
              <a:avLst>
                <a:gd name="adj1" fmla="val 50000"/>
                <a:gd name="adj2" fmla="val 29228"/>
              </a:avLst>
            </a:prstGeom>
            <a:solidFill>
              <a:srgbClr val="DDDDDD"/>
            </a:solidFill>
            <a:ln w="9525">
              <a:solidFill>
                <a:srgbClr val="3399FF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9242" name="AutoShape 13"/>
            <p:cNvSpPr>
              <a:spLocks noChangeArrowheads="1"/>
            </p:cNvSpPr>
            <p:nvPr/>
          </p:nvSpPr>
          <p:spPr bwMode="auto">
            <a:xfrm>
              <a:off x="363" y="2993"/>
              <a:ext cx="272" cy="318"/>
            </a:xfrm>
            <a:prstGeom prst="downArrow">
              <a:avLst>
                <a:gd name="adj1" fmla="val 50000"/>
                <a:gd name="adj2" fmla="val 29228"/>
              </a:avLst>
            </a:prstGeom>
            <a:solidFill>
              <a:srgbClr val="99FF33"/>
            </a:solidFill>
            <a:ln w="9525">
              <a:solidFill>
                <a:srgbClr val="FF7C80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9243" name="AutoShape 14"/>
            <p:cNvSpPr>
              <a:spLocks noChangeArrowheads="1"/>
            </p:cNvSpPr>
            <p:nvPr/>
          </p:nvSpPr>
          <p:spPr bwMode="auto">
            <a:xfrm>
              <a:off x="363" y="0"/>
              <a:ext cx="272" cy="22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99FFCC"/>
            </a:solidFill>
            <a:ln w="9525">
              <a:solidFill>
                <a:srgbClr val="FFCC66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</p:grpSp>
      <p:sp>
        <p:nvSpPr>
          <p:cNvPr id="9221" name="AutoShape 15"/>
          <p:cNvSpPr/>
          <p:nvPr/>
        </p:nvSpPr>
        <p:spPr bwMode="auto">
          <a:xfrm>
            <a:off x="3348038" y="1052513"/>
            <a:ext cx="360362" cy="863600"/>
          </a:xfrm>
          <a:prstGeom prst="leftBrace">
            <a:avLst>
              <a:gd name="adj1" fmla="val 17730"/>
              <a:gd name="adj2" fmla="val 50000"/>
            </a:avLst>
          </a:prstGeom>
          <a:noFill/>
          <a:ln w="38100">
            <a:solidFill>
              <a:srgbClr val="66FF33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9222" name="Text Box 16"/>
          <p:cNvSpPr>
            <a:spLocks noChangeArrowheads="1"/>
          </p:cNvSpPr>
          <p:nvPr/>
        </p:nvSpPr>
        <p:spPr bwMode="auto">
          <a:xfrm>
            <a:off x="3708400" y="919163"/>
            <a:ext cx="2160588" cy="100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计算机及信息技术</a:t>
            </a:r>
            <a:endParaRPr lang="zh-CN" altLang="en-US" sz="1800" dirty="0">
              <a:solidFill>
                <a:schemeClr val="tx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操作系统</a:t>
            </a:r>
            <a:endParaRPr lang="zh-CN" altLang="en-US" sz="1800" dirty="0">
              <a:solidFill>
                <a:schemeClr val="tx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数据处理与分析</a:t>
            </a:r>
            <a:endParaRPr lang="zh-CN" altLang="en-US" dirty="0"/>
          </a:p>
        </p:txBody>
      </p:sp>
      <p:sp>
        <p:nvSpPr>
          <p:cNvPr id="9223" name="AutoShape 17"/>
          <p:cNvSpPr/>
          <p:nvPr/>
        </p:nvSpPr>
        <p:spPr bwMode="auto">
          <a:xfrm>
            <a:off x="3349625" y="2276475"/>
            <a:ext cx="360363" cy="863600"/>
          </a:xfrm>
          <a:prstGeom prst="leftBrace">
            <a:avLst>
              <a:gd name="adj1" fmla="val 17763"/>
              <a:gd name="adj2" fmla="val 50000"/>
            </a:avLst>
          </a:prstGeom>
          <a:noFill/>
          <a:ln w="38100">
            <a:solidFill>
              <a:srgbClr val="FFCC66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9224" name="Text Box 18"/>
          <p:cNvSpPr>
            <a:spLocks noChangeArrowheads="1"/>
          </p:cNvSpPr>
          <p:nvPr/>
        </p:nvSpPr>
        <p:spPr bwMode="auto">
          <a:xfrm>
            <a:off x="3781425" y="2205038"/>
            <a:ext cx="2376488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网络基本知识</a:t>
            </a:r>
            <a:endParaRPr lang="zh-CN" altLang="en-US" sz="1800" dirty="0">
              <a:solidFill>
                <a:schemeClr val="tx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上网浏览</a:t>
            </a:r>
            <a:endParaRPr lang="zh-CN" altLang="en-US" sz="1800" dirty="0">
              <a:solidFill>
                <a:schemeClr val="tx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接发邮件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/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文件传输</a:t>
            </a:r>
            <a:endParaRPr lang="zh-CN" altLang="en-US" dirty="0"/>
          </a:p>
        </p:txBody>
      </p:sp>
      <p:sp>
        <p:nvSpPr>
          <p:cNvPr id="9225" name="Text Box 19"/>
          <p:cNvSpPr>
            <a:spLocks noChangeArrowheads="1"/>
          </p:cNvSpPr>
          <p:nvPr/>
        </p:nvSpPr>
        <p:spPr bwMode="auto">
          <a:xfrm>
            <a:off x="3635375" y="3789363"/>
            <a:ext cx="2087563" cy="37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网站基本概念</a:t>
            </a:r>
            <a:endParaRPr lang="zh-CN" altLang="en-US" dirty="0"/>
          </a:p>
        </p:txBody>
      </p:sp>
      <p:sp>
        <p:nvSpPr>
          <p:cNvPr id="9226" name="AutoShape 20"/>
          <p:cNvSpPr/>
          <p:nvPr/>
        </p:nvSpPr>
        <p:spPr bwMode="auto">
          <a:xfrm>
            <a:off x="3348038" y="4797425"/>
            <a:ext cx="360362" cy="649288"/>
          </a:xfrm>
          <a:prstGeom prst="leftBrace">
            <a:avLst>
              <a:gd name="adj1" fmla="val 13321"/>
              <a:gd name="adj2" fmla="val 50000"/>
            </a:avLst>
          </a:prstGeom>
          <a:noFill/>
          <a:ln w="38100">
            <a:solidFill>
              <a:srgbClr val="C00000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9227" name="Text Box 21"/>
          <p:cNvSpPr>
            <a:spLocks noChangeArrowheads="1"/>
          </p:cNvSpPr>
          <p:nvPr/>
        </p:nvSpPr>
        <p:spPr bwMode="auto">
          <a:xfrm>
            <a:off x="3781425" y="4724400"/>
            <a:ext cx="40338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SPD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图形界面</a:t>
            </a:r>
            <a:r>
              <a:rPr lang="zh-CN" altLang="en-US" sz="2000" dirty="0">
                <a:solidFill>
                  <a:schemeClr val="tx1"/>
                </a:solidFill>
              </a:rPr>
              <a:t>编制网页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直接用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HTML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语言编制网页</a:t>
            </a:r>
            <a:endParaRPr lang="zh-CN" altLang="en-US" dirty="0"/>
          </a:p>
        </p:txBody>
      </p:sp>
      <p:sp>
        <p:nvSpPr>
          <p:cNvPr id="9228" name="Text Box 22"/>
          <p:cNvSpPr>
            <a:spLocks noChangeArrowheads="1"/>
          </p:cNvSpPr>
          <p:nvPr/>
        </p:nvSpPr>
        <p:spPr bwMode="auto">
          <a:xfrm>
            <a:off x="3635375" y="6170613"/>
            <a:ext cx="3024188" cy="40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嵌入高级语言的程序段</a:t>
            </a:r>
            <a:endParaRPr lang="zh-CN" altLang="en-US" dirty="0"/>
          </a:p>
        </p:txBody>
      </p:sp>
      <p:sp>
        <p:nvSpPr>
          <p:cNvPr id="10263" name="Oval 2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5256213" y="3357563"/>
            <a:ext cx="2051050" cy="11255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66CC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00CC00"/>
            </a:solidFill>
            <a:bevel/>
          </a:ln>
        </p:spPr>
        <p:txBody>
          <a:bodyPr wrap="none" anchor="ctr"/>
          <a:lstStyle/>
          <a:p>
            <a:pPr algn="ctr" eaLnBrk="1" hangingPunct="1"/>
            <a:r>
              <a:rPr lang="zh-CN" altLang="en-US" sz="1600">
                <a:solidFill>
                  <a:srgbClr val="CC0000"/>
                </a:solidFill>
                <a:ea typeface="华文楷体" panose="02010600040101010101" pitchFamily="2" charset="-122"/>
              </a:rPr>
              <a:t>网络、网站及动态</a:t>
            </a:r>
            <a:endParaRPr lang="zh-CN" altLang="en-US" sz="1600">
              <a:solidFill>
                <a:srgbClr val="CC0000"/>
              </a:solidFill>
              <a:ea typeface="华文楷体" panose="02010600040101010101" pitchFamily="2" charset="-122"/>
            </a:endParaRPr>
          </a:p>
          <a:p>
            <a:pPr algn="ctr" eaLnBrk="1" hangingPunct="1"/>
            <a:r>
              <a:rPr lang="zh-CN" altLang="en-US" sz="1600">
                <a:solidFill>
                  <a:srgbClr val="CC0000"/>
                </a:solidFill>
                <a:ea typeface="华文楷体" panose="02010600040101010101" pitchFamily="2" charset="-122"/>
              </a:rPr>
              <a:t>网页是当前计算</a:t>
            </a:r>
            <a:endParaRPr lang="zh-CN" altLang="en-US" sz="1600">
              <a:solidFill>
                <a:srgbClr val="CC0000"/>
              </a:solidFill>
              <a:ea typeface="华文楷体" panose="02010600040101010101" pitchFamily="2" charset="-122"/>
            </a:endParaRPr>
          </a:p>
          <a:p>
            <a:pPr algn="ctr" eaLnBrk="1" hangingPunct="1"/>
            <a:r>
              <a:rPr lang="zh-CN" altLang="en-US" sz="1600">
                <a:solidFill>
                  <a:srgbClr val="CC0000"/>
                </a:solidFill>
                <a:ea typeface="华文楷体" panose="02010600040101010101" pitchFamily="2" charset="-122"/>
              </a:rPr>
              <a:t>机技术的热点</a:t>
            </a:r>
            <a:endParaRPr lang="zh-CN" altLang="en-US"/>
          </a:p>
        </p:txBody>
      </p:sp>
      <p:sp>
        <p:nvSpPr>
          <p:cNvPr id="10264" name="AutoShape 24"/>
          <p:cNvSpPr>
            <a:spLocks noChangeArrowheads="1"/>
          </p:cNvSpPr>
          <p:nvPr/>
        </p:nvSpPr>
        <p:spPr bwMode="auto">
          <a:xfrm>
            <a:off x="6300788" y="2025650"/>
            <a:ext cx="2592387" cy="1295400"/>
          </a:xfrm>
          <a:prstGeom prst="wedgeRoundRectCallout">
            <a:avLst>
              <a:gd name="adj1" fmla="val -90866"/>
              <a:gd name="adj2" fmla="val -6005"/>
              <a:gd name="adj3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FF99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1" hangingPunct="1"/>
            <a:r>
              <a:rPr lang="zh-CN" altLang="en-US" sz="1800">
                <a:solidFill>
                  <a:srgbClr val="008000"/>
                </a:solidFill>
                <a:sym typeface="Times New Roman" panose="02020603050405020304" pitchFamily="18" charset="0"/>
              </a:rPr>
              <a:t>掌握网络操作手段</a:t>
            </a:r>
            <a:endParaRPr lang="zh-CN" altLang="en-US" sz="1800">
              <a:solidFill>
                <a:srgbClr val="008000"/>
              </a:solidFill>
              <a:sym typeface="Times New Roman" panose="02020603050405020304" pitchFamily="18" charset="0"/>
            </a:endParaRPr>
          </a:p>
          <a:p>
            <a:pPr algn="ctr" eaLnBrk="1" hangingPunct="1"/>
            <a:r>
              <a:rPr lang="zh-CN" altLang="en-US" sz="1800">
                <a:solidFill>
                  <a:srgbClr val="008000"/>
                </a:solidFill>
                <a:sym typeface="Times New Roman" panose="02020603050405020304" pitchFamily="18" charset="0"/>
              </a:rPr>
              <a:t>具备通过网络获取信息、传输信息和应用信息的初步能力。</a:t>
            </a:r>
            <a:endParaRPr lang="zh-CN" altLang="en-US"/>
          </a:p>
        </p:txBody>
      </p:sp>
      <p:sp>
        <p:nvSpPr>
          <p:cNvPr id="10265" name="AutoShape 25"/>
          <p:cNvSpPr>
            <a:spLocks noChangeArrowheads="1"/>
          </p:cNvSpPr>
          <p:nvPr/>
        </p:nvSpPr>
        <p:spPr bwMode="auto">
          <a:xfrm>
            <a:off x="6804025" y="5373688"/>
            <a:ext cx="1584325" cy="720725"/>
          </a:xfrm>
          <a:prstGeom prst="wedgeRoundRectCallout">
            <a:avLst>
              <a:gd name="adj1" fmla="val -84366"/>
              <a:gd name="adj2" fmla="val 71144"/>
              <a:gd name="adj3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0033CC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1" hangingPunct="1"/>
            <a:r>
              <a:rPr lang="zh-CN" altLang="en-US" sz="1800">
                <a:solidFill>
                  <a:srgbClr val="860000"/>
                </a:solidFill>
                <a:sym typeface="Times New Roman" panose="02020603050405020304" pitchFamily="18" charset="0"/>
              </a:rPr>
              <a:t>掌握程序设计初步知识</a:t>
            </a:r>
            <a:endParaRPr lang="zh-CN" altLang="en-US"/>
          </a:p>
        </p:txBody>
      </p:sp>
      <p:sp>
        <p:nvSpPr>
          <p:cNvPr id="10266" name="AutoShape 26"/>
          <p:cNvSpPr>
            <a:spLocks noChangeArrowheads="1"/>
          </p:cNvSpPr>
          <p:nvPr/>
        </p:nvSpPr>
        <p:spPr bwMode="auto">
          <a:xfrm>
            <a:off x="5940425" y="620713"/>
            <a:ext cx="3203575" cy="1295400"/>
          </a:xfrm>
          <a:prstGeom prst="wedgeRoundRectCallout">
            <a:avLst>
              <a:gd name="adj1" fmla="val -67116"/>
              <a:gd name="adj2" fmla="val 2454"/>
              <a:gd name="adj3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99FF33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1" hangingPunct="1"/>
            <a:r>
              <a:rPr lang="zh-CN" altLang="en-US" sz="1800" dirty="0">
                <a:solidFill>
                  <a:srgbClr val="006600"/>
                </a:solidFill>
                <a:sym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rgbClr val="0033CC"/>
                </a:solidFill>
                <a:sym typeface="Times New Roman" panose="02020603050405020304" pitchFamily="18" charset="0"/>
              </a:rPr>
              <a:t>对计算机应用基本知识有一个较为全面的了解，能够使用计算机进行基本的操作和使用办公自动化软件 </a:t>
            </a:r>
            <a:endParaRPr lang="zh-CN" altLang="en-US" dirty="0"/>
          </a:p>
        </p:txBody>
      </p:sp>
      <p:sp>
        <p:nvSpPr>
          <p:cNvPr id="10267" name="AutoShape 27"/>
          <p:cNvSpPr>
            <a:spLocks noChangeArrowheads="1"/>
          </p:cNvSpPr>
          <p:nvPr/>
        </p:nvSpPr>
        <p:spPr bwMode="auto">
          <a:xfrm>
            <a:off x="7235825" y="4327525"/>
            <a:ext cx="1584325" cy="720725"/>
          </a:xfrm>
          <a:prstGeom prst="wedgeRoundRectCallout">
            <a:avLst>
              <a:gd name="adj1" fmla="val -76551"/>
              <a:gd name="adj2" fmla="val 58806"/>
              <a:gd name="adj3" fmla="val 16667"/>
            </a:avLst>
          </a:prstGeom>
          <a:gradFill rotWithShape="1">
            <a:gsLst>
              <a:gs pos="0">
                <a:srgbClr val="FFCC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1" hangingPunct="1"/>
            <a:r>
              <a:rPr lang="zh-CN" altLang="en-US" sz="1800">
                <a:solidFill>
                  <a:srgbClr val="003399"/>
                </a:solidFill>
                <a:sym typeface="Times New Roman" panose="02020603050405020304" pitchFamily="18" charset="0"/>
              </a:rPr>
              <a:t>学习简单网页的编制</a:t>
            </a:r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10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20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20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3" grpId="0" bldLvl="0" animBg="1" autoUpdateAnimBg="0"/>
      <p:bldP spid="10264" grpId="0" bldLvl="0" animBg="1" autoUpdateAnimBg="0"/>
      <p:bldP spid="10265" grpId="0" bldLvl="0" animBg="1" autoUpdateAnimBg="0"/>
      <p:bldP spid="10266" grpId="0" bldLvl="0" animBg="1" autoUpdateAnimBg="0"/>
      <p:bldP spid="10267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>
            <a:spLocks noChangeArrowheads="1"/>
          </p:cNvSpPr>
          <p:nvPr/>
        </p:nvSpPr>
        <p:spPr bwMode="auto">
          <a:xfrm>
            <a:off x="395288" y="981075"/>
            <a:ext cx="8424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/>
          <a:p>
            <a:pPr marL="266700" indent="-266700" eaLnBrk="1" hangingPunct="1"/>
            <a:r>
              <a:rPr lang="zh-CN" altLang="en-US" sz="2400" b="0">
                <a:solidFill>
                  <a:srgbClr val="00FF00"/>
                </a:solidFill>
              </a:rPr>
              <a:t>             </a:t>
            </a:r>
            <a:endParaRPr lang="zh-CN" altLang="en-US" sz="2400" b="0">
              <a:solidFill>
                <a:srgbClr val="FFFF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20725"/>
          </a:xfrm>
          <a:gradFill rotWithShape="0">
            <a:gsLst>
              <a:gs pos="0">
                <a:srgbClr val="FFFFFF"/>
              </a:gs>
              <a:gs pos="100000">
                <a:srgbClr val="0000FF"/>
              </a:gs>
            </a:gsLst>
            <a:lin ang="2700000" scaled="1"/>
          </a:gra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sz="4000" b="1" smtClean="0">
                <a:solidFill>
                  <a:srgbClr val="860000"/>
                </a:solidFill>
              </a:rPr>
              <a:t>学习方法</a:t>
            </a:r>
            <a:endParaRPr lang="zh-CN" smtClean="0"/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7196138" y="2276475"/>
            <a:ext cx="1752600" cy="838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9966"/>
              </a:gs>
            </a:gsLst>
            <a:lin ang="2700000" scaled="1"/>
          </a:gradFill>
          <a:ln w="38100">
            <a:solidFill>
              <a:srgbClr val="00CC00"/>
            </a:solidFill>
            <a:bevel/>
          </a:ln>
        </p:spPr>
        <p:txBody>
          <a:bodyPr wrap="none" anchor="ctr"/>
          <a:lstStyle/>
          <a:p>
            <a:pPr algn="ctr" eaLnBrk="1" hangingPunct="1"/>
            <a:r>
              <a:rPr lang="zh-CN" altLang="en-US" sz="2400">
                <a:solidFill>
                  <a:srgbClr val="003399"/>
                </a:solidFill>
                <a:sym typeface="Times New Roman" panose="02020603050405020304" pitchFamily="18" charset="0"/>
              </a:rPr>
              <a:t>上机实验</a:t>
            </a:r>
            <a:endParaRPr lang="zh-CN" altLang="en-US"/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4473575" y="2263775"/>
            <a:ext cx="1828800" cy="685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CC"/>
              </a:gs>
            </a:gsLst>
            <a:lin ang="2700000" scaled="1"/>
          </a:gradFill>
          <a:ln w="38100">
            <a:solidFill>
              <a:srgbClr val="00CC00"/>
            </a:solidFill>
            <a:bevel/>
          </a:ln>
        </p:spPr>
        <p:txBody>
          <a:bodyPr wrap="none" anchor="ctr"/>
          <a:lstStyle/>
          <a:p>
            <a:pPr algn="ctr" eaLnBrk="1" hangingPunct="1"/>
            <a:r>
              <a:rPr lang="zh-CN" altLang="en-US" sz="2400">
                <a:solidFill>
                  <a:srgbClr val="860000"/>
                </a:solidFill>
                <a:sym typeface="Times New Roman" panose="02020603050405020304" pitchFamily="18" charset="0"/>
              </a:rPr>
              <a:t>学习者</a:t>
            </a:r>
            <a:endParaRPr lang="zh-CN" altLang="en-US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2716213" y="1412875"/>
            <a:ext cx="1676400" cy="762000"/>
          </a:xfrm>
          <a:prstGeom prst="ellipse">
            <a:avLst/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38100">
            <a:solidFill>
              <a:srgbClr val="00CC00"/>
            </a:solidFill>
            <a:bevel/>
          </a:ln>
        </p:spPr>
        <p:txBody>
          <a:bodyPr wrap="none" anchor="ctr"/>
          <a:lstStyle/>
          <a:p>
            <a:pPr algn="ctr" eaLnBrk="1" hangingPunct="1"/>
            <a:r>
              <a:rPr lang="zh-CN" altLang="en-US" sz="2400">
                <a:solidFill>
                  <a:srgbClr val="003399"/>
                </a:solidFill>
                <a:sym typeface="Times New Roman" panose="02020603050405020304" pitchFamily="18" charset="0"/>
              </a:rPr>
              <a:t>看书</a:t>
            </a:r>
            <a:endParaRPr lang="zh-CN" altLang="en-US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5340350" y="1196975"/>
            <a:ext cx="1905000" cy="609600"/>
          </a:xfrm>
          <a:prstGeom prst="ellipse">
            <a:avLst/>
          </a:prstGeom>
          <a:gradFill rotWithShape="1">
            <a:gsLst>
              <a:gs pos="0">
                <a:srgbClr val="9999FF"/>
              </a:gs>
              <a:gs pos="100000">
                <a:srgbClr val="FFFFFF"/>
              </a:gs>
            </a:gsLst>
            <a:lin ang="5400000" scaled="1"/>
          </a:gradFill>
          <a:ln w="38100">
            <a:solidFill>
              <a:srgbClr val="00CC00"/>
            </a:solidFill>
            <a:bevel/>
          </a:ln>
        </p:spPr>
        <p:txBody>
          <a:bodyPr wrap="none" anchor="ctr"/>
          <a:lstStyle/>
          <a:p>
            <a:pPr algn="ctr" eaLnBrk="1" hangingPunct="1"/>
            <a:r>
              <a:rPr lang="zh-CN" altLang="en-US" sz="2400">
                <a:solidFill>
                  <a:schemeClr val="accent2"/>
                </a:solidFill>
                <a:sym typeface="Times New Roman" panose="02020603050405020304" pitchFamily="18" charset="0"/>
              </a:rPr>
              <a:t>听课</a:t>
            </a:r>
            <a:endParaRPr lang="zh-CN" altLang="en-US"/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2339975" y="2987675"/>
            <a:ext cx="1676400" cy="838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FF9966"/>
              </a:gs>
              <a:gs pos="100000">
                <a:srgbClr val="FFFFFF"/>
              </a:gs>
            </a:gsLst>
            <a:lin ang="2700000" scaled="1"/>
          </a:gradFill>
          <a:ln w="38100">
            <a:solidFill>
              <a:srgbClr val="00CC00"/>
            </a:solidFill>
            <a:bevel/>
          </a:ln>
        </p:spPr>
        <p:txBody>
          <a:bodyPr wrap="none" anchor="ctr"/>
          <a:lstStyle/>
          <a:p>
            <a:pPr algn="ctr" eaLnBrk="1" hangingPunct="1"/>
            <a:r>
              <a:rPr lang="zh-CN" altLang="en-US" sz="2400">
                <a:solidFill>
                  <a:srgbClr val="003399"/>
                </a:solidFill>
                <a:sym typeface="Times New Roman" panose="02020603050405020304" pitchFamily="18" charset="0"/>
              </a:rPr>
              <a:t>做作业</a:t>
            </a:r>
            <a:endParaRPr lang="zh-CN" alt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H="1" flipV="1">
            <a:off x="4016375" y="2111375"/>
            <a:ext cx="762000" cy="228600"/>
          </a:xfrm>
          <a:prstGeom prst="line">
            <a:avLst/>
          </a:prstGeom>
          <a:noFill/>
          <a:ln w="38100">
            <a:solidFill>
              <a:srgbClr val="00CC00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V="1">
            <a:off x="5616575" y="1806575"/>
            <a:ext cx="609600" cy="457200"/>
          </a:xfrm>
          <a:prstGeom prst="line">
            <a:avLst/>
          </a:prstGeom>
          <a:noFill/>
          <a:ln w="38100">
            <a:solidFill>
              <a:srgbClr val="00CC00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>
            <a:off x="3635375" y="2797175"/>
            <a:ext cx="990600" cy="228600"/>
          </a:xfrm>
          <a:prstGeom prst="line">
            <a:avLst/>
          </a:prstGeom>
          <a:noFill/>
          <a:ln w="38100">
            <a:solidFill>
              <a:srgbClr val="00CC00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6302375" y="2568575"/>
            <a:ext cx="914400" cy="152400"/>
          </a:xfrm>
          <a:prstGeom prst="line">
            <a:avLst/>
          </a:prstGeom>
          <a:noFill/>
          <a:ln w="38100">
            <a:solidFill>
              <a:srgbClr val="00CC00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5213350" y="3357563"/>
            <a:ext cx="1949450" cy="9366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33CC33"/>
              </a:gs>
            </a:gsLst>
            <a:lin ang="2700000" scaled="1"/>
          </a:gradFill>
          <a:ln w="38100">
            <a:solidFill>
              <a:srgbClr val="00CC00"/>
            </a:solidFill>
            <a:bevel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dirty="0">
                <a:solidFill>
                  <a:srgbClr val="003399"/>
                </a:solidFill>
                <a:sym typeface="Times New Roman" panose="02020603050405020304" pitchFamily="18" charset="0"/>
              </a:rPr>
              <a:t>综合</a:t>
            </a:r>
            <a:r>
              <a:rPr lang="zh-CN" altLang="en-US" sz="2000" dirty="0" smtClean="0">
                <a:solidFill>
                  <a:srgbClr val="003399"/>
                </a:solidFill>
                <a:sym typeface="Times New Roman" panose="02020603050405020304" pitchFamily="18" charset="0"/>
              </a:rPr>
              <a:t>练习、交流</a:t>
            </a:r>
            <a:endParaRPr lang="zh-CN" altLang="en-US" sz="2000" dirty="0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5692775" y="2949575"/>
            <a:ext cx="457200" cy="457200"/>
          </a:xfrm>
          <a:prstGeom prst="line">
            <a:avLst/>
          </a:prstGeom>
          <a:noFill/>
          <a:ln w="38100">
            <a:solidFill>
              <a:srgbClr val="00CC00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55" name="Picture 15" descr="R04"/>
          <p:cNvPicPr preferRelativeResize="0">
            <a:picLocks noGrp="1" noChangeAspect="1" noChangeArrowheads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92150"/>
            <a:ext cx="2051050" cy="61658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6" name="Text Box 16"/>
          <p:cNvSpPr>
            <a:spLocks noChangeArrowheads="1"/>
          </p:cNvSpPr>
          <p:nvPr/>
        </p:nvSpPr>
        <p:spPr bwMode="auto">
          <a:xfrm>
            <a:off x="2916238" y="5229225"/>
            <a:ext cx="4860925" cy="1016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FF99FF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2400" b="0">
                <a:solidFill>
                  <a:srgbClr val="663300"/>
                </a:solidFill>
                <a:ea typeface="华文新魏" panose="02010800040101010101" pitchFamily="2" charset="-122"/>
              </a:rPr>
              <a:t>《</a:t>
            </a:r>
            <a:r>
              <a:rPr lang="zh-CN" altLang="en-US" sz="2400" b="0">
                <a:solidFill>
                  <a:srgbClr val="663300"/>
                </a:solidFill>
                <a:ea typeface="华文新魏" panose="02010800040101010101" pitchFamily="2" charset="-122"/>
              </a:rPr>
              <a:t>计算机应用基础</a:t>
            </a:r>
            <a:r>
              <a:rPr lang="en-US" altLang="zh-CN" sz="2400" b="0">
                <a:solidFill>
                  <a:srgbClr val="663300"/>
                </a:solidFill>
                <a:ea typeface="华文新魏" panose="02010800040101010101" pitchFamily="2" charset="-122"/>
              </a:rPr>
              <a:t>》</a:t>
            </a:r>
            <a:r>
              <a:rPr lang="zh-CN" altLang="en-US" sz="2400" b="0">
                <a:solidFill>
                  <a:srgbClr val="663300"/>
                </a:solidFill>
                <a:ea typeface="华文新魏" panose="02010800040101010101" pitchFamily="2" charset="-122"/>
              </a:rPr>
              <a:t>是一门实践性很强的课程，要加强练习和实验。</a:t>
            </a:r>
            <a:endParaRPr lang="zh-CN" altLang="en-US" sz="2400" b="0">
              <a:solidFill>
                <a:srgbClr val="6633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450"/>
            <a:ext cx="9144000" cy="755650"/>
          </a:xfrm>
          <a:gradFill rotWithShape="0">
            <a:gsLst>
              <a:gs pos="0">
                <a:srgbClr val="FFFFFF"/>
              </a:gs>
              <a:gs pos="100000">
                <a:srgbClr val="0000FF"/>
              </a:gs>
            </a:gsLst>
            <a:lin ang="2700000" scaled="1"/>
          </a:gra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b="1" smtClean="0">
                <a:solidFill>
                  <a:srgbClr val="006600"/>
                </a:solidFill>
                <a:ea typeface="华文新魏" panose="02010800040101010101" pitchFamily="2" charset="-122"/>
              </a:rPr>
              <a:t>成绩计算</a:t>
            </a:r>
            <a:endParaRPr lang="zh-CN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4575" y="1196975"/>
            <a:ext cx="7232650" cy="47529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45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86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课程总评成绩计算：</a:t>
            </a:r>
            <a:endParaRPr lang="zh-CN" altLang="en-US" b="1" smtClean="0">
              <a:solidFill>
                <a:srgbClr val="86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45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2400" b="1" smtClean="0"/>
              <a:t>                       </a:t>
            </a:r>
            <a:r>
              <a:rPr lang="en-US" altLang="zh-CN" sz="2400" b="1" smtClean="0"/>
              <a:t>60%     </a:t>
            </a:r>
            <a:r>
              <a:rPr lang="zh-CN" altLang="en-US" sz="2400" b="1" smtClean="0"/>
              <a:t>期末考试成绩</a:t>
            </a:r>
            <a:endParaRPr lang="zh-CN" altLang="en-US" sz="2400" b="1" smtClean="0"/>
          </a:p>
          <a:p>
            <a:pPr>
              <a:lnSpc>
                <a:spcPct val="13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2400" b="1" smtClean="0"/>
              <a:t>                       </a:t>
            </a:r>
            <a:r>
              <a:rPr lang="en-US" altLang="zh-CN" sz="2400" b="1" smtClean="0"/>
              <a:t>25%     </a:t>
            </a:r>
            <a:r>
              <a:rPr lang="zh-CN" altLang="en-US" sz="2400" b="1" smtClean="0"/>
              <a:t>期中考试成绩</a:t>
            </a:r>
            <a:endParaRPr lang="zh-CN" altLang="en-US" sz="2400" b="1" smtClean="0"/>
          </a:p>
          <a:p>
            <a:pPr>
              <a:lnSpc>
                <a:spcPct val="13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2400" b="1" smtClean="0"/>
              <a:t>                       </a:t>
            </a:r>
            <a:r>
              <a:rPr lang="en-US" altLang="zh-CN" sz="2400" b="1" smtClean="0"/>
              <a:t>15%     </a:t>
            </a:r>
            <a:r>
              <a:rPr lang="zh-CN" altLang="en-US" sz="2400" b="1" smtClean="0"/>
              <a:t>平时成绩</a:t>
            </a:r>
            <a:endParaRPr lang="zh-CN" altLang="en-US" sz="2400" b="1" smtClean="0"/>
          </a:p>
          <a:p>
            <a:pPr>
              <a:lnSpc>
                <a:spcPct val="145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2400" b="1" smtClean="0"/>
              <a:t>             </a:t>
            </a:r>
            <a:r>
              <a:rPr lang="zh-CN" altLang="en-US" sz="2400" b="1" smtClean="0">
                <a:ea typeface="华文楷体" panose="02010600040101010101" pitchFamily="2" charset="-122"/>
              </a:rPr>
              <a:t>平时成绩根据考勤情况、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“</a:t>
            </a:r>
            <a:r>
              <a:rPr lang="zh-CN" altLang="en-US" sz="2400" b="1" smtClean="0">
                <a:ea typeface="华文楷体" panose="02010600040101010101" pitchFamily="2" charset="-122"/>
              </a:rPr>
              <a:t>上机实验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”</a:t>
            </a:r>
            <a:r>
              <a:rPr lang="zh-CN" altLang="en-US" sz="2400" b="1" smtClean="0">
                <a:ea typeface="华文楷体" panose="02010600040101010101" pitchFamily="2" charset="-122"/>
              </a:rPr>
              <a:t>完成情况综合考虑</a:t>
            </a:r>
            <a:endParaRPr lang="zh-CN" altLang="en-US" sz="2400" b="1" smtClean="0"/>
          </a:p>
          <a:p>
            <a:pPr>
              <a:lnSpc>
                <a:spcPct val="145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86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完成各章的“上机实验”</a:t>
            </a:r>
            <a:endParaRPr lang="zh-CN" altLang="en-US" b="1" smtClean="0">
              <a:solidFill>
                <a:srgbClr val="86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45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86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上课及上机都要考勤</a:t>
            </a:r>
            <a:endParaRPr lang="zh-CN" altLang="en-US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BDC4AA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_2">
      <a:majorFont>
        <a:latin typeface="Times New Roman"/>
        <a:ea typeface="黑体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BDC4AA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默认设计模板_2">
      <a:majorFont>
        <a:latin typeface="Times New Roman"/>
        <a:ea typeface="黑体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BDC4AA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1733</Words>
  <Application>WPS 演示</Application>
  <PresentationFormat>全屏显示(4:3)</PresentationFormat>
  <Paragraphs>242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黑体</vt:lpstr>
      <vt:lpstr>华文行楷</vt:lpstr>
      <vt:lpstr>华文新魏</vt:lpstr>
      <vt:lpstr>Book Antiqua</vt:lpstr>
      <vt:lpstr>楷体</vt:lpstr>
      <vt:lpstr>Monotype Sorts</vt:lpstr>
      <vt:lpstr>Wingdings</vt:lpstr>
      <vt:lpstr>华文楷体</vt:lpstr>
      <vt:lpstr>楷体_GB2312</vt:lpstr>
      <vt:lpstr>新宋体</vt:lpstr>
      <vt:lpstr>方正姚体</vt:lpstr>
      <vt:lpstr>Arial Unicode MS</vt:lpstr>
      <vt:lpstr>默认设计模板_2</vt:lpstr>
      <vt:lpstr>1_默认设计模板_2</vt:lpstr>
      <vt:lpstr>PowerPoint 演示文稿</vt:lpstr>
      <vt:lpstr>提纲：    </vt:lpstr>
      <vt:lpstr>教学意义：</vt:lpstr>
      <vt:lpstr>PowerPoint 演示文稿</vt:lpstr>
      <vt:lpstr>课时分配</vt:lpstr>
      <vt:lpstr>PowerPoint 演示文稿</vt:lpstr>
      <vt:lpstr>教学流程</vt:lpstr>
      <vt:lpstr>学习方法</vt:lpstr>
      <vt:lpstr>成绩计算</vt:lpstr>
      <vt:lpstr> 上机实验</vt:lpstr>
      <vt:lpstr> 登录G:盘(服务器)的方法</vt:lpstr>
      <vt:lpstr>登录G盘</vt:lpstr>
      <vt:lpstr>PowerPoint 演示文稿</vt:lpstr>
      <vt:lpstr>PowerPoint 演示文稿</vt:lpstr>
    </vt:vector>
  </TitlesOfParts>
  <Company>SYSU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大学计算机基础</dc:title>
  <dc:creator>sysu</dc:creator>
  <cp:lastModifiedBy>lenovo2</cp:lastModifiedBy>
  <cp:revision>606</cp:revision>
  <dcterms:created xsi:type="dcterms:W3CDTF">2008-03-01T05:21:00Z</dcterms:created>
  <dcterms:modified xsi:type="dcterms:W3CDTF">2019-10-08T07:44:08Z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2052-11.1.0.8986</vt:lpwstr>
  </property>
</Properties>
</file>