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92" r:id="rId3"/>
    <p:sldId id="354" r:id="rId5"/>
    <p:sldId id="351" r:id="rId6"/>
    <p:sldId id="261" r:id="rId7"/>
    <p:sldId id="288" r:id="rId8"/>
    <p:sldId id="315" r:id="rId9"/>
    <p:sldId id="289" r:id="rId10"/>
    <p:sldId id="290" r:id="rId11"/>
    <p:sldId id="316" r:id="rId12"/>
    <p:sldId id="317" r:id="rId13"/>
    <p:sldId id="318" r:id="rId14"/>
    <p:sldId id="355" r:id="rId15"/>
    <p:sldId id="293" r:id="rId16"/>
    <p:sldId id="294" r:id="rId17"/>
    <p:sldId id="295" r:id="rId18"/>
    <p:sldId id="296" r:id="rId19"/>
    <p:sldId id="313" r:id="rId20"/>
    <p:sldId id="297" r:id="rId21"/>
    <p:sldId id="298" r:id="rId22"/>
    <p:sldId id="299" r:id="rId23"/>
    <p:sldId id="300" r:id="rId24"/>
    <p:sldId id="301" r:id="rId25"/>
    <p:sldId id="302" r:id="rId26"/>
    <p:sldId id="303" r:id="rId27"/>
    <p:sldId id="314" r:id="rId28"/>
    <p:sldId id="304" r:id="rId29"/>
    <p:sldId id="305" r:id="rId30"/>
    <p:sldId id="306" r:id="rId31"/>
    <p:sldId id="309" r:id="rId32"/>
    <p:sldId id="308" r:id="rId33"/>
    <p:sldId id="287" r:id="rId3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FF0066"/>
    <a:srgbClr val="E3C9B9"/>
    <a:srgbClr val="DCBBA6"/>
    <a:srgbClr val="FFCCCC"/>
    <a:srgbClr val="009999"/>
    <a:srgbClr val="C8C8C8"/>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p:restoredTop sz="94634"/>
  </p:normalViewPr>
  <p:slideViewPr>
    <p:cSldViewPr showGuides="1">
      <p:cViewPr>
        <p:scale>
          <a:sx n="70" d="100"/>
          <a:sy n="70" d="100"/>
        </p:scale>
        <p:origin x="-1380" y="-72"/>
      </p:cViewPr>
      <p:guideLst>
        <p:guide orient="horz" pos="2194"/>
        <p:guide pos="285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9CEF868-BAFE-499D-A7C8-1730B2A2886B}"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18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潮汕人。</a:t>
            </a:r>
            <a:endParaRPr lang="zh-CN" altLang="en-US"/>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python</a:t>
            </a:r>
            <a:endParaRPr lang="en-US" altLang="zh-CN"/>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你们学过计算机基础，知道其实所有的计算机所能识别的都是</a:t>
            </a:r>
            <a:r>
              <a:rPr lang="en-US" altLang="zh-CN"/>
              <a:t>0</a:t>
            </a:r>
            <a:r>
              <a:rPr lang="zh-CN" altLang="en-US"/>
              <a:t>或者</a:t>
            </a:r>
            <a:r>
              <a:rPr lang="en-US" altLang="zh-CN"/>
              <a:t>1</a:t>
            </a:r>
            <a:r>
              <a:rPr lang="zh-CN" altLang="en-US"/>
              <a:t>，而机器指令就是将我们表达的的意思转化为</a:t>
            </a:r>
            <a:r>
              <a:rPr lang="zh-CN" altLang="zh-CN" b="1" dirty="0">
                <a:solidFill>
                  <a:srgbClr val="FF0000"/>
                </a:solidFill>
                <a:sym typeface="+mn-ea"/>
              </a:rPr>
              <a:t>该平台直接识别、执行的一种由</a:t>
            </a:r>
            <a:r>
              <a:rPr lang="en-US" altLang="zh-CN" b="1" dirty="0">
                <a:solidFill>
                  <a:srgbClr val="FF0000"/>
                </a:solidFill>
                <a:sym typeface="+mn-ea"/>
              </a:rPr>
              <a:t>0</a:t>
            </a:r>
            <a:r>
              <a:rPr lang="zh-CN" altLang="zh-CN" b="1" dirty="0">
                <a:solidFill>
                  <a:srgbClr val="FF0000"/>
                </a:solidFill>
                <a:sym typeface="+mn-ea"/>
              </a:rPr>
              <a:t>，</a:t>
            </a:r>
            <a:r>
              <a:rPr lang="en-US" altLang="zh-CN" b="1" dirty="0">
                <a:solidFill>
                  <a:srgbClr val="FF0000"/>
                </a:solidFill>
                <a:sym typeface="+mn-ea"/>
              </a:rPr>
              <a:t>1</a:t>
            </a:r>
            <a:r>
              <a:rPr lang="zh-CN" altLang="zh-CN" b="1" dirty="0">
                <a:solidFill>
                  <a:srgbClr val="FF0000"/>
                </a:solidFill>
                <a:sym typeface="+mn-ea"/>
              </a:rPr>
              <a:t>组成的序列代码</a:t>
            </a:r>
            <a:endParaRPr lang="zh-CN" altLang="en-US"/>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FF0000"/>
                </a:solidFill>
                <a:sym typeface="+mn-ea"/>
              </a:rPr>
              <a:t>编译器只是针对</a:t>
            </a:r>
            <a:r>
              <a:rPr lang="en-US" altLang="zh-CN" dirty="0">
                <a:solidFill>
                  <a:srgbClr val="FF0000"/>
                </a:solidFill>
                <a:sym typeface="+mn-ea"/>
              </a:rPr>
              <a:t>Java</a:t>
            </a:r>
            <a:r>
              <a:rPr lang="zh-CN" altLang="zh-CN" dirty="0">
                <a:solidFill>
                  <a:srgbClr val="FF0000"/>
                </a:solidFill>
                <a:sym typeface="+mn-ea"/>
              </a:rPr>
              <a:t>虚拟机进行编译，编译出来的</a:t>
            </a:r>
            <a:r>
              <a:rPr lang="en-US" altLang="zh-CN" dirty="0">
                <a:solidFill>
                  <a:srgbClr val="FF0000"/>
                </a:solidFill>
                <a:sym typeface="+mn-ea"/>
              </a:rPr>
              <a:t>class</a:t>
            </a:r>
            <a:r>
              <a:rPr lang="zh-CN" altLang="en-US" dirty="0">
                <a:solidFill>
                  <a:srgbClr val="FF0000"/>
                </a:solidFill>
                <a:sym typeface="+mn-ea"/>
              </a:rPr>
              <a:t>文件是可以</a:t>
            </a:r>
            <a:r>
              <a:rPr lang="en-US" altLang="zh-CN" dirty="0">
                <a:solidFill>
                  <a:srgbClr val="FF0000"/>
                </a:solidFill>
                <a:sym typeface="+mn-ea"/>
              </a:rPr>
              <a:t>java</a:t>
            </a:r>
            <a:r>
              <a:rPr lang="zh-CN" altLang="en-US" dirty="0">
                <a:solidFill>
                  <a:srgbClr val="FF0000"/>
                </a:solidFill>
                <a:sym typeface="+mn-ea"/>
              </a:rPr>
              <a:t>虚拟机识别的</a:t>
            </a:r>
            <a:r>
              <a:rPr lang="en-US" altLang="zh-CN" dirty="0">
                <a:solidFill>
                  <a:srgbClr val="FF0000"/>
                </a:solidFill>
                <a:sym typeface="+mn-ea"/>
              </a:rPr>
              <a:t>,</a:t>
            </a:r>
            <a:r>
              <a:rPr lang="en-US" altLang="zh-CN" b="1" dirty="0">
                <a:solidFill>
                  <a:srgbClr val="0070C0"/>
                </a:solidFill>
                <a:sym typeface="+mn-ea"/>
              </a:rPr>
              <a:t>Java</a:t>
            </a:r>
            <a:r>
              <a:rPr lang="zh-CN" altLang="zh-CN" b="1" dirty="0">
                <a:solidFill>
                  <a:srgbClr val="0070C0"/>
                </a:solidFill>
                <a:sym typeface="+mn-ea"/>
              </a:rPr>
              <a:t>虚拟机</a:t>
            </a:r>
            <a:r>
              <a:rPr lang="en-US" altLang="zh-CN" b="1" dirty="0">
                <a:solidFill>
                  <a:srgbClr val="0070C0"/>
                </a:solidFill>
                <a:sym typeface="+mn-ea"/>
              </a:rPr>
              <a:t>Java</a:t>
            </a:r>
            <a:r>
              <a:rPr lang="zh-CN" altLang="zh-CN" b="1" dirty="0">
                <a:solidFill>
                  <a:srgbClr val="0070C0"/>
                </a:solidFill>
                <a:sym typeface="+mn-ea"/>
              </a:rPr>
              <a:t>虚拟机负责将字节码翻译成虚拟机所在平台的机器码</a:t>
            </a:r>
            <a:endParaRPr lang="en-US" altLang="zh-CN" dirty="0">
              <a:solidFill>
                <a:srgbClr val="FF0000"/>
              </a:solidFill>
              <a:sym typeface="+mn-ea"/>
            </a:endParaRPr>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串行和并行。</a:t>
            </a:r>
            <a:endParaRPr lang="zh-CN" altLang="en-US"/>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showMasterSp="0" userDrawn="1">
  <p:cSld name="1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3315" name="图片 22"/>
          <p:cNvPicPr>
            <a:picLocks noChangeAspect="1"/>
          </p:cNvPicPr>
          <p:nvPr userDrawn="1"/>
        </p:nvPicPr>
        <p:blipFill>
          <a:blip r:embed="rId3"/>
          <a:stretch>
            <a:fillRect/>
          </a:stretch>
        </p:blipFill>
        <p:spPr>
          <a:xfrm>
            <a:off x="5357813" y="5929313"/>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p>
            <a:pP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userDrawn="1">
  <p:cSld name="2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4348" name="图片 22"/>
          <p:cNvPicPr>
            <a:picLocks noChangeAspect="1"/>
          </p:cNvPicPr>
          <p:nvPr userDrawn="1"/>
        </p:nvPicPr>
        <p:blipFill>
          <a:blip r:embed="rId3"/>
          <a:stretch>
            <a:fillRect/>
          </a:stretch>
        </p:blipFill>
        <p:spPr>
          <a:xfrm>
            <a:off x="5143500" y="5786438"/>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p>
            <a:pPr>
              <a:buNone/>
            </a:pPr>
            <a:fld id="{9A0DB2DC-4C9A-4742-B13C-FB6460FD3503}" type="slidenum">
              <a:rPr lang="zh-CN" altLang="en-US" dirty="0"/>
            </a:fld>
            <a:endParaRPr lang="zh-CN" altLang="en-US" dirty="0"/>
          </a:p>
        </p:txBody>
      </p:sp>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showMasterSp="0" userDrawn="1">
  <p:cSld name="3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5363" name="图片 22"/>
          <p:cNvPicPr>
            <a:picLocks noChangeAspect="1"/>
          </p:cNvPicPr>
          <p:nvPr userDrawn="1"/>
        </p:nvPicPr>
        <p:blipFill>
          <a:blip r:embed="rId3"/>
          <a:stretch>
            <a:fillRect/>
          </a:stretch>
        </p:blipFill>
        <p:spPr>
          <a:xfrm>
            <a:off x="5635625" y="6142038"/>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p>
            <a:pP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pic>
        <p:nvPicPr>
          <p:cNvPr id="16386" name="图片 19"/>
          <p:cNvPicPr>
            <a:picLocks noChangeAspect="1"/>
          </p:cNvPicPr>
          <p:nvPr userDrawn="1"/>
        </p:nvPicPr>
        <p:blipFill>
          <a:blip r:embed="rId2"/>
          <a:stretch>
            <a:fillRect/>
          </a:stretch>
        </p:blipFill>
        <p:spPr>
          <a:xfrm>
            <a:off x="5143500" y="5786438"/>
            <a:ext cx="3508375" cy="715962"/>
          </a:xfrm>
          <a:prstGeom prst="rect">
            <a:avLst/>
          </a:prstGeom>
          <a:noFill/>
          <a:ln w="9525">
            <a:noFill/>
          </a:ln>
        </p:spPr>
      </p:pic>
      <p:sp>
        <p:nvSpPr>
          <p:cNvPr id="2" name="标题 1"/>
          <p:cNvSpPr>
            <a:spLocks noGrp="1"/>
          </p:cNvSpPr>
          <p:nvPr>
            <p:ph type="title"/>
          </p:nvPr>
        </p:nvSpPr>
        <p:spPr>
          <a:xfrm>
            <a:off x="2057400" y="609600"/>
            <a:ext cx="60198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5750"/>
            <a:ext cx="4027488" cy="4968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19638" y="1555750"/>
            <a:ext cx="4029075" cy="4968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1" name="Rectangle 90"/>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
        <p:nvSpPr>
          <p:cNvPr id="23" name="Rectangle 92"/>
          <p:cNvSpPr>
            <a:spLocks noGrp="1" noChangeArrowheads="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8"/>
          <p:cNvSpPr>
            <a:spLocks noGrp="1"/>
          </p:cNvSpPr>
          <p:nvPr>
            <p:ph type="sldNum" sz="quarter" idx="1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20"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4"/>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0"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3"/>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3.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4000" b="-4000"/>
          </a:stretch>
        </a:blip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pSp>
        <p:nvGrpSpPr>
          <p:cNvPr id="7" name="Group 102"/>
          <p:cNvGrpSpPr/>
          <p:nvPr userDrawn="1"/>
        </p:nvGrpSpPr>
        <p:grpSpPr>
          <a:xfrm rot="264869">
            <a:off x="8388350" y="5734050"/>
            <a:ext cx="787400" cy="352425"/>
            <a:chOff x="2044" y="2133"/>
            <a:chExt cx="1329" cy="596"/>
          </a:xfrm>
        </p:grpSpPr>
        <p:pic>
          <p:nvPicPr>
            <p:cNvPr id="1042" name="Picture 103" descr="haba"/>
            <p:cNvPicPr>
              <a:picLocks noChangeAspect="1"/>
            </p:cNvPicPr>
            <p:nvPr userDrawn="1"/>
          </p:nvPicPr>
          <p:blipFill>
            <a:blip r:embed="rId17"/>
            <a:stretch>
              <a:fillRect/>
            </a:stretch>
          </p:blipFill>
          <p:spPr>
            <a:xfrm rot="4260956">
              <a:off x="2409" y="1772"/>
              <a:ext cx="592" cy="1322"/>
            </a:xfrm>
            <a:prstGeom prst="rect">
              <a:avLst/>
            </a:prstGeom>
            <a:noFill/>
            <a:ln w="9525">
              <a:noFill/>
            </a:ln>
          </p:spPr>
        </p:pic>
        <p:sp>
          <p:nvSpPr>
            <p:cNvPr id="1043" name="Freeform 104"/>
            <p:cNvSpPr/>
            <p:nvPr userDrawn="1"/>
          </p:nvSpPr>
          <p:spPr>
            <a:xfrm rot="4245780">
              <a:off x="2418" y="1763"/>
              <a:ext cx="585" cy="1324"/>
            </a:xfrm>
            <a:custGeom>
              <a:avLst/>
              <a:gdLst/>
              <a:ahLst/>
              <a:cxnLst>
                <a:cxn ang="0">
                  <a:pos x="1" y="1"/>
                </a:cxn>
                <a:cxn ang="0">
                  <a:pos x="1" y="2"/>
                </a:cxn>
                <a:cxn ang="0">
                  <a:pos x="1" y="2"/>
                </a:cxn>
                <a:cxn ang="0">
                  <a:pos x="1" y="3"/>
                </a:cxn>
                <a:cxn ang="0">
                  <a:pos x="1" y="3"/>
                </a:cxn>
                <a:cxn ang="0">
                  <a:pos x="1" y="3"/>
                </a:cxn>
                <a:cxn ang="0">
                  <a:pos x="1" y="3"/>
                </a:cxn>
                <a:cxn ang="0">
                  <a:pos x="1" y="4"/>
                </a:cxn>
                <a:cxn ang="0">
                  <a:pos x="1" y="4"/>
                </a:cxn>
                <a:cxn ang="0">
                  <a:pos x="1" y="4"/>
                </a:cxn>
                <a:cxn ang="0">
                  <a:pos x="1" y="5"/>
                </a:cxn>
                <a:cxn ang="0">
                  <a:pos x="1" y="5"/>
                </a:cxn>
                <a:cxn ang="0">
                  <a:pos x="1" y="5"/>
                </a:cxn>
                <a:cxn ang="0">
                  <a:pos x="1" y="5"/>
                </a:cxn>
                <a:cxn ang="0">
                  <a:pos x="1" y="5"/>
                </a:cxn>
                <a:cxn ang="0">
                  <a:pos x="1" y="6"/>
                </a:cxn>
                <a:cxn ang="0">
                  <a:pos x="1" y="6"/>
                </a:cxn>
                <a:cxn ang="0">
                  <a:pos x="2" y="6"/>
                </a:cxn>
                <a:cxn ang="0">
                  <a:pos x="2" y="6"/>
                </a:cxn>
                <a:cxn ang="0">
                  <a:pos x="2" y="6"/>
                </a:cxn>
                <a:cxn ang="0">
                  <a:pos x="2" y="7"/>
                </a:cxn>
                <a:cxn ang="0">
                  <a:pos x="2" y="6"/>
                </a:cxn>
                <a:cxn ang="0">
                  <a:pos x="2" y="6"/>
                </a:cxn>
                <a:cxn ang="0">
                  <a:pos x="2" y="6"/>
                </a:cxn>
                <a:cxn ang="0">
                  <a:pos x="2" y="6"/>
                </a:cxn>
                <a:cxn ang="0">
                  <a:pos x="2" y="6"/>
                </a:cxn>
                <a:cxn ang="0">
                  <a:pos x="2" y="6"/>
                </a:cxn>
                <a:cxn ang="0">
                  <a:pos x="2" y="6"/>
                </a:cxn>
                <a:cxn ang="0">
                  <a:pos x="2" y="5"/>
                </a:cxn>
                <a:cxn ang="0">
                  <a:pos x="2" y="5"/>
                </a:cxn>
                <a:cxn ang="0">
                  <a:pos x="3" y="5"/>
                </a:cxn>
                <a:cxn ang="0">
                  <a:pos x="3" y="5"/>
                </a:cxn>
                <a:cxn ang="0">
                  <a:pos x="3" y="5"/>
                </a:cxn>
                <a:cxn ang="0">
                  <a:pos x="3" y="5"/>
                </a:cxn>
                <a:cxn ang="0">
                  <a:pos x="3" y="4"/>
                </a:cxn>
                <a:cxn ang="0">
                  <a:pos x="3" y="4"/>
                </a:cxn>
                <a:cxn ang="0">
                  <a:pos x="3" y="4"/>
                </a:cxn>
                <a:cxn ang="0">
                  <a:pos x="3" y="3"/>
                </a:cxn>
                <a:cxn ang="0">
                  <a:pos x="3" y="3"/>
                </a:cxn>
                <a:cxn ang="0">
                  <a:pos x="3" y="3"/>
                </a:cxn>
                <a:cxn ang="0">
                  <a:pos x="3" y="3"/>
                </a:cxn>
                <a:cxn ang="0">
                  <a:pos x="3" y="3"/>
                </a:cxn>
                <a:cxn ang="0">
                  <a:pos x="3" y="2"/>
                </a:cxn>
                <a:cxn ang="0">
                  <a:pos x="3" y="2"/>
                </a:cxn>
                <a:cxn ang="0">
                  <a:pos x="3" y="2"/>
                </a:cxn>
                <a:cxn ang="0">
                  <a:pos x="2" y="2"/>
                </a:cxn>
                <a:cxn ang="0">
                  <a:pos x="2" y="2"/>
                </a:cxn>
                <a:cxn ang="0">
                  <a:pos x="2" y="2"/>
                </a:cxn>
                <a:cxn ang="0">
                  <a:pos x="2" y="1"/>
                </a:cxn>
                <a:cxn ang="0">
                  <a:pos x="2" y="1"/>
                </a:cxn>
                <a:cxn ang="0">
                  <a:pos x="2" y="1"/>
                </a:cxn>
                <a:cxn ang="0">
                  <a:pos x="2" y="1"/>
                </a:cxn>
                <a:cxn ang="0">
                  <a:pos x="2" y="1"/>
                </a:cxn>
              </a:cxnLst>
              <a:pathLst>
                <a:path w="1137" h="2558">
                  <a:moveTo>
                    <a:pt x="525" y="0"/>
                  </a:moveTo>
                  <a:lnTo>
                    <a:pt x="520" y="86"/>
                  </a:lnTo>
                  <a:lnTo>
                    <a:pt x="511" y="233"/>
                  </a:lnTo>
                  <a:lnTo>
                    <a:pt x="490" y="311"/>
                  </a:lnTo>
                  <a:lnTo>
                    <a:pt x="457" y="380"/>
                  </a:lnTo>
                  <a:lnTo>
                    <a:pt x="385" y="446"/>
                  </a:lnTo>
                  <a:lnTo>
                    <a:pt x="286" y="530"/>
                  </a:lnTo>
                  <a:lnTo>
                    <a:pt x="214" y="626"/>
                  </a:lnTo>
                  <a:lnTo>
                    <a:pt x="171" y="691"/>
                  </a:lnTo>
                  <a:lnTo>
                    <a:pt x="154" y="695"/>
                  </a:lnTo>
                  <a:lnTo>
                    <a:pt x="153" y="722"/>
                  </a:lnTo>
                  <a:lnTo>
                    <a:pt x="141" y="727"/>
                  </a:lnTo>
                  <a:lnTo>
                    <a:pt x="135" y="757"/>
                  </a:lnTo>
                  <a:lnTo>
                    <a:pt x="120" y="764"/>
                  </a:lnTo>
                  <a:lnTo>
                    <a:pt x="114" y="790"/>
                  </a:lnTo>
                  <a:lnTo>
                    <a:pt x="97" y="806"/>
                  </a:lnTo>
                  <a:lnTo>
                    <a:pt x="94" y="838"/>
                  </a:lnTo>
                  <a:lnTo>
                    <a:pt x="81" y="848"/>
                  </a:lnTo>
                  <a:lnTo>
                    <a:pt x="78" y="872"/>
                  </a:lnTo>
                  <a:lnTo>
                    <a:pt x="70" y="874"/>
                  </a:lnTo>
                  <a:lnTo>
                    <a:pt x="66" y="910"/>
                  </a:lnTo>
                  <a:lnTo>
                    <a:pt x="57" y="926"/>
                  </a:lnTo>
                  <a:lnTo>
                    <a:pt x="57" y="949"/>
                  </a:lnTo>
                  <a:lnTo>
                    <a:pt x="43" y="959"/>
                  </a:lnTo>
                  <a:lnTo>
                    <a:pt x="45" y="986"/>
                  </a:lnTo>
                  <a:lnTo>
                    <a:pt x="34" y="1000"/>
                  </a:lnTo>
                  <a:lnTo>
                    <a:pt x="39" y="1031"/>
                  </a:lnTo>
                  <a:lnTo>
                    <a:pt x="30" y="1043"/>
                  </a:lnTo>
                  <a:lnTo>
                    <a:pt x="31" y="1066"/>
                  </a:lnTo>
                  <a:lnTo>
                    <a:pt x="22" y="1088"/>
                  </a:lnTo>
                  <a:lnTo>
                    <a:pt x="24" y="1133"/>
                  </a:lnTo>
                  <a:lnTo>
                    <a:pt x="15" y="1150"/>
                  </a:lnTo>
                  <a:lnTo>
                    <a:pt x="12" y="1172"/>
                  </a:lnTo>
                  <a:lnTo>
                    <a:pt x="13" y="1195"/>
                  </a:lnTo>
                  <a:lnTo>
                    <a:pt x="7" y="1216"/>
                  </a:lnTo>
                  <a:lnTo>
                    <a:pt x="4" y="1235"/>
                  </a:lnTo>
                  <a:lnTo>
                    <a:pt x="0" y="1258"/>
                  </a:lnTo>
                  <a:lnTo>
                    <a:pt x="9" y="1283"/>
                  </a:lnTo>
                  <a:lnTo>
                    <a:pt x="3" y="1316"/>
                  </a:lnTo>
                  <a:lnTo>
                    <a:pt x="9" y="1354"/>
                  </a:lnTo>
                  <a:lnTo>
                    <a:pt x="15" y="1379"/>
                  </a:lnTo>
                  <a:lnTo>
                    <a:pt x="7" y="1400"/>
                  </a:lnTo>
                  <a:lnTo>
                    <a:pt x="18" y="1421"/>
                  </a:lnTo>
                  <a:lnTo>
                    <a:pt x="19" y="1445"/>
                  </a:lnTo>
                  <a:lnTo>
                    <a:pt x="27" y="1480"/>
                  </a:lnTo>
                  <a:lnTo>
                    <a:pt x="30" y="1505"/>
                  </a:lnTo>
                  <a:lnTo>
                    <a:pt x="37" y="1525"/>
                  </a:lnTo>
                  <a:lnTo>
                    <a:pt x="33" y="1558"/>
                  </a:lnTo>
                  <a:lnTo>
                    <a:pt x="45" y="1574"/>
                  </a:lnTo>
                  <a:lnTo>
                    <a:pt x="43" y="1610"/>
                  </a:lnTo>
                  <a:lnTo>
                    <a:pt x="52" y="1625"/>
                  </a:lnTo>
                  <a:lnTo>
                    <a:pt x="55" y="1646"/>
                  </a:lnTo>
                  <a:lnTo>
                    <a:pt x="67" y="1654"/>
                  </a:lnTo>
                  <a:lnTo>
                    <a:pt x="67" y="1693"/>
                  </a:lnTo>
                  <a:lnTo>
                    <a:pt x="76" y="1702"/>
                  </a:lnTo>
                  <a:lnTo>
                    <a:pt x="88" y="1723"/>
                  </a:lnTo>
                  <a:lnTo>
                    <a:pt x="91" y="1751"/>
                  </a:lnTo>
                  <a:lnTo>
                    <a:pt x="109" y="1772"/>
                  </a:lnTo>
                  <a:lnTo>
                    <a:pt x="118" y="1802"/>
                  </a:lnTo>
                  <a:lnTo>
                    <a:pt x="133" y="1810"/>
                  </a:lnTo>
                  <a:lnTo>
                    <a:pt x="139" y="1838"/>
                  </a:lnTo>
                  <a:lnTo>
                    <a:pt x="156" y="1853"/>
                  </a:lnTo>
                  <a:lnTo>
                    <a:pt x="153" y="1874"/>
                  </a:lnTo>
                  <a:lnTo>
                    <a:pt x="171" y="1880"/>
                  </a:lnTo>
                  <a:lnTo>
                    <a:pt x="174" y="1913"/>
                  </a:lnTo>
                  <a:lnTo>
                    <a:pt x="184" y="1915"/>
                  </a:lnTo>
                  <a:lnTo>
                    <a:pt x="187" y="1933"/>
                  </a:lnTo>
                  <a:lnTo>
                    <a:pt x="205" y="1940"/>
                  </a:lnTo>
                  <a:lnTo>
                    <a:pt x="213" y="1964"/>
                  </a:lnTo>
                  <a:lnTo>
                    <a:pt x="231" y="1969"/>
                  </a:lnTo>
                  <a:lnTo>
                    <a:pt x="246" y="1990"/>
                  </a:lnTo>
                  <a:lnTo>
                    <a:pt x="262" y="1993"/>
                  </a:lnTo>
                  <a:lnTo>
                    <a:pt x="270" y="2011"/>
                  </a:lnTo>
                  <a:lnTo>
                    <a:pt x="289" y="2024"/>
                  </a:lnTo>
                  <a:lnTo>
                    <a:pt x="297" y="2047"/>
                  </a:lnTo>
                  <a:lnTo>
                    <a:pt x="318" y="2063"/>
                  </a:lnTo>
                  <a:lnTo>
                    <a:pt x="333" y="2081"/>
                  </a:lnTo>
                  <a:lnTo>
                    <a:pt x="348" y="2087"/>
                  </a:lnTo>
                  <a:lnTo>
                    <a:pt x="360" y="2108"/>
                  </a:lnTo>
                  <a:lnTo>
                    <a:pt x="369" y="2108"/>
                  </a:lnTo>
                  <a:lnTo>
                    <a:pt x="376" y="2125"/>
                  </a:lnTo>
                  <a:lnTo>
                    <a:pt x="399" y="2137"/>
                  </a:lnTo>
                  <a:lnTo>
                    <a:pt x="415" y="2162"/>
                  </a:lnTo>
                  <a:lnTo>
                    <a:pt x="430" y="2159"/>
                  </a:lnTo>
                  <a:lnTo>
                    <a:pt x="439" y="2174"/>
                  </a:lnTo>
                  <a:lnTo>
                    <a:pt x="444" y="2194"/>
                  </a:lnTo>
                  <a:lnTo>
                    <a:pt x="454" y="2192"/>
                  </a:lnTo>
                  <a:lnTo>
                    <a:pt x="469" y="2210"/>
                  </a:lnTo>
                  <a:lnTo>
                    <a:pt x="466" y="2225"/>
                  </a:lnTo>
                  <a:lnTo>
                    <a:pt x="484" y="2228"/>
                  </a:lnTo>
                  <a:lnTo>
                    <a:pt x="487" y="2252"/>
                  </a:lnTo>
                  <a:lnTo>
                    <a:pt x="492" y="2279"/>
                  </a:lnTo>
                  <a:lnTo>
                    <a:pt x="501" y="2293"/>
                  </a:lnTo>
                  <a:lnTo>
                    <a:pt x="502" y="2312"/>
                  </a:lnTo>
                  <a:lnTo>
                    <a:pt x="510" y="2329"/>
                  </a:lnTo>
                  <a:lnTo>
                    <a:pt x="507" y="2351"/>
                  </a:lnTo>
                  <a:lnTo>
                    <a:pt x="513" y="2362"/>
                  </a:lnTo>
                  <a:lnTo>
                    <a:pt x="511" y="2390"/>
                  </a:lnTo>
                  <a:lnTo>
                    <a:pt x="514" y="2420"/>
                  </a:lnTo>
                  <a:lnTo>
                    <a:pt x="520" y="2455"/>
                  </a:lnTo>
                  <a:lnTo>
                    <a:pt x="520" y="2501"/>
                  </a:lnTo>
                  <a:lnTo>
                    <a:pt x="523" y="2558"/>
                  </a:lnTo>
                  <a:lnTo>
                    <a:pt x="535" y="2548"/>
                  </a:lnTo>
                  <a:lnTo>
                    <a:pt x="541" y="2522"/>
                  </a:lnTo>
                  <a:lnTo>
                    <a:pt x="547" y="2482"/>
                  </a:lnTo>
                  <a:lnTo>
                    <a:pt x="555" y="2479"/>
                  </a:lnTo>
                  <a:lnTo>
                    <a:pt x="552" y="2458"/>
                  </a:lnTo>
                  <a:lnTo>
                    <a:pt x="558" y="2422"/>
                  </a:lnTo>
                  <a:lnTo>
                    <a:pt x="570" y="2419"/>
                  </a:lnTo>
                  <a:lnTo>
                    <a:pt x="567" y="2387"/>
                  </a:lnTo>
                  <a:lnTo>
                    <a:pt x="577" y="2390"/>
                  </a:lnTo>
                  <a:lnTo>
                    <a:pt x="576" y="2363"/>
                  </a:lnTo>
                  <a:lnTo>
                    <a:pt x="591" y="2363"/>
                  </a:lnTo>
                  <a:lnTo>
                    <a:pt x="586" y="2329"/>
                  </a:lnTo>
                  <a:lnTo>
                    <a:pt x="594" y="2308"/>
                  </a:lnTo>
                  <a:lnTo>
                    <a:pt x="601" y="2315"/>
                  </a:lnTo>
                  <a:lnTo>
                    <a:pt x="606" y="2276"/>
                  </a:lnTo>
                  <a:lnTo>
                    <a:pt x="616" y="2276"/>
                  </a:lnTo>
                  <a:lnTo>
                    <a:pt x="618" y="2251"/>
                  </a:lnTo>
                  <a:lnTo>
                    <a:pt x="625" y="2252"/>
                  </a:lnTo>
                  <a:lnTo>
                    <a:pt x="627" y="2230"/>
                  </a:lnTo>
                  <a:lnTo>
                    <a:pt x="642" y="2237"/>
                  </a:lnTo>
                  <a:lnTo>
                    <a:pt x="646" y="2222"/>
                  </a:lnTo>
                  <a:lnTo>
                    <a:pt x="654" y="2221"/>
                  </a:lnTo>
                  <a:lnTo>
                    <a:pt x="655" y="2192"/>
                  </a:lnTo>
                  <a:lnTo>
                    <a:pt x="672" y="2194"/>
                  </a:lnTo>
                  <a:lnTo>
                    <a:pt x="672" y="2176"/>
                  </a:lnTo>
                  <a:lnTo>
                    <a:pt x="682" y="2179"/>
                  </a:lnTo>
                  <a:lnTo>
                    <a:pt x="684" y="2158"/>
                  </a:lnTo>
                  <a:lnTo>
                    <a:pt x="700" y="2164"/>
                  </a:lnTo>
                  <a:lnTo>
                    <a:pt x="705" y="2140"/>
                  </a:lnTo>
                  <a:lnTo>
                    <a:pt x="720" y="2141"/>
                  </a:lnTo>
                  <a:lnTo>
                    <a:pt x="721" y="2119"/>
                  </a:lnTo>
                  <a:lnTo>
                    <a:pt x="738" y="2119"/>
                  </a:lnTo>
                  <a:lnTo>
                    <a:pt x="744" y="2102"/>
                  </a:lnTo>
                  <a:lnTo>
                    <a:pt x="756" y="2104"/>
                  </a:lnTo>
                  <a:lnTo>
                    <a:pt x="756" y="2084"/>
                  </a:lnTo>
                  <a:lnTo>
                    <a:pt x="775" y="2083"/>
                  </a:lnTo>
                  <a:lnTo>
                    <a:pt x="783" y="2065"/>
                  </a:lnTo>
                  <a:lnTo>
                    <a:pt x="798" y="2063"/>
                  </a:lnTo>
                  <a:lnTo>
                    <a:pt x="804" y="2048"/>
                  </a:lnTo>
                  <a:lnTo>
                    <a:pt x="819" y="2048"/>
                  </a:lnTo>
                  <a:lnTo>
                    <a:pt x="825" y="2038"/>
                  </a:lnTo>
                  <a:lnTo>
                    <a:pt x="835" y="2041"/>
                  </a:lnTo>
                  <a:lnTo>
                    <a:pt x="834" y="2020"/>
                  </a:lnTo>
                  <a:lnTo>
                    <a:pt x="852" y="2023"/>
                  </a:lnTo>
                  <a:lnTo>
                    <a:pt x="853" y="2005"/>
                  </a:lnTo>
                  <a:lnTo>
                    <a:pt x="868" y="2003"/>
                  </a:lnTo>
                  <a:lnTo>
                    <a:pt x="877" y="1984"/>
                  </a:lnTo>
                  <a:lnTo>
                    <a:pt x="891" y="1972"/>
                  </a:lnTo>
                  <a:lnTo>
                    <a:pt x="904" y="1972"/>
                  </a:lnTo>
                  <a:lnTo>
                    <a:pt x="912" y="1943"/>
                  </a:lnTo>
                  <a:lnTo>
                    <a:pt x="921" y="1933"/>
                  </a:lnTo>
                  <a:lnTo>
                    <a:pt x="940" y="1939"/>
                  </a:lnTo>
                  <a:lnTo>
                    <a:pt x="943" y="1912"/>
                  </a:lnTo>
                  <a:lnTo>
                    <a:pt x="955" y="1906"/>
                  </a:lnTo>
                  <a:lnTo>
                    <a:pt x="958" y="1886"/>
                  </a:lnTo>
                  <a:lnTo>
                    <a:pt x="984" y="1885"/>
                  </a:lnTo>
                  <a:lnTo>
                    <a:pt x="987" y="1852"/>
                  </a:lnTo>
                  <a:lnTo>
                    <a:pt x="1005" y="1844"/>
                  </a:lnTo>
                  <a:lnTo>
                    <a:pt x="1012" y="1826"/>
                  </a:lnTo>
                  <a:lnTo>
                    <a:pt x="1026" y="1825"/>
                  </a:lnTo>
                  <a:lnTo>
                    <a:pt x="1027" y="1796"/>
                  </a:lnTo>
                  <a:lnTo>
                    <a:pt x="1038" y="1796"/>
                  </a:lnTo>
                  <a:lnTo>
                    <a:pt x="1039" y="1780"/>
                  </a:lnTo>
                  <a:lnTo>
                    <a:pt x="1053" y="1769"/>
                  </a:lnTo>
                  <a:lnTo>
                    <a:pt x="1053" y="1753"/>
                  </a:lnTo>
                  <a:lnTo>
                    <a:pt x="1066" y="1735"/>
                  </a:lnTo>
                  <a:lnTo>
                    <a:pt x="1063" y="1702"/>
                  </a:lnTo>
                  <a:lnTo>
                    <a:pt x="1074" y="1693"/>
                  </a:lnTo>
                  <a:lnTo>
                    <a:pt x="1075" y="1655"/>
                  </a:lnTo>
                  <a:lnTo>
                    <a:pt x="1087" y="1649"/>
                  </a:lnTo>
                  <a:lnTo>
                    <a:pt x="1078" y="1625"/>
                  </a:lnTo>
                  <a:lnTo>
                    <a:pt x="1084" y="1612"/>
                  </a:lnTo>
                  <a:lnTo>
                    <a:pt x="1086" y="1582"/>
                  </a:lnTo>
                  <a:lnTo>
                    <a:pt x="1095" y="1582"/>
                  </a:lnTo>
                  <a:lnTo>
                    <a:pt x="1095" y="1553"/>
                  </a:lnTo>
                  <a:lnTo>
                    <a:pt x="1102" y="1541"/>
                  </a:lnTo>
                  <a:lnTo>
                    <a:pt x="1107" y="1501"/>
                  </a:lnTo>
                  <a:lnTo>
                    <a:pt x="1122" y="1474"/>
                  </a:lnTo>
                  <a:lnTo>
                    <a:pt x="1122" y="1448"/>
                  </a:lnTo>
                  <a:lnTo>
                    <a:pt x="1126" y="1400"/>
                  </a:lnTo>
                  <a:lnTo>
                    <a:pt x="1134" y="1385"/>
                  </a:lnTo>
                  <a:lnTo>
                    <a:pt x="1128" y="1367"/>
                  </a:lnTo>
                  <a:lnTo>
                    <a:pt x="1135" y="1340"/>
                  </a:lnTo>
                  <a:lnTo>
                    <a:pt x="1132" y="1322"/>
                  </a:lnTo>
                  <a:lnTo>
                    <a:pt x="1132" y="1304"/>
                  </a:lnTo>
                  <a:lnTo>
                    <a:pt x="1135" y="1282"/>
                  </a:lnTo>
                  <a:lnTo>
                    <a:pt x="1123" y="1273"/>
                  </a:lnTo>
                  <a:lnTo>
                    <a:pt x="1137" y="1249"/>
                  </a:lnTo>
                  <a:lnTo>
                    <a:pt x="1122" y="1241"/>
                  </a:lnTo>
                  <a:lnTo>
                    <a:pt x="1135" y="1216"/>
                  </a:lnTo>
                  <a:lnTo>
                    <a:pt x="1131" y="1193"/>
                  </a:lnTo>
                  <a:lnTo>
                    <a:pt x="1128" y="1187"/>
                  </a:lnTo>
                  <a:lnTo>
                    <a:pt x="1128" y="1162"/>
                  </a:lnTo>
                  <a:lnTo>
                    <a:pt x="1120" y="1152"/>
                  </a:lnTo>
                  <a:lnTo>
                    <a:pt x="1120" y="1130"/>
                  </a:lnTo>
                  <a:lnTo>
                    <a:pt x="1108" y="1118"/>
                  </a:lnTo>
                  <a:lnTo>
                    <a:pt x="1117" y="1094"/>
                  </a:lnTo>
                  <a:lnTo>
                    <a:pt x="1108" y="1086"/>
                  </a:lnTo>
                  <a:lnTo>
                    <a:pt x="1108" y="1053"/>
                  </a:lnTo>
                  <a:lnTo>
                    <a:pt x="1098" y="1049"/>
                  </a:lnTo>
                  <a:lnTo>
                    <a:pt x="1099" y="1019"/>
                  </a:lnTo>
                  <a:lnTo>
                    <a:pt x="1095" y="981"/>
                  </a:lnTo>
                  <a:lnTo>
                    <a:pt x="1081" y="983"/>
                  </a:lnTo>
                  <a:lnTo>
                    <a:pt x="1086" y="951"/>
                  </a:lnTo>
                  <a:lnTo>
                    <a:pt x="1077" y="933"/>
                  </a:lnTo>
                  <a:lnTo>
                    <a:pt x="1084" y="917"/>
                  </a:lnTo>
                  <a:lnTo>
                    <a:pt x="1072" y="906"/>
                  </a:lnTo>
                  <a:lnTo>
                    <a:pt x="1077" y="870"/>
                  </a:lnTo>
                  <a:lnTo>
                    <a:pt x="1068" y="858"/>
                  </a:lnTo>
                  <a:lnTo>
                    <a:pt x="1063" y="825"/>
                  </a:lnTo>
                  <a:lnTo>
                    <a:pt x="1054" y="816"/>
                  </a:lnTo>
                  <a:lnTo>
                    <a:pt x="1048" y="786"/>
                  </a:lnTo>
                  <a:lnTo>
                    <a:pt x="1041" y="783"/>
                  </a:lnTo>
                  <a:lnTo>
                    <a:pt x="1038" y="767"/>
                  </a:lnTo>
                  <a:lnTo>
                    <a:pt x="1024" y="759"/>
                  </a:lnTo>
                  <a:lnTo>
                    <a:pt x="1026" y="738"/>
                  </a:lnTo>
                  <a:lnTo>
                    <a:pt x="1014" y="737"/>
                  </a:lnTo>
                  <a:lnTo>
                    <a:pt x="1003" y="717"/>
                  </a:lnTo>
                  <a:lnTo>
                    <a:pt x="988" y="710"/>
                  </a:lnTo>
                  <a:lnTo>
                    <a:pt x="982" y="681"/>
                  </a:lnTo>
                  <a:lnTo>
                    <a:pt x="961" y="680"/>
                  </a:lnTo>
                  <a:lnTo>
                    <a:pt x="958" y="654"/>
                  </a:lnTo>
                  <a:lnTo>
                    <a:pt x="946" y="656"/>
                  </a:lnTo>
                  <a:lnTo>
                    <a:pt x="939" y="624"/>
                  </a:lnTo>
                  <a:lnTo>
                    <a:pt x="924" y="629"/>
                  </a:lnTo>
                  <a:lnTo>
                    <a:pt x="907" y="614"/>
                  </a:lnTo>
                  <a:lnTo>
                    <a:pt x="907" y="588"/>
                  </a:lnTo>
                  <a:lnTo>
                    <a:pt x="892" y="591"/>
                  </a:lnTo>
                  <a:lnTo>
                    <a:pt x="870" y="561"/>
                  </a:lnTo>
                  <a:lnTo>
                    <a:pt x="853" y="563"/>
                  </a:lnTo>
                  <a:lnTo>
                    <a:pt x="849" y="536"/>
                  </a:lnTo>
                  <a:lnTo>
                    <a:pt x="835" y="534"/>
                  </a:lnTo>
                  <a:lnTo>
                    <a:pt x="828" y="516"/>
                  </a:lnTo>
                  <a:lnTo>
                    <a:pt x="802" y="522"/>
                  </a:lnTo>
                  <a:lnTo>
                    <a:pt x="807" y="512"/>
                  </a:lnTo>
                  <a:lnTo>
                    <a:pt x="799" y="495"/>
                  </a:lnTo>
                  <a:lnTo>
                    <a:pt x="784" y="497"/>
                  </a:lnTo>
                  <a:lnTo>
                    <a:pt x="780" y="479"/>
                  </a:lnTo>
                  <a:lnTo>
                    <a:pt x="754" y="480"/>
                  </a:lnTo>
                  <a:lnTo>
                    <a:pt x="756" y="461"/>
                  </a:lnTo>
                  <a:lnTo>
                    <a:pt x="721" y="441"/>
                  </a:lnTo>
                  <a:lnTo>
                    <a:pt x="720" y="423"/>
                  </a:lnTo>
                  <a:lnTo>
                    <a:pt x="703" y="416"/>
                  </a:lnTo>
                  <a:lnTo>
                    <a:pt x="700" y="405"/>
                  </a:lnTo>
                  <a:lnTo>
                    <a:pt x="682" y="402"/>
                  </a:lnTo>
                  <a:lnTo>
                    <a:pt x="685" y="384"/>
                  </a:lnTo>
                  <a:lnTo>
                    <a:pt x="658" y="369"/>
                  </a:lnTo>
                  <a:lnTo>
                    <a:pt x="655" y="356"/>
                  </a:lnTo>
                  <a:lnTo>
                    <a:pt x="645" y="330"/>
                  </a:lnTo>
                  <a:lnTo>
                    <a:pt x="625" y="321"/>
                  </a:lnTo>
                  <a:lnTo>
                    <a:pt x="618" y="287"/>
                  </a:lnTo>
                  <a:lnTo>
                    <a:pt x="606" y="285"/>
                  </a:lnTo>
                  <a:lnTo>
                    <a:pt x="603" y="248"/>
                  </a:lnTo>
                  <a:lnTo>
                    <a:pt x="592" y="246"/>
                  </a:lnTo>
                  <a:lnTo>
                    <a:pt x="586" y="201"/>
                  </a:lnTo>
                  <a:lnTo>
                    <a:pt x="577" y="189"/>
                  </a:lnTo>
                  <a:lnTo>
                    <a:pt x="570" y="167"/>
                  </a:lnTo>
                  <a:lnTo>
                    <a:pt x="570" y="141"/>
                  </a:lnTo>
                  <a:lnTo>
                    <a:pt x="556" y="137"/>
                  </a:lnTo>
                  <a:lnTo>
                    <a:pt x="562" y="111"/>
                  </a:lnTo>
                  <a:lnTo>
                    <a:pt x="552" y="102"/>
                  </a:lnTo>
                  <a:lnTo>
                    <a:pt x="550" y="81"/>
                  </a:lnTo>
                  <a:lnTo>
                    <a:pt x="538" y="24"/>
                  </a:lnTo>
                  <a:lnTo>
                    <a:pt x="525" y="0"/>
                  </a:lnTo>
                  <a:close/>
                </a:path>
              </a:pathLst>
            </a:custGeom>
            <a:noFill/>
            <a:ln w="9525">
              <a:noFill/>
            </a:ln>
          </p:spPr>
          <p:txBody>
            <a:bodyPr/>
            <a:p>
              <a:endParaRPr lang="zh-CN" altLang="en-US"/>
            </a:p>
          </p:txBody>
        </p:sp>
      </p:grpSp>
      <p:grpSp>
        <p:nvGrpSpPr>
          <p:cNvPr id="8" name="Group 105"/>
          <p:cNvGrpSpPr/>
          <p:nvPr userDrawn="1"/>
        </p:nvGrpSpPr>
        <p:grpSpPr>
          <a:xfrm rot="1366339" flipV="1">
            <a:off x="8097838" y="6381750"/>
            <a:ext cx="650875" cy="292100"/>
            <a:chOff x="2044" y="2133"/>
            <a:chExt cx="1329" cy="596"/>
          </a:xfrm>
        </p:grpSpPr>
        <p:pic>
          <p:nvPicPr>
            <p:cNvPr id="1040" name="Picture 106" descr="haba"/>
            <p:cNvPicPr>
              <a:picLocks noChangeAspect="1"/>
            </p:cNvPicPr>
            <p:nvPr userDrawn="1"/>
          </p:nvPicPr>
          <p:blipFill>
            <a:blip r:embed="rId18"/>
            <a:stretch>
              <a:fillRect/>
            </a:stretch>
          </p:blipFill>
          <p:spPr>
            <a:xfrm rot="4260956">
              <a:off x="2409" y="1772"/>
              <a:ext cx="592" cy="1322"/>
            </a:xfrm>
            <a:prstGeom prst="rect">
              <a:avLst/>
            </a:prstGeom>
            <a:noFill/>
            <a:ln w="9525">
              <a:noFill/>
            </a:ln>
          </p:spPr>
        </p:pic>
        <p:sp>
          <p:nvSpPr>
            <p:cNvPr id="1041" name="Freeform 107"/>
            <p:cNvSpPr/>
            <p:nvPr userDrawn="1"/>
          </p:nvSpPr>
          <p:spPr>
            <a:xfrm rot="4245780">
              <a:off x="2412" y="1767"/>
              <a:ext cx="586" cy="1323"/>
            </a:xfrm>
            <a:custGeom>
              <a:avLst/>
              <a:gdLst/>
              <a:ahLst/>
              <a:cxnLst>
                <a:cxn ang="0">
                  <a:pos x="1" y="1"/>
                </a:cxn>
                <a:cxn ang="0">
                  <a:pos x="1" y="2"/>
                </a:cxn>
                <a:cxn ang="0">
                  <a:pos x="1" y="2"/>
                </a:cxn>
                <a:cxn ang="0">
                  <a:pos x="1" y="3"/>
                </a:cxn>
                <a:cxn ang="0">
                  <a:pos x="1" y="3"/>
                </a:cxn>
                <a:cxn ang="0">
                  <a:pos x="1" y="3"/>
                </a:cxn>
                <a:cxn ang="0">
                  <a:pos x="1" y="3"/>
                </a:cxn>
                <a:cxn ang="0">
                  <a:pos x="1" y="4"/>
                </a:cxn>
                <a:cxn ang="0">
                  <a:pos x="1" y="4"/>
                </a:cxn>
                <a:cxn ang="0">
                  <a:pos x="1" y="4"/>
                </a:cxn>
                <a:cxn ang="0">
                  <a:pos x="1" y="5"/>
                </a:cxn>
                <a:cxn ang="0">
                  <a:pos x="1" y="5"/>
                </a:cxn>
                <a:cxn ang="0">
                  <a:pos x="1" y="5"/>
                </a:cxn>
                <a:cxn ang="0">
                  <a:pos x="1" y="5"/>
                </a:cxn>
                <a:cxn ang="0">
                  <a:pos x="1" y="5"/>
                </a:cxn>
                <a:cxn ang="0">
                  <a:pos x="1" y="6"/>
                </a:cxn>
                <a:cxn ang="0">
                  <a:pos x="1" y="6"/>
                </a:cxn>
                <a:cxn ang="0">
                  <a:pos x="2" y="6"/>
                </a:cxn>
                <a:cxn ang="0">
                  <a:pos x="2" y="6"/>
                </a:cxn>
                <a:cxn ang="0">
                  <a:pos x="2" y="6"/>
                </a:cxn>
                <a:cxn ang="0">
                  <a:pos x="2" y="7"/>
                </a:cxn>
                <a:cxn ang="0">
                  <a:pos x="2" y="6"/>
                </a:cxn>
                <a:cxn ang="0">
                  <a:pos x="2" y="6"/>
                </a:cxn>
                <a:cxn ang="0">
                  <a:pos x="2" y="6"/>
                </a:cxn>
                <a:cxn ang="0">
                  <a:pos x="2" y="6"/>
                </a:cxn>
                <a:cxn ang="0">
                  <a:pos x="2" y="6"/>
                </a:cxn>
                <a:cxn ang="0">
                  <a:pos x="2" y="6"/>
                </a:cxn>
                <a:cxn ang="0">
                  <a:pos x="2" y="6"/>
                </a:cxn>
                <a:cxn ang="0">
                  <a:pos x="2" y="5"/>
                </a:cxn>
                <a:cxn ang="0">
                  <a:pos x="2" y="5"/>
                </a:cxn>
                <a:cxn ang="0">
                  <a:pos x="3" y="5"/>
                </a:cxn>
                <a:cxn ang="0">
                  <a:pos x="3" y="5"/>
                </a:cxn>
                <a:cxn ang="0">
                  <a:pos x="3" y="5"/>
                </a:cxn>
                <a:cxn ang="0">
                  <a:pos x="3" y="5"/>
                </a:cxn>
                <a:cxn ang="0">
                  <a:pos x="3" y="4"/>
                </a:cxn>
                <a:cxn ang="0">
                  <a:pos x="3" y="4"/>
                </a:cxn>
                <a:cxn ang="0">
                  <a:pos x="3" y="4"/>
                </a:cxn>
                <a:cxn ang="0">
                  <a:pos x="3" y="3"/>
                </a:cxn>
                <a:cxn ang="0">
                  <a:pos x="3" y="3"/>
                </a:cxn>
                <a:cxn ang="0">
                  <a:pos x="3" y="3"/>
                </a:cxn>
                <a:cxn ang="0">
                  <a:pos x="3" y="3"/>
                </a:cxn>
                <a:cxn ang="0">
                  <a:pos x="3" y="3"/>
                </a:cxn>
                <a:cxn ang="0">
                  <a:pos x="3" y="2"/>
                </a:cxn>
                <a:cxn ang="0">
                  <a:pos x="3" y="2"/>
                </a:cxn>
                <a:cxn ang="0">
                  <a:pos x="3" y="2"/>
                </a:cxn>
                <a:cxn ang="0">
                  <a:pos x="2" y="2"/>
                </a:cxn>
                <a:cxn ang="0">
                  <a:pos x="2" y="2"/>
                </a:cxn>
                <a:cxn ang="0">
                  <a:pos x="2" y="2"/>
                </a:cxn>
                <a:cxn ang="0">
                  <a:pos x="2" y="1"/>
                </a:cxn>
                <a:cxn ang="0">
                  <a:pos x="2" y="1"/>
                </a:cxn>
                <a:cxn ang="0">
                  <a:pos x="2" y="1"/>
                </a:cxn>
                <a:cxn ang="0">
                  <a:pos x="2" y="1"/>
                </a:cxn>
                <a:cxn ang="0">
                  <a:pos x="2" y="1"/>
                </a:cxn>
              </a:cxnLst>
              <a:pathLst>
                <a:path w="1137" h="2558">
                  <a:moveTo>
                    <a:pt x="525" y="0"/>
                  </a:moveTo>
                  <a:lnTo>
                    <a:pt x="520" y="86"/>
                  </a:lnTo>
                  <a:lnTo>
                    <a:pt x="511" y="233"/>
                  </a:lnTo>
                  <a:lnTo>
                    <a:pt x="490" y="311"/>
                  </a:lnTo>
                  <a:lnTo>
                    <a:pt x="457" y="380"/>
                  </a:lnTo>
                  <a:lnTo>
                    <a:pt x="385" y="446"/>
                  </a:lnTo>
                  <a:lnTo>
                    <a:pt x="286" y="530"/>
                  </a:lnTo>
                  <a:lnTo>
                    <a:pt x="214" y="626"/>
                  </a:lnTo>
                  <a:lnTo>
                    <a:pt x="171" y="691"/>
                  </a:lnTo>
                  <a:lnTo>
                    <a:pt x="154" y="695"/>
                  </a:lnTo>
                  <a:lnTo>
                    <a:pt x="153" y="722"/>
                  </a:lnTo>
                  <a:lnTo>
                    <a:pt x="141" y="727"/>
                  </a:lnTo>
                  <a:lnTo>
                    <a:pt x="135" y="757"/>
                  </a:lnTo>
                  <a:lnTo>
                    <a:pt x="120" y="764"/>
                  </a:lnTo>
                  <a:lnTo>
                    <a:pt x="114" y="790"/>
                  </a:lnTo>
                  <a:lnTo>
                    <a:pt x="97" y="806"/>
                  </a:lnTo>
                  <a:lnTo>
                    <a:pt x="94" y="838"/>
                  </a:lnTo>
                  <a:lnTo>
                    <a:pt x="81" y="848"/>
                  </a:lnTo>
                  <a:lnTo>
                    <a:pt x="78" y="872"/>
                  </a:lnTo>
                  <a:lnTo>
                    <a:pt x="70" y="874"/>
                  </a:lnTo>
                  <a:lnTo>
                    <a:pt x="66" y="910"/>
                  </a:lnTo>
                  <a:lnTo>
                    <a:pt x="57" y="926"/>
                  </a:lnTo>
                  <a:lnTo>
                    <a:pt x="57" y="949"/>
                  </a:lnTo>
                  <a:lnTo>
                    <a:pt x="43" y="959"/>
                  </a:lnTo>
                  <a:lnTo>
                    <a:pt x="45" y="986"/>
                  </a:lnTo>
                  <a:lnTo>
                    <a:pt x="34" y="1000"/>
                  </a:lnTo>
                  <a:lnTo>
                    <a:pt x="39" y="1031"/>
                  </a:lnTo>
                  <a:lnTo>
                    <a:pt x="30" y="1043"/>
                  </a:lnTo>
                  <a:lnTo>
                    <a:pt x="31" y="1066"/>
                  </a:lnTo>
                  <a:lnTo>
                    <a:pt x="22" y="1088"/>
                  </a:lnTo>
                  <a:lnTo>
                    <a:pt x="24" y="1133"/>
                  </a:lnTo>
                  <a:lnTo>
                    <a:pt x="15" y="1150"/>
                  </a:lnTo>
                  <a:lnTo>
                    <a:pt x="12" y="1172"/>
                  </a:lnTo>
                  <a:lnTo>
                    <a:pt x="13" y="1195"/>
                  </a:lnTo>
                  <a:lnTo>
                    <a:pt x="7" y="1216"/>
                  </a:lnTo>
                  <a:lnTo>
                    <a:pt x="4" y="1235"/>
                  </a:lnTo>
                  <a:lnTo>
                    <a:pt x="0" y="1258"/>
                  </a:lnTo>
                  <a:lnTo>
                    <a:pt x="9" y="1283"/>
                  </a:lnTo>
                  <a:lnTo>
                    <a:pt x="3" y="1316"/>
                  </a:lnTo>
                  <a:lnTo>
                    <a:pt x="9" y="1354"/>
                  </a:lnTo>
                  <a:lnTo>
                    <a:pt x="15" y="1379"/>
                  </a:lnTo>
                  <a:lnTo>
                    <a:pt x="7" y="1400"/>
                  </a:lnTo>
                  <a:lnTo>
                    <a:pt x="18" y="1421"/>
                  </a:lnTo>
                  <a:lnTo>
                    <a:pt x="19" y="1445"/>
                  </a:lnTo>
                  <a:lnTo>
                    <a:pt x="27" y="1480"/>
                  </a:lnTo>
                  <a:lnTo>
                    <a:pt x="30" y="1505"/>
                  </a:lnTo>
                  <a:lnTo>
                    <a:pt x="37" y="1525"/>
                  </a:lnTo>
                  <a:lnTo>
                    <a:pt x="33" y="1558"/>
                  </a:lnTo>
                  <a:lnTo>
                    <a:pt x="45" y="1574"/>
                  </a:lnTo>
                  <a:lnTo>
                    <a:pt x="43" y="1610"/>
                  </a:lnTo>
                  <a:lnTo>
                    <a:pt x="52" y="1625"/>
                  </a:lnTo>
                  <a:lnTo>
                    <a:pt x="55" y="1646"/>
                  </a:lnTo>
                  <a:lnTo>
                    <a:pt x="67" y="1654"/>
                  </a:lnTo>
                  <a:lnTo>
                    <a:pt x="67" y="1693"/>
                  </a:lnTo>
                  <a:lnTo>
                    <a:pt x="76" y="1702"/>
                  </a:lnTo>
                  <a:lnTo>
                    <a:pt x="88" y="1723"/>
                  </a:lnTo>
                  <a:lnTo>
                    <a:pt x="91" y="1751"/>
                  </a:lnTo>
                  <a:lnTo>
                    <a:pt x="109" y="1772"/>
                  </a:lnTo>
                  <a:lnTo>
                    <a:pt x="118" y="1802"/>
                  </a:lnTo>
                  <a:lnTo>
                    <a:pt x="133" y="1810"/>
                  </a:lnTo>
                  <a:lnTo>
                    <a:pt x="139" y="1838"/>
                  </a:lnTo>
                  <a:lnTo>
                    <a:pt x="156" y="1853"/>
                  </a:lnTo>
                  <a:lnTo>
                    <a:pt x="153" y="1874"/>
                  </a:lnTo>
                  <a:lnTo>
                    <a:pt x="171" y="1880"/>
                  </a:lnTo>
                  <a:lnTo>
                    <a:pt x="174" y="1913"/>
                  </a:lnTo>
                  <a:lnTo>
                    <a:pt x="184" y="1915"/>
                  </a:lnTo>
                  <a:lnTo>
                    <a:pt x="187" y="1933"/>
                  </a:lnTo>
                  <a:lnTo>
                    <a:pt x="205" y="1940"/>
                  </a:lnTo>
                  <a:lnTo>
                    <a:pt x="213" y="1964"/>
                  </a:lnTo>
                  <a:lnTo>
                    <a:pt x="231" y="1969"/>
                  </a:lnTo>
                  <a:lnTo>
                    <a:pt x="246" y="1990"/>
                  </a:lnTo>
                  <a:lnTo>
                    <a:pt x="262" y="1993"/>
                  </a:lnTo>
                  <a:lnTo>
                    <a:pt x="270" y="2011"/>
                  </a:lnTo>
                  <a:lnTo>
                    <a:pt x="289" y="2024"/>
                  </a:lnTo>
                  <a:lnTo>
                    <a:pt x="297" y="2047"/>
                  </a:lnTo>
                  <a:lnTo>
                    <a:pt x="318" y="2063"/>
                  </a:lnTo>
                  <a:lnTo>
                    <a:pt x="333" y="2081"/>
                  </a:lnTo>
                  <a:lnTo>
                    <a:pt x="348" y="2087"/>
                  </a:lnTo>
                  <a:lnTo>
                    <a:pt x="360" y="2108"/>
                  </a:lnTo>
                  <a:lnTo>
                    <a:pt x="369" y="2108"/>
                  </a:lnTo>
                  <a:lnTo>
                    <a:pt x="376" y="2125"/>
                  </a:lnTo>
                  <a:lnTo>
                    <a:pt x="399" y="2137"/>
                  </a:lnTo>
                  <a:lnTo>
                    <a:pt x="415" y="2162"/>
                  </a:lnTo>
                  <a:lnTo>
                    <a:pt x="430" y="2159"/>
                  </a:lnTo>
                  <a:lnTo>
                    <a:pt x="439" y="2174"/>
                  </a:lnTo>
                  <a:lnTo>
                    <a:pt x="444" y="2194"/>
                  </a:lnTo>
                  <a:lnTo>
                    <a:pt x="454" y="2192"/>
                  </a:lnTo>
                  <a:lnTo>
                    <a:pt x="469" y="2210"/>
                  </a:lnTo>
                  <a:lnTo>
                    <a:pt x="466" y="2225"/>
                  </a:lnTo>
                  <a:lnTo>
                    <a:pt x="484" y="2228"/>
                  </a:lnTo>
                  <a:lnTo>
                    <a:pt x="487" y="2252"/>
                  </a:lnTo>
                  <a:lnTo>
                    <a:pt x="492" y="2279"/>
                  </a:lnTo>
                  <a:lnTo>
                    <a:pt x="501" y="2293"/>
                  </a:lnTo>
                  <a:lnTo>
                    <a:pt x="502" y="2312"/>
                  </a:lnTo>
                  <a:lnTo>
                    <a:pt x="510" y="2329"/>
                  </a:lnTo>
                  <a:lnTo>
                    <a:pt x="507" y="2351"/>
                  </a:lnTo>
                  <a:lnTo>
                    <a:pt x="513" y="2362"/>
                  </a:lnTo>
                  <a:lnTo>
                    <a:pt x="511" y="2390"/>
                  </a:lnTo>
                  <a:lnTo>
                    <a:pt x="514" y="2420"/>
                  </a:lnTo>
                  <a:lnTo>
                    <a:pt x="520" y="2455"/>
                  </a:lnTo>
                  <a:lnTo>
                    <a:pt x="520" y="2501"/>
                  </a:lnTo>
                  <a:lnTo>
                    <a:pt x="523" y="2558"/>
                  </a:lnTo>
                  <a:lnTo>
                    <a:pt x="535" y="2548"/>
                  </a:lnTo>
                  <a:lnTo>
                    <a:pt x="541" y="2522"/>
                  </a:lnTo>
                  <a:lnTo>
                    <a:pt x="547" y="2482"/>
                  </a:lnTo>
                  <a:lnTo>
                    <a:pt x="555" y="2479"/>
                  </a:lnTo>
                  <a:lnTo>
                    <a:pt x="552" y="2458"/>
                  </a:lnTo>
                  <a:lnTo>
                    <a:pt x="558" y="2422"/>
                  </a:lnTo>
                  <a:lnTo>
                    <a:pt x="570" y="2419"/>
                  </a:lnTo>
                  <a:lnTo>
                    <a:pt x="567" y="2387"/>
                  </a:lnTo>
                  <a:lnTo>
                    <a:pt x="577" y="2390"/>
                  </a:lnTo>
                  <a:lnTo>
                    <a:pt x="576" y="2363"/>
                  </a:lnTo>
                  <a:lnTo>
                    <a:pt x="591" y="2363"/>
                  </a:lnTo>
                  <a:lnTo>
                    <a:pt x="586" y="2329"/>
                  </a:lnTo>
                  <a:lnTo>
                    <a:pt x="594" y="2308"/>
                  </a:lnTo>
                  <a:lnTo>
                    <a:pt x="601" y="2315"/>
                  </a:lnTo>
                  <a:lnTo>
                    <a:pt x="606" y="2276"/>
                  </a:lnTo>
                  <a:lnTo>
                    <a:pt x="616" y="2276"/>
                  </a:lnTo>
                  <a:lnTo>
                    <a:pt x="618" y="2251"/>
                  </a:lnTo>
                  <a:lnTo>
                    <a:pt x="625" y="2252"/>
                  </a:lnTo>
                  <a:lnTo>
                    <a:pt x="627" y="2230"/>
                  </a:lnTo>
                  <a:lnTo>
                    <a:pt x="642" y="2237"/>
                  </a:lnTo>
                  <a:lnTo>
                    <a:pt x="646" y="2222"/>
                  </a:lnTo>
                  <a:lnTo>
                    <a:pt x="654" y="2221"/>
                  </a:lnTo>
                  <a:lnTo>
                    <a:pt x="655" y="2192"/>
                  </a:lnTo>
                  <a:lnTo>
                    <a:pt x="672" y="2194"/>
                  </a:lnTo>
                  <a:lnTo>
                    <a:pt x="672" y="2176"/>
                  </a:lnTo>
                  <a:lnTo>
                    <a:pt x="682" y="2179"/>
                  </a:lnTo>
                  <a:lnTo>
                    <a:pt x="684" y="2158"/>
                  </a:lnTo>
                  <a:lnTo>
                    <a:pt x="700" y="2164"/>
                  </a:lnTo>
                  <a:lnTo>
                    <a:pt x="705" y="2140"/>
                  </a:lnTo>
                  <a:lnTo>
                    <a:pt x="720" y="2141"/>
                  </a:lnTo>
                  <a:lnTo>
                    <a:pt x="721" y="2119"/>
                  </a:lnTo>
                  <a:lnTo>
                    <a:pt x="738" y="2119"/>
                  </a:lnTo>
                  <a:lnTo>
                    <a:pt x="744" y="2102"/>
                  </a:lnTo>
                  <a:lnTo>
                    <a:pt x="756" y="2104"/>
                  </a:lnTo>
                  <a:lnTo>
                    <a:pt x="756" y="2084"/>
                  </a:lnTo>
                  <a:lnTo>
                    <a:pt x="775" y="2083"/>
                  </a:lnTo>
                  <a:lnTo>
                    <a:pt x="783" y="2065"/>
                  </a:lnTo>
                  <a:lnTo>
                    <a:pt x="798" y="2063"/>
                  </a:lnTo>
                  <a:lnTo>
                    <a:pt x="804" y="2048"/>
                  </a:lnTo>
                  <a:lnTo>
                    <a:pt x="819" y="2048"/>
                  </a:lnTo>
                  <a:lnTo>
                    <a:pt x="825" y="2038"/>
                  </a:lnTo>
                  <a:lnTo>
                    <a:pt x="835" y="2041"/>
                  </a:lnTo>
                  <a:lnTo>
                    <a:pt x="834" y="2020"/>
                  </a:lnTo>
                  <a:lnTo>
                    <a:pt x="852" y="2023"/>
                  </a:lnTo>
                  <a:lnTo>
                    <a:pt x="853" y="2005"/>
                  </a:lnTo>
                  <a:lnTo>
                    <a:pt x="868" y="2003"/>
                  </a:lnTo>
                  <a:lnTo>
                    <a:pt x="877" y="1984"/>
                  </a:lnTo>
                  <a:lnTo>
                    <a:pt x="891" y="1972"/>
                  </a:lnTo>
                  <a:lnTo>
                    <a:pt x="904" y="1972"/>
                  </a:lnTo>
                  <a:lnTo>
                    <a:pt x="912" y="1943"/>
                  </a:lnTo>
                  <a:lnTo>
                    <a:pt x="921" y="1933"/>
                  </a:lnTo>
                  <a:lnTo>
                    <a:pt x="940" y="1939"/>
                  </a:lnTo>
                  <a:lnTo>
                    <a:pt x="943" y="1912"/>
                  </a:lnTo>
                  <a:lnTo>
                    <a:pt x="955" y="1906"/>
                  </a:lnTo>
                  <a:lnTo>
                    <a:pt x="958" y="1886"/>
                  </a:lnTo>
                  <a:lnTo>
                    <a:pt x="984" y="1885"/>
                  </a:lnTo>
                  <a:lnTo>
                    <a:pt x="987" y="1852"/>
                  </a:lnTo>
                  <a:lnTo>
                    <a:pt x="1005" y="1844"/>
                  </a:lnTo>
                  <a:lnTo>
                    <a:pt x="1012" y="1826"/>
                  </a:lnTo>
                  <a:lnTo>
                    <a:pt x="1026" y="1825"/>
                  </a:lnTo>
                  <a:lnTo>
                    <a:pt x="1027" y="1796"/>
                  </a:lnTo>
                  <a:lnTo>
                    <a:pt x="1038" y="1796"/>
                  </a:lnTo>
                  <a:lnTo>
                    <a:pt x="1039" y="1780"/>
                  </a:lnTo>
                  <a:lnTo>
                    <a:pt x="1053" y="1769"/>
                  </a:lnTo>
                  <a:lnTo>
                    <a:pt x="1053" y="1753"/>
                  </a:lnTo>
                  <a:lnTo>
                    <a:pt x="1066" y="1735"/>
                  </a:lnTo>
                  <a:lnTo>
                    <a:pt x="1063" y="1702"/>
                  </a:lnTo>
                  <a:lnTo>
                    <a:pt x="1074" y="1693"/>
                  </a:lnTo>
                  <a:lnTo>
                    <a:pt x="1075" y="1655"/>
                  </a:lnTo>
                  <a:lnTo>
                    <a:pt x="1087" y="1649"/>
                  </a:lnTo>
                  <a:lnTo>
                    <a:pt x="1078" y="1625"/>
                  </a:lnTo>
                  <a:lnTo>
                    <a:pt x="1084" y="1612"/>
                  </a:lnTo>
                  <a:lnTo>
                    <a:pt x="1086" y="1582"/>
                  </a:lnTo>
                  <a:lnTo>
                    <a:pt x="1095" y="1582"/>
                  </a:lnTo>
                  <a:lnTo>
                    <a:pt x="1095" y="1553"/>
                  </a:lnTo>
                  <a:lnTo>
                    <a:pt x="1102" y="1541"/>
                  </a:lnTo>
                  <a:lnTo>
                    <a:pt x="1107" y="1501"/>
                  </a:lnTo>
                  <a:lnTo>
                    <a:pt x="1122" y="1474"/>
                  </a:lnTo>
                  <a:lnTo>
                    <a:pt x="1122" y="1448"/>
                  </a:lnTo>
                  <a:lnTo>
                    <a:pt x="1126" y="1400"/>
                  </a:lnTo>
                  <a:lnTo>
                    <a:pt x="1134" y="1385"/>
                  </a:lnTo>
                  <a:lnTo>
                    <a:pt x="1128" y="1367"/>
                  </a:lnTo>
                  <a:lnTo>
                    <a:pt x="1135" y="1340"/>
                  </a:lnTo>
                  <a:lnTo>
                    <a:pt x="1132" y="1322"/>
                  </a:lnTo>
                  <a:lnTo>
                    <a:pt x="1132" y="1304"/>
                  </a:lnTo>
                  <a:lnTo>
                    <a:pt x="1135" y="1282"/>
                  </a:lnTo>
                  <a:lnTo>
                    <a:pt x="1123" y="1273"/>
                  </a:lnTo>
                  <a:lnTo>
                    <a:pt x="1137" y="1249"/>
                  </a:lnTo>
                  <a:lnTo>
                    <a:pt x="1122" y="1241"/>
                  </a:lnTo>
                  <a:lnTo>
                    <a:pt x="1135" y="1216"/>
                  </a:lnTo>
                  <a:lnTo>
                    <a:pt x="1131" y="1193"/>
                  </a:lnTo>
                  <a:lnTo>
                    <a:pt x="1128" y="1187"/>
                  </a:lnTo>
                  <a:lnTo>
                    <a:pt x="1128" y="1162"/>
                  </a:lnTo>
                  <a:lnTo>
                    <a:pt x="1120" y="1152"/>
                  </a:lnTo>
                  <a:lnTo>
                    <a:pt x="1120" y="1130"/>
                  </a:lnTo>
                  <a:lnTo>
                    <a:pt x="1108" y="1118"/>
                  </a:lnTo>
                  <a:lnTo>
                    <a:pt x="1117" y="1094"/>
                  </a:lnTo>
                  <a:lnTo>
                    <a:pt x="1108" y="1086"/>
                  </a:lnTo>
                  <a:lnTo>
                    <a:pt x="1108" y="1053"/>
                  </a:lnTo>
                  <a:lnTo>
                    <a:pt x="1098" y="1049"/>
                  </a:lnTo>
                  <a:lnTo>
                    <a:pt x="1099" y="1019"/>
                  </a:lnTo>
                  <a:lnTo>
                    <a:pt x="1095" y="981"/>
                  </a:lnTo>
                  <a:lnTo>
                    <a:pt x="1081" y="983"/>
                  </a:lnTo>
                  <a:lnTo>
                    <a:pt x="1086" y="951"/>
                  </a:lnTo>
                  <a:lnTo>
                    <a:pt x="1077" y="933"/>
                  </a:lnTo>
                  <a:lnTo>
                    <a:pt x="1084" y="917"/>
                  </a:lnTo>
                  <a:lnTo>
                    <a:pt x="1072" y="906"/>
                  </a:lnTo>
                  <a:lnTo>
                    <a:pt x="1077" y="870"/>
                  </a:lnTo>
                  <a:lnTo>
                    <a:pt x="1068" y="858"/>
                  </a:lnTo>
                  <a:lnTo>
                    <a:pt x="1063" y="825"/>
                  </a:lnTo>
                  <a:lnTo>
                    <a:pt x="1054" y="816"/>
                  </a:lnTo>
                  <a:lnTo>
                    <a:pt x="1048" y="786"/>
                  </a:lnTo>
                  <a:lnTo>
                    <a:pt x="1041" y="783"/>
                  </a:lnTo>
                  <a:lnTo>
                    <a:pt x="1038" y="767"/>
                  </a:lnTo>
                  <a:lnTo>
                    <a:pt x="1024" y="759"/>
                  </a:lnTo>
                  <a:lnTo>
                    <a:pt x="1026" y="738"/>
                  </a:lnTo>
                  <a:lnTo>
                    <a:pt x="1014" y="737"/>
                  </a:lnTo>
                  <a:lnTo>
                    <a:pt x="1003" y="717"/>
                  </a:lnTo>
                  <a:lnTo>
                    <a:pt x="988" y="710"/>
                  </a:lnTo>
                  <a:lnTo>
                    <a:pt x="982" y="681"/>
                  </a:lnTo>
                  <a:lnTo>
                    <a:pt x="961" y="680"/>
                  </a:lnTo>
                  <a:lnTo>
                    <a:pt x="958" y="654"/>
                  </a:lnTo>
                  <a:lnTo>
                    <a:pt x="946" y="656"/>
                  </a:lnTo>
                  <a:lnTo>
                    <a:pt x="939" y="624"/>
                  </a:lnTo>
                  <a:lnTo>
                    <a:pt x="924" y="629"/>
                  </a:lnTo>
                  <a:lnTo>
                    <a:pt x="907" y="614"/>
                  </a:lnTo>
                  <a:lnTo>
                    <a:pt x="907" y="588"/>
                  </a:lnTo>
                  <a:lnTo>
                    <a:pt x="892" y="591"/>
                  </a:lnTo>
                  <a:lnTo>
                    <a:pt x="870" y="561"/>
                  </a:lnTo>
                  <a:lnTo>
                    <a:pt x="853" y="563"/>
                  </a:lnTo>
                  <a:lnTo>
                    <a:pt x="849" y="536"/>
                  </a:lnTo>
                  <a:lnTo>
                    <a:pt x="835" y="534"/>
                  </a:lnTo>
                  <a:lnTo>
                    <a:pt x="828" y="516"/>
                  </a:lnTo>
                  <a:lnTo>
                    <a:pt x="802" y="522"/>
                  </a:lnTo>
                  <a:lnTo>
                    <a:pt x="807" y="512"/>
                  </a:lnTo>
                  <a:lnTo>
                    <a:pt x="799" y="495"/>
                  </a:lnTo>
                  <a:lnTo>
                    <a:pt x="784" y="497"/>
                  </a:lnTo>
                  <a:lnTo>
                    <a:pt x="780" y="479"/>
                  </a:lnTo>
                  <a:lnTo>
                    <a:pt x="754" y="480"/>
                  </a:lnTo>
                  <a:lnTo>
                    <a:pt x="756" y="461"/>
                  </a:lnTo>
                  <a:lnTo>
                    <a:pt x="721" y="441"/>
                  </a:lnTo>
                  <a:lnTo>
                    <a:pt x="720" y="423"/>
                  </a:lnTo>
                  <a:lnTo>
                    <a:pt x="703" y="416"/>
                  </a:lnTo>
                  <a:lnTo>
                    <a:pt x="700" y="405"/>
                  </a:lnTo>
                  <a:lnTo>
                    <a:pt x="682" y="402"/>
                  </a:lnTo>
                  <a:lnTo>
                    <a:pt x="685" y="384"/>
                  </a:lnTo>
                  <a:lnTo>
                    <a:pt x="658" y="369"/>
                  </a:lnTo>
                  <a:lnTo>
                    <a:pt x="655" y="356"/>
                  </a:lnTo>
                  <a:lnTo>
                    <a:pt x="645" y="330"/>
                  </a:lnTo>
                  <a:lnTo>
                    <a:pt x="625" y="321"/>
                  </a:lnTo>
                  <a:lnTo>
                    <a:pt x="618" y="287"/>
                  </a:lnTo>
                  <a:lnTo>
                    <a:pt x="606" y="285"/>
                  </a:lnTo>
                  <a:lnTo>
                    <a:pt x="603" y="248"/>
                  </a:lnTo>
                  <a:lnTo>
                    <a:pt x="592" y="246"/>
                  </a:lnTo>
                  <a:lnTo>
                    <a:pt x="586" y="201"/>
                  </a:lnTo>
                  <a:lnTo>
                    <a:pt x="577" y="189"/>
                  </a:lnTo>
                  <a:lnTo>
                    <a:pt x="570" y="167"/>
                  </a:lnTo>
                  <a:lnTo>
                    <a:pt x="570" y="141"/>
                  </a:lnTo>
                  <a:lnTo>
                    <a:pt x="556" y="137"/>
                  </a:lnTo>
                  <a:lnTo>
                    <a:pt x="562" y="111"/>
                  </a:lnTo>
                  <a:lnTo>
                    <a:pt x="552" y="102"/>
                  </a:lnTo>
                  <a:lnTo>
                    <a:pt x="550" y="81"/>
                  </a:lnTo>
                  <a:lnTo>
                    <a:pt x="538" y="24"/>
                  </a:lnTo>
                  <a:lnTo>
                    <a:pt x="525" y="0"/>
                  </a:lnTo>
                  <a:close/>
                </a:path>
              </a:pathLst>
            </a:custGeom>
            <a:noFill/>
            <a:ln w="9525">
              <a:noFill/>
            </a:ln>
          </p:spPr>
          <p:txBody>
            <a:bodyPr/>
            <a:p>
              <a:endParaRPr lang="zh-CN" altLang="en-US"/>
            </a:p>
          </p:txBody>
        </p:sp>
      </p:grpSp>
      <p:pic>
        <p:nvPicPr>
          <p:cNvPr id="24" name="图片 23"/>
          <p:cNvPicPr/>
          <p:nvPr/>
        </p:nvPicPr>
        <p:blipFill>
          <a:blip r:embed="rId19">
            <a:duotone>
              <a:schemeClr val="accent1">
                <a:shade val="45000"/>
                <a:satMod val="135000"/>
              </a:schemeClr>
              <a:prstClr val="white"/>
            </a:duotone>
          </a:blip>
          <a:srcRect/>
          <a:stretch>
            <a:fillRect/>
          </a:stretch>
        </p:blipFill>
        <p:spPr bwMode="auto">
          <a:xfrm>
            <a:off x="8350633" y="0"/>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5" name="图片 24"/>
          <p:cNvPicPr/>
          <p:nvPr/>
        </p:nvPicPr>
        <p:blipFill>
          <a:blip r:embed="rId19">
            <a:duotone>
              <a:schemeClr val="accent1">
                <a:shade val="45000"/>
                <a:satMod val="135000"/>
              </a:schemeClr>
              <a:prstClr val="white"/>
            </a:duotone>
          </a:blip>
          <a:srcRect/>
          <a:stretch>
            <a:fillRect/>
          </a:stretch>
        </p:blipFill>
        <p:spPr bwMode="auto">
          <a:xfrm>
            <a:off x="8350633" y="100010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6" name="图片 25"/>
          <p:cNvPicPr/>
          <p:nvPr/>
        </p:nvPicPr>
        <p:blipFill>
          <a:blip r:embed="rId19">
            <a:duotone>
              <a:schemeClr val="accent1">
                <a:shade val="45000"/>
                <a:satMod val="135000"/>
              </a:schemeClr>
              <a:prstClr val="white"/>
            </a:duotone>
          </a:blip>
          <a:srcRect/>
          <a:stretch>
            <a:fillRect/>
          </a:stretch>
        </p:blipFill>
        <p:spPr bwMode="auto">
          <a:xfrm>
            <a:off x="8350633" y="1928802"/>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7" name="图片 26"/>
          <p:cNvPicPr/>
          <p:nvPr/>
        </p:nvPicPr>
        <p:blipFill>
          <a:blip r:embed="rId19">
            <a:duotone>
              <a:schemeClr val="accent1">
                <a:shade val="45000"/>
                <a:satMod val="135000"/>
              </a:schemeClr>
              <a:prstClr val="white"/>
            </a:duotone>
          </a:blip>
          <a:srcRect/>
          <a:stretch>
            <a:fillRect/>
          </a:stretch>
        </p:blipFill>
        <p:spPr bwMode="auto">
          <a:xfrm>
            <a:off x="8350633" y="278605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8" name="图片 27"/>
          <p:cNvPicPr/>
          <p:nvPr/>
        </p:nvPicPr>
        <p:blipFill>
          <a:blip r:embed="rId19">
            <a:duotone>
              <a:schemeClr val="accent1">
                <a:shade val="45000"/>
                <a:satMod val="135000"/>
              </a:schemeClr>
              <a:prstClr val="white"/>
            </a:duotone>
          </a:blip>
          <a:srcRect/>
          <a:stretch>
            <a:fillRect/>
          </a:stretch>
        </p:blipFill>
        <p:spPr bwMode="auto">
          <a:xfrm>
            <a:off x="8350633" y="3643314"/>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9" name="图片 28"/>
          <p:cNvPicPr/>
          <p:nvPr/>
        </p:nvPicPr>
        <p:blipFill>
          <a:blip r:embed="rId19">
            <a:duotone>
              <a:schemeClr val="accent1">
                <a:shade val="45000"/>
                <a:satMod val="135000"/>
              </a:schemeClr>
              <a:prstClr val="white"/>
            </a:duotone>
          </a:blip>
          <a:srcRect/>
          <a:stretch>
            <a:fillRect/>
          </a:stretch>
        </p:blipFill>
        <p:spPr bwMode="auto">
          <a:xfrm>
            <a:off x="8350633" y="4429132"/>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30" name="图片 29"/>
          <p:cNvPicPr/>
          <p:nvPr/>
        </p:nvPicPr>
        <p:blipFill>
          <a:blip r:embed="rId19">
            <a:duotone>
              <a:schemeClr val="accent1">
                <a:shade val="45000"/>
                <a:satMod val="135000"/>
              </a:schemeClr>
              <a:prstClr val="white"/>
            </a:duotone>
          </a:blip>
          <a:srcRect/>
          <a:stretch>
            <a:fillRect/>
          </a:stretch>
        </p:blipFill>
        <p:spPr bwMode="auto">
          <a:xfrm>
            <a:off x="8350633" y="528638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0195;&#30721;\chapter1\&#20363;&#23376;1\Hello.jav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hyperlink" Target="&#20195;&#30721;\chapter1\&#20363;&#23376;2\People.jav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t="-4000" b="-4000"/>
          </a:stretch>
        </a:blipFill>
        <a:effectLst/>
      </p:bgPr>
    </p:bg>
    <p:spTree>
      <p:nvGrpSpPr>
        <p:cNvPr id="1" name=""/>
        <p:cNvGrpSpPr/>
        <p:nvPr/>
      </p:nvGrpSpPr>
      <p:grpSpPr/>
      <p:sp>
        <p:nvSpPr>
          <p:cNvPr id="21506" name="Rectangle 7"/>
          <p:cNvSpPr>
            <a:spLocks noGrp="1"/>
          </p:cNvSpPr>
          <p:nvPr>
            <p:ph type="ctrTitle"/>
          </p:nvPr>
        </p:nvSpPr>
        <p:spPr>
          <a:xfrm>
            <a:off x="1403350" y="1125538"/>
            <a:ext cx="6000750" cy="1571625"/>
          </a:xfrm>
        </p:spPr>
        <p:txBody>
          <a:bodyPr vert="horz" wrap="square" lIns="91440" tIns="45720" rIns="91440" bIns="45720" anchor="ctr"/>
          <a:p>
            <a:pPr eaLnBrk="1" hangingPunct="1">
              <a:buClrTx/>
              <a:buSzTx/>
              <a:buFontTx/>
            </a:pPr>
            <a:r>
              <a:rPr lang="en-US" altLang="zh-CN" sz="6000" b="1" dirty="0">
                <a:solidFill>
                  <a:srgbClr val="0000FF"/>
                </a:solidFill>
                <a:ea typeface="宋体" panose="02010600030101010101" pitchFamily="2" charset="-122"/>
              </a:rPr>
              <a:t>java</a:t>
            </a:r>
            <a:r>
              <a:rPr lang="zh-CN" altLang="en-US" sz="6000" b="1" dirty="0">
                <a:solidFill>
                  <a:srgbClr val="0000FF"/>
                </a:solidFill>
                <a:ea typeface="宋体" panose="02010600030101010101" pitchFamily="2" charset="-122"/>
              </a:rPr>
              <a:t>程序设计</a:t>
            </a:r>
            <a:endParaRPr lang="zh-CN" altLang="en-US" sz="6000" b="1" dirty="0">
              <a:solidFill>
                <a:srgbClr val="0000FF"/>
              </a:solidFill>
              <a:ea typeface="宋体" panose="02010600030101010101" pitchFamily="2" charset="-122"/>
            </a:endParaRPr>
          </a:p>
        </p:txBody>
      </p:sp>
      <p:sp>
        <p:nvSpPr>
          <p:cNvPr id="21507" name="Rectangle 8"/>
          <p:cNvSpPr/>
          <p:nvPr/>
        </p:nvSpPr>
        <p:spPr>
          <a:xfrm>
            <a:off x="623253" y="3130868"/>
            <a:ext cx="3916680" cy="1038860"/>
          </a:xfrm>
          <a:prstGeom prst="rect">
            <a:avLst/>
          </a:prstGeom>
          <a:noFill/>
          <a:ln w="9525">
            <a:noFill/>
          </a:ln>
        </p:spPr>
        <p:txBody>
          <a:bodyPr wrap="none">
            <a:spAutoFit/>
          </a:bodyPr>
          <a:p>
            <a:pPr>
              <a:spcBef>
                <a:spcPct val="20000"/>
              </a:spcBef>
            </a:pPr>
            <a:r>
              <a:rPr lang="zh-CN" altLang="en-US" sz="2800" i="1" dirty="0">
                <a:latin typeface="Times New Roman" panose="02020603050405020304" pitchFamily="18" charset="0"/>
              </a:rPr>
              <a:t>老师：余庆茂</a:t>
            </a:r>
            <a:endParaRPr lang="zh-CN" altLang="en-US" sz="2800" i="1" dirty="0">
              <a:latin typeface="Times New Roman" panose="02020603050405020304" pitchFamily="18" charset="0"/>
            </a:endParaRPr>
          </a:p>
          <a:p>
            <a:pPr>
              <a:spcBef>
                <a:spcPct val="20000"/>
              </a:spcBef>
            </a:pPr>
            <a:r>
              <a:rPr lang="zh-CN" altLang="en-US" sz="2800" i="1" dirty="0">
                <a:latin typeface="Times New Roman" panose="02020603050405020304" pitchFamily="18" charset="0"/>
              </a:rPr>
              <a:t>联系方式</a:t>
            </a:r>
            <a:r>
              <a:rPr lang="en-US" altLang="zh-CN" sz="2800" i="1" dirty="0">
                <a:latin typeface="Times New Roman" panose="02020603050405020304" pitchFamily="18" charset="0"/>
              </a:rPr>
              <a:t>qq</a:t>
            </a:r>
            <a:r>
              <a:rPr lang="zh-CN" altLang="en-US" sz="2800" i="1" dirty="0">
                <a:latin typeface="Times New Roman" panose="02020603050405020304" pitchFamily="18" charset="0"/>
              </a:rPr>
              <a:t>：</a:t>
            </a:r>
            <a:r>
              <a:rPr lang="en-US" altLang="zh-CN" sz="2800" i="1" dirty="0">
                <a:latin typeface="Times New Roman" panose="02020603050405020304" pitchFamily="18" charset="0"/>
              </a:rPr>
              <a:t>385853163</a:t>
            </a:r>
            <a:endParaRPr lang="en-US" altLang="zh-CN" sz="2800" i="1"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4" name="矩形 3"/>
          <p:cNvSpPr/>
          <p:nvPr/>
        </p:nvSpPr>
        <p:spPr>
          <a:xfrm>
            <a:off x="2357438" y="357188"/>
            <a:ext cx="3384550" cy="461962"/>
          </a:xfrm>
          <a:prstGeom prst="rect">
            <a:avLst/>
          </a:prstGeom>
          <a:noFill/>
          <a:ln w="9525">
            <a:noFill/>
          </a:ln>
        </p:spPr>
        <p:txBody>
          <a:bodyPr wrap="none">
            <a:spAutoFit/>
          </a:bodyPr>
          <a:p>
            <a:r>
              <a:rPr lang="en-US" altLang="zh-CN" b="1" dirty="0">
                <a:latin typeface="Times New Roman" panose="02020603050405020304" pitchFamily="18" charset="0"/>
              </a:rPr>
              <a:t>2</a:t>
            </a:r>
            <a:r>
              <a:rPr lang="zh-CN" altLang="zh-CN" b="1" dirty="0">
                <a:latin typeface="Times New Roman" panose="02020603050405020304" pitchFamily="18" charset="0"/>
              </a:rPr>
              <a:t>．</a:t>
            </a:r>
            <a:r>
              <a:rPr lang="en-US" altLang="zh-CN" b="1" dirty="0">
                <a:latin typeface="Times New Roman" panose="02020603050405020304" pitchFamily="18" charset="0"/>
              </a:rPr>
              <a:t>C/C++</a:t>
            </a:r>
            <a:r>
              <a:rPr lang="zh-CN" altLang="zh-CN" b="1" dirty="0">
                <a:latin typeface="Times New Roman" panose="02020603050405020304" pitchFamily="18" charset="0"/>
              </a:rPr>
              <a:t>程序依赖平台</a:t>
            </a:r>
            <a:endParaRPr lang="zh-CN" altLang="zh-CN" b="1" dirty="0">
              <a:latin typeface="Times New Roman" panose="02020603050405020304" pitchFamily="18" charset="0"/>
            </a:endParaRPr>
          </a:p>
        </p:txBody>
      </p:sp>
      <p:sp>
        <p:nvSpPr>
          <p:cNvPr id="28675" name="矩形 4"/>
          <p:cNvSpPr/>
          <p:nvPr/>
        </p:nvSpPr>
        <p:spPr>
          <a:xfrm>
            <a:off x="428625" y="1143000"/>
            <a:ext cx="8429625" cy="1200150"/>
          </a:xfrm>
          <a:prstGeom prst="rect">
            <a:avLst/>
          </a:prstGeom>
          <a:noFill/>
          <a:ln w="9525">
            <a:noFill/>
          </a:ln>
        </p:spPr>
        <p:txBody>
          <a:bodyPr>
            <a:spAutoFit/>
          </a:bodyPr>
          <a:p>
            <a:pPr algn="just"/>
            <a:r>
              <a:rPr lang="en-US" altLang="zh-CN" dirty="0">
                <a:latin typeface="Times New Roman" panose="02020603050405020304" pitchFamily="18" charset="0"/>
              </a:rPr>
              <a:t>       C/C++</a:t>
            </a:r>
            <a:r>
              <a:rPr lang="zh-CN" altLang="zh-CN" dirty="0">
                <a:latin typeface="Times New Roman" panose="02020603050405020304" pitchFamily="18" charset="0"/>
              </a:rPr>
              <a:t>针对当前</a:t>
            </a:r>
            <a:r>
              <a:rPr lang="en-US" altLang="zh-CN" dirty="0">
                <a:latin typeface="Times New Roman" panose="02020603050405020304" pitchFamily="18" charset="0"/>
              </a:rPr>
              <a:t>C/C++</a:t>
            </a:r>
            <a:r>
              <a:rPr lang="zh-CN" altLang="zh-CN" dirty="0">
                <a:solidFill>
                  <a:srgbClr val="FF0000"/>
                </a:solidFill>
                <a:latin typeface="Times New Roman" panose="02020603050405020304" pitchFamily="18" charset="0"/>
              </a:rPr>
              <a:t>源程序所在的特定平台对其源文件进行编译、链接，生成机器指令，即根据当前平台的机器指令生成可执行文件</a:t>
            </a: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28676" name="矩形 5"/>
          <p:cNvSpPr/>
          <p:nvPr/>
        </p:nvSpPr>
        <p:spPr>
          <a:xfrm>
            <a:off x="395288" y="2459038"/>
            <a:ext cx="8497887" cy="1200150"/>
          </a:xfrm>
          <a:prstGeom prst="rect">
            <a:avLst/>
          </a:prstGeom>
          <a:noFill/>
          <a:ln w="9525">
            <a:noFill/>
          </a:ln>
        </p:spPr>
        <p:txBody>
          <a:bodyPr>
            <a:spAutoFit/>
          </a:bodyPr>
          <a:p>
            <a:pPr algn="just"/>
            <a:r>
              <a:rPr lang="en-US" altLang="zh-CN" b="1" dirty="0">
                <a:solidFill>
                  <a:schemeClr val="accent2"/>
                </a:solidFill>
                <a:latin typeface="Times New Roman" panose="02020603050405020304" pitchFamily="18" charset="0"/>
              </a:rPr>
              <a:t>        </a:t>
            </a:r>
            <a:r>
              <a:rPr lang="zh-CN" altLang="zh-CN" b="1" dirty="0">
                <a:solidFill>
                  <a:schemeClr val="accent2"/>
                </a:solidFill>
                <a:latin typeface="Times New Roman" panose="02020603050405020304" pitchFamily="18" charset="0"/>
              </a:rPr>
              <a:t>不能保证</a:t>
            </a:r>
            <a:r>
              <a:rPr lang="en-US" altLang="zh-CN" b="1" dirty="0">
                <a:solidFill>
                  <a:schemeClr val="accent2"/>
                </a:solidFill>
                <a:latin typeface="Times New Roman" panose="02020603050405020304" pitchFamily="18" charset="0"/>
              </a:rPr>
              <a:t>C/C++</a:t>
            </a:r>
            <a:r>
              <a:rPr lang="zh-CN" altLang="zh-CN" b="1" dirty="0">
                <a:solidFill>
                  <a:schemeClr val="accent2"/>
                </a:solidFill>
                <a:latin typeface="Times New Roman" panose="02020603050405020304" pitchFamily="18" charset="0"/>
              </a:rPr>
              <a:t>源程序所产生的可执行文件在所有的平台上都能正确地被运行，其原因是不同平台可能具有不同的机器指令（如图</a:t>
            </a:r>
            <a:r>
              <a:rPr lang="en-US" altLang="zh-CN" b="1" dirty="0">
                <a:solidFill>
                  <a:schemeClr val="accent2"/>
                </a:solidFill>
                <a:latin typeface="Times New Roman" panose="02020603050405020304" pitchFamily="18" charset="0"/>
              </a:rPr>
              <a:t>1.2</a:t>
            </a:r>
            <a:r>
              <a:rPr lang="zh-CN" altLang="zh-CN" b="1" dirty="0">
                <a:solidFill>
                  <a:schemeClr val="accent2"/>
                </a:solidFill>
                <a:latin typeface="Times New Roman" panose="02020603050405020304" pitchFamily="18" charset="0"/>
              </a:rPr>
              <a:t>所示）</a:t>
            </a:r>
            <a:endParaRPr lang="zh-CN" altLang="en-US" b="1" dirty="0">
              <a:solidFill>
                <a:schemeClr val="accent2"/>
              </a:solidFill>
              <a:latin typeface="Times New Roman" panose="02020603050405020304" pitchFamily="18" charset="0"/>
            </a:endParaRPr>
          </a:p>
        </p:txBody>
      </p:sp>
      <p:pic>
        <p:nvPicPr>
          <p:cNvPr id="28677" name="Picture 2"/>
          <p:cNvPicPr>
            <a:picLocks noChangeAspect="1"/>
          </p:cNvPicPr>
          <p:nvPr/>
        </p:nvPicPr>
        <p:blipFill>
          <a:blip r:embed="rId1"/>
          <a:stretch>
            <a:fillRect/>
          </a:stretch>
        </p:blipFill>
        <p:spPr>
          <a:xfrm>
            <a:off x="571500" y="3857625"/>
            <a:ext cx="7786688" cy="278606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8" name="矩形 3"/>
          <p:cNvSpPr/>
          <p:nvPr/>
        </p:nvSpPr>
        <p:spPr>
          <a:xfrm>
            <a:off x="2357438" y="428625"/>
            <a:ext cx="3429000" cy="461963"/>
          </a:xfrm>
          <a:prstGeom prst="rect">
            <a:avLst/>
          </a:prstGeom>
          <a:noFill/>
          <a:ln w="9525">
            <a:noFill/>
          </a:ln>
        </p:spPr>
        <p:txBody>
          <a:bodyPr wrap="none">
            <a:spAutoFit/>
          </a:bodyPr>
          <a:p>
            <a:r>
              <a:rPr lang="en-US" altLang="zh-CN" b="1" dirty="0">
                <a:latin typeface="Times New Roman" panose="02020603050405020304" pitchFamily="18" charset="0"/>
              </a:rPr>
              <a:t>3</a:t>
            </a:r>
            <a:r>
              <a:rPr lang="zh-CN" altLang="zh-CN" b="1" dirty="0">
                <a:latin typeface="Times New Roman" panose="02020603050405020304" pitchFamily="18" charset="0"/>
              </a:rPr>
              <a:t>．</a:t>
            </a:r>
            <a:r>
              <a:rPr lang="en-US" altLang="zh-CN" b="1" dirty="0">
                <a:latin typeface="Times New Roman" panose="02020603050405020304" pitchFamily="18" charset="0"/>
              </a:rPr>
              <a:t>Java</a:t>
            </a:r>
            <a:r>
              <a:rPr lang="zh-CN" altLang="zh-CN" b="1" dirty="0">
                <a:latin typeface="Times New Roman" panose="02020603050405020304" pitchFamily="18" charset="0"/>
              </a:rPr>
              <a:t>虚拟机与字节码</a:t>
            </a:r>
            <a:endParaRPr lang="zh-CN" altLang="zh-CN" b="1" dirty="0">
              <a:latin typeface="Times New Roman" panose="02020603050405020304" pitchFamily="18" charset="0"/>
            </a:endParaRPr>
          </a:p>
        </p:txBody>
      </p:sp>
      <p:sp>
        <p:nvSpPr>
          <p:cNvPr id="29699" name="矩形 4"/>
          <p:cNvSpPr/>
          <p:nvPr/>
        </p:nvSpPr>
        <p:spPr>
          <a:xfrm>
            <a:off x="357188" y="928688"/>
            <a:ext cx="8570912" cy="1077912"/>
          </a:xfrm>
          <a:prstGeom prst="rect">
            <a:avLst/>
          </a:prstGeom>
          <a:noFill/>
          <a:ln w="9525">
            <a:noFill/>
          </a:ln>
        </p:spPr>
        <p:txBody>
          <a:bodyPr>
            <a:spAutoFit/>
          </a:bodyPr>
          <a:p>
            <a:pPr algn="just"/>
            <a:r>
              <a:rPr lang="en-US" altLang="zh-CN" dirty="0">
                <a:latin typeface="Times New Roman" panose="02020603050405020304" pitchFamily="18" charset="0"/>
              </a:rPr>
              <a:t>       </a:t>
            </a:r>
            <a:r>
              <a:rPr lang="en-US" altLang="zh-CN" sz="2000" dirty="0">
                <a:latin typeface="Times New Roman" panose="02020603050405020304" pitchFamily="18" charset="0"/>
              </a:rPr>
              <a:t>Java</a:t>
            </a:r>
            <a:r>
              <a:rPr lang="zh-CN" altLang="zh-CN" sz="2000" dirty="0">
                <a:latin typeface="Times New Roman" panose="02020603050405020304" pitchFamily="18" charset="0"/>
              </a:rPr>
              <a:t>语言提供的</a:t>
            </a:r>
            <a:r>
              <a:rPr lang="zh-CN" altLang="zh-CN" sz="2000" dirty="0">
                <a:solidFill>
                  <a:srgbClr val="FF0000"/>
                </a:solidFill>
                <a:latin typeface="Times New Roman" panose="02020603050405020304" pitchFamily="18" charset="0"/>
              </a:rPr>
              <a:t>编译器不针对特定的操作系统和</a:t>
            </a:r>
            <a:r>
              <a:rPr lang="en-US" altLang="zh-CN" sz="2000" dirty="0">
                <a:solidFill>
                  <a:srgbClr val="FF0000"/>
                </a:solidFill>
                <a:latin typeface="Times New Roman" panose="02020603050405020304" pitchFamily="18" charset="0"/>
              </a:rPr>
              <a:t>CPU</a:t>
            </a:r>
            <a:r>
              <a:rPr lang="zh-CN" altLang="zh-CN" sz="2000" dirty="0">
                <a:solidFill>
                  <a:srgbClr val="FF0000"/>
                </a:solidFill>
                <a:latin typeface="Times New Roman" panose="02020603050405020304" pitchFamily="18" charset="0"/>
              </a:rPr>
              <a:t>芯片进行编译</a:t>
            </a:r>
            <a:r>
              <a:rPr lang="zh-CN" altLang="zh-CN" sz="2000" dirty="0">
                <a:latin typeface="Times New Roman" panose="02020603050405020304" pitchFamily="18" charset="0"/>
              </a:rPr>
              <a:t>，而是针对</a:t>
            </a:r>
            <a:r>
              <a:rPr lang="en-US" altLang="zh-CN" sz="2000" dirty="0">
                <a:solidFill>
                  <a:srgbClr val="FF0000"/>
                </a:solidFill>
                <a:latin typeface="Times New Roman" panose="02020603050405020304" pitchFamily="18" charset="0"/>
              </a:rPr>
              <a:t>Java</a:t>
            </a:r>
            <a:r>
              <a:rPr lang="zh-CN" altLang="zh-CN" sz="2000" dirty="0">
                <a:solidFill>
                  <a:srgbClr val="FF0000"/>
                </a:solidFill>
                <a:latin typeface="Times New Roman" panose="02020603050405020304" pitchFamily="18" charset="0"/>
              </a:rPr>
              <a:t>虚拟机</a:t>
            </a:r>
            <a:r>
              <a:rPr lang="zh-CN" altLang="zh-CN" sz="2000" dirty="0">
                <a:latin typeface="Times New Roman" panose="02020603050405020304" pitchFamily="18" charset="0"/>
              </a:rPr>
              <a:t>把</a:t>
            </a:r>
            <a:r>
              <a:rPr lang="en-US" altLang="zh-CN" sz="2000" dirty="0">
                <a:latin typeface="Times New Roman" panose="02020603050405020304" pitchFamily="18" charset="0"/>
              </a:rPr>
              <a:t>Java</a:t>
            </a:r>
            <a:r>
              <a:rPr lang="zh-CN" altLang="zh-CN" sz="2000" dirty="0">
                <a:solidFill>
                  <a:srgbClr val="FF0000"/>
                </a:solidFill>
                <a:latin typeface="Times New Roman" panose="02020603050405020304" pitchFamily="18" charset="0"/>
              </a:rPr>
              <a:t>源程序</a:t>
            </a:r>
            <a:r>
              <a:rPr lang="zh-CN" altLang="zh-CN" sz="2000" dirty="0">
                <a:latin typeface="Times New Roman" panose="02020603050405020304" pitchFamily="18" charset="0"/>
              </a:rPr>
              <a:t>编译成称为字节码的“中间代码”可以被</a:t>
            </a:r>
            <a:r>
              <a:rPr lang="en-US" altLang="zh-CN" sz="2000" dirty="0">
                <a:latin typeface="Times New Roman" panose="02020603050405020304" pitchFamily="18" charset="0"/>
              </a:rPr>
              <a:t>Java</a:t>
            </a:r>
            <a:r>
              <a:rPr lang="zh-CN" altLang="zh-CN" sz="2000" dirty="0">
                <a:latin typeface="Times New Roman" panose="02020603050405020304" pitchFamily="18" charset="0"/>
              </a:rPr>
              <a:t>虚拟机直接识别、</a:t>
            </a:r>
            <a:r>
              <a:rPr lang="zh-CN" altLang="zh-CN" sz="2000" dirty="0">
                <a:solidFill>
                  <a:srgbClr val="FF0000"/>
                </a:solidFill>
                <a:latin typeface="Times New Roman" panose="02020603050405020304" pitchFamily="18" charset="0"/>
              </a:rPr>
              <a:t>执行的一种由</a:t>
            </a:r>
            <a:r>
              <a:rPr lang="en-US" altLang="zh-CN" sz="2000" dirty="0">
                <a:solidFill>
                  <a:srgbClr val="FF0000"/>
                </a:solidFill>
                <a:latin typeface="Times New Roman" panose="02020603050405020304" pitchFamily="18" charset="0"/>
              </a:rPr>
              <a:t>0</a:t>
            </a:r>
            <a:r>
              <a:rPr lang="zh-CN" altLang="zh-CN" sz="2000" dirty="0">
                <a:solidFill>
                  <a:srgbClr val="FF0000"/>
                </a:solidFill>
                <a:latin typeface="Times New Roman" panose="02020603050405020304" pitchFamily="18" charset="0"/>
              </a:rPr>
              <a:t>，</a:t>
            </a:r>
            <a:r>
              <a:rPr lang="en-US" altLang="zh-CN" sz="2000" dirty="0">
                <a:solidFill>
                  <a:srgbClr val="FF0000"/>
                </a:solidFill>
                <a:latin typeface="Times New Roman" panose="02020603050405020304" pitchFamily="18" charset="0"/>
              </a:rPr>
              <a:t>1</a:t>
            </a:r>
            <a:r>
              <a:rPr lang="zh-CN" altLang="zh-CN" sz="2000" dirty="0">
                <a:solidFill>
                  <a:srgbClr val="FF0000"/>
                </a:solidFill>
                <a:latin typeface="Times New Roman" panose="02020603050405020304" pitchFamily="18" charset="0"/>
              </a:rPr>
              <a:t>组成的序列代码</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9700" name="矩形 6"/>
          <p:cNvSpPr/>
          <p:nvPr/>
        </p:nvSpPr>
        <p:spPr>
          <a:xfrm>
            <a:off x="285750" y="2143125"/>
            <a:ext cx="8497888" cy="1322070"/>
          </a:xfrm>
          <a:prstGeom prst="rect">
            <a:avLst/>
          </a:prstGeom>
          <a:noFill/>
          <a:ln w="9525">
            <a:noFill/>
          </a:ln>
        </p:spPr>
        <p:txBody>
          <a:bodyPr>
            <a:spAutoFit/>
          </a:bodyPr>
          <a:p>
            <a:pPr algn="just"/>
            <a:r>
              <a:rPr lang="en-US" altLang="zh-CN" sz="2000" b="1" dirty="0">
                <a:solidFill>
                  <a:srgbClr val="0070C0"/>
                </a:solidFill>
                <a:latin typeface="Times New Roman" panose="02020603050405020304" pitchFamily="18" charset="0"/>
              </a:rPr>
              <a:t>        </a:t>
            </a:r>
            <a:r>
              <a:rPr lang="zh-CN" altLang="zh-CN" sz="2000" b="1" dirty="0">
                <a:solidFill>
                  <a:srgbClr val="0070C0"/>
                </a:solidFill>
                <a:latin typeface="Times New Roman" panose="02020603050405020304" pitchFamily="18" charset="0"/>
              </a:rPr>
              <a:t>字节码并不是机器指令，因为它不和特定的平台相关，不能被任何平台直接识别、执行。</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针对不同平台提供的</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虚拟机的字节码指令都是相同的，</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虚拟机</a:t>
            </a:r>
            <a:r>
              <a:rPr lang="zh-CN" altLang="zh-CN" sz="2000" dirty="0">
                <a:solidFill>
                  <a:srgbClr val="FF0000"/>
                </a:solidFill>
                <a:latin typeface="Times New Roman" panose="02020603050405020304" pitchFamily="18" charset="0"/>
              </a:rPr>
              <a:t>负责将字节码翻译成虚拟机所在平台的机器码</a:t>
            </a:r>
            <a:r>
              <a:rPr lang="zh-CN" altLang="zh-CN" sz="2000" b="1" dirty="0">
                <a:solidFill>
                  <a:srgbClr val="0070C0"/>
                </a:solidFill>
                <a:latin typeface="Times New Roman" panose="02020603050405020304" pitchFamily="18" charset="0"/>
              </a:rPr>
              <a:t>，并让当前平台运行该机器码，如图</a:t>
            </a:r>
            <a:r>
              <a:rPr lang="en-US" altLang="zh-CN" sz="2000" b="1" dirty="0">
                <a:solidFill>
                  <a:srgbClr val="0070C0"/>
                </a:solidFill>
                <a:latin typeface="Times New Roman" panose="02020603050405020304" pitchFamily="18" charset="0"/>
              </a:rPr>
              <a:t>1.3</a:t>
            </a:r>
            <a:r>
              <a:rPr lang="zh-CN" altLang="zh-CN" sz="2000" b="1" dirty="0">
                <a:solidFill>
                  <a:srgbClr val="0070C0"/>
                </a:solidFill>
                <a:latin typeface="Times New Roman" panose="02020603050405020304" pitchFamily="18" charset="0"/>
              </a:rPr>
              <a:t>所示</a:t>
            </a:r>
            <a:r>
              <a:rPr lang="zh-CN" altLang="en-US" sz="2000" b="1" dirty="0">
                <a:solidFill>
                  <a:srgbClr val="0070C0"/>
                </a:solidFill>
                <a:latin typeface="Times New Roman" panose="02020603050405020304" pitchFamily="18" charset="0"/>
              </a:rPr>
              <a:t>。</a:t>
            </a:r>
            <a:endParaRPr lang="zh-CN" altLang="en-US" sz="2000" b="1" dirty="0">
              <a:solidFill>
                <a:srgbClr val="0070C0"/>
              </a:solidFill>
              <a:latin typeface="Times New Roman" panose="02020603050405020304" pitchFamily="18" charset="0"/>
            </a:endParaRPr>
          </a:p>
        </p:txBody>
      </p:sp>
      <p:pic>
        <p:nvPicPr>
          <p:cNvPr id="29701" name="Picture 2"/>
          <p:cNvPicPr>
            <a:picLocks noChangeAspect="1"/>
          </p:cNvPicPr>
          <p:nvPr/>
        </p:nvPicPr>
        <p:blipFill>
          <a:blip r:embed="rId1"/>
          <a:stretch>
            <a:fillRect/>
          </a:stretch>
        </p:blipFill>
        <p:spPr>
          <a:xfrm>
            <a:off x="285750" y="3429000"/>
            <a:ext cx="8715375" cy="3429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
        <p:nvSpPr>
          <p:cNvPr id="4" name="矩形 3"/>
          <p:cNvSpPr/>
          <p:nvPr/>
        </p:nvSpPr>
        <p:spPr>
          <a:xfrm>
            <a:off x="601980" y="334772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源程序</a:t>
            </a:r>
            <a:endParaRPr lang="zh-CN" altLang="en-US"/>
          </a:p>
        </p:txBody>
      </p:sp>
      <p:sp>
        <p:nvSpPr>
          <p:cNvPr id="6" name="矩形 5"/>
          <p:cNvSpPr/>
          <p:nvPr/>
        </p:nvSpPr>
        <p:spPr>
          <a:xfrm>
            <a:off x="2712720" y="337058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a:t>
            </a:r>
            <a:r>
              <a:rPr lang="zh-CN" altLang="en-US"/>
              <a:t>文件</a:t>
            </a:r>
            <a:endParaRPr lang="zh-CN" altLang="en-US"/>
          </a:p>
        </p:txBody>
      </p:sp>
      <p:sp>
        <p:nvSpPr>
          <p:cNvPr id="7" name="矩形 6"/>
          <p:cNvSpPr/>
          <p:nvPr/>
        </p:nvSpPr>
        <p:spPr>
          <a:xfrm>
            <a:off x="5126355" y="337058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java</a:t>
            </a:r>
            <a:r>
              <a:rPr lang="zh-CN" altLang="en-US"/>
              <a:t>虚拟机</a:t>
            </a:r>
            <a:endParaRPr lang="zh-CN" altLang="en-US"/>
          </a:p>
        </p:txBody>
      </p:sp>
      <p:sp>
        <p:nvSpPr>
          <p:cNvPr id="8" name="矩形 7"/>
          <p:cNvSpPr/>
          <p:nvPr/>
        </p:nvSpPr>
        <p:spPr>
          <a:xfrm>
            <a:off x="7072630" y="334772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机器码</a:t>
            </a:r>
            <a:endParaRPr lang="zh-CN" altLang="en-US"/>
          </a:p>
        </p:txBody>
      </p:sp>
      <p:sp>
        <p:nvSpPr>
          <p:cNvPr id="10" name="右箭头 9"/>
          <p:cNvSpPr/>
          <p:nvPr/>
        </p:nvSpPr>
        <p:spPr>
          <a:xfrm>
            <a:off x="2123440" y="3644900"/>
            <a:ext cx="3600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4391660" y="3656965"/>
            <a:ext cx="360045" cy="75565"/>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a:off x="6604000" y="3656965"/>
            <a:ext cx="360045" cy="75565"/>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970405" y="3275965"/>
            <a:ext cx="742950" cy="306705"/>
          </a:xfrm>
          <a:prstGeom prst="rect">
            <a:avLst/>
          </a:prstGeom>
          <a:noFill/>
        </p:spPr>
        <p:txBody>
          <a:bodyPr wrap="square" rtlCol="0">
            <a:spAutoFit/>
          </a:bodyPr>
          <a:p>
            <a:r>
              <a:rPr lang="zh-CN" altLang="en-US" sz="1400" b="1"/>
              <a:t>编译</a:t>
            </a:r>
            <a:endParaRPr lang="zh-CN" altLang="en-US" sz="1400" b="1"/>
          </a:p>
        </p:txBody>
      </p:sp>
      <p:sp>
        <p:nvSpPr>
          <p:cNvPr id="16" name="文本框 15"/>
          <p:cNvSpPr txBox="1"/>
          <p:nvPr/>
        </p:nvSpPr>
        <p:spPr>
          <a:xfrm>
            <a:off x="4200525" y="3178175"/>
            <a:ext cx="742950" cy="306705"/>
          </a:xfrm>
          <a:prstGeom prst="rect">
            <a:avLst/>
          </a:prstGeom>
          <a:noFill/>
        </p:spPr>
        <p:txBody>
          <a:bodyPr wrap="square" rtlCol="0">
            <a:spAutoFit/>
          </a:bodyPr>
          <a:p>
            <a:r>
              <a:rPr lang="zh-CN" altLang="en-US" sz="1400" b="1"/>
              <a:t>交由</a:t>
            </a:r>
            <a:endParaRPr lang="zh-CN" altLang="en-US" sz="1400" b="1"/>
          </a:p>
        </p:txBody>
      </p:sp>
      <p:sp>
        <p:nvSpPr>
          <p:cNvPr id="17" name="文本框 16"/>
          <p:cNvSpPr txBox="1"/>
          <p:nvPr/>
        </p:nvSpPr>
        <p:spPr>
          <a:xfrm>
            <a:off x="6494780" y="3178175"/>
            <a:ext cx="742950" cy="306705"/>
          </a:xfrm>
          <a:prstGeom prst="rect">
            <a:avLst/>
          </a:prstGeom>
          <a:noFill/>
        </p:spPr>
        <p:txBody>
          <a:bodyPr wrap="square" rtlCol="0">
            <a:spAutoFit/>
          </a:bodyPr>
          <a:p>
            <a:r>
              <a:rPr lang="zh-CN" altLang="en-US" sz="1400" b="1"/>
              <a:t>执行</a:t>
            </a:r>
            <a:endParaRPr lang="zh-CN" altLang="en-US" sz="1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p>
            <a:pPr eaLnBrk="1" hangingPunct="1"/>
            <a:r>
              <a:rPr lang="zh-CN" altLang="en-US" sz="2800" b="1" dirty="0">
                <a:solidFill>
                  <a:srgbClr val="0000FF"/>
                </a:solidFill>
                <a:ea typeface="宋体" panose="02010600030101010101" pitchFamily="2" charset="-122"/>
              </a:rPr>
              <a:t>1.2   </a:t>
            </a:r>
            <a:r>
              <a:rPr lang="en-US" altLang="zh-CN" sz="2800" b="1" dirty="0">
                <a:solidFill>
                  <a:srgbClr val="0000FF"/>
                </a:solidFill>
                <a:ea typeface="宋体" panose="02010600030101010101" pitchFamily="2" charset="-122"/>
              </a:rPr>
              <a:t>Java </a:t>
            </a:r>
            <a:r>
              <a:rPr lang="zh-CN" altLang="en-US" sz="2800" b="1" dirty="0">
                <a:solidFill>
                  <a:srgbClr val="0000FF"/>
                </a:solidFill>
                <a:latin typeface="宋体" panose="02010600030101010101" pitchFamily="2" charset="-122"/>
                <a:ea typeface="宋体" panose="02010600030101010101" pitchFamily="2" charset="-122"/>
              </a:rPr>
              <a:t>的特点</a:t>
            </a:r>
            <a:r>
              <a:rPr lang="en-US" altLang="zh-CN" sz="2800" b="1" dirty="0">
                <a:solidFill>
                  <a:srgbClr val="0000FF"/>
                </a:solidFill>
                <a:latin typeface="宋体" panose="02010600030101010101" pitchFamily="2" charset="-122"/>
                <a:ea typeface="宋体" panose="02010600030101010101" pitchFamily="2" charset="-122"/>
              </a:rPr>
              <a:t>_2</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0723" name="Rectangle 3"/>
          <p:cNvSpPr>
            <a:spLocks noGrp="1"/>
          </p:cNvSpPr>
          <p:nvPr>
            <p:ph idx="1"/>
          </p:nvPr>
        </p:nvSpPr>
        <p:spPr>
          <a:xfrm>
            <a:off x="457200" y="1600200"/>
            <a:ext cx="8401050" cy="3328988"/>
          </a:xfrm>
        </p:spPr>
        <p:txBody>
          <a:bodyPr vert="horz" wrap="square" lIns="91440" tIns="45720" rIns="91440" bIns="45720" anchor="t"/>
          <a:p>
            <a:pPr algn="just" eaLnBrk="1" hangingPunct="1">
              <a:lnSpc>
                <a:spcPct val="90000"/>
              </a:lnSpc>
              <a:buFont typeface="Wingdings" panose="05000000000000000000" pitchFamily="2" charset="2"/>
              <a:buChar char="v"/>
            </a:pPr>
            <a:r>
              <a:rPr lang="zh-CN" altLang="en-US" sz="2600" b="1" dirty="0">
                <a:solidFill>
                  <a:srgbClr val="0000FF"/>
                </a:solidFill>
                <a:ea typeface="宋体" panose="02010600030101010101" pitchFamily="2" charset="-122"/>
              </a:rPr>
              <a:t>1.2. </a:t>
            </a:r>
            <a:r>
              <a:rPr lang="en-US" altLang="zh-CN" sz="2600" b="1" dirty="0">
                <a:solidFill>
                  <a:srgbClr val="0000FF"/>
                </a:solidFill>
                <a:ea typeface="宋体" panose="02010600030101010101" pitchFamily="2" charset="-122"/>
              </a:rPr>
              <a:t>4  </a:t>
            </a:r>
            <a:r>
              <a:rPr lang="zh-CN" altLang="en-US" sz="2600" b="1" dirty="0">
                <a:solidFill>
                  <a:srgbClr val="0000FF"/>
                </a:solidFill>
                <a:ea typeface="宋体" panose="02010600030101010101" pitchFamily="2" charset="-122"/>
              </a:rPr>
              <a:t>多线程</a:t>
            </a:r>
            <a:endParaRPr lang="zh-CN" altLang="en-US" sz="2600" b="1" dirty="0">
              <a:solidFill>
                <a:srgbClr val="0000FF"/>
              </a:solidFill>
              <a:ea typeface="宋体" panose="02010600030101010101" pitchFamily="2" charset="-122"/>
            </a:endParaRPr>
          </a:p>
          <a:p>
            <a:pPr algn="just" eaLnBrk="1" hangingPunct="1">
              <a:lnSpc>
                <a:spcPct val="90000"/>
              </a:lnSpc>
              <a:buFont typeface="Wingdings" panose="05000000000000000000" pitchFamily="2" charset="2"/>
              <a:buNone/>
            </a:pPr>
            <a:r>
              <a:rPr lang="en-US" altLang="zh-CN" sz="2400" b="1" dirty="0">
                <a:ea typeface="宋体" panose="02010600030101010101" pitchFamily="2" charset="-122"/>
              </a:rPr>
              <a:t>	</a:t>
            </a:r>
            <a:r>
              <a:rPr lang="en-US" altLang="zh-CN" sz="2200" b="1" dirty="0">
                <a:ea typeface="宋体" panose="02010600030101010101" pitchFamily="2" charset="-122"/>
              </a:rPr>
              <a:t>Java</a:t>
            </a:r>
            <a:r>
              <a:rPr lang="zh-CN" altLang="en-US" sz="2200" b="1" dirty="0">
                <a:ea typeface="宋体" panose="02010600030101010101" pitchFamily="2" charset="-122"/>
              </a:rPr>
              <a:t>的特点之一就是内置对多线程的支持。</a:t>
            </a:r>
            <a:r>
              <a:rPr lang="zh-CN" altLang="en-US" sz="2200" b="1" dirty="0">
                <a:solidFill>
                  <a:srgbClr val="FF0000"/>
                </a:solidFill>
                <a:ea typeface="宋体" panose="02010600030101010101" pitchFamily="2" charset="-122"/>
              </a:rPr>
              <a:t>多线程允许同时完成多个任务</a:t>
            </a:r>
            <a:r>
              <a:rPr lang="zh-CN" altLang="en-US" sz="2200" b="1" dirty="0">
                <a:ea typeface="宋体" panose="02010600030101010101" pitchFamily="2" charset="-122"/>
              </a:rPr>
              <a:t>。</a:t>
            </a:r>
            <a:endParaRPr lang="zh-CN" altLang="en-US" sz="2200" b="1" dirty="0">
              <a:ea typeface="宋体" panose="02010600030101010101" pitchFamily="2" charset="-122"/>
            </a:endParaRPr>
          </a:p>
          <a:p>
            <a:pPr algn="just" eaLnBrk="1" hangingPunct="1">
              <a:lnSpc>
                <a:spcPct val="90000"/>
              </a:lnSpc>
              <a:buFont typeface="Wingdings" panose="05000000000000000000" pitchFamily="2" charset="2"/>
              <a:buChar char="v"/>
            </a:pPr>
            <a:r>
              <a:rPr lang="zh-CN" altLang="en-US" sz="2600" b="1" dirty="0">
                <a:solidFill>
                  <a:srgbClr val="0000FF"/>
                </a:solidFill>
                <a:ea typeface="宋体" panose="02010600030101010101" pitchFamily="2" charset="-122"/>
              </a:rPr>
              <a:t>1.2.</a:t>
            </a:r>
            <a:r>
              <a:rPr lang="en-US" altLang="zh-CN" sz="2600" b="1" dirty="0">
                <a:solidFill>
                  <a:srgbClr val="0000FF"/>
                </a:solidFill>
                <a:ea typeface="宋体" panose="02010600030101010101" pitchFamily="2" charset="-122"/>
              </a:rPr>
              <a:t>5  </a:t>
            </a:r>
            <a:r>
              <a:rPr lang="zh-CN" altLang="en-US" sz="2600" b="1" dirty="0">
                <a:solidFill>
                  <a:srgbClr val="0000FF"/>
                </a:solidFill>
                <a:ea typeface="宋体" panose="02010600030101010101" pitchFamily="2" charset="-122"/>
              </a:rPr>
              <a:t>动态</a:t>
            </a:r>
            <a:endParaRPr lang="zh-CN" altLang="en-US" sz="2600" b="1" dirty="0">
              <a:solidFill>
                <a:srgbClr val="0000FF"/>
              </a:solidFill>
              <a:ea typeface="宋体" panose="02010600030101010101" pitchFamily="2" charset="-122"/>
            </a:endParaRPr>
          </a:p>
          <a:p>
            <a:pPr algn="just" eaLnBrk="1" hangingPunct="1">
              <a:lnSpc>
                <a:spcPct val="90000"/>
              </a:lnSpc>
              <a:buFont typeface="Wingdings" panose="05000000000000000000" pitchFamily="2" charset="2"/>
              <a:buNone/>
            </a:pPr>
            <a:r>
              <a:rPr lang="en-US" altLang="zh-CN" sz="2400" b="1" dirty="0">
                <a:ea typeface="宋体" panose="02010600030101010101" pitchFamily="2" charset="-122"/>
              </a:rPr>
              <a:t>	</a:t>
            </a:r>
            <a:r>
              <a:rPr lang="en-US" altLang="zh-CN" sz="2200" b="1" dirty="0">
                <a:ea typeface="宋体" panose="02010600030101010101" pitchFamily="2" charset="-122"/>
              </a:rPr>
              <a:t>Java</a:t>
            </a:r>
            <a:r>
              <a:rPr lang="zh-CN" altLang="en-US" sz="2200" b="1" dirty="0">
                <a:ea typeface="宋体" panose="02010600030101010101" pitchFamily="2" charset="-122"/>
              </a:rPr>
              <a:t>程序的基本组成单元就是类，有些类是自己编写的，有一些是从类库中引入的，而</a:t>
            </a:r>
            <a:r>
              <a:rPr lang="zh-CN" altLang="en-US" sz="2200" b="1" dirty="0">
                <a:solidFill>
                  <a:srgbClr val="FF0000"/>
                </a:solidFill>
                <a:ea typeface="宋体" panose="02010600030101010101" pitchFamily="2" charset="-122"/>
              </a:rPr>
              <a:t>类又是运行时动态装载</a:t>
            </a:r>
            <a:r>
              <a:rPr lang="zh-CN" altLang="en-US" sz="2200" b="1" dirty="0">
                <a:ea typeface="宋体" panose="02010600030101010101" pitchFamily="2" charset="-122"/>
              </a:rPr>
              <a:t>的，这就使得</a:t>
            </a:r>
            <a:r>
              <a:rPr lang="en-US" altLang="zh-CN" sz="2200" b="1" dirty="0">
                <a:ea typeface="宋体" panose="02010600030101010101" pitchFamily="2" charset="-122"/>
              </a:rPr>
              <a:t>Java</a:t>
            </a:r>
            <a:r>
              <a:rPr lang="zh-CN" altLang="en-US" sz="2200" b="1" dirty="0">
                <a:ea typeface="宋体" panose="02010600030101010101" pitchFamily="2" charset="-122"/>
              </a:rPr>
              <a:t>可以在分布环境中</a:t>
            </a:r>
            <a:r>
              <a:rPr lang="zh-CN" altLang="en-US" sz="2200" b="1" dirty="0">
                <a:solidFill>
                  <a:srgbClr val="FF0000"/>
                </a:solidFill>
                <a:ea typeface="宋体" panose="02010600030101010101" pitchFamily="2" charset="-122"/>
              </a:rPr>
              <a:t>动态地维护程序及类库</a:t>
            </a:r>
            <a:r>
              <a:rPr lang="zh-CN" altLang="en-US" sz="2200" b="1" dirty="0">
                <a:ea typeface="宋体" panose="02010600030101010101" pitchFamily="2" charset="-122"/>
              </a:rPr>
              <a:t>。 </a:t>
            </a:r>
            <a:endParaRPr lang="zh-CN" altLang="en-US" sz="2400" b="1" dirty="0">
              <a:solidFill>
                <a:srgbClr val="0000FF"/>
              </a:solidFill>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6" name="Rectangle 2"/>
          <p:cNvSpPr>
            <a:spLocks noGrp="1"/>
          </p:cNvSpPr>
          <p:nvPr>
            <p:ph type="title"/>
          </p:nvPr>
        </p:nvSpPr>
        <p:spPr/>
        <p:txBody>
          <a:bodyPr vert="horz" wrap="square" lIns="91440" tIns="45720" rIns="91440" bIns="45720" anchor="ctr"/>
          <a:p>
            <a:pPr eaLnBrk="1" hangingPunct="1"/>
            <a:r>
              <a:rPr lang="zh-CN" altLang="en-US" sz="2400" b="1" dirty="0">
                <a:solidFill>
                  <a:schemeClr val="bg1"/>
                </a:solidFill>
                <a:ea typeface="宋体" panose="02010600030101010101" pitchFamily="2" charset="-122"/>
              </a:rPr>
              <a:t> </a:t>
            </a:r>
            <a:r>
              <a:rPr lang="zh-CN" altLang="en-US" sz="2800" b="1" dirty="0">
                <a:solidFill>
                  <a:srgbClr val="0000FF"/>
                </a:solidFill>
                <a:ea typeface="宋体" panose="02010600030101010101" pitchFamily="2" charset="-122"/>
              </a:rPr>
              <a:t>1.3  </a:t>
            </a:r>
            <a:r>
              <a:rPr lang="zh-CN" altLang="en-US" sz="2800" b="1" dirty="0">
                <a:solidFill>
                  <a:srgbClr val="0000FF"/>
                </a:solidFill>
                <a:latin typeface="宋体" panose="02010600030101010101" pitchFamily="2" charset="-122"/>
                <a:ea typeface="宋体" panose="02010600030101010101" pitchFamily="2" charset="-122"/>
              </a:rPr>
              <a:t>安装</a:t>
            </a:r>
            <a:r>
              <a:rPr lang="en-US" altLang="zh-CN" sz="2800" b="1" dirty="0">
                <a:solidFill>
                  <a:srgbClr val="0000FF"/>
                </a:solidFill>
                <a:ea typeface="宋体" panose="02010600030101010101" pitchFamily="2" charset="-122"/>
              </a:rPr>
              <a:t>JDK</a:t>
            </a:r>
            <a:endParaRPr lang="zh-CN" altLang="en-US" sz="2800" dirty="0">
              <a:solidFill>
                <a:srgbClr val="0000FF"/>
              </a:solidFill>
              <a:ea typeface="宋体" panose="02010600030101010101" pitchFamily="2" charset="-122"/>
            </a:endParaRPr>
          </a:p>
        </p:txBody>
      </p:sp>
      <p:sp>
        <p:nvSpPr>
          <p:cNvPr id="31747" name="Rectangle 3"/>
          <p:cNvSpPr>
            <a:spLocks noGrp="1"/>
          </p:cNvSpPr>
          <p:nvPr>
            <p:ph idx="1"/>
          </p:nvPr>
        </p:nvSpPr>
        <p:spPr>
          <a:xfrm>
            <a:off x="395288" y="1555750"/>
            <a:ext cx="8497887" cy="4681538"/>
          </a:xfrm>
        </p:spPr>
        <p:txBody>
          <a:bodyPr vert="horz" wrap="square" lIns="91440" tIns="45720" rIns="91440" bIns="45720" anchor="t"/>
          <a:p>
            <a:pPr eaLnBrk="1" hangingPunct="1">
              <a:buFontTx/>
              <a:buNone/>
            </a:pPr>
            <a:r>
              <a:rPr lang="zh-CN" altLang="en-US" sz="2600" b="1" dirty="0">
                <a:solidFill>
                  <a:srgbClr val="0000FF"/>
                </a:solidFill>
                <a:ea typeface="宋体" panose="02010600030101010101" pitchFamily="2" charset="-122"/>
              </a:rPr>
              <a:t> 1.3.1 三种平台简介</a:t>
            </a:r>
            <a:endParaRPr lang="zh-CN" altLang="en-US" sz="2600" b="1" dirty="0">
              <a:solidFill>
                <a:srgbClr val="0000FF"/>
              </a:solidFill>
              <a:ea typeface="宋体" panose="02010600030101010101" pitchFamily="2" charset="-122"/>
            </a:endParaRPr>
          </a:p>
          <a:p>
            <a:pPr eaLnBrk="1" hangingPunct="1">
              <a:buFontTx/>
              <a:buNone/>
            </a:pPr>
            <a:r>
              <a:rPr lang="zh-CN" altLang="en-US" sz="2400" b="1" dirty="0">
                <a:ea typeface="宋体" panose="02010600030101010101" pitchFamily="2" charset="-122"/>
              </a:rPr>
              <a:t>	</a:t>
            </a:r>
            <a:r>
              <a:rPr lang="zh-CN" altLang="en-US" sz="2200" b="1" dirty="0">
                <a:ea typeface="宋体" panose="02010600030101010101" pitchFamily="2" charset="-122"/>
              </a:rPr>
              <a:t>目前</a:t>
            </a:r>
            <a:r>
              <a:rPr lang="en-US" altLang="zh-CN" sz="2200" b="1" dirty="0">
                <a:ea typeface="宋体" panose="02010600030101010101" pitchFamily="2" charset="-122"/>
              </a:rPr>
              <a:t>Java</a:t>
            </a:r>
            <a:r>
              <a:rPr lang="zh-CN" altLang="en-US" sz="2200" b="1" dirty="0">
                <a:ea typeface="宋体" panose="02010600030101010101" pitchFamily="2" charset="-122"/>
              </a:rPr>
              <a:t>平台主要分为下列3个版本:</a:t>
            </a:r>
            <a:r>
              <a:rPr lang="zh-CN" altLang="en-US" sz="2200" b="1" dirty="0">
                <a:solidFill>
                  <a:srgbClr val="0000FF"/>
                </a:solidFill>
                <a:ea typeface="宋体" panose="02010600030101010101" pitchFamily="2" charset="-122"/>
              </a:rPr>
              <a:t> </a:t>
            </a:r>
            <a:endParaRPr lang="zh-CN" altLang="en-US" sz="2200" b="1" dirty="0">
              <a:solidFill>
                <a:srgbClr val="0000FF"/>
              </a:solidFill>
              <a:ea typeface="宋体" panose="02010600030101010101" pitchFamily="2" charset="-122"/>
            </a:endParaRPr>
          </a:p>
          <a:p>
            <a:pPr eaLnBrk="1" hangingPunct="1">
              <a:buFontTx/>
              <a:buNone/>
            </a:pPr>
            <a:r>
              <a:rPr lang="zh-CN" altLang="en-US" sz="2200" b="1" dirty="0">
                <a:solidFill>
                  <a:srgbClr val="0000FF"/>
                </a:solidFill>
                <a:ea typeface="宋体" panose="02010600030101010101" pitchFamily="2" charset="-122"/>
              </a:rPr>
              <a:t>	（1）</a:t>
            </a:r>
            <a:r>
              <a:rPr lang="en-US" altLang="zh-CN" sz="2200" b="1" dirty="0">
                <a:solidFill>
                  <a:srgbClr val="0000FF"/>
                </a:solidFill>
                <a:ea typeface="宋体" panose="02010600030101010101" pitchFamily="2" charset="-122"/>
              </a:rPr>
              <a:t>Java SE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J2SE）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标准版或</a:t>
            </a:r>
            <a:r>
              <a:rPr lang="en-US" altLang="zh-CN" sz="2200" b="1" dirty="0">
                <a:ea typeface="宋体" panose="02010600030101010101" pitchFamily="2" charset="-122"/>
              </a:rPr>
              <a:t>Java </a:t>
            </a:r>
            <a:r>
              <a:rPr lang="zh-CN" altLang="en-US" sz="2200" b="1" dirty="0">
                <a:ea typeface="宋体" panose="02010600030101010101" pitchFamily="2" charset="-122"/>
              </a:rPr>
              <a:t>标准平台</a:t>
            </a:r>
            <a:r>
              <a:rPr lang="en-US" altLang="zh-CN" sz="2200" b="1" dirty="0">
                <a:ea typeface="宋体" panose="02010600030101010101" pitchFamily="2" charset="-122"/>
              </a:rPr>
              <a:t>.  </a:t>
            </a:r>
            <a:endParaRPr lang="en-US" altLang="zh-CN" sz="2200" b="1" dirty="0">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（2）Java EE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J2EE）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企业版或</a:t>
            </a:r>
            <a:r>
              <a:rPr lang="en-US" altLang="zh-CN" sz="2200" b="1" dirty="0">
                <a:ea typeface="宋体" panose="02010600030101010101" pitchFamily="2" charset="-122"/>
              </a:rPr>
              <a:t>Java</a:t>
            </a:r>
            <a:r>
              <a:rPr lang="zh-CN" altLang="en-US" sz="2200" b="1" dirty="0">
                <a:ea typeface="宋体" panose="02010600030101010101" pitchFamily="2" charset="-122"/>
              </a:rPr>
              <a:t>企业平台</a:t>
            </a:r>
            <a:r>
              <a:rPr lang="en-US" altLang="zh-CN" sz="2200" b="1" dirty="0">
                <a:ea typeface="宋体" panose="02010600030101010101" pitchFamily="2" charset="-122"/>
              </a:rPr>
              <a:t>.</a:t>
            </a:r>
            <a:endParaRPr lang="en-US" altLang="zh-CN" sz="2200" b="1" dirty="0">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（3）Java ME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J2ME）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微型版或</a:t>
            </a:r>
            <a:r>
              <a:rPr lang="en-US" altLang="zh-CN" sz="2200" b="1" dirty="0">
                <a:ea typeface="宋体" panose="02010600030101010101" pitchFamily="2" charset="-122"/>
              </a:rPr>
              <a:t>Java</a:t>
            </a:r>
            <a:r>
              <a:rPr lang="zh-CN" altLang="en-US" sz="2200" b="1" dirty="0">
                <a:ea typeface="宋体" panose="02010600030101010101" pitchFamily="2" charset="-122"/>
              </a:rPr>
              <a:t>小型平台</a:t>
            </a:r>
            <a:r>
              <a:rPr lang="en-US" altLang="zh-CN" sz="2200" b="1" dirty="0">
                <a:ea typeface="宋体" panose="02010600030101010101" pitchFamily="2" charset="-122"/>
              </a:rPr>
              <a:t>. </a:t>
            </a:r>
            <a:r>
              <a:rPr lang="en-US" altLang="zh-CN" sz="2200" b="1" dirty="0">
                <a:solidFill>
                  <a:schemeClr val="accent2"/>
                </a:solidFill>
                <a:ea typeface="宋体" panose="02010600030101010101" pitchFamily="2" charset="-122"/>
              </a:rPr>
              <a:t>               </a:t>
            </a:r>
            <a:endParaRPr lang="en-US" altLang="zh-CN" sz="2200" b="1" dirty="0">
              <a:solidFill>
                <a:schemeClr val="accent2"/>
              </a:solidFill>
              <a:ea typeface="宋体" panose="02010600030101010101" pitchFamily="2" charset="-122"/>
            </a:endParaRPr>
          </a:p>
          <a:p>
            <a:pPr eaLnBrk="1" hangingPunct="1">
              <a:buClr>
                <a:srgbClr val="0000FF"/>
              </a:buClr>
              <a:buFont typeface="Wingdings" panose="05000000000000000000" pitchFamily="2" charset="2"/>
              <a:buChar char="v"/>
            </a:pPr>
            <a:endParaRPr lang="zh-CN" altLang="en-US" sz="2200" b="1" dirty="0">
              <a:ea typeface="宋体" panose="02010600030101010101" pitchFamily="2" charset="-122"/>
            </a:endParaRPr>
          </a:p>
          <a:p>
            <a:pPr eaLnBrk="1" hangingPunct="1">
              <a:buClr>
                <a:srgbClr val="0000FF"/>
              </a:buClr>
              <a:buFont typeface="Wingdings" panose="05000000000000000000" pitchFamily="2" charset="2"/>
              <a:buChar char="v"/>
            </a:pPr>
            <a:r>
              <a:rPr lang="zh-CN" altLang="en-US" sz="2200" b="1" dirty="0">
                <a:ea typeface="宋体" panose="02010600030101010101" pitchFamily="2" charset="-122"/>
              </a:rPr>
              <a:t>无论上述哪种</a:t>
            </a:r>
            <a:r>
              <a:rPr lang="en-US" altLang="zh-CN" sz="2200" b="1" dirty="0">
                <a:ea typeface="宋体" panose="02010600030101010101" pitchFamily="2" charset="-122"/>
              </a:rPr>
              <a:t>Java</a:t>
            </a:r>
            <a:r>
              <a:rPr lang="zh-CN" altLang="en-US" sz="2200" b="1" dirty="0">
                <a:ea typeface="宋体" panose="02010600030101010101" pitchFamily="2" charset="-122"/>
              </a:rPr>
              <a:t>运行平台都包括了相应的</a:t>
            </a:r>
            <a:r>
              <a:rPr lang="en-US" altLang="zh-CN" sz="2200" b="1" dirty="0">
                <a:ea typeface="宋体" panose="02010600030101010101" pitchFamily="2" charset="-122"/>
              </a:rPr>
              <a:t>Java</a:t>
            </a:r>
            <a:r>
              <a:rPr lang="zh-CN" altLang="en-US" sz="2200" b="1" dirty="0">
                <a:ea typeface="宋体" panose="02010600030101010101" pitchFamily="2" charset="-122"/>
              </a:rPr>
              <a:t>虚拟机（</a:t>
            </a:r>
            <a:r>
              <a:rPr lang="en-US" altLang="zh-CN" sz="2200" b="1" dirty="0">
                <a:ea typeface="宋体" panose="02010600030101010101" pitchFamily="2" charset="-122"/>
              </a:rPr>
              <a:t>Java Virtual Machine），</a:t>
            </a:r>
            <a:r>
              <a:rPr lang="zh-CN" altLang="en-US" sz="2200" b="1" dirty="0">
                <a:ea typeface="宋体" panose="02010600030101010101" pitchFamily="2" charset="-122"/>
              </a:rPr>
              <a:t>虚拟机负责将字节码文件（包括程序使用的类库中的字节码）加载到内存，然后采用解释方式来执行字节码文件，即根据相应平台的机器指令翻译一句执行一句。</a:t>
            </a:r>
            <a:r>
              <a:rPr lang="zh-CN" altLang="en-US" sz="2400" b="1" dirty="0">
                <a:ea typeface="宋体" panose="02010600030101010101" pitchFamily="2" charset="-122"/>
              </a:rPr>
              <a:t> </a:t>
            </a:r>
            <a:endParaRPr lang="zh-CN" altLang="en-US" sz="24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Rectangle 2"/>
          <p:cNvSpPr>
            <a:spLocks noGrp="1"/>
          </p:cNvSpPr>
          <p:nvPr>
            <p:ph type="title"/>
          </p:nvPr>
        </p:nvSpPr>
        <p:spPr>
          <a:xfrm>
            <a:off x="457200" y="274638"/>
            <a:ext cx="6972300" cy="796925"/>
          </a:xfrm>
        </p:spPr>
        <p:txBody>
          <a:bodyPr vert="horz" wrap="square" lIns="91440" tIns="45720" rIns="91440" bIns="45720" anchor="ctr"/>
          <a:p>
            <a:pPr eaLnBrk="1" hangingPunct="1"/>
            <a:r>
              <a:rPr lang="zh-CN" altLang="en-US" sz="2800" b="1" dirty="0">
                <a:solidFill>
                  <a:srgbClr val="0000FF"/>
                </a:solidFill>
                <a:ea typeface="宋体" panose="02010600030101010101" pitchFamily="2" charset="-122"/>
              </a:rPr>
              <a:t>1.3.2 </a:t>
            </a:r>
            <a:r>
              <a:rPr lang="zh-CN" altLang="en-US" sz="2800" b="1" dirty="0">
                <a:solidFill>
                  <a:srgbClr val="0000FF"/>
                </a:solidFill>
                <a:latin typeface="宋体" panose="02010600030101010101" pitchFamily="2" charset="-122"/>
                <a:ea typeface="宋体" panose="02010600030101010101" pitchFamily="2" charset="-122"/>
              </a:rPr>
              <a:t>安装</a:t>
            </a:r>
            <a:r>
              <a:rPr lang="en-US" altLang="zh-CN" sz="2800" b="1" dirty="0">
                <a:solidFill>
                  <a:srgbClr val="0000FF"/>
                </a:solidFill>
                <a:ea typeface="宋体" panose="02010600030101010101" pitchFamily="2" charset="-122"/>
              </a:rPr>
              <a:t>Java SE</a:t>
            </a:r>
            <a:r>
              <a:rPr lang="zh-CN" altLang="en-US" sz="2800" b="1" dirty="0">
                <a:solidFill>
                  <a:srgbClr val="0000FF"/>
                </a:solidFill>
                <a:latin typeface="宋体" panose="02010600030101010101" pitchFamily="2" charset="-122"/>
                <a:ea typeface="宋体" panose="02010600030101010101" pitchFamily="2" charset="-122"/>
              </a:rPr>
              <a:t>平台</a:t>
            </a:r>
            <a:r>
              <a:rPr lang="zh-CN" altLang="en-US" b="1" dirty="0">
                <a:solidFill>
                  <a:srgbClr val="0000FF"/>
                </a:solidFill>
                <a:ea typeface="宋体" panose="02010600030101010101" pitchFamily="2" charset="-122"/>
              </a:rPr>
              <a:t> </a:t>
            </a:r>
            <a:endParaRPr lang="zh-CN" altLang="en-US" b="1" dirty="0">
              <a:solidFill>
                <a:srgbClr val="0000FF"/>
              </a:solidFill>
              <a:ea typeface="宋体" panose="02010600030101010101" pitchFamily="2" charset="-122"/>
            </a:endParaRPr>
          </a:p>
        </p:txBody>
      </p:sp>
      <p:sp>
        <p:nvSpPr>
          <p:cNvPr id="18435" name="Rectangle 3"/>
          <p:cNvSpPr>
            <a:spLocks noGrp="1" noChangeArrowheads="1"/>
          </p:cNvSpPr>
          <p:nvPr>
            <p:ph idx="1"/>
          </p:nvPr>
        </p:nvSpPr>
        <p:spPr>
          <a:xfrm>
            <a:off x="539750" y="1555750"/>
            <a:ext cx="5175250" cy="3673475"/>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Char char="v"/>
              <a:defRPr/>
            </a:pP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SE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平台是学习掌握</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语言的最佳平台，而掌握</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SE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又是进一步学习</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EE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Android</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所必须的。</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95250" marR="0" lvl="1" indent="361950" algn="just" defTabSz="914400" rtl="0" eaLnBrk="1" fontAlgn="auto" latinLnBrk="0" hangingPunct="1">
              <a:lnSpc>
                <a:spcPct val="100000"/>
              </a:lnSpc>
              <a:spcBef>
                <a:spcPts val="1200"/>
              </a:spcBef>
              <a:spcAft>
                <a:spcPts val="0"/>
              </a:spcAft>
              <a:buClr>
                <a:srgbClr val="0000FF"/>
              </a:buClr>
              <a:buSzTx/>
              <a:buFont typeface="Wingdings" panose="05000000000000000000" pitchFamily="2" charset="2"/>
              <a:buChar char="Ø"/>
              <a:defRPr/>
            </a:pPr>
            <a:r>
              <a:rPr kumimoji="0" lang="zh-CN" altLang="en-US" sz="2100" b="1" i="0" u="none" strike="noStrike" kern="1200" cap="none" spc="0" normalizeH="0" baseline="0" noProof="0" dirty="0" smtClean="0">
                <a:ln>
                  <a:noFill/>
                </a:ln>
                <a:solidFill>
                  <a:srgbClr val="0000FF"/>
                </a:solidFill>
                <a:effectLst/>
                <a:uLnTx/>
                <a:uFillTx/>
                <a:latin typeface="+mn-lt"/>
                <a:ea typeface="+mn-ea"/>
                <a:cs typeface="+mn-cs"/>
              </a:rPr>
              <a:t>下载</a:t>
            </a:r>
            <a:r>
              <a:rPr kumimoji="0" lang="en-US" altLang="zh-CN" sz="2100" b="1" i="0" u="none" strike="noStrike" kern="1200" cap="none" spc="0" normalizeH="0" baseline="0" noProof="0" dirty="0" smtClean="0">
                <a:ln>
                  <a:noFill/>
                </a:ln>
                <a:solidFill>
                  <a:srgbClr val="0000FF"/>
                </a:solidFill>
                <a:effectLst/>
                <a:uLnTx/>
                <a:uFillTx/>
                <a:latin typeface="+mn-lt"/>
                <a:ea typeface="+mn-ea"/>
                <a:cs typeface="+mn-cs"/>
              </a:rPr>
              <a:t>JDK1.8</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本书将使用针对</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Window</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操作系统平台的</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JDK，</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因此下载的版本为</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jdk-8u102-windows-x64.exe</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100" b="1" i="0" u="none" strike="noStrike" kern="1200" cap="none" spc="0" normalizeH="0" baseline="0" noProof="0" dirty="0" smtClean="0">
              <a:ln>
                <a:noFill/>
              </a:ln>
              <a:solidFill>
                <a:schemeClr val="tx1"/>
              </a:solidFill>
              <a:effectLst/>
              <a:uLnTx/>
              <a:uFillTx/>
              <a:latin typeface="+mn-lt"/>
              <a:ea typeface="+mn-ea"/>
              <a:cs typeface="+mn-cs"/>
            </a:endParaRPr>
          </a:p>
          <a:p>
            <a:pPr marL="285750" marR="0" lvl="1" indent="-285750" algn="l" defTabSz="914400" rtl="0" eaLnBrk="1" fontAlgn="auto" latinLnBrk="0" hangingPunct="1">
              <a:lnSpc>
                <a:spcPct val="100000"/>
              </a:lnSpc>
              <a:spcBef>
                <a:spcPts val="1200"/>
              </a:spcBef>
              <a:spcAft>
                <a:spcPts val="0"/>
              </a:spcAft>
              <a:buClr>
                <a:srgbClr val="0000FF"/>
              </a:buClr>
              <a:buSzTx/>
              <a:buFont typeface="Wingdings" panose="05000000000000000000" pitchFamily="2" charset="2"/>
              <a:buChar char="Ø"/>
              <a:defRPr/>
            </a:pPr>
            <a:r>
              <a:rPr kumimoji="0" lang="zh-CN" altLang="en-US" sz="2100" b="1" i="0" u="none" strike="noStrike" kern="1200" cap="none" spc="0" normalizeH="0" baseline="0" noProof="0" dirty="0" smtClean="0">
                <a:ln>
                  <a:noFill/>
                </a:ln>
                <a:solidFill>
                  <a:srgbClr val="0000FF"/>
                </a:solidFill>
                <a:effectLst/>
                <a:uLnTx/>
                <a:uFillTx/>
                <a:latin typeface="+mn-lt"/>
                <a:ea typeface="+mn-ea"/>
                <a:cs typeface="+mn-cs"/>
              </a:rPr>
              <a:t>选择安装路径界面。</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为了便于今后设置环境变量，建议修改默认的安装路径为：</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D:\jdk1.8 。</a:t>
            </a:r>
            <a:endParaRPr kumimoji="0" lang="en-US" altLang="zh-CN" sz="21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32772" name="Group 5"/>
          <p:cNvGrpSpPr/>
          <p:nvPr/>
        </p:nvGrpSpPr>
        <p:grpSpPr>
          <a:xfrm>
            <a:off x="5786438" y="1571625"/>
            <a:ext cx="3143250" cy="3429000"/>
            <a:chOff x="7047" y="4917"/>
            <a:chExt cx="3055" cy="3057"/>
          </a:xfrm>
        </p:grpSpPr>
        <p:sp>
          <p:nvSpPr>
            <p:cNvPr id="32774" name="Text Box 6"/>
            <p:cNvSpPr txBox="1"/>
            <p:nvPr/>
          </p:nvSpPr>
          <p:spPr>
            <a:xfrm>
              <a:off x="7047" y="7662"/>
              <a:ext cx="3045" cy="312"/>
            </a:xfrm>
            <a:prstGeom prst="rect">
              <a:avLst/>
            </a:prstGeom>
            <a:solidFill>
              <a:srgbClr val="FFFFFF"/>
            </a:solidFill>
            <a:ln w="9525">
              <a:noFill/>
            </a:ln>
          </p:spPr>
          <p:txBody>
            <a:bodyPr tIns="0" bIns="0"/>
            <a:p>
              <a:pPr algn="just"/>
              <a:r>
                <a:rPr lang="zh-CN" altLang="en-US" sz="900" dirty="0">
                  <a:latin typeface="Calibri" panose="020F0502020204030204" pitchFamily="34" charset="0"/>
                </a:rPr>
                <a:t>图</a:t>
              </a:r>
              <a:r>
                <a:rPr lang="en-US" altLang="zh-CN" sz="900" dirty="0">
                  <a:latin typeface="Calibri" panose="020F0502020204030204" pitchFamily="34" charset="0"/>
                </a:rPr>
                <a:t>1.6  JDK</a:t>
              </a:r>
              <a:r>
                <a:rPr lang="zh-CN" altLang="en-US" sz="900" dirty="0">
                  <a:latin typeface="Calibri" panose="020F0502020204030204" pitchFamily="34" charset="0"/>
                </a:rPr>
                <a:t>的目录结构</a:t>
              </a:r>
              <a:endParaRPr lang="zh-CN" altLang="x-none" dirty="0">
                <a:latin typeface="Times New Roman" panose="02020603050405020304" pitchFamily="18" charset="0"/>
              </a:endParaRPr>
            </a:p>
          </p:txBody>
        </p:sp>
        <p:pic>
          <p:nvPicPr>
            <p:cNvPr id="32775" name="Picture 7"/>
            <p:cNvPicPr>
              <a:picLocks noChangeAspect="1"/>
            </p:cNvPicPr>
            <p:nvPr/>
          </p:nvPicPr>
          <p:blipFill>
            <a:blip r:embed="rId1"/>
            <a:stretch>
              <a:fillRect/>
            </a:stretch>
          </p:blipFill>
          <p:spPr>
            <a:xfrm>
              <a:off x="7061" y="4917"/>
              <a:ext cx="3041" cy="2742"/>
            </a:xfrm>
            <a:prstGeom prst="rect">
              <a:avLst/>
            </a:prstGeom>
            <a:noFill/>
            <a:ln w="9525">
              <a:noFill/>
            </a:ln>
          </p:spPr>
        </p:pic>
      </p:grpSp>
      <p:sp>
        <p:nvSpPr>
          <p:cNvPr id="32773" name="矩形 1"/>
          <p:cNvSpPr/>
          <p:nvPr/>
        </p:nvSpPr>
        <p:spPr>
          <a:xfrm>
            <a:off x="357188" y="5300663"/>
            <a:ext cx="8501062" cy="831850"/>
          </a:xfrm>
          <a:prstGeom prst="rect">
            <a:avLst/>
          </a:prstGeom>
          <a:noFill/>
          <a:ln w="9525">
            <a:noFill/>
          </a:ln>
        </p:spPr>
        <p:txBody>
          <a:bodyPr>
            <a:spAutoFit/>
          </a:bodyPr>
          <a:p>
            <a:pPr algn="just"/>
            <a:r>
              <a:rPr lang="zh-CN" altLang="en-US" b="1" dirty="0">
                <a:solidFill>
                  <a:srgbClr val="FF0000"/>
                </a:solidFill>
                <a:latin typeface="Times New Roman" panose="02020603050405020304" pitchFamily="18" charset="0"/>
              </a:rPr>
              <a:t>        安装过程和注意事项，建议扫面书上的二维码，看作者录制的视频。</a:t>
            </a:r>
            <a:endParaRPr lang="zh-CN" altLang="en-US" b="1" dirty="0">
              <a:solidFill>
                <a:srgbClr val="FF0000"/>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58" name="Rectangle 2"/>
          <p:cNvSpPr>
            <a:spLocks noGrp="1" noChangeArrowheads="1"/>
          </p:cNvSpPr>
          <p:nvPr>
            <p:ph type="title"/>
          </p:nvPr>
        </p:nvSpPr>
        <p:spPr>
          <a:xfrm>
            <a:off x="785813" y="357188"/>
            <a:ext cx="6019800"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rgbClr val="0000FF"/>
                </a:solidFill>
                <a:effectLst/>
                <a:uLnTx/>
                <a:uFillTx/>
                <a:latin typeface="+mj-lt"/>
                <a:ea typeface="+mj-ea"/>
                <a:cs typeface="+mj-cs"/>
              </a:rPr>
              <a:t>1</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．系统环境</a:t>
            </a:r>
            <a:r>
              <a:rPr kumimoji="0" lang="en-US" altLang="zh-CN" sz="2800" b="1" i="0" u="none" strike="noStrike" kern="1200" cap="none" spc="0" normalizeH="0" baseline="0" noProof="0" dirty="0" smtClean="0">
                <a:ln>
                  <a:noFill/>
                </a:ln>
                <a:solidFill>
                  <a:srgbClr val="0000FF"/>
                </a:solidFill>
                <a:effectLst/>
                <a:uLnTx/>
                <a:uFillTx/>
                <a:latin typeface="+mj-lt"/>
                <a:ea typeface="+mj-ea"/>
                <a:cs typeface="+mj-cs"/>
              </a:rPr>
              <a:t>path</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的设置</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
        <p:nvSpPr>
          <p:cNvPr id="33795" name="Rectangle 3"/>
          <p:cNvSpPr>
            <a:spLocks noGrp="1"/>
          </p:cNvSpPr>
          <p:nvPr>
            <p:ph type="body" sz="half" idx="1"/>
          </p:nvPr>
        </p:nvSpPr>
        <p:spPr>
          <a:xfrm>
            <a:off x="357188" y="1071563"/>
            <a:ext cx="8429625" cy="936625"/>
          </a:xfrm>
        </p:spPr>
        <p:txBody>
          <a:bodyPr vert="horz" wrap="square" lIns="91440" tIns="45720" rIns="91440" bIns="45720" anchor="t"/>
          <a:p>
            <a:pPr algn="just" eaLnBrk="1" hangingPunct="1">
              <a:buClr>
                <a:srgbClr val="0000FF"/>
              </a:buClr>
              <a:buSzTx/>
              <a:buFont typeface="Wingdings" panose="05000000000000000000" pitchFamily="2" charset="2"/>
              <a:buChar char="v"/>
            </a:pPr>
            <a:r>
              <a:rPr lang="en-US" altLang="zh-CN" sz="2200" b="1" dirty="0">
                <a:ea typeface="宋体" panose="02010600030101010101" pitchFamily="2" charset="-122"/>
              </a:rPr>
              <a:t>JDK</a:t>
            </a:r>
            <a:r>
              <a:rPr lang="zh-CN" altLang="en-US" sz="2200" b="1" dirty="0">
                <a:ea typeface="宋体" panose="02010600030101010101" pitchFamily="2" charset="-122"/>
              </a:rPr>
              <a:t>平台提供的</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编译器（</a:t>
            </a:r>
            <a:r>
              <a:rPr lang="en-US" altLang="zh-CN" sz="2200" b="1" dirty="0">
                <a:solidFill>
                  <a:srgbClr val="0000FF"/>
                </a:solidFill>
                <a:ea typeface="宋体" panose="02010600030101010101" pitchFamily="2" charset="-122"/>
              </a:rPr>
              <a:t>javac.exe）</a:t>
            </a:r>
            <a:r>
              <a:rPr lang="zh-CN" altLang="en-US" sz="2200" b="1" dirty="0">
                <a:ea typeface="宋体" panose="02010600030101010101" pitchFamily="2" charset="-122"/>
              </a:rPr>
              <a:t>和</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解释器（</a:t>
            </a:r>
            <a:r>
              <a:rPr lang="en-US" altLang="zh-CN" sz="2200" b="1" dirty="0">
                <a:solidFill>
                  <a:srgbClr val="0000FF"/>
                </a:solidFill>
                <a:ea typeface="宋体" panose="02010600030101010101" pitchFamily="2" charset="-122"/>
              </a:rPr>
              <a:t>java.exe）</a:t>
            </a:r>
            <a:r>
              <a:rPr lang="zh-CN" altLang="en-US" sz="2200" b="1" dirty="0">
                <a:ea typeface="宋体" panose="02010600030101010101" pitchFamily="2" charset="-122"/>
              </a:rPr>
              <a:t>位于</a:t>
            </a:r>
            <a:r>
              <a:rPr lang="en-US" altLang="zh-CN" sz="2200" b="1" dirty="0">
                <a:ea typeface="宋体" panose="02010600030101010101" pitchFamily="2" charset="-122"/>
              </a:rPr>
              <a:t>Java</a:t>
            </a:r>
            <a:r>
              <a:rPr lang="zh-CN" altLang="en-US" sz="2200" b="1" dirty="0">
                <a:ea typeface="宋体" panose="02010600030101010101" pitchFamily="2" charset="-122"/>
              </a:rPr>
              <a:t>安装目录的</a:t>
            </a:r>
            <a:r>
              <a:rPr lang="zh-CN" altLang="en-US" sz="2200" b="1" dirty="0">
                <a:solidFill>
                  <a:srgbClr val="0000FF"/>
                </a:solidFill>
                <a:ea typeface="宋体" panose="02010600030101010101" pitchFamily="2" charset="-122"/>
              </a:rPr>
              <a:t>\</a:t>
            </a:r>
            <a:r>
              <a:rPr lang="en-US" altLang="zh-CN" sz="2200" b="1" dirty="0">
                <a:solidFill>
                  <a:srgbClr val="0000FF"/>
                </a:solidFill>
                <a:ea typeface="宋体" panose="02010600030101010101" pitchFamily="2" charset="-122"/>
              </a:rPr>
              <a:t>bin</a:t>
            </a:r>
            <a:r>
              <a:rPr lang="zh-CN" altLang="en-US" sz="2200" b="1" dirty="0">
                <a:ea typeface="宋体" panose="02010600030101010101" pitchFamily="2" charset="-122"/>
              </a:rPr>
              <a:t>文件夹中</a:t>
            </a:r>
            <a:r>
              <a:rPr lang="en-US" altLang="zh-CN" sz="2200" b="1" dirty="0">
                <a:ea typeface="宋体" panose="02010600030101010101" pitchFamily="2" charset="-122"/>
              </a:rPr>
              <a:t>.</a:t>
            </a:r>
            <a:endParaRPr lang="zh-CN" altLang="en-US" sz="2200" dirty="0">
              <a:ea typeface="宋体" panose="02010600030101010101" pitchFamily="2" charset="-122"/>
            </a:endParaRPr>
          </a:p>
        </p:txBody>
      </p:sp>
      <p:sp>
        <p:nvSpPr>
          <p:cNvPr id="33796" name="矩形 2"/>
          <p:cNvSpPr/>
          <p:nvPr/>
        </p:nvSpPr>
        <p:spPr>
          <a:xfrm>
            <a:off x="428625" y="2071688"/>
            <a:ext cx="4529138" cy="460375"/>
          </a:xfrm>
          <a:prstGeom prst="rect">
            <a:avLst/>
          </a:prstGeom>
          <a:noFill/>
          <a:ln w="9525">
            <a:noFill/>
          </a:ln>
        </p:spPr>
        <p:txBody>
          <a:bodyPr wrap="none">
            <a:spAutoFit/>
          </a:bodyPr>
          <a:p>
            <a:r>
              <a:rPr lang="zh-CN" altLang="en-US" b="1" dirty="0">
                <a:solidFill>
                  <a:srgbClr val="FF0000"/>
                </a:solidFill>
                <a:latin typeface="Times New Roman" panose="02020603050405020304" pitchFamily="18" charset="0"/>
              </a:rPr>
              <a:t>首先</a:t>
            </a:r>
            <a:r>
              <a:rPr lang="zh-CN" altLang="zh-CN" b="1" dirty="0">
                <a:solidFill>
                  <a:srgbClr val="FF0000"/>
                </a:solidFill>
                <a:latin typeface="Times New Roman" panose="02020603050405020304" pitchFamily="18" charset="0"/>
              </a:rPr>
              <a:t>设置系统变量</a:t>
            </a:r>
            <a:r>
              <a:rPr lang="en-US" altLang="zh-CN" b="1" dirty="0">
                <a:solidFill>
                  <a:srgbClr val="FF0000"/>
                </a:solidFill>
                <a:latin typeface="Times New Roman" panose="02020603050405020304" pitchFamily="18" charset="0"/>
              </a:rPr>
              <a:t>JAVA_HOME</a:t>
            </a:r>
            <a:endParaRPr lang="zh-CN" altLang="zh-CN" b="1" dirty="0">
              <a:solidFill>
                <a:srgbClr val="FF0000"/>
              </a:solidFill>
              <a:latin typeface="Times New Roman" panose="02020603050405020304" pitchFamily="18" charset="0"/>
            </a:endParaRPr>
          </a:p>
        </p:txBody>
      </p:sp>
      <p:sp>
        <p:nvSpPr>
          <p:cNvPr id="33797" name="矩形 3"/>
          <p:cNvSpPr/>
          <p:nvPr/>
        </p:nvSpPr>
        <p:spPr>
          <a:xfrm>
            <a:off x="214313" y="3000375"/>
            <a:ext cx="4572000" cy="3416300"/>
          </a:xfrm>
          <a:prstGeom prst="rect">
            <a:avLst/>
          </a:prstGeom>
          <a:noFill/>
          <a:ln w="9525">
            <a:noFill/>
          </a:ln>
        </p:spPr>
        <p:txBody>
          <a:bodyPr>
            <a:spAutoFit/>
          </a:bodyPr>
          <a:p>
            <a:pPr algn="just"/>
            <a:r>
              <a:rPr lang="en-US" altLang="zh-CN" dirty="0">
                <a:latin typeface="Times New Roman" panose="02020603050405020304" pitchFamily="18" charset="0"/>
              </a:rPr>
              <a:t>       </a:t>
            </a:r>
            <a:r>
              <a:rPr lang="zh-CN" altLang="zh-CN" dirty="0">
                <a:latin typeface="Times New Roman" panose="02020603050405020304" pitchFamily="18" charset="0"/>
              </a:rPr>
              <a:t>右键单击“我的电脑或计算机”，在弹出的快捷菜单中选择“属性”，弹出“系统特性”对话框，再单击该对话框中的“高级属性设置”，然后单击按钮“环境变量”，添加系统环境变量</a:t>
            </a:r>
            <a:r>
              <a:rPr lang="en-US" altLang="zh-CN" dirty="0">
                <a:latin typeface="Times New Roman" panose="02020603050405020304" pitchFamily="18" charset="0"/>
              </a:rPr>
              <a:t>JAVA_HOME</a:t>
            </a:r>
            <a:r>
              <a:rPr lang="zh-CN" altLang="zh-CN" dirty="0">
                <a:latin typeface="Times New Roman" panose="02020603050405020304" pitchFamily="18" charset="0"/>
              </a:rPr>
              <a:t>，让该环境变量的值是</a:t>
            </a:r>
            <a:r>
              <a:rPr lang="en-US" altLang="zh-CN" dirty="0">
                <a:latin typeface="Times New Roman" panose="02020603050405020304" pitchFamily="18" charset="0"/>
              </a:rPr>
              <a:t>JDK</a:t>
            </a:r>
            <a:r>
              <a:rPr lang="zh-CN" altLang="zh-CN" dirty="0">
                <a:latin typeface="Times New Roman" panose="02020603050405020304" pitchFamily="18" charset="0"/>
              </a:rPr>
              <a:t>目录结构的根目录，例如</a:t>
            </a:r>
            <a:r>
              <a:rPr lang="en-US" altLang="zh-CN" dirty="0">
                <a:latin typeface="Times New Roman" panose="02020603050405020304" pitchFamily="18" charset="0"/>
              </a:rPr>
              <a:t>E:\jdk1.8</a:t>
            </a:r>
            <a:r>
              <a:rPr lang="zh-CN" altLang="zh-CN" dirty="0">
                <a:latin typeface="Times New Roman" panose="02020603050405020304" pitchFamily="18" charset="0"/>
              </a:rPr>
              <a:t>，如图</a:t>
            </a:r>
            <a:r>
              <a:rPr lang="en-US" altLang="zh-CN" dirty="0">
                <a:latin typeface="Times New Roman" panose="02020603050405020304" pitchFamily="18" charset="0"/>
              </a:rPr>
              <a:t>1.7</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33798" name="Group 9"/>
          <p:cNvGrpSpPr/>
          <p:nvPr/>
        </p:nvGrpSpPr>
        <p:grpSpPr>
          <a:xfrm>
            <a:off x="4857750" y="3143250"/>
            <a:ext cx="3925888" cy="2376488"/>
            <a:chOff x="3598" y="6298"/>
            <a:chExt cx="4159" cy="2135"/>
          </a:xfrm>
        </p:grpSpPr>
        <p:pic>
          <p:nvPicPr>
            <p:cNvPr id="33799" name="图片 1"/>
            <p:cNvPicPr>
              <a:picLocks noChangeAspect="1"/>
            </p:cNvPicPr>
            <p:nvPr/>
          </p:nvPicPr>
          <p:blipFill>
            <a:blip r:embed="rId1"/>
            <a:stretch>
              <a:fillRect/>
            </a:stretch>
          </p:blipFill>
          <p:spPr>
            <a:xfrm>
              <a:off x="3598" y="6298"/>
              <a:ext cx="4159" cy="1693"/>
            </a:xfrm>
            <a:prstGeom prst="rect">
              <a:avLst/>
            </a:prstGeom>
            <a:noFill/>
            <a:ln w="9525">
              <a:noFill/>
            </a:ln>
          </p:spPr>
        </p:pic>
        <p:sp>
          <p:nvSpPr>
            <p:cNvPr id="33800" name="Text Box 11"/>
            <p:cNvSpPr txBox="1"/>
            <p:nvPr/>
          </p:nvSpPr>
          <p:spPr>
            <a:xfrm>
              <a:off x="3917" y="7991"/>
              <a:ext cx="3444" cy="442"/>
            </a:xfrm>
            <a:prstGeom prst="rect">
              <a:avLst/>
            </a:prstGeom>
            <a:solidFill>
              <a:srgbClr val="FFFFFF"/>
            </a:solidFill>
            <a:ln w="9525">
              <a:noFill/>
            </a:ln>
          </p:spPr>
          <p:txBody>
            <a:bodyPr/>
            <a:p>
              <a:pPr algn="just"/>
              <a:r>
                <a:rPr lang="zh-CN" altLang="en-US" sz="1600" dirty="0">
                  <a:latin typeface="Calibri" panose="020F0502020204030204" pitchFamily="34" charset="0"/>
                </a:rPr>
                <a:t>图</a:t>
              </a:r>
              <a:r>
                <a:rPr lang="en-US" altLang="zh-CN" sz="1600" dirty="0">
                  <a:latin typeface="Calibri" panose="020F0502020204030204" pitchFamily="34" charset="0"/>
                </a:rPr>
                <a:t>1.7 </a:t>
              </a:r>
              <a:r>
                <a:rPr lang="zh-CN" altLang="en-US" sz="1600" dirty="0">
                  <a:latin typeface="Calibri" panose="020F0502020204030204" pitchFamily="34" charset="0"/>
                </a:rPr>
                <a:t>设置系统变量</a:t>
              </a:r>
              <a:r>
                <a:rPr lang="en-US" altLang="zh-CN" sz="1600" dirty="0">
                  <a:latin typeface="Calibri" panose="020F0502020204030204" pitchFamily="34" charset="0"/>
                </a:rPr>
                <a:t>JAVA_HOME</a:t>
              </a:r>
              <a:endParaRPr lang="zh-CN" altLang="zh-CN" sz="1600" dirty="0">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818" name="矩形 4"/>
          <p:cNvSpPr/>
          <p:nvPr/>
        </p:nvSpPr>
        <p:spPr>
          <a:xfrm>
            <a:off x="2428875" y="500063"/>
            <a:ext cx="3554413" cy="461962"/>
          </a:xfrm>
          <a:prstGeom prst="rect">
            <a:avLst/>
          </a:prstGeom>
          <a:noFill/>
          <a:ln w="9525">
            <a:noFill/>
          </a:ln>
        </p:spPr>
        <p:txBody>
          <a:bodyPr wrap="none">
            <a:spAutoFit/>
          </a:bodyPr>
          <a:p>
            <a:r>
              <a:rPr lang="zh-CN" altLang="en-US" b="1" dirty="0">
                <a:solidFill>
                  <a:srgbClr val="C00000"/>
                </a:solidFill>
                <a:latin typeface="Times New Roman" panose="02020603050405020304" pitchFamily="18" charset="0"/>
              </a:rPr>
              <a:t>设置</a:t>
            </a:r>
            <a:r>
              <a:rPr lang="zh-CN" altLang="zh-CN" b="1" dirty="0">
                <a:solidFill>
                  <a:srgbClr val="C00000"/>
                </a:solidFill>
                <a:latin typeface="Times New Roman" panose="02020603050405020304" pitchFamily="18" charset="0"/>
              </a:rPr>
              <a:t>系统环境</a:t>
            </a:r>
            <a:r>
              <a:rPr lang="en-US" altLang="zh-CN" b="1" dirty="0">
                <a:solidFill>
                  <a:srgbClr val="C00000"/>
                </a:solidFill>
                <a:latin typeface="Times New Roman" panose="02020603050405020304" pitchFamily="18" charset="0"/>
              </a:rPr>
              <a:t>path</a:t>
            </a:r>
            <a:r>
              <a:rPr lang="zh-CN" altLang="zh-CN" b="1" dirty="0">
                <a:solidFill>
                  <a:srgbClr val="C00000"/>
                </a:solidFill>
                <a:latin typeface="Times New Roman" panose="02020603050405020304" pitchFamily="18" charset="0"/>
              </a:rPr>
              <a:t>的</a:t>
            </a:r>
            <a:r>
              <a:rPr lang="zh-CN" altLang="en-US" b="1" dirty="0">
                <a:solidFill>
                  <a:srgbClr val="C00000"/>
                </a:solidFill>
                <a:latin typeface="Times New Roman" panose="02020603050405020304" pitchFamily="18" charset="0"/>
              </a:rPr>
              <a:t>的值</a:t>
            </a:r>
            <a:endParaRPr lang="zh-CN" altLang="en-US" b="1" dirty="0">
              <a:solidFill>
                <a:srgbClr val="C00000"/>
              </a:solidFill>
              <a:latin typeface="Times New Roman" panose="02020603050405020304" pitchFamily="18" charset="0"/>
            </a:endParaRPr>
          </a:p>
        </p:txBody>
      </p:sp>
      <p:sp>
        <p:nvSpPr>
          <p:cNvPr id="34819" name="矩形 5"/>
          <p:cNvSpPr/>
          <p:nvPr/>
        </p:nvSpPr>
        <p:spPr>
          <a:xfrm>
            <a:off x="296863" y="1154113"/>
            <a:ext cx="8785225" cy="2616200"/>
          </a:xfrm>
          <a:prstGeom prst="rect">
            <a:avLst/>
          </a:prstGeom>
          <a:noFill/>
          <a:ln w="9525">
            <a:noFill/>
          </a:ln>
        </p:spPr>
        <p:txBody>
          <a:bodyPr>
            <a:spAutoFit/>
          </a:bodyPr>
          <a:p>
            <a:pPr algn="just"/>
            <a:r>
              <a:rPr lang="en-US" altLang="zh-CN" dirty="0">
                <a:latin typeface="Times New Roman" panose="02020603050405020304" pitchFamily="18" charset="0"/>
              </a:rPr>
              <a:t>            </a:t>
            </a:r>
            <a:r>
              <a:rPr lang="zh-CN" altLang="zh-CN" sz="2000" dirty="0">
                <a:latin typeface="Times New Roman" panose="02020603050405020304" pitchFamily="18" charset="0"/>
              </a:rPr>
              <a:t>用鼠标右键单击“计算机”</a:t>
            </a:r>
            <a:r>
              <a:rPr lang="en-US" altLang="zh-CN" sz="2000" dirty="0">
                <a:latin typeface="Times New Roman" panose="02020603050405020304" pitchFamily="18" charset="0"/>
              </a:rPr>
              <a:t>/</a:t>
            </a:r>
            <a:r>
              <a:rPr lang="zh-CN" altLang="zh-CN" sz="2000" dirty="0">
                <a:latin typeface="Times New Roman" panose="02020603050405020304" pitchFamily="18" charset="0"/>
              </a:rPr>
              <a:t>“我的电脑”，在弹出的快捷菜单中选择“属性”命令弹出“系统”对话框单击该对话框中的“高级系统设置”</a:t>
            </a:r>
            <a:r>
              <a:rPr lang="en-US" altLang="zh-CN" sz="2000" dirty="0">
                <a:latin typeface="Times New Roman" panose="02020603050405020304" pitchFamily="18" charset="0"/>
              </a:rPr>
              <a:t>/</a:t>
            </a:r>
            <a:r>
              <a:rPr lang="zh-CN" altLang="zh-CN" sz="2000" dirty="0">
                <a:latin typeface="Times New Roman" panose="02020603050405020304" pitchFamily="18" charset="0"/>
              </a:rPr>
              <a:t>“高级选项”，然后单击按钮“环境变量”弹出环境变量设置对话框，在该对话框中的“系统变量</a:t>
            </a:r>
            <a:r>
              <a:rPr lang="en-US" altLang="zh-CN" sz="2000" dirty="0">
                <a:latin typeface="Times New Roman" panose="02020603050405020304" pitchFamily="18" charset="0"/>
              </a:rPr>
              <a:t>(S)</a:t>
            </a:r>
            <a:r>
              <a:rPr lang="zh-CN" altLang="zh-CN" sz="2000" dirty="0">
                <a:latin typeface="Times New Roman" panose="02020603050405020304" pitchFamily="18" charset="0"/>
              </a:rPr>
              <a:t>”中找到</a:t>
            </a:r>
            <a:r>
              <a:rPr lang="en-US" altLang="zh-CN" sz="2000" dirty="0">
                <a:latin typeface="Times New Roman" panose="02020603050405020304" pitchFamily="18" charset="0"/>
              </a:rPr>
              <a:t>path</a:t>
            </a:r>
            <a:r>
              <a:rPr lang="zh-CN" altLang="zh-CN" sz="2000" dirty="0">
                <a:latin typeface="Times New Roman" panose="02020603050405020304" pitchFamily="18" charset="0"/>
              </a:rPr>
              <a:t>、单击按钮“编辑</a:t>
            </a:r>
            <a:r>
              <a:rPr lang="en-US" altLang="zh-CN" sz="2000" dirty="0">
                <a:latin typeface="Times New Roman" panose="02020603050405020304" pitchFamily="18" charset="0"/>
              </a:rPr>
              <a:t>(I)</a:t>
            </a:r>
            <a:r>
              <a:rPr lang="zh-CN" altLang="zh-CN" sz="2000" dirty="0">
                <a:latin typeface="Times New Roman" panose="02020603050405020304" pitchFamily="18" charset="0"/>
              </a:rPr>
              <a:t> 弹出编辑系统变量对话框，在该对话框中编辑</a:t>
            </a:r>
            <a:r>
              <a:rPr lang="en-US" altLang="zh-CN" sz="2000" dirty="0">
                <a:latin typeface="Times New Roman" panose="02020603050405020304" pitchFamily="18" charset="0"/>
              </a:rPr>
              <a:t>path</a:t>
            </a:r>
            <a:r>
              <a:rPr lang="zh-CN" altLang="zh-CN" sz="2000" dirty="0">
                <a:latin typeface="Times New Roman" panose="02020603050405020304" pitchFamily="18" charset="0"/>
              </a:rPr>
              <a:t>的值即可。这里，我们为</a:t>
            </a:r>
            <a:r>
              <a:rPr lang="en-US" altLang="zh-CN" sz="2000" dirty="0">
                <a:latin typeface="Times New Roman" panose="02020603050405020304" pitchFamily="18" charset="0"/>
              </a:rPr>
              <a:t>path</a:t>
            </a:r>
            <a:r>
              <a:rPr lang="zh-CN" altLang="zh-CN" sz="2000" dirty="0">
                <a:latin typeface="Times New Roman" panose="02020603050405020304" pitchFamily="18" charset="0"/>
              </a:rPr>
              <a:t>添加的新值就是</a:t>
            </a:r>
            <a:r>
              <a:rPr lang="en-US" altLang="zh-CN" sz="2000" dirty="0">
                <a:latin typeface="Times New Roman" panose="02020603050405020304" pitchFamily="18" charset="0"/>
              </a:rPr>
              <a:t>E:\JDK1.8\bin</a:t>
            </a:r>
            <a:r>
              <a:rPr lang="zh-CN" altLang="zh-CN" sz="2000" dirty="0">
                <a:latin typeface="Times New Roman" panose="02020603050405020304" pitchFamily="18" charset="0"/>
              </a:rPr>
              <a:t>。由于已经设置了系统变量</a:t>
            </a:r>
            <a:r>
              <a:rPr lang="en-US" altLang="zh-CN" sz="2000" dirty="0">
                <a:latin typeface="Times New Roman" panose="02020603050405020304" pitchFamily="18" charset="0"/>
              </a:rPr>
              <a:t>JAVA_HOME</a:t>
            </a:r>
            <a:r>
              <a:rPr lang="zh-CN" altLang="zh-CN" sz="2000" dirty="0">
                <a:latin typeface="Times New Roman" panose="02020603050405020304" pitchFamily="18" charset="0"/>
              </a:rPr>
              <a:t>的值是</a:t>
            </a:r>
            <a:r>
              <a:rPr lang="en-US" altLang="zh-CN" sz="2000" dirty="0">
                <a:latin typeface="Times New Roman" panose="02020603050405020304" pitchFamily="18" charset="0"/>
              </a:rPr>
              <a:t>E:\JDK1.8</a:t>
            </a:r>
            <a:r>
              <a:rPr lang="zh-CN" altLang="zh-CN" sz="2000" dirty="0">
                <a:latin typeface="Times New Roman" panose="02020603050405020304" pitchFamily="18" charset="0"/>
              </a:rPr>
              <a:t>，因此可以用</a:t>
            </a:r>
            <a:r>
              <a:rPr lang="en-US" altLang="zh-CN" sz="2000" dirty="0">
                <a:latin typeface="Times New Roman" panose="02020603050405020304" pitchFamily="18" charset="0"/>
              </a:rPr>
              <a:t>%JAVA_HOME%</a:t>
            </a:r>
            <a:r>
              <a:rPr lang="zh-CN" altLang="zh-CN" sz="2000" dirty="0">
                <a:latin typeface="Times New Roman" panose="02020603050405020304" pitchFamily="18" charset="0"/>
              </a:rPr>
              <a:t>代替</a:t>
            </a:r>
            <a:r>
              <a:rPr lang="en-US" altLang="zh-CN" sz="2000" dirty="0">
                <a:latin typeface="Times New Roman" panose="02020603050405020304" pitchFamily="18" charset="0"/>
              </a:rPr>
              <a:t>E:\JDK1.8</a:t>
            </a:r>
            <a:r>
              <a:rPr lang="zh-CN" altLang="zh-CN" sz="2000" dirty="0">
                <a:latin typeface="Times New Roman" panose="02020603050405020304" pitchFamily="18" charset="0"/>
              </a:rPr>
              <a:t>。在弹出编辑系统变量对话框中为</a:t>
            </a:r>
            <a:r>
              <a:rPr lang="en-US" altLang="zh-CN" sz="2000" dirty="0">
                <a:latin typeface="Times New Roman" panose="02020603050405020304" pitchFamily="18" charset="0"/>
              </a:rPr>
              <a:t>path</a:t>
            </a:r>
            <a:r>
              <a:rPr lang="zh-CN" altLang="zh-CN" sz="2000" dirty="0">
                <a:latin typeface="Times New Roman" panose="02020603050405020304" pitchFamily="18" charset="0"/>
              </a:rPr>
              <a:t>添加的新值是</a:t>
            </a:r>
            <a:r>
              <a:rPr lang="en-US" altLang="zh-CN" sz="2000" dirty="0">
                <a:latin typeface="Times New Roman" panose="02020603050405020304" pitchFamily="18" charset="0"/>
              </a:rPr>
              <a:t>%JAVA_HOME%\bin</a:t>
            </a:r>
            <a:r>
              <a:rPr lang="zh-CN" altLang="zh-CN" sz="2000" dirty="0">
                <a:latin typeface="Times New Roman" panose="02020603050405020304" pitchFamily="18" charset="0"/>
              </a:rPr>
              <a:t>，如图</a:t>
            </a:r>
            <a:r>
              <a:rPr lang="en-US" altLang="zh-CN" sz="2000" dirty="0">
                <a:latin typeface="Times New Roman" panose="02020603050405020304" pitchFamily="18" charset="0"/>
              </a:rPr>
              <a:t>1.9</a:t>
            </a:r>
            <a:r>
              <a:rPr lang="zh-CN" altLang="zh-CN" sz="2000" dirty="0">
                <a:latin typeface="Times New Roman" panose="02020603050405020304" pitchFamily="18" charset="0"/>
              </a:rPr>
              <a:t>。</a:t>
            </a:r>
            <a:endParaRPr lang="zh-CN" altLang="en-US" sz="2000" dirty="0">
              <a:latin typeface="Times New Roman" panose="02020603050405020304" pitchFamily="18" charset="0"/>
            </a:endParaRPr>
          </a:p>
        </p:txBody>
      </p:sp>
      <p:grpSp>
        <p:nvGrpSpPr>
          <p:cNvPr id="34820" name="Group 2"/>
          <p:cNvGrpSpPr/>
          <p:nvPr/>
        </p:nvGrpSpPr>
        <p:grpSpPr>
          <a:xfrm>
            <a:off x="1214438" y="3786188"/>
            <a:ext cx="6551612" cy="2928937"/>
            <a:chOff x="3276" y="2699"/>
            <a:chExt cx="5355" cy="2603"/>
          </a:xfrm>
        </p:grpSpPr>
        <p:sp>
          <p:nvSpPr>
            <p:cNvPr id="34821" name="Text Box 3"/>
            <p:cNvSpPr txBox="1"/>
            <p:nvPr/>
          </p:nvSpPr>
          <p:spPr>
            <a:xfrm>
              <a:off x="4485" y="4965"/>
              <a:ext cx="3495" cy="337"/>
            </a:xfrm>
            <a:prstGeom prst="rect">
              <a:avLst/>
            </a:prstGeom>
            <a:solidFill>
              <a:srgbClr val="FFFFFF"/>
            </a:solidFill>
            <a:ln w="9525">
              <a:noFill/>
            </a:ln>
          </p:spPr>
          <p:txBody>
            <a:bodyPr/>
            <a:p>
              <a:r>
                <a:rPr lang="zh-CN" altLang="en-US" sz="1800" dirty="0">
                  <a:latin typeface="Calibri" panose="020F0502020204030204" pitchFamily="34" charset="0"/>
                </a:rPr>
                <a:t>   图</a:t>
              </a:r>
              <a:r>
                <a:rPr lang="en-US" altLang="zh-CN" sz="1800" dirty="0">
                  <a:latin typeface="Calibri" panose="020F0502020204030204" pitchFamily="34" charset="0"/>
                </a:rPr>
                <a:t>1.9 </a:t>
              </a:r>
              <a:r>
                <a:rPr lang="zh-CN" altLang="en-US" sz="1800" dirty="0">
                  <a:latin typeface="Calibri" panose="020F0502020204030204" pitchFamily="34" charset="0"/>
                </a:rPr>
                <a:t>编辑系统变量</a:t>
              </a:r>
              <a:r>
                <a:rPr lang="en-US" altLang="zh-CN" sz="1800" dirty="0">
                  <a:latin typeface="Calibri" panose="020F0502020204030204" pitchFamily="34" charset="0"/>
                </a:rPr>
                <a:t>path</a:t>
              </a:r>
              <a:r>
                <a:rPr lang="zh-CN" altLang="en-US" sz="1800" dirty="0">
                  <a:latin typeface="Calibri" panose="020F0502020204030204" pitchFamily="34" charset="0"/>
                </a:rPr>
                <a:t>的取值</a:t>
              </a:r>
              <a:endParaRPr lang="zh-CN" altLang="x-none" sz="1800" dirty="0">
                <a:latin typeface="Times New Roman" panose="02020603050405020304" pitchFamily="18" charset="0"/>
              </a:endParaRPr>
            </a:p>
          </p:txBody>
        </p:sp>
        <p:pic>
          <p:nvPicPr>
            <p:cNvPr id="34822" name="图片 1"/>
            <p:cNvPicPr>
              <a:picLocks noChangeAspect="1"/>
            </p:cNvPicPr>
            <p:nvPr/>
          </p:nvPicPr>
          <p:blipFill>
            <a:blip r:embed="rId1"/>
            <a:stretch>
              <a:fillRect/>
            </a:stretch>
          </p:blipFill>
          <p:spPr>
            <a:xfrm>
              <a:off x="3276" y="2699"/>
              <a:ext cx="5355" cy="2175"/>
            </a:xfrm>
            <a:prstGeom prst="rect">
              <a:avLst/>
            </a:prstGeom>
            <a:noFill/>
            <a:ln w="9525">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6" name="Rectangle 2"/>
          <p:cNvSpPr>
            <a:spLocks noGrp="1" noChangeArrowheads="1"/>
          </p:cNvSpPr>
          <p:nvPr>
            <p:ph type="title"/>
          </p:nvPr>
        </p:nvSpPr>
        <p:spPr>
          <a:xfrm>
            <a:off x="785813" y="428625"/>
            <a:ext cx="6019800"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2．系统环境</a:t>
            </a:r>
            <a:r>
              <a:rPr kumimoji="0" lang="en-US" altLang="zh-CN" sz="2800" b="1" i="0" u="none" strike="noStrike" kern="1200" cap="none" spc="0" normalizeH="0" baseline="0" noProof="0" dirty="0" err="1" smtClean="0">
                <a:ln>
                  <a:noFill/>
                </a:ln>
                <a:solidFill>
                  <a:srgbClr val="0000FF"/>
                </a:solidFill>
                <a:effectLst/>
                <a:uLnTx/>
                <a:uFillTx/>
                <a:latin typeface="宋体" panose="02010600030101010101" pitchFamily="2" charset="-122"/>
                <a:ea typeface="+mj-ea"/>
                <a:cs typeface="+mj-cs"/>
              </a:rPr>
              <a:t>classpath</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的设置</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
        <p:nvSpPr>
          <p:cNvPr id="21507" name="Rectangle 3"/>
          <p:cNvSpPr>
            <a:spLocks noGrp="1" noChangeArrowheads="1"/>
          </p:cNvSpPr>
          <p:nvPr>
            <p:ph type="body" sz="half" idx="1"/>
          </p:nvPr>
        </p:nvSpPr>
        <p:spPr>
          <a:xfrm>
            <a:off x="357188" y="1285875"/>
            <a:ext cx="8501063" cy="17859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ts val="1800"/>
              </a:spcBef>
              <a:spcAft>
                <a:spcPts val="0"/>
              </a:spcAft>
              <a:buClr>
                <a:srgbClr val="0000FF"/>
              </a:buClr>
              <a:buSzTx/>
              <a:buFont typeface="Wingdings" panose="05000000000000000000" pitchFamily="2" charset="2"/>
              <a:buChar char="v"/>
              <a:defRPr/>
            </a:pP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一般不需要设置环境变量</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的值。如果计算机安装过一些商业化的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开发产品或带有</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技术的一些产品，安装这些产品后，</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的值可能会被修改了。如果希望使用最新的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运行环境,就重新设置 </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200" b="1" i="0" u="none" strike="noStrike" kern="1200" cap="none" spc="0" normalizeH="0" baseline="0" noProof="0" dirty="0" smtClean="0">
                <a:ln>
                  <a:noFill/>
                </a:ln>
                <a:solidFill>
                  <a:schemeClr val="tx1"/>
                </a:solidFill>
                <a:effectLst/>
                <a:uLnTx/>
                <a:uFillTx/>
                <a:latin typeface="+mn-lt"/>
                <a:ea typeface="+mn-ea"/>
                <a:cs typeface="+mn-cs"/>
              </a:rPr>
              <a:t>如图</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1.10</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200" b="1" i="0" u="none" strike="noStrike" kern="1200" cap="none" spc="0" normalizeH="0" baseline="0" noProof="0" dirty="0" smtClean="0">
                <a:ln>
                  <a:noFill/>
                </a:ln>
                <a:solidFill>
                  <a:srgbClr val="0000FF"/>
                </a:solidFill>
                <a:effectLst/>
                <a:uLnTx/>
                <a:uFillTx/>
                <a:latin typeface="+mn-lt"/>
                <a:ea typeface="+mn-ea"/>
                <a:cs typeface="+mn-cs"/>
              </a:rPr>
              <a:t>:\jdk1.8\jre\lib\rt.jar;.;</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ts val="1800"/>
              </a:spcBef>
              <a:spcAft>
                <a:spcPts val="0"/>
              </a:spcAft>
              <a:buClr>
                <a:srgbClr val="0000FF"/>
              </a:buClr>
              <a:buSzTx/>
              <a:buFont typeface="Wingdings" panose="05000000000000000000" pitchFamily="2" charset="2"/>
              <a:buChar char="v"/>
              <a:defRPr/>
            </a:pP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值中的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rgbClr val="0000FF"/>
                </a:solidFill>
                <a:effectLst/>
                <a:uLnTx/>
                <a:uFillTx/>
                <a:latin typeface="+mn-lt"/>
                <a:ea typeface="+mn-ea"/>
                <a:cs typeface="+mn-cs"/>
              </a:rPr>
              <a:t>.; )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是指可以加载应用程序当前目录及其子目录中的类。</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5844" name="图片 1"/>
          <p:cNvPicPr>
            <a:picLocks noChangeAspect="1"/>
          </p:cNvPicPr>
          <p:nvPr/>
        </p:nvPicPr>
        <p:blipFill>
          <a:blip r:embed="rId1"/>
          <a:stretch>
            <a:fillRect/>
          </a:stretch>
        </p:blipFill>
        <p:spPr>
          <a:xfrm>
            <a:off x="1071563" y="3429000"/>
            <a:ext cx="6929437" cy="264318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6" name="Rectangle 2"/>
          <p:cNvSpPr>
            <a:spLocks noGrp="1"/>
          </p:cNvSpPr>
          <p:nvPr>
            <p:ph type="title"/>
          </p:nvPr>
        </p:nvSpPr>
        <p:spPr>
          <a:xfrm>
            <a:off x="457200" y="274638"/>
            <a:ext cx="6686550" cy="796925"/>
          </a:xfrm>
        </p:spPr>
        <p:txBody>
          <a:bodyPr vert="horz" wrap="square" lIns="91440" tIns="45720" rIns="91440" bIns="45720" anchor="ctr"/>
          <a:p>
            <a:pPr eaLnBrk="1" hangingPunct="1"/>
            <a:r>
              <a:rPr lang="zh-CN" altLang="en-US" sz="2800" b="1" dirty="0">
                <a:solidFill>
                  <a:schemeClr val="bg1"/>
                </a:solidFill>
                <a:ea typeface="宋体" panose="02010600030101010101" pitchFamily="2" charset="-122"/>
              </a:rPr>
              <a:t> </a:t>
            </a:r>
            <a:r>
              <a:rPr lang="zh-CN" altLang="en-US" sz="2800" b="1" dirty="0">
                <a:solidFill>
                  <a:srgbClr val="0000FF"/>
                </a:solidFill>
                <a:ea typeface="宋体" panose="02010600030101010101" pitchFamily="2" charset="-122"/>
              </a:rPr>
              <a:t>1.4   </a:t>
            </a:r>
            <a:r>
              <a:rPr lang="en-US" altLang="zh-CN" sz="2800" b="1" dirty="0">
                <a:solidFill>
                  <a:srgbClr val="0000FF"/>
                </a:solidFill>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程序的开发步骤</a:t>
            </a:r>
            <a:r>
              <a:rPr lang="zh-CN" altLang="en-US" sz="2800" b="1" dirty="0">
                <a:solidFill>
                  <a:srgbClr val="0000FF"/>
                </a:solidFill>
                <a:ea typeface="宋体" panose="02010600030101010101" pitchFamily="2" charset="-122"/>
              </a:rPr>
              <a:t> </a:t>
            </a:r>
            <a:endParaRPr lang="zh-CN" altLang="en-US" sz="2800" b="1" dirty="0">
              <a:solidFill>
                <a:srgbClr val="0000FF"/>
              </a:solidFill>
              <a:ea typeface="宋体" panose="02010600030101010101" pitchFamily="2" charset="-122"/>
            </a:endParaRPr>
          </a:p>
        </p:txBody>
      </p:sp>
      <p:sp>
        <p:nvSpPr>
          <p:cNvPr id="36867" name="Rectangle 3"/>
          <p:cNvSpPr>
            <a:spLocks noGrp="1"/>
          </p:cNvSpPr>
          <p:nvPr>
            <p:ph idx="1"/>
          </p:nvPr>
        </p:nvSpPr>
        <p:spPr>
          <a:xfrm>
            <a:off x="357188" y="1285875"/>
            <a:ext cx="8501062" cy="5214938"/>
          </a:xfrm>
        </p:spPr>
        <p:txBody>
          <a:bodyPr vert="horz" wrap="square" lIns="91440" tIns="45720" rIns="91440" bIns="45720" anchor="t"/>
          <a:p>
            <a:pPr eaLnBrk="1" hangingPunct="1">
              <a:buFontTx/>
              <a:buNone/>
            </a:pPr>
            <a:r>
              <a:rPr lang="zh-CN" altLang="en-US" sz="2200" b="1" dirty="0">
                <a:solidFill>
                  <a:srgbClr val="0000FF"/>
                </a:solidFill>
                <a:ea typeface="宋体" panose="02010600030101010101" pitchFamily="2" charset="-122"/>
              </a:rPr>
              <a:t>开发步骤：</a:t>
            </a:r>
            <a:endParaRPr lang="zh-CN" altLang="en-US" sz="2200" b="1" dirty="0">
              <a:solidFill>
                <a:srgbClr val="0000FF"/>
              </a:solidFill>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1)   </a:t>
            </a:r>
            <a:r>
              <a:rPr lang="zh-CN" altLang="en-US" sz="2200" b="1" dirty="0">
                <a:solidFill>
                  <a:srgbClr val="0000FF"/>
                </a:solidFill>
                <a:ea typeface="宋体" panose="02010600030101010101" pitchFamily="2" charset="-122"/>
              </a:rPr>
              <a:t>编写源文件:</a:t>
            </a:r>
            <a:r>
              <a:rPr lang="zh-CN" altLang="en-US" sz="2200" b="1" dirty="0">
                <a:ea typeface="宋体" panose="02010600030101010101" pitchFamily="2" charset="-122"/>
              </a:rPr>
              <a:t>扩展名必须是 .</a:t>
            </a:r>
            <a:r>
              <a:rPr lang="en-US" altLang="zh-CN" sz="2200" b="1" dirty="0">
                <a:ea typeface="宋体" panose="02010600030101010101" pitchFamily="2" charset="-122"/>
              </a:rPr>
              <a:t>java。 </a:t>
            </a:r>
            <a:endParaRPr lang="en-US" altLang="zh-CN" sz="2200" b="1" dirty="0">
              <a:ea typeface="宋体" panose="02010600030101010101" pitchFamily="2" charset="-122"/>
            </a:endParaRPr>
          </a:p>
          <a:p>
            <a:pPr algn="just" eaLnBrk="1" hangingPunct="1">
              <a:buFontTx/>
              <a:buNone/>
            </a:pPr>
            <a:r>
              <a:rPr lang="en-US" altLang="zh-CN" sz="2200" b="1" dirty="0">
                <a:solidFill>
                  <a:srgbClr val="0000FF"/>
                </a:solidFill>
                <a:ea typeface="宋体" panose="02010600030101010101" pitchFamily="2" charset="-122"/>
              </a:rPr>
              <a:t>	2) </a:t>
            </a:r>
            <a:r>
              <a:rPr lang="zh-CN" altLang="en-US" sz="2200" b="1" dirty="0">
                <a:solidFill>
                  <a:srgbClr val="0000FF"/>
                </a:solidFill>
                <a:ea typeface="宋体" panose="02010600030101010101" pitchFamily="2" charset="-122"/>
              </a:rPr>
              <a:t>编译</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源程序:</a:t>
            </a:r>
            <a:r>
              <a:rPr lang="zh-CN" altLang="en-US" sz="2200" b="1" dirty="0">
                <a:ea typeface="宋体" panose="02010600030101010101" pitchFamily="2" charset="-122"/>
              </a:rPr>
              <a:t>用</a:t>
            </a:r>
            <a:r>
              <a:rPr lang="en-US" altLang="zh-CN" sz="2200" b="1" dirty="0">
                <a:ea typeface="宋体" panose="02010600030101010101" pitchFamily="2" charset="-122"/>
              </a:rPr>
              <a:t>Java</a:t>
            </a:r>
            <a:r>
              <a:rPr lang="zh-CN" altLang="en-US" sz="2200" b="1" dirty="0">
                <a:ea typeface="宋体" panose="02010600030101010101" pitchFamily="2" charset="-122"/>
              </a:rPr>
              <a:t>编译器（</a:t>
            </a:r>
            <a:r>
              <a:rPr lang="en-US" altLang="zh-CN" sz="2200" b="1" dirty="0">
                <a:ea typeface="宋体" panose="02010600030101010101" pitchFamily="2" charset="-122"/>
              </a:rPr>
              <a:t>javac.exe）</a:t>
            </a:r>
            <a:r>
              <a:rPr lang="zh-CN" altLang="en-US" sz="2200" b="1" dirty="0">
                <a:ea typeface="宋体" panose="02010600030101010101" pitchFamily="2" charset="-122"/>
              </a:rPr>
              <a:t>编译源文件，得到字节码文件。 </a:t>
            </a:r>
            <a:endParaRPr lang="zh-CN" altLang="en-US" sz="2200" b="1" dirty="0">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3)  </a:t>
            </a:r>
            <a:r>
              <a:rPr lang="zh-CN" altLang="en-US" sz="2200" b="1" dirty="0">
                <a:solidFill>
                  <a:srgbClr val="0000FF"/>
                </a:solidFill>
                <a:ea typeface="宋体" panose="02010600030101010101" pitchFamily="2" charset="-122"/>
              </a:rPr>
              <a:t>运行</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程序:</a:t>
            </a:r>
            <a:r>
              <a:rPr lang="zh-CN" altLang="en-US" sz="2200" b="1" dirty="0">
                <a:ea typeface="宋体" panose="02010600030101010101" pitchFamily="2" charset="-122"/>
              </a:rPr>
              <a:t>使用</a:t>
            </a:r>
            <a:r>
              <a:rPr lang="en-US" altLang="zh-CN" sz="2200" b="1" dirty="0">
                <a:ea typeface="宋体" panose="02010600030101010101" pitchFamily="2" charset="-122"/>
              </a:rPr>
              <a:t>Java</a:t>
            </a:r>
            <a:r>
              <a:rPr lang="zh-CN" altLang="en-US" sz="2200" b="1" dirty="0">
                <a:ea typeface="宋体" panose="02010600030101010101" pitchFamily="2" charset="-122"/>
              </a:rPr>
              <a:t>解释器（</a:t>
            </a:r>
            <a:r>
              <a:rPr lang="en-US" altLang="zh-CN" sz="2200" b="1" dirty="0">
                <a:ea typeface="宋体" panose="02010600030101010101" pitchFamily="2" charset="-122"/>
              </a:rPr>
              <a:t>java.exe）</a:t>
            </a:r>
            <a:r>
              <a:rPr lang="zh-CN" altLang="en-US" sz="2200" b="1" dirty="0">
                <a:ea typeface="宋体" panose="02010600030101010101" pitchFamily="2" charset="-122"/>
              </a:rPr>
              <a:t>来解释执行字节码文件。</a:t>
            </a:r>
            <a:endParaRPr lang="zh-CN" altLang="en-US" sz="2200" b="1" dirty="0">
              <a:ea typeface="宋体" panose="02010600030101010101" pitchFamily="2" charset="-122"/>
            </a:endParaRPr>
          </a:p>
        </p:txBody>
      </p:sp>
      <p:pic>
        <p:nvPicPr>
          <p:cNvPr id="36868" name="Picture 6" descr="1-7"/>
          <p:cNvPicPr>
            <a:picLocks noChangeAspect="1"/>
          </p:cNvPicPr>
          <p:nvPr/>
        </p:nvPicPr>
        <p:blipFill>
          <a:blip r:embed="rId1"/>
          <a:stretch>
            <a:fillRect/>
          </a:stretch>
        </p:blipFill>
        <p:spPr>
          <a:xfrm>
            <a:off x="1031875" y="3933825"/>
            <a:ext cx="7386638" cy="20161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p:cNvSpPr>
          <p:nvPr>
            <p:ph type="title"/>
          </p:nvPr>
        </p:nvSpPr>
        <p:spPr>
          <a:xfrm>
            <a:off x="2357438" y="285750"/>
            <a:ext cx="4343400" cy="685800"/>
          </a:xfrm>
        </p:spPr>
        <p:txBody>
          <a:bodyPr vert="horz" wrap="square" lIns="91440" tIns="45720" rIns="91440" bIns="45720" anchor="t"/>
          <a:p>
            <a:pPr eaLnBrk="1" hangingPunct="1"/>
            <a:r>
              <a:rPr lang="zh-CN" altLang="en-US" sz="2800" b="1" dirty="0">
                <a:solidFill>
                  <a:srgbClr val="0000FF"/>
                </a:solidFill>
                <a:latin typeface="Arial" panose="020B0604020202020204" pitchFamily="34" charset="0"/>
                <a:ea typeface="宋体" panose="02010600030101010101" pitchFamily="2" charset="-122"/>
              </a:rPr>
              <a:t>章节分布</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22531" name="Rectangle 5"/>
          <p:cNvSpPr>
            <a:spLocks noGrp="1"/>
          </p:cNvSpPr>
          <p:nvPr>
            <p:ph idx="1"/>
          </p:nvPr>
        </p:nvSpPr>
        <p:spPr>
          <a:xfrm>
            <a:off x="421640" y="868363"/>
            <a:ext cx="8215313" cy="5241925"/>
          </a:xfrm>
        </p:spPr>
        <p:txBody>
          <a:bodyPr vert="horz" wrap="square" lIns="91440" tIns="45720" rIns="91440" bIns="45720" anchor="t"/>
          <a:p>
            <a:pPr eaLnBrk="1" hangingPunct="1">
              <a:buFontTx/>
              <a:buNone/>
            </a:pPr>
            <a:r>
              <a:rPr lang="zh-CN" altLang="en-US" b="1" dirty="0">
                <a:ea typeface="宋体" panose="02010600030101010101" pitchFamily="2" charset="-122"/>
              </a:rPr>
              <a:t>一</a:t>
            </a:r>
            <a:r>
              <a:rPr lang="en-US" altLang="zh-CN" b="1" dirty="0">
                <a:ea typeface="宋体" panose="02010600030101010101" pitchFamily="2" charset="-122"/>
              </a:rPr>
              <a:t>.java</a:t>
            </a:r>
            <a:r>
              <a:rPr lang="zh-CN" altLang="en-US" b="1" dirty="0">
                <a:ea typeface="宋体" panose="02010600030101010101" pitchFamily="2" charset="-122"/>
              </a:rPr>
              <a:t>概述</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二</a:t>
            </a:r>
            <a:r>
              <a:rPr lang="en-US" altLang="zh-CN" b="1" dirty="0">
                <a:ea typeface="宋体" panose="02010600030101010101" pitchFamily="2" charset="-122"/>
              </a:rPr>
              <a:t>.</a:t>
            </a:r>
            <a:r>
              <a:rPr lang="zh-CN" altLang="en-US" b="1" dirty="0">
                <a:ea typeface="宋体" panose="02010600030101010101" pitchFamily="2" charset="-122"/>
              </a:rPr>
              <a:t>数据和表达式</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三</a:t>
            </a:r>
            <a:r>
              <a:rPr lang="en-US" altLang="zh-CN" b="1" dirty="0">
                <a:ea typeface="宋体" panose="02010600030101010101" pitchFamily="2" charset="-122"/>
              </a:rPr>
              <a:t>.</a:t>
            </a:r>
            <a:r>
              <a:rPr lang="zh-CN" altLang="en-US" b="1" dirty="0">
                <a:ea typeface="宋体" panose="02010600030101010101" pitchFamily="2" charset="-122"/>
              </a:rPr>
              <a:t>流程控制语句</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四</a:t>
            </a:r>
            <a:r>
              <a:rPr lang="en-US" altLang="zh-CN" b="1" dirty="0">
                <a:ea typeface="宋体" panose="02010600030101010101" pitchFamily="2" charset="-122"/>
              </a:rPr>
              <a:t>.</a:t>
            </a:r>
            <a:r>
              <a:rPr lang="zh-CN" altLang="en-US" b="1" dirty="0">
                <a:ea typeface="宋体" panose="02010600030101010101" pitchFamily="2" charset="-122"/>
              </a:rPr>
              <a:t>面向对象设计</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五</a:t>
            </a:r>
            <a:r>
              <a:rPr lang="en-US" altLang="zh-CN" b="1" dirty="0">
                <a:ea typeface="宋体" panose="02010600030101010101" pitchFamily="2" charset="-122"/>
              </a:rPr>
              <a:t>.</a:t>
            </a:r>
            <a:r>
              <a:rPr lang="zh-CN" altLang="en-US" b="1" dirty="0">
                <a:ea typeface="宋体" panose="02010600030101010101" pitchFamily="2" charset="-122"/>
              </a:rPr>
              <a:t>数组和字符串</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六</a:t>
            </a:r>
            <a:r>
              <a:rPr lang="en-US" altLang="zh-CN" b="1" dirty="0">
                <a:ea typeface="宋体" panose="02010600030101010101" pitchFamily="2" charset="-122"/>
              </a:rPr>
              <a:t>.</a:t>
            </a:r>
            <a:r>
              <a:rPr lang="zh-CN" altLang="en-US" b="1" dirty="0">
                <a:ea typeface="宋体" panose="02010600030101010101" pitchFamily="2" charset="-122"/>
              </a:rPr>
              <a:t>继承和多态</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七</a:t>
            </a:r>
            <a:r>
              <a:rPr lang="en-US" altLang="zh-CN" b="1" dirty="0">
                <a:ea typeface="宋体" panose="02010600030101010101" pitchFamily="2" charset="-122"/>
              </a:rPr>
              <a:t>.</a:t>
            </a:r>
            <a:r>
              <a:rPr lang="zh-CN" altLang="en-US" b="1" dirty="0">
                <a:ea typeface="宋体" panose="02010600030101010101" pitchFamily="2" charset="-122"/>
              </a:rPr>
              <a:t>输入和输出</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八</a:t>
            </a:r>
            <a:r>
              <a:rPr lang="en-US" altLang="zh-CN" b="1" dirty="0">
                <a:ea typeface="宋体" panose="02010600030101010101" pitchFamily="2" charset="-122"/>
              </a:rPr>
              <a:t>.</a:t>
            </a:r>
            <a:r>
              <a:rPr lang="zh-CN" altLang="en-US" b="1" dirty="0">
                <a:ea typeface="宋体" panose="02010600030101010101" pitchFamily="2" charset="-122"/>
              </a:rPr>
              <a:t>图形界面设计</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九</a:t>
            </a:r>
            <a:r>
              <a:rPr lang="en-US" altLang="zh-CN" b="1" dirty="0">
                <a:ea typeface="宋体" panose="02010600030101010101" pitchFamily="2" charset="-122"/>
              </a:rPr>
              <a:t>.swing</a:t>
            </a:r>
            <a:r>
              <a:rPr lang="zh-CN" altLang="en-US" b="1" dirty="0">
                <a:ea typeface="宋体" panose="02010600030101010101" pitchFamily="2" charset="-122"/>
              </a:rPr>
              <a:t>组建</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十</a:t>
            </a:r>
            <a:r>
              <a:rPr lang="en-US" altLang="zh-CN" b="1" dirty="0">
                <a:ea typeface="宋体" panose="02010600030101010101" pitchFamily="2" charset="-122"/>
              </a:rPr>
              <a:t>.</a:t>
            </a:r>
            <a:r>
              <a:rPr lang="zh-CN" altLang="en-US" b="1" dirty="0">
                <a:ea typeface="宋体" panose="02010600030101010101" pitchFamily="2" charset="-122"/>
              </a:rPr>
              <a:t>多线程</a:t>
            </a:r>
            <a:endParaRPr lang="zh-CN" altLang="en-US" b="1" dirty="0">
              <a:ea typeface="宋体" panose="02010600030101010101" pitchFamily="2" charset="-122"/>
            </a:endParaRPr>
          </a:p>
        </p:txBody>
      </p:sp>
      <p:sp>
        <p:nvSpPr>
          <p:cNvPr id="2" name="右大括号 1"/>
          <p:cNvSpPr/>
          <p:nvPr/>
        </p:nvSpPr>
        <p:spPr>
          <a:xfrm>
            <a:off x="3834765" y="1624965"/>
            <a:ext cx="1029335" cy="8102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2"/>
          <p:cNvSpPr txBox="1"/>
          <p:nvPr/>
        </p:nvSpPr>
        <p:spPr>
          <a:xfrm>
            <a:off x="5085715" y="1917700"/>
            <a:ext cx="2582545" cy="460375"/>
          </a:xfrm>
          <a:prstGeom prst="rect">
            <a:avLst/>
          </a:prstGeom>
          <a:noFill/>
        </p:spPr>
        <p:txBody>
          <a:bodyPr wrap="square" rtlCol="0">
            <a:spAutoFit/>
          </a:bodyPr>
          <a:p>
            <a:r>
              <a:rPr lang="zh-CN" altLang="en-US"/>
              <a:t>语言基本知识</a:t>
            </a:r>
            <a:endParaRPr lang="zh-CN" altLang="en-US"/>
          </a:p>
        </p:txBody>
      </p:sp>
      <p:sp>
        <p:nvSpPr>
          <p:cNvPr id="4" name="右大括号 3"/>
          <p:cNvSpPr/>
          <p:nvPr/>
        </p:nvSpPr>
        <p:spPr>
          <a:xfrm>
            <a:off x="3834765" y="2885440"/>
            <a:ext cx="1028700" cy="18942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rot="10800000" flipV="1">
            <a:off x="5085715" y="3676650"/>
            <a:ext cx="2536190" cy="829945"/>
          </a:xfrm>
          <a:prstGeom prst="rect">
            <a:avLst/>
          </a:prstGeom>
          <a:noFill/>
        </p:spPr>
        <p:txBody>
          <a:bodyPr wrap="square" rtlCol="0">
            <a:spAutoFit/>
          </a:bodyPr>
          <a:p>
            <a:r>
              <a:rPr lang="zh-CN" altLang="en-US"/>
              <a:t>面向对象概念，进行编程</a:t>
            </a:r>
            <a:endParaRPr lang="zh-CN" altLang="en-US"/>
          </a:p>
        </p:txBody>
      </p:sp>
      <p:sp>
        <p:nvSpPr>
          <p:cNvPr id="6" name="右大括号 5"/>
          <p:cNvSpPr/>
          <p:nvPr/>
        </p:nvSpPr>
        <p:spPr>
          <a:xfrm>
            <a:off x="3834130" y="5088255"/>
            <a:ext cx="1029970" cy="9029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rot="10800000" flipV="1">
            <a:off x="5085715" y="5152390"/>
            <a:ext cx="2489835" cy="460375"/>
          </a:xfrm>
          <a:prstGeom prst="rect">
            <a:avLst/>
          </a:prstGeom>
          <a:noFill/>
        </p:spPr>
        <p:txBody>
          <a:bodyPr wrap="square" rtlCol="0">
            <a:spAutoFit/>
          </a:bodyPr>
          <a:p>
            <a:r>
              <a:rPr lang="zh-CN" altLang="en-US"/>
              <a:t>图形设计基础</a:t>
            </a:r>
            <a:endParaRPr lang="zh-CN" altLang="en-US"/>
          </a:p>
        </p:txBody>
      </p:sp>
      <p:sp>
        <p:nvSpPr>
          <p:cNvPr id="8" name="右大括号 7"/>
          <p:cNvSpPr/>
          <p:nvPr/>
        </p:nvSpPr>
        <p:spPr>
          <a:xfrm>
            <a:off x="3833495" y="6440170"/>
            <a:ext cx="833755" cy="293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rot="10800000" flipV="1">
            <a:off x="4863465" y="6273800"/>
            <a:ext cx="2489835" cy="460375"/>
          </a:xfrm>
          <a:prstGeom prst="rect">
            <a:avLst/>
          </a:prstGeom>
          <a:noFill/>
        </p:spPr>
        <p:txBody>
          <a:bodyPr wrap="square" rtlCol="0">
            <a:spAutoFit/>
          </a:bodyPr>
          <a:p>
            <a:r>
              <a:rPr lang="zh-CN" altLang="en-US"/>
              <a:t>拓展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90" name="Rectangle 2"/>
          <p:cNvSpPr>
            <a:spLocks noGrp="1"/>
          </p:cNvSpPr>
          <p:nvPr>
            <p:ph type="title"/>
          </p:nvPr>
        </p:nvSpPr>
        <p:spPr>
          <a:xfrm>
            <a:off x="457200" y="274638"/>
            <a:ext cx="6400800" cy="725487"/>
          </a:xfrm>
        </p:spPr>
        <p:txBody>
          <a:bodyPr vert="horz" wrap="square" lIns="91440" tIns="45720" rIns="91440" bIns="45720" anchor="ctr"/>
          <a:p>
            <a:pPr eaLnBrk="1" hangingPunct="1"/>
            <a:r>
              <a:rPr lang="zh-CN" altLang="en-US" sz="2800" b="1" dirty="0">
                <a:solidFill>
                  <a:srgbClr val="0000FF"/>
                </a:solidFill>
                <a:latin typeface="宋体" panose="02010600030101010101" pitchFamily="2" charset="-122"/>
                <a:ea typeface="宋体" panose="02010600030101010101" pitchFamily="2" charset="-122"/>
              </a:rPr>
              <a:t>1.5 简单的</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应用程序</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7891" name="Rectangle 3"/>
          <p:cNvSpPr>
            <a:spLocks noGrp="1"/>
          </p:cNvSpPr>
          <p:nvPr>
            <p:ph idx="1"/>
          </p:nvPr>
        </p:nvSpPr>
        <p:spPr>
          <a:xfrm>
            <a:off x="428625" y="1000125"/>
            <a:ext cx="8429625" cy="2071688"/>
          </a:xfrm>
        </p:spPr>
        <p:txBody>
          <a:bodyPr vert="horz" wrap="square" lIns="91440" tIns="45720" rIns="91440" bIns="45720" anchor="t"/>
          <a:p>
            <a:pPr eaLnBrk="1" hangingPunct="1">
              <a:buFontTx/>
              <a:buNone/>
            </a:pPr>
            <a:r>
              <a:rPr lang="zh-CN" altLang="en-US" sz="2600" b="1" dirty="0">
                <a:solidFill>
                  <a:srgbClr val="0000FF"/>
                </a:solidFill>
                <a:ea typeface="宋体" panose="02010600030101010101" pitchFamily="2" charset="-122"/>
              </a:rPr>
              <a:t>1.5.1 源文件的编写与保存</a:t>
            </a:r>
            <a:endParaRPr lang="zh-CN" altLang="en-US" sz="2600" b="1" dirty="0">
              <a:solidFill>
                <a:srgbClr val="0000FF"/>
              </a:solidFill>
              <a:ea typeface="宋体" panose="02010600030101010101" pitchFamily="2" charset="-122"/>
            </a:endParaRPr>
          </a:p>
          <a:p>
            <a:pPr algn="just" eaLnBrk="1" hangingPunct="1">
              <a:spcBef>
                <a:spcPct val="0"/>
              </a:spcBef>
              <a:buFontTx/>
              <a:buNone/>
            </a:pPr>
            <a:r>
              <a:rPr lang="en-US" altLang="zh-CN" sz="2200" dirty="0">
                <a:ea typeface="宋体" panose="02010600030101010101" pitchFamily="2" charset="-122"/>
              </a:rPr>
              <a:t>	Java</a:t>
            </a:r>
            <a:r>
              <a:rPr lang="zh-CN" altLang="en-US" sz="2200" dirty="0">
                <a:ea typeface="宋体" panose="02010600030101010101" pitchFamily="2" charset="-122"/>
              </a:rPr>
              <a:t>应用程序的源文件是由若干个书写形式互相独立的类组成，有关</a:t>
            </a:r>
            <a:r>
              <a:rPr lang="en-US" altLang="zh-CN" sz="2200" dirty="0">
                <a:ea typeface="宋体" panose="02010600030101010101" pitchFamily="2" charset="-122"/>
              </a:rPr>
              <a:t>Java</a:t>
            </a:r>
            <a:r>
              <a:rPr lang="zh-CN" altLang="en-US" sz="2200" dirty="0">
                <a:ea typeface="宋体" panose="02010600030101010101" pitchFamily="2" charset="-122"/>
              </a:rPr>
              <a:t>应用程序结构的细节在第4章还会讲解（4.4节）</a:t>
            </a:r>
            <a:endParaRPr lang="zh-CN" altLang="en-US" sz="2200" dirty="0">
              <a:ea typeface="宋体" panose="02010600030101010101" pitchFamily="2" charset="-122"/>
            </a:endParaRPr>
          </a:p>
          <a:p>
            <a:pPr algn="just" eaLnBrk="1" hangingPunct="1">
              <a:spcBef>
                <a:spcPct val="0"/>
              </a:spcBef>
              <a:buFontTx/>
              <a:buNone/>
            </a:pPr>
            <a:r>
              <a:rPr lang="zh-CN" altLang="en-US" sz="2200" b="1" dirty="0">
                <a:solidFill>
                  <a:srgbClr val="0000FF"/>
                </a:solidFill>
                <a:ea typeface="宋体" panose="02010600030101010101" pitchFamily="2" charset="-122"/>
              </a:rPr>
              <a:t>	</a:t>
            </a:r>
            <a:r>
              <a:rPr lang="zh-CN" altLang="en-US" sz="2200" b="1" dirty="0">
                <a:solidFill>
                  <a:srgbClr val="0000FF"/>
                </a:solidFill>
                <a:ea typeface="宋体" panose="02010600030101010101" pitchFamily="2" charset="-122"/>
                <a:hlinkClick r:id="rId1" action="ppaction://hlinkfile"/>
              </a:rPr>
              <a:t>例子1</a:t>
            </a:r>
            <a:r>
              <a:rPr lang="en-US" altLang="zh-CN" sz="2200" b="1" dirty="0">
                <a:solidFill>
                  <a:srgbClr val="0000FF"/>
                </a:solidFill>
                <a:ea typeface="宋体" panose="02010600030101010101" pitchFamily="2" charset="-122"/>
              </a:rPr>
              <a:t>:</a:t>
            </a:r>
            <a:r>
              <a:rPr lang="zh-CN" altLang="en-US" sz="2200" dirty="0">
                <a:ea typeface="宋体" panose="02010600030101010101" pitchFamily="2" charset="-122"/>
              </a:rPr>
              <a:t>中的</a:t>
            </a:r>
            <a:r>
              <a:rPr lang="en-US" altLang="zh-CN" sz="2200" dirty="0">
                <a:ea typeface="宋体" panose="02010600030101010101" pitchFamily="2" charset="-122"/>
              </a:rPr>
              <a:t>Java</a:t>
            </a:r>
            <a:r>
              <a:rPr lang="zh-CN" altLang="en-US" sz="2200" dirty="0">
                <a:ea typeface="宋体" panose="02010600030101010101" pitchFamily="2" charset="-122"/>
              </a:rPr>
              <a:t>源文件</a:t>
            </a:r>
            <a:r>
              <a:rPr lang="en-US" altLang="zh-CN" sz="2200" dirty="0">
                <a:ea typeface="宋体" panose="02010600030101010101" pitchFamily="2" charset="-122"/>
              </a:rPr>
              <a:t>Hello.java</a:t>
            </a:r>
            <a:r>
              <a:rPr lang="zh-CN" altLang="en-US" sz="2200" dirty="0">
                <a:ea typeface="宋体" panose="02010600030101010101" pitchFamily="2" charset="-122"/>
              </a:rPr>
              <a:t>是由两个名字分别为</a:t>
            </a:r>
            <a:r>
              <a:rPr lang="en-US" altLang="zh-CN" sz="2200" dirty="0">
                <a:solidFill>
                  <a:srgbClr val="0000FF"/>
                </a:solidFill>
                <a:ea typeface="宋体" panose="02010600030101010101" pitchFamily="2" charset="-122"/>
              </a:rPr>
              <a:t>Hello</a:t>
            </a:r>
            <a:r>
              <a:rPr lang="zh-CN" altLang="en-US" sz="2200" dirty="0">
                <a:ea typeface="宋体" panose="02010600030101010101" pitchFamily="2" charset="-122"/>
              </a:rPr>
              <a:t>和</a:t>
            </a:r>
            <a:r>
              <a:rPr lang="en-US" altLang="zh-CN" sz="2200" dirty="0">
                <a:solidFill>
                  <a:srgbClr val="0000FF"/>
                </a:solidFill>
                <a:ea typeface="宋体" panose="02010600030101010101" pitchFamily="2" charset="-122"/>
              </a:rPr>
              <a:t>Student</a:t>
            </a:r>
            <a:r>
              <a:rPr lang="zh-CN" altLang="en-US" sz="2200" dirty="0">
                <a:ea typeface="宋体" panose="02010600030101010101" pitchFamily="2" charset="-122"/>
              </a:rPr>
              <a:t>的类组成。</a:t>
            </a:r>
            <a:r>
              <a:rPr lang="zh-CN" altLang="en-US" dirty="0">
                <a:ea typeface="宋体" panose="02010600030101010101" pitchFamily="2" charset="-122"/>
              </a:rPr>
              <a:t> </a:t>
            </a:r>
            <a:endParaRPr lang="zh-CN" altLang="en-US" dirty="0">
              <a:ea typeface="宋体" panose="02010600030101010101" pitchFamily="2" charset="-122"/>
            </a:endParaRPr>
          </a:p>
          <a:p>
            <a:pPr eaLnBrk="1" hangingPunct="1">
              <a:buFontTx/>
              <a:buNone/>
            </a:pPr>
            <a:endParaRPr lang="zh-CN" altLang="en-US" sz="1800" b="1" dirty="0">
              <a:solidFill>
                <a:srgbClr val="0000FF"/>
              </a:solidFill>
              <a:ea typeface="宋体" panose="02010600030101010101" pitchFamily="2" charset="-122"/>
            </a:endParaRPr>
          </a:p>
        </p:txBody>
      </p:sp>
      <p:sp>
        <p:nvSpPr>
          <p:cNvPr id="68612" name="Rectangle 4"/>
          <p:cNvSpPr/>
          <p:nvPr/>
        </p:nvSpPr>
        <p:spPr>
          <a:xfrm>
            <a:off x="357188" y="3000375"/>
            <a:ext cx="8501062" cy="4216400"/>
          </a:xfrm>
          <a:prstGeom prst="rect">
            <a:avLst/>
          </a:prstGeom>
          <a:solidFill>
            <a:schemeClr val="bg1"/>
          </a:solidFill>
          <a:ln w="25400" cap="flat" cmpd="sng">
            <a:solidFill>
              <a:srgbClr val="800000"/>
            </a:solidFill>
            <a:prstDash val="solid"/>
            <a:miter/>
            <a:headEnd type="none" w="med" len="med"/>
            <a:tailEnd type="none" w="med" len="med"/>
          </a:ln>
        </p:spPr>
        <p:txBody>
          <a:bodyPr>
            <a:spAutoFit/>
          </a:bodyPr>
          <a:p>
            <a:pPr indent="266700" algn="just">
              <a:spcBef>
                <a:spcPts val="600"/>
              </a:spcBef>
            </a:pPr>
            <a:r>
              <a:rPr lang="en-US" altLang="zh-CN" sz="1600" dirty="0">
                <a:latin typeface="Arial Unicode MS" panose="020B0604020202020204" charset="-122"/>
                <a:ea typeface="Arial Unicode MS" panose="020B0604020202020204" charset="-122"/>
              </a:rPr>
              <a:t>public </a:t>
            </a:r>
            <a:r>
              <a:rPr lang="en-US" altLang="zh-CN" sz="1600" dirty="0">
                <a:solidFill>
                  <a:srgbClr val="0000FF"/>
                </a:solidFill>
                <a:latin typeface="Arial Unicode MS" panose="020B0604020202020204" charset="-122"/>
                <a:ea typeface="Arial Unicode MS" panose="020B0604020202020204" charset="-122"/>
              </a:rPr>
              <a:t>class Hello</a:t>
            </a: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public static void main (String args[])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System.out.println("</a:t>
            </a:r>
            <a:r>
              <a:rPr lang="zh-CN" altLang="en-US" sz="1600" dirty="0">
                <a:latin typeface="Arial Unicode MS" panose="020B0604020202020204" charset="-122"/>
                <a:ea typeface="Arial Unicode MS" panose="020B0604020202020204" charset="-122"/>
              </a:rPr>
              <a:t>大家好!");</a:t>
            </a:r>
            <a:endParaRPr lang="zh-CN" altLang="en-US" sz="1600" dirty="0">
              <a:latin typeface="Arial Unicode MS" panose="020B0604020202020204" charset="-122"/>
              <a:ea typeface="Arial Unicode MS" panose="020B0604020202020204" charset="-122"/>
            </a:endParaRPr>
          </a:p>
          <a:p>
            <a:pPr indent="266700" algn="just" eaLnBrk="0" hangingPunct="0">
              <a:spcBef>
                <a:spcPts val="600"/>
              </a:spcBef>
            </a:pPr>
            <a:r>
              <a:rPr lang="zh-CN" altLang="en-US" sz="1600" dirty="0">
                <a:latin typeface="Arial Unicode MS" panose="020B0604020202020204" charset="-122"/>
                <a:ea typeface="Arial Unicode MS" panose="020B0604020202020204" charset="-122"/>
              </a:rPr>
              <a:t>      </a:t>
            </a:r>
            <a:r>
              <a:rPr lang="en-US" altLang="zh-CN" sz="1600" dirty="0">
                <a:latin typeface="Arial Unicode MS" panose="020B0604020202020204" charset="-122"/>
                <a:ea typeface="Arial Unicode MS" panose="020B0604020202020204" charset="-122"/>
              </a:rPr>
              <a:t>System.out.println("Nice to meet you");</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Student stu = new Student();</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stu.speak("We are students");</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solidFill>
                  <a:srgbClr val="0000FF"/>
                </a:solidFill>
                <a:latin typeface="Arial Unicode MS" panose="020B0604020202020204" charset="-122"/>
                <a:ea typeface="Arial Unicode MS" panose="020B0604020202020204" charset="-122"/>
              </a:rPr>
              <a:t>class Student</a:t>
            </a: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public void speak(String s)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System.out.println(s);</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a:p>
            <a:pPr indent="266700" eaLnBrk="0" hangingPunct="0">
              <a:spcBef>
                <a:spcPts val="600"/>
              </a:spcBef>
            </a:pP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4" name="Rectangle 2"/>
          <p:cNvSpPr>
            <a:spLocks noGrp="1"/>
          </p:cNvSpPr>
          <p:nvPr>
            <p:ph type="title"/>
          </p:nvPr>
        </p:nvSpPr>
        <p:spPr>
          <a:xfrm>
            <a:off x="457200" y="274638"/>
            <a:ext cx="6543675" cy="725487"/>
          </a:xfrm>
        </p:spPr>
        <p:txBody>
          <a:bodyPr vert="horz" wrap="square" lIns="91440" tIns="45720" rIns="91440" bIns="45720" anchor="ctr"/>
          <a:p>
            <a:pPr eaLnBrk="1" hangingPunct="1">
              <a:buNone/>
            </a:pPr>
            <a:r>
              <a:rPr lang="zh-CN" altLang="en-US" sz="2800" b="1" dirty="0">
                <a:solidFill>
                  <a:srgbClr val="0000FF"/>
                </a:solidFill>
                <a:latin typeface="宋体" panose="02010600030101010101" pitchFamily="2" charset="-122"/>
                <a:ea typeface="宋体" panose="02010600030101010101" pitchFamily="2" charset="-122"/>
              </a:rPr>
              <a:t>编写与保存源文件</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8915" name="Rectangle 3"/>
          <p:cNvSpPr>
            <a:spLocks noGrp="1"/>
          </p:cNvSpPr>
          <p:nvPr>
            <p:ph idx="1"/>
          </p:nvPr>
        </p:nvSpPr>
        <p:spPr>
          <a:xfrm>
            <a:off x="285750" y="1214438"/>
            <a:ext cx="8572500" cy="5286375"/>
          </a:xfrm>
        </p:spPr>
        <p:txBody>
          <a:bodyPr vert="horz" wrap="square" lIns="91440" tIns="45720" rIns="91440" bIns="45720" anchor="t"/>
          <a:p>
            <a:pPr eaLnBrk="1" hangingPunct="1">
              <a:lnSpc>
                <a:spcPct val="90000"/>
              </a:lnSpc>
              <a:buFontTx/>
              <a:buNone/>
            </a:pPr>
            <a:r>
              <a:rPr lang="en-US" altLang="zh-CN" sz="2200" b="1" dirty="0">
                <a:solidFill>
                  <a:srgbClr val="0000FF"/>
                </a:solidFill>
                <a:ea typeface="宋体" panose="02010600030101010101" pitchFamily="2" charset="-122"/>
              </a:rPr>
              <a:t>1 </a:t>
            </a:r>
            <a:r>
              <a:rPr lang="zh-CN" altLang="en-US" sz="2200" b="1" dirty="0">
                <a:solidFill>
                  <a:srgbClr val="0000FF"/>
                </a:solidFill>
                <a:ea typeface="宋体" panose="02010600030101010101" pitchFamily="2" charset="-122"/>
              </a:rPr>
              <a:t>编写源文件</a:t>
            </a:r>
            <a:endParaRPr lang="zh-CN" altLang="en-US" sz="2200" b="1" dirty="0">
              <a:solidFill>
                <a:srgbClr val="0000FF"/>
              </a:solidFill>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使用一个文本编辑器，如</a:t>
            </a:r>
            <a:r>
              <a:rPr lang="en-US" altLang="zh-CN" sz="2200" dirty="0">
                <a:ea typeface="宋体" panose="02010600030101010101" pitchFamily="2" charset="-122"/>
              </a:rPr>
              <a:t>Edit</a:t>
            </a:r>
            <a:r>
              <a:rPr lang="zh-CN" altLang="en-US" sz="2200" dirty="0">
                <a:ea typeface="宋体" panose="02010600030101010101" pitchFamily="2" charset="-122"/>
              </a:rPr>
              <a:t>或记事本编写上述例子1给出的源文件。</a:t>
            </a:r>
            <a:endParaRPr lang="zh-CN" altLang="en-US" sz="2200" dirty="0">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en-US" altLang="zh-CN" sz="2200" dirty="0">
                <a:ea typeface="宋体" panose="02010600030101010101" pitchFamily="2" charset="-122"/>
              </a:rPr>
              <a:t>Java</a:t>
            </a:r>
            <a:r>
              <a:rPr lang="zh-CN" altLang="en-US" sz="2200" dirty="0">
                <a:ea typeface="宋体" panose="02010600030101010101" pitchFamily="2" charset="-122"/>
              </a:rPr>
              <a:t>源程序中语句所涉及到的小括号及标点符号都是英文状态下输入的括号和标点符号，比如“大家好!”中的引号必须是英文状态下的引号，而字符串里面的符号不受汉字符或英文字符的限制。 </a:t>
            </a:r>
            <a:endParaRPr lang="zh-CN" altLang="en-US" sz="2200" dirty="0">
              <a:ea typeface="宋体" panose="02010600030101010101" pitchFamily="2" charset="-122"/>
            </a:endParaRPr>
          </a:p>
          <a:p>
            <a:pPr eaLnBrk="1" hangingPunct="1">
              <a:lnSpc>
                <a:spcPct val="90000"/>
              </a:lnSpc>
              <a:buFontTx/>
              <a:buNone/>
            </a:pPr>
            <a:r>
              <a:rPr lang="zh-CN" altLang="en-US" sz="2200" b="1" dirty="0">
                <a:solidFill>
                  <a:srgbClr val="0000FF"/>
                </a:solidFill>
                <a:ea typeface="宋体" panose="02010600030101010101" pitchFamily="2" charset="-122"/>
              </a:rPr>
              <a:t>2. 保存源文件</a:t>
            </a:r>
            <a:endParaRPr lang="zh-CN" altLang="en-US" sz="2200" b="1" dirty="0">
              <a:solidFill>
                <a:srgbClr val="0000FF"/>
              </a:solidFill>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如果源文件中有多个类，那么只能有一个类是</a:t>
            </a:r>
            <a:r>
              <a:rPr lang="en-US" altLang="zh-CN" sz="2200" b="1" dirty="0">
                <a:solidFill>
                  <a:srgbClr val="0000FF"/>
                </a:solidFill>
                <a:ea typeface="宋体" panose="02010600030101010101" pitchFamily="2" charset="-122"/>
              </a:rPr>
              <a:t>public</a:t>
            </a:r>
            <a:r>
              <a:rPr lang="zh-CN" altLang="en-US" sz="2200" dirty="0">
                <a:ea typeface="宋体" panose="02010600030101010101" pitchFamily="2" charset="-122"/>
              </a:rPr>
              <a:t>类；如果</a:t>
            </a:r>
            <a:r>
              <a:rPr lang="zh-CN" altLang="en-US" sz="2200" b="1" dirty="0">
                <a:solidFill>
                  <a:srgbClr val="0000FF"/>
                </a:solidFill>
                <a:ea typeface="宋体" panose="02010600030101010101" pitchFamily="2" charset="-122"/>
              </a:rPr>
              <a:t>有一个类是</a:t>
            </a:r>
            <a:r>
              <a:rPr lang="en-US" altLang="zh-CN" sz="2200" b="1" dirty="0">
                <a:solidFill>
                  <a:srgbClr val="0000FF"/>
                </a:solidFill>
                <a:ea typeface="宋体" panose="02010600030101010101" pitchFamily="2" charset="-122"/>
              </a:rPr>
              <a:t>public</a:t>
            </a:r>
            <a:r>
              <a:rPr lang="zh-CN" altLang="en-US" sz="2200" b="1" dirty="0">
                <a:solidFill>
                  <a:srgbClr val="0000FF"/>
                </a:solidFill>
                <a:ea typeface="宋体" panose="02010600030101010101" pitchFamily="2" charset="-122"/>
              </a:rPr>
              <a:t>类</a:t>
            </a:r>
            <a:r>
              <a:rPr lang="zh-CN" altLang="en-US" sz="2200" dirty="0">
                <a:ea typeface="宋体" panose="02010600030101010101" pitchFamily="2" charset="-122"/>
              </a:rPr>
              <a:t>，那么源文件的名字</a:t>
            </a:r>
            <a:r>
              <a:rPr lang="zh-CN" altLang="en-US" sz="2200" b="1" dirty="0">
                <a:solidFill>
                  <a:srgbClr val="0000FF"/>
                </a:solidFill>
                <a:ea typeface="宋体" panose="02010600030101010101" pitchFamily="2" charset="-122"/>
              </a:rPr>
              <a:t>必须与这个类的名字完全相同</a:t>
            </a:r>
            <a:r>
              <a:rPr lang="zh-CN" altLang="en-US" sz="2200" dirty="0">
                <a:ea typeface="宋体" panose="02010600030101010101" pitchFamily="2" charset="-122"/>
              </a:rPr>
              <a:t>，扩展名是</a:t>
            </a:r>
            <a:r>
              <a:rPr lang="en-US" altLang="zh-CN" sz="2200" dirty="0">
                <a:ea typeface="宋体" panose="02010600030101010101" pitchFamily="2" charset="-122"/>
              </a:rPr>
              <a:t>java；</a:t>
            </a:r>
            <a:r>
              <a:rPr lang="zh-CN" altLang="en-US" sz="2200" dirty="0">
                <a:ea typeface="宋体" panose="02010600030101010101" pitchFamily="2" charset="-122"/>
              </a:rPr>
              <a:t>如果源文件</a:t>
            </a:r>
            <a:r>
              <a:rPr lang="zh-CN" altLang="en-US" sz="2200" b="1" dirty="0">
                <a:solidFill>
                  <a:srgbClr val="0000FF"/>
                </a:solidFill>
                <a:ea typeface="宋体" panose="02010600030101010101" pitchFamily="2" charset="-122"/>
              </a:rPr>
              <a:t>没有</a:t>
            </a:r>
            <a:r>
              <a:rPr lang="en-US" altLang="zh-CN" sz="2200" b="1" dirty="0">
                <a:solidFill>
                  <a:srgbClr val="0000FF"/>
                </a:solidFill>
                <a:ea typeface="宋体" panose="02010600030101010101" pitchFamily="2" charset="-122"/>
              </a:rPr>
              <a:t>public</a:t>
            </a:r>
            <a:r>
              <a:rPr lang="zh-CN" altLang="en-US" sz="2200" b="1" dirty="0">
                <a:solidFill>
                  <a:srgbClr val="0000FF"/>
                </a:solidFill>
                <a:ea typeface="宋体" panose="02010600030101010101" pitchFamily="2" charset="-122"/>
              </a:rPr>
              <a:t>类</a:t>
            </a:r>
            <a:r>
              <a:rPr lang="zh-CN" altLang="en-US" sz="2200" dirty="0">
                <a:ea typeface="宋体" panose="02010600030101010101" pitchFamily="2" charset="-122"/>
              </a:rPr>
              <a:t>，那么</a:t>
            </a:r>
            <a:r>
              <a:rPr lang="zh-CN" altLang="en-US" sz="2200" b="1" dirty="0">
                <a:solidFill>
                  <a:srgbClr val="0000FF"/>
                </a:solidFill>
                <a:ea typeface="宋体" panose="02010600030101010101" pitchFamily="2" charset="-122"/>
              </a:rPr>
              <a:t>源文件的名字只要和某个类的名字相同</a:t>
            </a:r>
            <a:r>
              <a:rPr lang="zh-CN" altLang="en-US" sz="2200" dirty="0">
                <a:ea typeface="宋体" panose="02010600030101010101" pitchFamily="2" charset="-122"/>
              </a:rPr>
              <a:t>，并且</a:t>
            </a:r>
            <a:r>
              <a:rPr lang="zh-CN" altLang="en-US" sz="2200" b="1" dirty="0">
                <a:solidFill>
                  <a:srgbClr val="0000FF"/>
                </a:solidFill>
                <a:ea typeface="宋体" panose="02010600030101010101" pitchFamily="2" charset="-122"/>
              </a:rPr>
              <a:t>扩展名是</a:t>
            </a:r>
            <a:r>
              <a:rPr lang="en-US" altLang="zh-CN" sz="2200" b="1" dirty="0">
                <a:solidFill>
                  <a:srgbClr val="0000FF"/>
                </a:solidFill>
                <a:ea typeface="宋体" panose="02010600030101010101" pitchFamily="2" charset="-122"/>
              </a:rPr>
              <a:t>java</a:t>
            </a:r>
            <a:r>
              <a:rPr lang="zh-CN" altLang="en-US" sz="2200" dirty="0">
                <a:ea typeface="宋体" panose="02010600030101010101" pitchFamily="2" charset="-122"/>
              </a:rPr>
              <a:t>就可以了。</a:t>
            </a:r>
            <a:endParaRPr lang="zh-CN" altLang="en-US" sz="2200" dirty="0">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上述例子1中的源文件必须命名为</a:t>
            </a:r>
            <a:r>
              <a:rPr lang="en-US" altLang="zh-CN" sz="2200" dirty="0">
                <a:ea typeface="宋体" panose="02010600030101010101" pitchFamily="2" charset="-122"/>
              </a:rPr>
              <a:t>Hello.java。</a:t>
            </a:r>
            <a:r>
              <a:rPr lang="zh-CN" altLang="en-US" sz="2200" dirty="0">
                <a:ea typeface="宋体" panose="02010600030101010101" pitchFamily="2" charset="-122"/>
              </a:rPr>
              <a:t>我们将</a:t>
            </a:r>
            <a:r>
              <a:rPr lang="en-US" altLang="zh-CN" sz="2200" dirty="0">
                <a:solidFill>
                  <a:srgbClr val="FF0000"/>
                </a:solidFill>
                <a:ea typeface="宋体" panose="02010600030101010101" pitchFamily="2" charset="-122"/>
              </a:rPr>
              <a:t>Hello.java</a:t>
            </a:r>
            <a:r>
              <a:rPr lang="zh-CN" altLang="en-US" sz="2200" dirty="0">
                <a:ea typeface="宋体" panose="02010600030101010101" pitchFamily="2" charset="-122"/>
              </a:rPr>
              <a:t>保存到</a:t>
            </a:r>
            <a:r>
              <a:rPr lang="en-US" altLang="zh-CN" sz="2200" b="1" dirty="0">
                <a:solidFill>
                  <a:srgbClr val="0000FF"/>
                </a:solidFill>
                <a:ea typeface="宋体" panose="02010600030101010101" pitchFamily="2" charset="-122"/>
              </a:rPr>
              <a:t>C:\chapter1</a:t>
            </a:r>
            <a:r>
              <a:rPr lang="zh-CN" altLang="en-US" sz="2200" dirty="0">
                <a:ea typeface="宋体" panose="02010600030101010101" pitchFamily="2" charset="-122"/>
              </a:rPr>
              <a:t>文件夹中。 </a:t>
            </a:r>
            <a:endParaRPr lang="zh-CN" altLang="en-US" sz="2100" b="1" dirty="0">
              <a:solidFill>
                <a:srgbClr val="0000FF"/>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8" name="Rectangle 2"/>
          <p:cNvSpPr>
            <a:spLocks noGrp="1"/>
          </p:cNvSpPr>
          <p:nvPr>
            <p:ph type="title"/>
          </p:nvPr>
        </p:nvSpPr>
        <p:spPr>
          <a:xfrm>
            <a:off x="457200" y="274638"/>
            <a:ext cx="5972175" cy="654050"/>
          </a:xfrm>
        </p:spPr>
        <p:txBody>
          <a:bodyPr vert="horz" wrap="square" lIns="91440" tIns="45720" rIns="91440" bIns="45720" anchor="ctr"/>
          <a:p>
            <a:pPr eaLnBrk="1" hangingPunct="1"/>
            <a:r>
              <a:rPr lang="zh-CN" altLang="en-US" sz="2800" b="1" dirty="0">
                <a:solidFill>
                  <a:srgbClr val="0000FF"/>
                </a:solidFill>
                <a:latin typeface="宋体" panose="02010600030101010101" pitchFamily="2" charset="-122"/>
                <a:ea typeface="宋体" panose="02010600030101010101" pitchFamily="2" charset="-122"/>
              </a:rPr>
              <a:t>1.5.2 编译</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9939" name="Rectangle 3"/>
          <p:cNvSpPr>
            <a:spLocks noGrp="1"/>
          </p:cNvSpPr>
          <p:nvPr>
            <p:ph idx="1"/>
          </p:nvPr>
        </p:nvSpPr>
        <p:spPr>
          <a:xfrm>
            <a:off x="428625" y="1214438"/>
            <a:ext cx="8208963" cy="2305050"/>
          </a:xfrm>
        </p:spPr>
        <p:txBody>
          <a:bodyPr vert="horz" wrap="square" lIns="91440" tIns="45720" rIns="91440" bIns="45720" anchor="t"/>
          <a:p>
            <a:pPr algn="just" eaLnBrk="1" hangingPunct="1">
              <a:buFontTx/>
              <a:buNone/>
            </a:pPr>
            <a:r>
              <a:rPr lang="zh-CN" altLang="en-US" sz="2600" b="1" dirty="0">
                <a:solidFill>
                  <a:srgbClr val="0000FF"/>
                </a:solidFill>
                <a:ea typeface="宋体" panose="02010600030101010101" pitchFamily="2" charset="-122"/>
              </a:rPr>
              <a:t>1．编译器（</a:t>
            </a:r>
            <a:r>
              <a:rPr lang="en-US" altLang="zh-CN" sz="2600" b="1" dirty="0">
                <a:solidFill>
                  <a:srgbClr val="0000FF"/>
                </a:solidFill>
                <a:ea typeface="宋体" panose="02010600030101010101" pitchFamily="2" charset="-122"/>
              </a:rPr>
              <a:t>javac）</a:t>
            </a:r>
            <a:endParaRPr lang="en-US" altLang="zh-CN" sz="2600" b="1" dirty="0">
              <a:solidFill>
                <a:srgbClr val="0000FF"/>
              </a:solidFill>
              <a:ea typeface="宋体" panose="02010600030101010101" pitchFamily="2" charset="-122"/>
            </a:endParaRPr>
          </a:p>
          <a:p>
            <a:pPr lvl="1" algn="just" eaLnBrk="1" hangingPunct="1">
              <a:buClr>
                <a:srgbClr val="0000FF"/>
              </a:buClr>
              <a:buFont typeface="Wingdings" panose="05000000000000000000" pitchFamily="2" charset="2"/>
              <a:buChar char="Ø"/>
            </a:pPr>
            <a:r>
              <a:rPr lang="zh-CN" altLang="en-US" sz="2200" dirty="0">
                <a:ea typeface="宋体" panose="02010600030101010101" pitchFamily="2" charset="-122"/>
              </a:rPr>
              <a:t>进入逻辑分区</a:t>
            </a:r>
            <a:r>
              <a:rPr lang="en-US" altLang="zh-CN" sz="2200" dirty="0">
                <a:ea typeface="宋体" panose="02010600030101010101" pitchFamily="2" charset="-122"/>
              </a:rPr>
              <a:t>C</a:t>
            </a:r>
            <a:r>
              <a:rPr lang="zh-CN" altLang="en-US" sz="2200" dirty="0">
                <a:ea typeface="宋体" panose="02010600030101010101" pitchFamily="2" charset="-122"/>
              </a:rPr>
              <a:t>的</a:t>
            </a:r>
            <a:r>
              <a:rPr lang="en-US" altLang="zh-CN" sz="2200" dirty="0">
                <a:ea typeface="宋体" panose="02010600030101010101" pitchFamily="2" charset="-122"/>
              </a:rPr>
              <a:t>chapter1</a:t>
            </a:r>
            <a:r>
              <a:rPr lang="zh-CN" altLang="en-US" sz="2200" dirty="0">
                <a:ea typeface="宋体" panose="02010600030101010101" pitchFamily="2" charset="-122"/>
              </a:rPr>
              <a:t>目录中，使用编译器</a:t>
            </a:r>
            <a:r>
              <a:rPr lang="en-US" altLang="zh-CN" sz="2200" dirty="0">
                <a:ea typeface="宋体" panose="02010600030101010101" pitchFamily="2" charset="-122"/>
              </a:rPr>
              <a:t>javac</a:t>
            </a:r>
            <a:r>
              <a:rPr lang="zh-CN" altLang="en-US" sz="2200" dirty="0">
                <a:ea typeface="宋体" panose="02010600030101010101" pitchFamily="2" charset="-122"/>
              </a:rPr>
              <a:t>编译源文件（如图1.</a:t>
            </a:r>
            <a:r>
              <a:rPr lang="en-US" altLang="zh-CN" sz="2200" dirty="0">
                <a:ea typeface="宋体" panose="02010600030101010101" pitchFamily="2" charset="-122"/>
              </a:rPr>
              <a:t>11</a:t>
            </a:r>
            <a:r>
              <a:rPr lang="zh-CN" altLang="en-US" sz="2200" dirty="0">
                <a:ea typeface="宋体" panose="02010600030101010101" pitchFamily="2" charset="-122"/>
              </a:rPr>
              <a:t>）：</a:t>
            </a:r>
            <a:endParaRPr lang="zh-CN" altLang="en-US" sz="2200" dirty="0">
              <a:ea typeface="宋体" panose="02010600030101010101" pitchFamily="2" charset="-122"/>
            </a:endParaRPr>
          </a:p>
          <a:p>
            <a:pPr lvl="1" algn="just" eaLnBrk="1" hangingPunct="1">
              <a:buClr>
                <a:srgbClr val="0000FF"/>
              </a:buClr>
              <a:buFont typeface="Wingdings" panose="05000000000000000000" pitchFamily="2" charset="2"/>
              <a:buChar char="Ø"/>
            </a:pPr>
            <a:r>
              <a:rPr lang="zh-CN" altLang="en-US" sz="2200" dirty="0">
                <a:ea typeface="宋体" panose="02010600030101010101" pitchFamily="2" charset="-122"/>
              </a:rPr>
              <a:t>图1.</a:t>
            </a:r>
            <a:r>
              <a:rPr lang="en-US" altLang="zh-CN" sz="2200" dirty="0">
                <a:ea typeface="宋体" panose="02010600030101010101" pitchFamily="2" charset="-122"/>
              </a:rPr>
              <a:t>11</a:t>
            </a:r>
            <a:r>
              <a:rPr lang="zh-CN" altLang="en-US" sz="2200" dirty="0">
                <a:ea typeface="宋体" panose="02010600030101010101" pitchFamily="2" charset="-122"/>
              </a:rPr>
              <a:t>  使用</a:t>
            </a:r>
            <a:r>
              <a:rPr lang="en-US" altLang="zh-CN" sz="2200" dirty="0">
                <a:ea typeface="宋体" panose="02010600030101010101" pitchFamily="2" charset="-122"/>
              </a:rPr>
              <a:t>javac</a:t>
            </a:r>
            <a:r>
              <a:rPr lang="zh-CN" altLang="en-US" sz="2200" dirty="0">
                <a:ea typeface="宋体" panose="02010600030101010101" pitchFamily="2" charset="-122"/>
              </a:rPr>
              <a:t>编译源文件</a:t>
            </a:r>
            <a:endParaRPr lang="zh-CN" altLang="en-US" sz="2200" dirty="0">
              <a:ea typeface="宋体" panose="02010600030101010101" pitchFamily="2" charset="-122"/>
            </a:endParaRPr>
          </a:p>
          <a:p>
            <a:pPr algn="just" eaLnBrk="1" hangingPunct="1">
              <a:buFontTx/>
              <a:buNone/>
            </a:pPr>
            <a:r>
              <a:rPr lang="en-US" altLang="zh-CN" sz="2200" dirty="0">
                <a:solidFill>
                  <a:srgbClr val="0000FF"/>
                </a:solidFill>
                <a:ea typeface="宋体" panose="02010600030101010101" pitchFamily="2" charset="-122"/>
              </a:rPr>
              <a:t>              C:\chapter1&gt; javac Hello.java</a:t>
            </a:r>
            <a:r>
              <a:rPr lang="zh-CN" altLang="en-US" sz="2200" dirty="0">
                <a:ea typeface="宋体" panose="02010600030101010101" pitchFamily="2" charset="-122"/>
              </a:rPr>
              <a:t> </a:t>
            </a:r>
            <a:endParaRPr lang="zh-CN" altLang="en-US" sz="2200" dirty="0">
              <a:ea typeface="宋体" panose="02010600030101010101" pitchFamily="2" charset="-122"/>
            </a:endParaRPr>
          </a:p>
          <a:p>
            <a:pPr algn="just" eaLnBrk="1" hangingPunct="1">
              <a:buFontTx/>
              <a:buNone/>
            </a:pPr>
            <a:endParaRPr lang="zh-CN" altLang="en-US" sz="2200" dirty="0">
              <a:ea typeface="宋体" panose="02010600030101010101" pitchFamily="2" charset="-122"/>
            </a:endParaRPr>
          </a:p>
        </p:txBody>
      </p:sp>
      <p:pic>
        <p:nvPicPr>
          <p:cNvPr id="39940" name="Picture 6"/>
          <p:cNvPicPr>
            <a:picLocks noChangeAspect="1"/>
          </p:cNvPicPr>
          <p:nvPr/>
        </p:nvPicPr>
        <p:blipFill>
          <a:blip r:embed="rId1"/>
          <a:stretch>
            <a:fillRect/>
          </a:stretch>
        </p:blipFill>
        <p:spPr>
          <a:xfrm>
            <a:off x="1476375" y="3789363"/>
            <a:ext cx="6238875" cy="1584325"/>
          </a:xfrm>
          <a:prstGeom prst="rect">
            <a:avLst/>
          </a:prstGeom>
          <a:noFill/>
          <a:ln w="9525">
            <a:noFill/>
          </a:ln>
        </p:spPr>
      </p:pic>
      <p:sp>
        <p:nvSpPr>
          <p:cNvPr id="39941" name="矩形 1"/>
          <p:cNvSpPr/>
          <p:nvPr/>
        </p:nvSpPr>
        <p:spPr>
          <a:xfrm>
            <a:off x="2286000" y="5643563"/>
            <a:ext cx="3987800" cy="460375"/>
          </a:xfrm>
          <a:prstGeom prst="rect">
            <a:avLst/>
          </a:prstGeom>
          <a:noFill/>
          <a:ln w="9525">
            <a:noFill/>
          </a:ln>
        </p:spPr>
        <p:txBody>
          <a:bodyPr wrap="none">
            <a:spAutoFit/>
          </a:bodyPr>
          <a:p>
            <a:r>
              <a:rPr lang="zh-CN" altLang="zh-CN" dirty="0">
                <a:latin typeface="Times New Roman" panose="02020603050405020304" pitchFamily="18" charset="0"/>
              </a:rPr>
              <a:t>图</a:t>
            </a:r>
            <a:r>
              <a:rPr lang="en-US" altLang="zh-CN" dirty="0">
                <a:latin typeface="Times New Roman" panose="02020603050405020304" pitchFamily="18" charset="0"/>
              </a:rPr>
              <a:t>1.13  </a:t>
            </a:r>
            <a:r>
              <a:rPr lang="zh-CN" altLang="zh-CN" dirty="0">
                <a:latin typeface="Times New Roman" panose="02020603050405020304" pitchFamily="18" charset="0"/>
              </a:rPr>
              <a:t>使用</a:t>
            </a:r>
            <a:r>
              <a:rPr lang="en-US" altLang="zh-CN" dirty="0">
                <a:latin typeface="Times New Roman" panose="02020603050405020304" pitchFamily="18" charset="0"/>
              </a:rPr>
              <a:t>javac</a:t>
            </a:r>
            <a:r>
              <a:rPr lang="zh-CN" altLang="zh-CN" dirty="0">
                <a:latin typeface="Times New Roman" panose="02020603050405020304" pitchFamily="18" charset="0"/>
              </a:rPr>
              <a:t>编译源文件</a:t>
            </a:r>
            <a:endParaRPr lang="zh-CN" altLang="zh-CN"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Rectangle 2"/>
          <p:cNvSpPr>
            <a:spLocks noGrp="1"/>
          </p:cNvSpPr>
          <p:nvPr>
            <p:ph type="title"/>
          </p:nvPr>
        </p:nvSpPr>
        <p:spPr>
          <a:xfrm>
            <a:off x="457200" y="274638"/>
            <a:ext cx="6400800" cy="654050"/>
          </a:xfrm>
        </p:spPr>
        <p:txBody>
          <a:bodyPr vert="horz" wrap="square" lIns="91440" tIns="45720" rIns="91440" bIns="45720" anchor="ctr"/>
          <a:p>
            <a:pPr eaLnBrk="1" hangingPunct="1"/>
            <a:r>
              <a:rPr lang="zh-CN" altLang="en-US" sz="2800" b="1" dirty="0">
                <a:solidFill>
                  <a:srgbClr val="0000FF"/>
                </a:solidFill>
                <a:latin typeface="宋体" panose="02010600030101010101" pitchFamily="2" charset="-122"/>
                <a:ea typeface="宋体" panose="02010600030101010101" pitchFamily="2" charset="-122"/>
              </a:rPr>
              <a:t>1.5.3 运行</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40963" name="Rectangle 3"/>
          <p:cNvSpPr>
            <a:spLocks noGrp="1"/>
          </p:cNvSpPr>
          <p:nvPr>
            <p:ph idx="1"/>
          </p:nvPr>
        </p:nvSpPr>
        <p:spPr>
          <a:xfrm>
            <a:off x="285750" y="1071563"/>
            <a:ext cx="8572500" cy="4071937"/>
          </a:xfrm>
        </p:spPr>
        <p:txBody>
          <a:bodyPr vert="horz" wrap="square" lIns="91440" tIns="45720" rIns="91440" bIns="45720" anchor="t"/>
          <a:p>
            <a:pPr eaLnBrk="1" hangingPunct="1">
              <a:buFontTx/>
              <a:buNone/>
            </a:pPr>
            <a:r>
              <a:rPr lang="zh-CN" altLang="en-US" sz="2600" b="1" dirty="0">
                <a:solidFill>
                  <a:srgbClr val="0000FF"/>
                </a:solidFill>
                <a:ea typeface="宋体" panose="02010600030101010101" pitchFamily="2" charset="-122"/>
              </a:rPr>
              <a:t>1.应用程序的主类</a:t>
            </a:r>
            <a:endParaRPr lang="zh-CN" altLang="en-US" sz="2600" b="1" dirty="0">
              <a:solidFill>
                <a:srgbClr val="0000FF"/>
              </a:solidFill>
              <a:ea typeface="宋体" panose="02010600030101010101" pitchFamily="2" charset="-122"/>
            </a:endParaRPr>
          </a:p>
          <a:p>
            <a:pPr eaLnBrk="1" hangingPunct="1">
              <a:buFontTx/>
              <a:buNone/>
            </a:pPr>
            <a:r>
              <a:rPr lang="zh-CN" altLang="en-US" sz="2400" dirty="0">
                <a:ea typeface="宋体" panose="02010600030101010101" pitchFamily="2" charset="-122"/>
              </a:rPr>
              <a:t>	 </a:t>
            </a:r>
            <a:r>
              <a:rPr lang="zh-CN" altLang="en-US" sz="2200" dirty="0">
                <a:ea typeface="宋体" panose="02010600030101010101" pitchFamily="2" charset="-122"/>
              </a:rPr>
              <a:t>一个</a:t>
            </a:r>
            <a:r>
              <a:rPr lang="en-US" altLang="zh-CN" sz="2200" dirty="0">
                <a:ea typeface="宋体" panose="02010600030101010101" pitchFamily="2" charset="-122"/>
              </a:rPr>
              <a:t>Java</a:t>
            </a:r>
            <a:r>
              <a:rPr lang="zh-CN" altLang="en-US" sz="2200" dirty="0">
                <a:ea typeface="宋体" panose="02010600030101010101" pitchFamily="2" charset="-122"/>
              </a:rPr>
              <a:t>应用程序必须有一个类含有</a:t>
            </a:r>
            <a:endParaRPr lang="en-US" altLang="zh-CN" sz="2200" dirty="0">
              <a:ea typeface="宋体" panose="02010600030101010101" pitchFamily="2" charset="-122"/>
            </a:endParaRPr>
          </a:p>
          <a:p>
            <a:pPr algn="just" eaLnBrk="1" hangingPunct="1">
              <a:buFontTx/>
              <a:buNone/>
            </a:pPr>
            <a:r>
              <a:rPr lang="en-US" altLang="zh-CN" sz="2200" dirty="0">
                <a:solidFill>
                  <a:srgbClr val="0000FF"/>
                </a:solidFill>
                <a:ea typeface="宋体" panose="02010600030101010101" pitchFamily="2" charset="-122"/>
              </a:rPr>
              <a:t>                  public static void main（String args[ ]）</a:t>
            </a:r>
            <a:endParaRPr lang="en-US" altLang="zh-CN" sz="2200" dirty="0">
              <a:solidFill>
                <a:srgbClr val="0000FF"/>
              </a:solidFill>
              <a:ea typeface="宋体" panose="02010600030101010101" pitchFamily="2" charset="-122"/>
            </a:endParaRPr>
          </a:p>
          <a:p>
            <a:pPr eaLnBrk="1" hangingPunct="1">
              <a:buFontTx/>
              <a:buNone/>
            </a:pPr>
            <a:r>
              <a:rPr lang="zh-CN" altLang="en-US" sz="2200" dirty="0">
                <a:ea typeface="宋体" panose="02010600030101010101" pitchFamily="2" charset="-122"/>
              </a:rPr>
              <a:t>方法，称这个类是应用程序的主类。</a:t>
            </a:r>
            <a:endParaRPr lang="zh-CN" altLang="en-US" sz="2200" dirty="0">
              <a:ea typeface="宋体" panose="02010600030101010101" pitchFamily="2" charset="-122"/>
            </a:endParaRPr>
          </a:p>
          <a:p>
            <a:pPr eaLnBrk="1" hangingPunct="1">
              <a:buFontTx/>
              <a:buNone/>
            </a:pPr>
            <a:r>
              <a:rPr lang="zh-CN" altLang="en-US" sz="2600" b="1" dirty="0">
                <a:solidFill>
                  <a:srgbClr val="0000FF"/>
                </a:solidFill>
                <a:ea typeface="宋体" panose="02010600030101010101" pitchFamily="2" charset="-122"/>
              </a:rPr>
              <a:t>2．解释器（</a:t>
            </a:r>
            <a:r>
              <a:rPr lang="en-US" altLang="zh-CN" sz="2600" b="1" dirty="0">
                <a:solidFill>
                  <a:srgbClr val="0000FF"/>
                </a:solidFill>
                <a:ea typeface="宋体" panose="02010600030101010101" pitchFamily="2" charset="-122"/>
              </a:rPr>
              <a:t>java）</a:t>
            </a:r>
            <a:endParaRPr lang="en-US" altLang="zh-CN" sz="2600" b="1" dirty="0">
              <a:solidFill>
                <a:srgbClr val="0000FF"/>
              </a:solidFill>
              <a:ea typeface="宋体" panose="02010600030101010101" pitchFamily="2" charset="-122"/>
            </a:endParaRPr>
          </a:p>
          <a:p>
            <a:pPr algn="just" eaLnBrk="1" hangingPunct="1">
              <a:buFontTx/>
              <a:buNone/>
            </a:pPr>
            <a:r>
              <a:rPr lang="zh-CN" altLang="en-US" sz="2400" dirty="0">
                <a:ea typeface="宋体" panose="02010600030101010101" pitchFamily="2" charset="-122"/>
              </a:rPr>
              <a:t>	</a:t>
            </a:r>
            <a:r>
              <a:rPr lang="zh-CN" altLang="en-US" sz="2200" dirty="0">
                <a:ea typeface="宋体" panose="02010600030101010101" pitchFamily="2" charset="-122"/>
              </a:rPr>
              <a:t>使用</a:t>
            </a:r>
            <a:r>
              <a:rPr lang="en-US" altLang="zh-CN" sz="2200" dirty="0">
                <a:ea typeface="宋体" panose="02010600030101010101" pitchFamily="2" charset="-122"/>
              </a:rPr>
              <a:t>Java</a:t>
            </a:r>
            <a:r>
              <a:rPr lang="zh-CN" altLang="en-US" sz="2200" dirty="0">
                <a:ea typeface="宋体" panose="02010600030101010101" pitchFamily="2" charset="-122"/>
              </a:rPr>
              <a:t>虚拟机中的</a:t>
            </a:r>
            <a:r>
              <a:rPr lang="en-US" altLang="zh-CN" sz="2200" dirty="0">
                <a:ea typeface="宋体" panose="02010600030101010101" pitchFamily="2" charset="-122"/>
              </a:rPr>
              <a:t>Java</a:t>
            </a:r>
            <a:r>
              <a:rPr lang="zh-CN" altLang="en-US" sz="2200" dirty="0">
                <a:ea typeface="宋体" panose="02010600030101010101" pitchFamily="2" charset="-122"/>
              </a:rPr>
              <a:t>解释器（</a:t>
            </a:r>
            <a:r>
              <a:rPr lang="en-US" altLang="zh-CN" sz="2200" dirty="0">
                <a:ea typeface="宋体" panose="02010600030101010101" pitchFamily="2" charset="-122"/>
              </a:rPr>
              <a:t>java.exe）</a:t>
            </a:r>
            <a:r>
              <a:rPr lang="zh-CN" altLang="en-US" sz="2200" dirty="0">
                <a:ea typeface="宋体" panose="02010600030101010101" pitchFamily="2" charset="-122"/>
              </a:rPr>
              <a:t>来解释执行其字节码文件。</a:t>
            </a:r>
            <a:r>
              <a:rPr lang="en-US" altLang="zh-CN" sz="2200" dirty="0">
                <a:ea typeface="宋体" panose="02010600030101010101" pitchFamily="2" charset="-122"/>
              </a:rPr>
              <a:t>Java</a:t>
            </a:r>
            <a:r>
              <a:rPr lang="zh-CN" altLang="en-US" sz="2200" dirty="0">
                <a:ea typeface="宋体" panose="02010600030101010101" pitchFamily="2" charset="-122"/>
              </a:rPr>
              <a:t>应用程序总是从主类的</a:t>
            </a:r>
            <a:r>
              <a:rPr lang="en-US" altLang="zh-CN" sz="2200" dirty="0">
                <a:ea typeface="宋体" panose="02010600030101010101" pitchFamily="2" charset="-122"/>
              </a:rPr>
              <a:t>main</a:t>
            </a:r>
            <a:r>
              <a:rPr lang="zh-CN" altLang="en-US" sz="2200" dirty="0">
                <a:ea typeface="宋体" panose="02010600030101010101" pitchFamily="2" charset="-122"/>
              </a:rPr>
              <a:t>方法开始执行。因此，需进入主类字节码所在目录，比如</a:t>
            </a:r>
            <a:r>
              <a:rPr lang="en-US" altLang="zh-CN" sz="2200" dirty="0">
                <a:ea typeface="宋体" panose="02010600030101010101" pitchFamily="2" charset="-122"/>
              </a:rPr>
              <a:t>C:\chapter1，</a:t>
            </a:r>
            <a:r>
              <a:rPr lang="zh-CN" altLang="en-US" sz="2200" dirty="0">
                <a:ea typeface="宋体" panose="02010600030101010101" pitchFamily="2" charset="-122"/>
              </a:rPr>
              <a:t>然后使用</a:t>
            </a:r>
            <a:r>
              <a:rPr lang="en-US" altLang="zh-CN" sz="2200" dirty="0">
                <a:ea typeface="宋体" panose="02010600030101010101" pitchFamily="2" charset="-122"/>
              </a:rPr>
              <a:t>Java</a:t>
            </a:r>
            <a:r>
              <a:rPr lang="zh-CN" altLang="en-US" sz="2200" dirty="0">
                <a:ea typeface="宋体" panose="02010600030101010101" pitchFamily="2" charset="-122"/>
              </a:rPr>
              <a:t>解释器（</a:t>
            </a:r>
            <a:r>
              <a:rPr lang="en-US" altLang="zh-CN" sz="2200" dirty="0">
                <a:ea typeface="宋体" panose="02010600030101010101" pitchFamily="2" charset="-122"/>
              </a:rPr>
              <a:t>java.exe）</a:t>
            </a:r>
            <a:r>
              <a:rPr lang="zh-CN" altLang="en-US" sz="2200" dirty="0">
                <a:ea typeface="宋体" panose="02010600030101010101" pitchFamily="2" charset="-122"/>
              </a:rPr>
              <a:t>运行主类的字节码.  图1.1</a:t>
            </a:r>
            <a:r>
              <a:rPr lang="en-US" altLang="zh-CN" sz="2200" dirty="0">
                <a:ea typeface="宋体" panose="02010600030101010101" pitchFamily="2" charset="-122"/>
              </a:rPr>
              <a:t>4</a:t>
            </a:r>
            <a:r>
              <a:rPr lang="zh-CN" altLang="en-US" sz="2200" dirty="0">
                <a:ea typeface="宋体" panose="02010600030101010101" pitchFamily="2" charset="-122"/>
              </a:rPr>
              <a:t>  使用</a:t>
            </a:r>
            <a:r>
              <a:rPr lang="en-US" altLang="zh-CN" sz="2200" dirty="0">
                <a:ea typeface="宋体" panose="02010600030101010101" pitchFamily="2" charset="-122"/>
              </a:rPr>
              <a:t>java</a:t>
            </a:r>
            <a:r>
              <a:rPr lang="zh-CN" altLang="en-US" sz="2200" dirty="0">
                <a:ea typeface="宋体" panose="02010600030101010101" pitchFamily="2" charset="-122"/>
              </a:rPr>
              <a:t>解释器运行程序 </a:t>
            </a:r>
            <a:endParaRPr lang="zh-CN" altLang="en-US" sz="2200" dirty="0">
              <a:ea typeface="宋体" panose="02010600030101010101" pitchFamily="2" charset="-122"/>
            </a:endParaRPr>
          </a:p>
          <a:p>
            <a:pPr eaLnBrk="1" hangingPunct="1">
              <a:buFontTx/>
              <a:buNone/>
            </a:pPr>
            <a:r>
              <a:rPr lang="en-US" altLang="zh-CN" sz="2200" dirty="0">
                <a:solidFill>
                  <a:srgbClr val="0000FF"/>
                </a:solidFill>
                <a:ea typeface="宋体" panose="02010600030101010101" pitchFamily="2" charset="-122"/>
              </a:rPr>
              <a:t>     C:\chapter1\&gt; java Hello</a:t>
            </a:r>
            <a:r>
              <a:rPr lang="en-US" altLang="zh-CN" sz="1600" dirty="0">
                <a:ea typeface="宋体" panose="02010600030101010101" pitchFamily="2" charset="-122"/>
              </a:rPr>
              <a:t>               </a:t>
            </a:r>
            <a:endParaRPr lang="zh-CN" altLang="en-US" sz="1600" dirty="0">
              <a:ea typeface="宋体" panose="02010600030101010101" pitchFamily="2" charset="-122"/>
            </a:endParaRPr>
          </a:p>
        </p:txBody>
      </p:sp>
      <p:pic>
        <p:nvPicPr>
          <p:cNvPr id="40964" name="Picture 6"/>
          <p:cNvPicPr>
            <a:picLocks noChangeAspect="1"/>
          </p:cNvPicPr>
          <p:nvPr/>
        </p:nvPicPr>
        <p:blipFill>
          <a:blip r:embed="rId1"/>
          <a:stretch>
            <a:fillRect/>
          </a:stretch>
        </p:blipFill>
        <p:spPr>
          <a:xfrm>
            <a:off x="4286250" y="5000625"/>
            <a:ext cx="4392613" cy="1223963"/>
          </a:xfrm>
          <a:prstGeom prst="rect">
            <a:avLst/>
          </a:prstGeom>
          <a:noFill/>
          <a:ln w="9525">
            <a:noFill/>
          </a:ln>
        </p:spPr>
      </p:pic>
      <p:sp>
        <p:nvSpPr>
          <p:cNvPr id="40965" name="矩形 1"/>
          <p:cNvSpPr/>
          <p:nvPr/>
        </p:nvSpPr>
        <p:spPr>
          <a:xfrm>
            <a:off x="4572000" y="6286500"/>
            <a:ext cx="3063875" cy="338138"/>
          </a:xfrm>
          <a:prstGeom prst="rect">
            <a:avLst/>
          </a:prstGeom>
          <a:noFill/>
          <a:ln w="9525">
            <a:noFill/>
          </a:ln>
        </p:spPr>
        <p:txBody>
          <a:bodyPr wrap="none">
            <a:spAutoFit/>
          </a:bodyPr>
          <a:p>
            <a:r>
              <a:rPr lang="zh-CN" altLang="zh-CN" sz="1600" dirty="0">
                <a:latin typeface="Times New Roman" panose="02020603050405020304" pitchFamily="18" charset="0"/>
              </a:rPr>
              <a:t>图</a:t>
            </a:r>
            <a:r>
              <a:rPr lang="en-US" altLang="zh-CN" sz="1600" dirty="0">
                <a:latin typeface="Times New Roman" panose="02020603050405020304" pitchFamily="18" charset="0"/>
              </a:rPr>
              <a:t>1.14  </a:t>
            </a:r>
            <a:r>
              <a:rPr lang="zh-CN" altLang="zh-CN" sz="1600" dirty="0">
                <a:latin typeface="Times New Roman" panose="02020603050405020304" pitchFamily="18" charset="0"/>
              </a:rPr>
              <a:t>使用</a:t>
            </a:r>
            <a:r>
              <a:rPr lang="en-US" altLang="zh-CN" sz="1600" dirty="0">
                <a:latin typeface="Times New Roman" panose="02020603050405020304" pitchFamily="18" charset="0"/>
              </a:rPr>
              <a:t>Java</a:t>
            </a:r>
            <a:r>
              <a:rPr lang="zh-CN" altLang="zh-CN" sz="1600" dirty="0">
                <a:latin typeface="Times New Roman" panose="02020603050405020304" pitchFamily="18" charset="0"/>
              </a:rPr>
              <a:t>解释器运行程序</a:t>
            </a:r>
            <a:endParaRPr lang="zh-CN" altLang="zh-CN" sz="16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6" name="Rectangle 2"/>
          <p:cNvSpPr>
            <a:spLocks noGrp="1"/>
          </p:cNvSpPr>
          <p:nvPr>
            <p:ph type="title"/>
          </p:nvPr>
        </p:nvSpPr>
        <p:spPr>
          <a:xfrm>
            <a:off x="457200" y="274638"/>
            <a:ext cx="6757988" cy="654050"/>
          </a:xfrm>
        </p:spPr>
        <p:txBody>
          <a:bodyPr vert="horz" wrap="square" lIns="91440" tIns="45720" rIns="91440" bIns="45720" anchor="ctr"/>
          <a:p>
            <a:pPr eaLnBrk="1" hangingPunct="1"/>
            <a:r>
              <a:rPr lang="zh-CN" altLang="en-US" sz="2800" b="1" dirty="0">
                <a:solidFill>
                  <a:srgbClr val="0000FF"/>
                </a:solidFill>
                <a:latin typeface="宋体" panose="02010600030101010101" pitchFamily="2" charset="-122"/>
                <a:ea typeface="宋体" panose="02010600030101010101" pitchFamily="2" charset="-122"/>
              </a:rPr>
              <a:t>再看一个简单的</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应用程序</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72707" name="Rectangle 3"/>
          <p:cNvSpPr>
            <a:spLocks noGrp="1" noChangeArrowheads="1"/>
          </p:cNvSpPr>
          <p:nvPr>
            <p:ph idx="1"/>
          </p:nvPr>
        </p:nvSpPr>
        <p:spPr>
          <a:xfrm>
            <a:off x="357188" y="1071563"/>
            <a:ext cx="8208963" cy="1152525"/>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0"/>
              </a:spcBef>
              <a:spcAft>
                <a:spcPts val="0"/>
              </a:spcAft>
              <a:buClr>
                <a:srgbClr val="0000FF"/>
              </a:buClr>
              <a:buSzTx/>
              <a:buFont typeface="Wingdings" panose="05000000000000000000" pitchFamily="2" charset="2"/>
              <a:buChar char="v"/>
              <a:defRPr/>
            </a:pP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不要求读者看懂程序的细节，但读者必须知道</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怎样保存</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0"/>
              </a:spcBef>
              <a:spcAft>
                <a:spcPts val="0"/>
              </a:spcAft>
              <a:buClr>
                <a:srgbClr val="0000FF"/>
              </a:buClr>
              <a:buSzTx/>
              <a:buFontTx/>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hlinkClick r:id="rId1" action="ppaction://hlinkfile"/>
              </a:rPr>
              <a:t>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hlinkClick r:id="rId1" action="ppaction://hlinkfile"/>
              </a:rPr>
              <a:t>例子2</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中的</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源文件</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源文件里有</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个类</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、怎样使用</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编译器编译</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源程序、怎样使用</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解释器运行</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程序 。</a:t>
            </a:r>
            <a:endParaRPr kumimoji="0" lang="zh-CN" alt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extBox 1"/>
          <p:cNvSpPr txBox="1"/>
          <p:nvPr/>
        </p:nvSpPr>
        <p:spPr>
          <a:xfrm>
            <a:off x="3959225" y="2214563"/>
            <a:ext cx="4899025" cy="2740025"/>
          </a:xfrm>
          <a:prstGeom prst="rect">
            <a:avLst/>
          </a:prstGeom>
          <a:noFill/>
        </p:spPr>
        <p:txBody>
          <a:bodyPr>
            <a:spAutoFit/>
          </a:bodyPr>
          <a:lstStyle/>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class A { </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public static void main(String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args</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People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宋体" panose="02010600030101010101" pitchFamily="2" charset="-122"/>
                <a:cs typeface="+mn-cs"/>
              </a:rPr>
              <a:t>z</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hubajie</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new People();</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zhubajie.height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170;</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zhubajie.ear</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两只大耳朵</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System.out.println</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身高:</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zhubajie.height</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System.out.println</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zhubajie.ear</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zhubajie.speak</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师傅,咱们别去西天了,改去月宫吧</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    }</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Times New Roman" panose="02020603050405020304" pitchFamily="18" charset="0"/>
                <a:ea typeface="宋体" panose="02010600030101010101" pitchFamily="2" charset="-122"/>
                <a:cs typeface="+mn-cs"/>
              </a:rPr>
              <a:t> </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defRPr/>
            </a:pPr>
            <a:endParaRPr kumimoji="1" lang="zh-CN" altLang="en-US" sz="1800" kern="1200" cap="none" spc="0" normalizeH="0" baseline="0" noProof="0" dirty="0">
              <a:latin typeface="Times New Roman" panose="02020603050405020304" pitchFamily="18" charset="0"/>
              <a:ea typeface="宋体" panose="02010600030101010101" pitchFamily="2" charset="-122"/>
              <a:cs typeface="+mn-cs"/>
            </a:endParaRPr>
          </a:p>
        </p:txBody>
      </p:sp>
      <p:sp>
        <p:nvSpPr>
          <p:cNvPr id="41989" name="矩形 2"/>
          <p:cNvSpPr/>
          <p:nvPr/>
        </p:nvSpPr>
        <p:spPr>
          <a:xfrm>
            <a:off x="357188" y="2357438"/>
            <a:ext cx="3960812" cy="2246312"/>
          </a:xfrm>
          <a:prstGeom prst="rect">
            <a:avLst/>
          </a:prstGeom>
          <a:noFill/>
          <a:ln w="9525">
            <a:noFill/>
          </a:ln>
        </p:spPr>
        <p:txBody>
          <a:bodyPr>
            <a:spAutoFit/>
          </a:bodyPr>
          <a:p>
            <a:r>
              <a:rPr lang="en-US" altLang="zh-CN" sz="2000" dirty="0">
                <a:latin typeface="Times New Roman" panose="02020603050405020304" pitchFamily="18" charset="0"/>
              </a:rPr>
              <a:t>public class People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int height;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String ear;</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void speak(String s) {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System.out.println(s);</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zh-CN" sz="2000" dirty="0">
              <a:latin typeface="Times New Roman" panose="02020603050405020304" pitchFamily="18" charset="0"/>
            </a:endParaRPr>
          </a:p>
        </p:txBody>
      </p:sp>
      <p:pic>
        <p:nvPicPr>
          <p:cNvPr id="41990" name="Picture 7"/>
          <p:cNvPicPr>
            <a:picLocks noChangeAspect="1"/>
          </p:cNvPicPr>
          <p:nvPr/>
        </p:nvPicPr>
        <p:blipFill>
          <a:blip r:embed="rId2"/>
          <a:stretch>
            <a:fillRect/>
          </a:stretch>
        </p:blipFill>
        <p:spPr>
          <a:xfrm>
            <a:off x="500063" y="4786313"/>
            <a:ext cx="4071937" cy="1782762"/>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4" name="标题 1"/>
          <p:cNvSpPr>
            <a:spLocks noGrp="1"/>
          </p:cNvSpPr>
          <p:nvPr>
            <p:ph type="title"/>
          </p:nvPr>
        </p:nvSpPr>
        <p:spPr>
          <a:xfrm>
            <a:off x="785813" y="428625"/>
            <a:ext cx="5449888"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100" b="1" i="0" u="none" strike="noStrike" kern="1200" cap="none" spc="0" normalizeH="0" baseline="0" noProof="0" dirty="0" smtClean="0">
                <a:ln>
                  <a:noFill/>
                </a:ln>
                <a:solidFill>
                  <a:srgbClr val="0000FF"/>
                </a:solidFill>
                <a:effectLst/>
                <a:uLnTx/>
                <a:uFillTx/>
                <a:latin typeface="+mj-lt"/>
                <a:ea typeface="+mj-ea"/>
                <a:cs typeface="+mj-cs"/>
              </a:rPr>
              <a:t>1.6  Java</a:t>
            </a:r>
            <a:r>
              <a:rPr kumimoji="0" lang="zh-CN" altLang="zh-CN" sz="3100" b="1" i="0" u="none" strike="noStrike" kern="1200" cap="none" spc="0" normalizeH="0" baseline="0" noProof="0" dirty="0" smtClean="0">
                <a:ln>
                  <a:noFill/>
                </a:ln>
                <a:solidFill>
                  <a:srgbClr val="0000FF"/>
                </a:solidFill>
                <a:effectLst/>
                <a:uLnTx/>
                <a:uFillTx/>
                <a:latin typeface="+mj-lt"/>
                <a:ea typeface="+mj-ea"/>
                <a:cs typeface="+mj-cs"/>
              </a:rPr>
              <a:t>反编译</a:t>
            </a:r>
            <a:endParaRPr kumimoji="0" lang="zh-CN" altLang="en-US" sz="4400" b="0" i="0" u="none" strike="noStrike" kern="1200" cap="none" spc="0" normalizeH="0" baseline="0" noProof="0" dirty="0" smtClean="0">
              <a:ln>
                <a:noFill/>
              </a:ln>
              <a:solidFill>
                <a:srgbClr val="0000FF"/>
              </a:solidFill>
              <a:effectLst/>
              <a:uLnTx/>
              <a:uFillTx/>
              <a:latin typeface="+mj-lt"/>
              <a:ea typeface="+mj-ea"/>
              <a:cs typeface="+mj-cs"/>
            </a:endParaRPr>
          </a:p>
        </p:txBody>
      </p:sp>
      <p:sp>
        <p:nvSpPr>
          <p:cNvPr id="43011" name="矩形 3"/>
          <p:cNvSpPr/>
          <p:nvPr/>
        </p:nvSpPr>
        <p:spPr>
          <a:xfrm>
            <a:off x="468313" y="1700213"/>
            <a:ext cx="8424862" cy="1570037"/>
          </a:xfrm>
          <a:prstGeom prst="rect">
            <a:avLst/>
          </a:prstGeom>
          <a:noFill/>
          <a:ln w="9525">
            <a:noFill/>
          </a:ln>
        </p:spPr>
        <p:txBody>
          <a:bodyPr>
            <a:spAutoFit/>
          </a:bodyPr>
          <a:p>
            <a:pPr algn="just"/>
            <a:r>
              <a:rPr lang="en-US" altLang="zh-CN" dirty="0">
                <a:latin typeface="Times New Roman" panose="02020603050405020304" pitchFamily="18" charset="0"/>
              </a:rPr>
              <a:t>         JDK</a:t>
            </a:r>
            <a:r>
              <a:rPr lang="zh-CN" altLang="zh-CN" dirty="0">
                <a:latin typeface="Times New Roman" panose="02020603050405020304" pitchFamily="18" charset="0"/>
              </a:rPr>
              <a:t>提供的反编译器是</a:t>
            </a:r>
            <a:r>
              <a:rPr lang="en-US" altLang="zh-CN" dirty="0">
                <a:latin typeface="Times New Roman" panose="02020603050405020304" pitchFamily="18" charset="0"/>
              </a:rPr>
              <a:t>javap.exe</a:t>
            </a:r>
            <a:r>
              <a:rPr lang="zh-CN" altLang="zh-CN" dirty="0">
                <a:latin typeface="Times New Roman" panose="02020603050405020304" pitchFamily="18" charset="0"/>
              </a:rPr>
              <a:t>（也有真对</a:t>
            </a:r>
            <a:r>
              <a:rPr lang="en-US" altLang="zh-CN" dirty="0">
                <a:latin typeface="Times New Roman" panose="02020603050405020304" pitchFamily="18" charset="0"/>
              </a:rPr>
              <a:t>Java</a:t>
            </a:r>
            <a:r>
              <a:rPr lang="zh-CN" altLang="zh-CN" dirty="0">
                <a:latin typeface="Times New Roman" panose="02020603050405020304" pitchFamily="18" charset="0"/>
              </a:rPr>
              <a:t>的许多商业反编译软件，例如</a:t>
            </a:r>
            <a:r>
              <a:rPr lang="en-US" altLang="zh-CN" dirty="0">
                <a:latin typeface="Times New Roman" panose="02020603050405020304" pitchFamily="18" charset="0"/>
              </a:rPr>
              <a:t>dj-gui</a:t>
            </a:r>
            <a:r>
              <a:rPr lang="zh-CN" altLang="zh-CN" dirty="0">
                <a:latin typeface="Times New Roman" panose="02020603050405020304" pitchFamily="18" charset="0"/>
              </a:rPr>
              <a:t>反编译）。如果想反编译例子</a:t>
            </a:r>
            <a:r>
              <a:rPr lang="en-US" altLang="zh-CN" dirty="0">
                <a:latin typeface="Times New Roman" panose="02020603050405020304" pitchFamily="18" charset="0"/>
              </a:rPr>
              <a:t>1</a:t>
            </a:r>
            <a:r>
              <a:rPr lang="zh-CN" altLang="zh-CN" dirty="0">
                <a:latin typeface="Times New Roman" panose="02020603050405020304" pitchFamily="18" charset="0"/>
              </a:rPr>
              <a:t>中的</a:t>
            </a:r>
            <a:r>
              <a:rPr lang="en-US" altLang="zh-CN" dirty="0">
                <a:latin typeface="Times New Roman" panose="02020603050405020304" pitchFamily="18" charset="0"/>
              </a:rPr>
              <a:t>Hello.class</a:t>
            </a:r>
            <a:r>
              <a:rPr lang="zh-CN" altLang="zh-CN" dirty="0">
                <a:latin typeface="Times New Roman" panose="02020603050405020304" pitchFamily="18" charset="0"/>
              </a:rPr>
              <a:t>，可使用</a:t>
            </a:r>
            <a:r>
              <a:rPr lang="en-US" altLang="zh-CN" dirty="0">
                <a:latin typeface="Times New Roman" panose="02020603050405020304" pitchFamily="18" charset="0"/>
              </a:rPr>
              <a:t>javap</a:t>
            </a:r>
            <a:r>
              <a:rPr lang="zh-CN" altLang="zh-CN" dirty="0">
                <a:latin typeface="Times New Roman" panose="02020603050405020304" pitchFamily="18" charset="0"/>
              </a:rPr>
              <a:t>命令：</a:t>
            </a:r>
            <a:r>
              <a:rPr lang="en-US" altLang="zh-CN" dirty="0">
                <a:latin typeface="Times New Roman" panose="02020603050405020304" pitchFamily="18" charset="0"/>
              </a:rPr>
              <a:t>javap Hello.class </a:t>
            </a:r>
            <a:r>
              <a:rPr lang="zh-CN" altLang="zh-CN" dirty="0">
                <a:latin typeface="Times New Roman" panose="02020603050405020304" pitchFamily="18" charset="0"/>
              </a:rPr>
              <a:t>，例如：</a:t>
            </a:r>
            <a:endParaRPr lang="zh-CN" altLang="zh-CN" dirty="0">
              <a:latin typeface="Times New Roman" panose="02020603050405020304" pitchFamily="18" charset="0"/>
            </a:endParaRPr>
          </a:p>
          <a:p>
            <a:r>
              <a:rPr lang="en-US" altLang="zh-CN" dirty="0">
                <a:latin typeface="Times New Roman" panose="02020603050405020304" pitchFamily="18" charset="0"/>
              </a:rPr>
              <a:t>C:\chapter1\&gt; javap Hello.class</a:t>
            </a:r>
            <a:endParaRPr lang="zh-CN" altLang="zh-CN" dirty="0">
              <a:latin typeface="Times New Roman" panose="02020603050405020304" pitchFamily="18" charset="0"/>
            </a:endParaRPr>
          </a:p>
        </p:txBody>
      </p:sp>
      <p:sp>
        <p:nvSpPr>
          <p:cNvPr id="43012" name="矩形 4"/>
          <p:cNvSpPr/>
          <p:nvPr/>
        </p:nvSpPr>
        <p:spPr>
          <a:xfrm>
            <a:off x="323850" y="3500438"/>
            <a:ext cx="8569325" cy="1200150"/>
          </a:xfrm>
          <a:prstGeom prst="rect">
            <a:avLst/>
          </a:prstGeom>
          <a:noFill/>
          <a:ln w="9525">
            <a:noFill/>
          </a:ln>
        </p:spPr>
        <p:txBody>
          <a:bodyPr>
            <a:spAutoFit/>
          </a:bodyPr>
          <a:p>
            <a:pPr algn="just"/>
            <a:r>
              <a:rPr lang="en-US" altLang="zh-CN" dirty="0">
                <a:latin typeface="Times New Roman" panose="02020603050405020304" pitchFamily="18" charset="0"/>
              </a:rPr>
              <a:t>        </a:t>
            </a:r>
            <a:r>
              <a:rPr lang="zh-CN" altLang="zh-CN" dirty="0">
                <a:latin typeface="Times New Roman" panose="02020603050405020304" pitchFamily="18" charset="0"/>
              </a:rPr>
              <a:t>如果想反编译类库中的</a:t>
            </a:r>
            <a:r>
              <a:rPr lang="en-US" altLang="zh-CN" dirty="0">
                <a:latin typeface="Times New Roman" panose="02020603050405020304" pitchFamily="18" charset="0"/>
              </a:rPr>
              <a:t>Date</a:t>
            </a:r>
            <a:r>
              <a:rPr lang="zh-CN" altLang="zh-CN" dirty="0">
                <a:latin typeface="Times New Roman" panose="02020603050405020304" pitchFamily="18" charset="0"/>
              </a:rPr>
              <a:t>类（其包名是</a:t>
            </a:r>
            <a:r>
              <a:rPr lang="en-US" altLang="zh-CN" dirty="0">
                <a:latin typeface="Times New Roman" panose="02020603050405020304" pitchFamily="18" charset="0"/>
              </a:rPr>
              <a:t>java.util</a:t>
            </a:r>
            <a:r>
              <a:rPr lang="zh-CN" altLang="zh-CN" dirty="0">
                <a:latin typeface="Times New Roman" panose="02020603050405020304" pitchFamily="18" charset="0"/>
              </a:rPr>
              <a:t>）</a:t>
            </a:r>
            <a:r>
              <a:rPr lang="en-US" altLang="zh-CN" dirty="0">
                <a:latin typeface="Times New Roman" panose="02020603050405020304" pitchFamily="18" charset="0"/>
              </a:rPr>
              <a:t>Date.class</a:t>
            </a:r>
            <a:r>
              <a:rPr lang="zh-CN" altLang="zh-CN" dirty="0">
                <a:latin typeface="Times New Roman" panose="02020603050405020304" pitchFamily="18" charset="0"/>
              </a:rPr>
              <a:t>，可使用</a:t>
            </a:r>
            <a:r>
              <a:rPr lang="en-US" altLang="zh-CN" dirty="0">
                <a:latin typeface="Times New Roman" panose="02020603050405020304" pitchFamily="18" charset="0"/>
              </a:rPr>
              <a:t>javap</a:t>
            </a:r>
            <a:r>
              <a:rPr lang="zh-CN" altLang="zh-CN" dirty="0">
                <a:latin typeface="Times New Roman" panose="02020603050405020304" pitchFamily="18" charset="0"/>
              </a:rPr>
              <a:t>命令：</a:t>
            </a:r>
            <a:r>
              <a:rPr lang="en-US" altLang="zh-CN" dirty="0">
                <a:latin typeface="Times New Roman" panose="02020603050405020304" pitchFamily="18" charset="0"/>
              </a:rPr>
              <a:t>javap java.util.Date.class</a:t>
            </a:r>
            <a:r>
              <a:rPr lang="zh-CN" altLang="zh-CN" dirty="0">
                <a:latin typeface="Times New Roman" panose="02020603050405020304" pitchFamily="18" charset="0"/>
              </a:rPr>
              <a:t>，例如：</a:t>
            </a:r>
            <a:endParaRPr lang="zh-CN" altLang="zh-CN" dirty="0">
              <a:latin typeface="Times New Roman" panose="02020603050405020304" pitchFamily="18" charset="0"/>
            </a:endParaRPr>
          </a:p>
          <a:p>
            <a:r>
              <a:rPr lang="en-US" altLang="zh-CN" dirty="0">
                <a:latin typeface="Times New Roman" panose="02020603050405020304" pitchFamily="18" charset="0"/>
              </a:rPr>
              <a:t>C:\chapter1\&gt; javap  java.util.Date.class</a:t>
            </a:r>
            <a:endParaRPr lang="zh-CN" altLang="zh-CN"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Rectangle 2"/>
          <p:cNvSpPr>
            <a:spLocks noGrp="1"/>
          </p:cNvSpPr>
          <p:nvPr>
            <p:ph type="title"/>
          </p:nvPr>
        </p:nvSpPr>
        <p:spPr>
          <a:xfrm>
            <a:off x="457200" y="274638"/>
            <a:ext cx="6686550" cy="868362"/>
          </a:xfrm>
        </p:spPr>
        <p:txBody>
          <a:bodyPr vert="horz" wrap="square" lIns="91440" tIns="45720" rIns="91440" bIns="45720" anchor="ctr"/>
          <a:p>
            <a:pPr eaLnBrk="1" hangingPunct="1"/>
            <a:r>
              <a:rPr lang="zh-CN" altLang="en-US" sz="2800" b="1" dirty="0">
                <a:solidFill>
                  <a:srgbClr val="0000FF"/>
                </a:solidFill>
                <a:latin typeface="宋体" panose="02010600030101010101" pitchFamily="2" charset="-122"/>
                <a:ea typeface="宋体" panose="02010600030101010101" pitchFamily="2" charset="-122"/>
              </a:rPr>
              <a:t>1.</a:t>
            </a:r>
            <a:r>
              <a:rPr lang="en-US" altLang="zh-CN" sz="2800" b="1" dirty="0">
                <a:solidFill>
                  <a:srgbClr val="0000FF"/>
                </a:solidFill>
                <a:latin typeface="宋体" panose="02010600030101010101" pitchFamily="2" charset="-122"/>
                <a:ea typeface="宋体" panose="02010600030101010101" pitchFamily="2" charset="-122"/>
              </a:rPr>
              <a:t>7</a:t>
            </a:r>
            <a:r>
              <a:rPr lang="zh-CN" altLang="en-US" sz="2800" b="1" dirty="0">
                <a:solidFill>
                  <a:srgbClr val="0000FF"/>
                </a:solidFill>
                <a:latin typeface="宋体" panose="02010600030101010101" pitchFamily="2" charset="-122"/>
                <a:ea typeface="宋体" panose="02010600030101010101" pitchFamily="2" charset="-122"/>
              </a:rPr>
              <a:t>  编程风格 </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44035" name="Rectangle 3"/>
          <p:cNvSpPr>
            <a:spLocks noGrp="1"/>
          </p:cNvSpPr>
          <p:nvPr>
            <p:ph idx="1"/>
          </p:nvPr>
        </p:nvSpPr>
        <p:spPr>
          <a:xfrm>
            <a:off x="357188" y="1500188"/>
            <a:ext cx="4103687" cy="3944937"/>
          </a:xfrm>
        </p:spPr>
        <p:txBody>
          <a:bodyPr vert="horz" wrap="square" lIns="91440" tIns="45720" rIns="91440" bIns="45720" anchor="t"/>
          <a:p>
            <a:pPr algn="just" eaLnBrk="1" hangingPunct="1">
              <a:buClr>
                <a:srgbClr val="0000FF"/>
              </a:buClr>
              <a:buFont typeface="Wingdings" panose="05000000000000000000" pitchFamily="2" charset="2"/>
              <a:buChar char="v"/>
            </a:pPr>
            <a:r>
              <a:rPr lang="zh-CN" altLang="en-US" sz="2200" dirty="0">
                <a:ea typeface="宋体" panose="02010600030101010101" pitchFamily="2" charset="-122"/>
              </a:rPr>
              <a:t>遵守一门语言的编程风格是非常重要的，否则编写的代码将难以阅读，给后期的维护带来诸多不便</a:t>
            </a:r>
            <a:endParaRPr lang="zh-CN" altLang="en-US" sz="2200" dirty="0">
              <a:ea typeface="宋体" panose="02010600030101010101" pitchFamily="2" charset="-122"/>
            </a:endParaRPr>
          </a:p>
          <a:p>
            <a:pPr eaLnBrk="1" hangingPunct="1">
              <a:spcBef>
                <a:spcPct val="0"/>
              </a:spcBef>
              <a:buFontTx/>
              <a:buNone/>
            </a:pPr>
            <a:r>
              <a:rPr lang="zh-CN" altLang="en-US" sz="2200" b="1" dirty="0">
                <a:solidFill>
                  <a:srgbClr val="0000FF"/>
                </a:solidFill>
                <a:ea typeface="宋体" panose="02010600030101010101" pitchFamily="2" charset="-122"/>
              </a:rPr>
              <a:t>1.</a:t>
            </a:r>
            <a:r>
              <a:rPr lang="en-US" altLang="zh-CN" sz="2200" b="1" dirty="0">
                <a:solidFill>
                  <a:srgbClr val="0000FF"/>
                </a:solidFill>
                <a:ea typeface="宋体" panose="02010600030101010101" pitchFamily="2" charset="-122"/>
              </a:rPr>
              <a:t>7</a:t>
            </a:r>
            <a:r>
              <a:rPr lang="zh-CN" altLang="en-US" sz="2200" b="1" dirty="0">
                <a:solidFill>
                  <a:srgbClr val="0000FF"/>
                </a:solidFill>
                <a:ea typeface="宋体" panose="02010600030101010101" pitchFamily="2" charset="-122"/>
              </a:rPr>
              <a:t>.1 </a:t>
            </a:r>
            <a:r>
              <a:rPr lang="en-US" altLang="zh-CN" sz="2200" b="1" dirty="0">
                <a:solidFill>
                  <a:srgbClr val="0000FF"/>
                </a:solidFill>
                <a:ea typeface="宋体" panose="02010600030101010101" pitchFamily="2" charset="-122"/>
              </a:rPr>
              <a:t>Allmans</a:t>
            </a:r>
            <a:r>
              <a:rPr lang="zh-CN" altLang="en-US" sz="2200" b="1" dirty="0">
                <a:solidFill>
                  <a:srgbClr val="0000FF"/>
                </a:solidFill>
                <a:ea typeface="宋体" panose="02010600030101010101" pitchFamily="2" charset="-122"/>
              </a:rPr>
              <a:t>风格</a:t>
            </a:r>
            <a:endParaRPr lang="zh-CN" altLang="en-US" sz="2200" b="1" dirty="0">
              <a:solidFill>
                <a:srgbClr val="0000FF"/>
              </a:solidFill>
              <a:ea typeface="宋体" panose="02010600030101010101" pitchFamily="2" charset="-122"/>
            </a:endParaRPr>
          </a:p>
          <a:p>
            <a:pPr algn="just" eaLnBrk="1" hangingPunct="1">
              <a:spcBef>
                <a:spcPct val="0"/>
              </a:spcBef>
              <a:buFontTx/>
              <a:buNone/>
            </a:pPr>
            <a:r>
              <a:rPr lang="en-US" altLang="zh-CN" sz="2200" dirty="0">
                <a:ea typeface="宋体" panose="02010600030101010101" pitchFamily="2" charset="-122"/>
              </a:rPr>
              <a:t>	Allmans</a:t>
            </a:r>
            <a:r>
              <a:rPr lang="zh-CN" altLang="en-US" sz="2200" dirty="0">
                <a:ea typeface="宋体" panose="02010600030101010101" pitchFamily="2" charset="-122"/>
              </a:rPr>
              <a:t>风格也称“独行”风格，即左、右大括号各自独占一行，如下列代码所示意 .当代码量较小时适合使用“独行”风格，代码布局清晰，可读性强 </a:t>
            </a:r>
            <a:endParaRPr lang="zh-CN" altLang="en-US" sz="2200" dirty="0">
              <a:ea typeface="宋体" panose="02010600030101010101" pitchFamily="2" charset="-122"/>
            </a:endParaRPr>
          </a:p>
        </p:txBody>
      </p:sp>
      <p:sp>
        <p:nvSpPr>
          <p:cNvPr id="73732" name="Rectangle 4"/>
          <p:cNvSpPr/>
          <p:nvPr/>
        </p:nvSpPr>
        <p:spPr>
          <a:xfrm>
            <a:off x="4643438" y="1700213"/>
            <a:ext cx="4321175" cy="3687762"/>
          </a:xfrm>
          <a:prstGeom prst="rect">
            <a:avLst/>
          </a:prstGeom>
          <a:noFill/>
          <a:ln w="25400" cap="flat" cmpd="sng">
            <a:solidFill>
              <a:srgbClr val="800000"/>
            </a:solidFill>
            <a:prstDash val="solid"/>
            <a:miter/>
            <a:headEnd type="none" w="med" len="med"/>
            <a:tailEnd type="none" w="med" len="med"/>
          </a:ln>
        </p:spPr>
        <p:txBody>
          <a:bodyPr>
            <a:spAutoFit/>
          </a:bodyPr>
          <a:p>
            <a:pPr indent="266700" algn="just"/>
            <a:r>
              <a:rPr lang="en-US" altLang="zh-CN" sz="1800" b="1" dirty="0">
                <a:latin typeface="Times New Roman" panose="02020603050405020304" pitchFamily="18" charset="0"/>
              </a:rPr>
              <a:t>class Allmans</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public static void main(String args[])</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int sum=0,i=0,j=0;</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for(i=1;i&lt;=100;i++)</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sum=sum+i;</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System.out.println(sum);</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a:p>
            <a:pPr indent="266700" eaLnBrk="0" hangingPunct="0"/>
            <a:endParaRPr lang="en-US" altLang="zh-CN"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8" name="Rectangle 2"/>
          <p:cNvSpPr>
            <a:spLocks noGrp="1"/>
          </p:cNvSpPr>
          <p:nvPr>
            <p:ph type="title"/>
          </p:nvPr>
        </p:nvSpPr>
        <p:spPr>
          <a:xfrm>
            <a:off x="457200" y="274638"/>
            <a:ext cx="4829175" cy="796925"/>
          </a:xfrm>
        </p:spPr>
        <p:txBody>
          <a:bodyPr vert="horz" wrap="square" lIns="91440" tIns="45720" rIns="91440" bIns="45720" anchor="ctr"/>
          <a:p>
            <a:pPr eaLnBrk="1" hangingPunct="1"/>
            <a:r>
              <a:rPr lang="zh-CN" altLang="en-US" sz="2800" b="1" dirty="0">
                <a:solidFill>
                  <a:srgbClr val="0000FF"/>
                </a:solidFill>
                <a:latin typeface="宋体" panose="02010600030101010101" pitchFamily="2" charset="-122"/>
                <a:ea typeface="宋体" panose="02010600030101010101" pitchFamily="2" charset="-122"/>
              </a:rPr>
              <a:t>1.</a:t>
            </a:r>
            <a:r>
              <a:rPr lang="en-US" altLang="zh-CN" sz="2800" b="1" dirty="0">
                <a:solidFill>
                  <a:srgbClr val="0000FF"/>
                </a:solidFill>
                <a:latin typeface="宋体" panose="02010600030101010101" pitchFamily="2" charset="-122"/>
                <a:ea typeface="宋体" panose="02010600030101010101" pitchFamily="2" charset="-122"/>
              </a:rPr>
              <a:t>7</a:t>
            </a:r>
            <a:r>
              <a:rPr lang="zh-CN" altLang="en-US" sz="2800" b="1" dirty="0">
                <a:solidFill>
                  <a:srgbClr val="0000FF"/>
                </a:solidFill>
                <a:latin typeface="宋体" panose="02010600030101010101" pitchFamily="2" charset="-122"/>
                <a:ea typeface="宋体" panose="02010600030101010101" pitchFamily="2" charset="-122"/>
              </a:rPr>
              <a:t>  编程风格</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0723" name="Rectangle 3"/>
          <p:cNvSpPr>
            <a:spLocks noGrp="1" noChangeArrowheads="1"/>
          </p:cNvSpPr>
          <p:nvPr>
            <p:ph idx="1"/>
          </p:nvPr>
        </p:nvSpPr>
        <p:spPr>
          <a:xfrm>
            <a:off x="539750" y="1555750"/>
            <a:ext cx="3744913" cy="4802188"/>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1.</a:t>
            </a:r>
            <a:r>
              <a:rPr kumimoji="0" lang="en-US" altLang="zh-CN"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7</a:t>
            </a: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.2 </a:t>
            </a:r>
            <a:r>
              <a:rPr kumimoji="0" lang="en-US" altLang="zh-CN"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Kernighan</a:t>
            </a: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风格</a:t>
            </a:r>
            <a:endPar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endParaRPr>
          </a:p>
          <a:p>
            <a:pPr marL="97155" marR="0" lvl="0" indent="530225" algn="just" defTabSz="914400" rtl="0" eaLnBrk="1" fontAlgn="auto" latinLnBrk="0" hangingPunct="1">
              <a:lnSpc>
                <a:spcPts val="3600"/>
              </a:lnSpc>
              <a:spcBef>
                <a:spcPct val="20000"/>
              </a:spcBef>
              <a:spcAft>
                <a:spcPts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Kernighan</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风格也称“行尾”风格，即左大括号在上一行的行尾，而右大括号独占一行，如下列代码所示意。当代码量较大时不适合使用“独行”风格，因为该风格将导致代码的左半部分出现大量的左、右大括号，导致代码清晰度下降，这时应当使用“行尾”风格 。</a:t>
            </a:r>
            <a:endParaRPr kumimoji="0" lang="zh-C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4756" name="Rectangle 4"/>
          <p:cNvSpPr/>
          <p:nvPr/>
        </p:nvSpPr>
        <p:spPr>
          <a:xfrm>
            <a:off x="4429125" y="2000250"/>
            <a:ext cx="4497388" cy="2863850"/>
          </a:xfrm>
          <a:prstGeom prst="rect">
            <a:avLst/>
          </a:prstGeom>
          <a:noFill/>
          <a:ln w="25400" cap="flat" cmpd="sng">
            <a:solidFill>
              <a:srgbClr val="800000"/>
            </a:solidFill>
            <a:prstDash val="solid"/>
            <a:miter/>
            <a:headEnd type="none" w="med" len="med"/>
            <a:tailEnd type="none" w="med" len="med"/>
          </a:ln>
        </p:spPr>
        <p:txBody>
          <a:bodyPr>
            <a:spAutoFit/>
          </a:bodyPr>
          <a:p>
            <a:pPr indent="266700" algn="just"/>
            <a:r>
              <a:rPr lang="en-US" altLang="zh-CN" sz="1800" b="1" dirty="0">
                <a:latin typeface="Times New Roman" panose="02020603050405020304" pitchFamily="18" charset="0"/>
              </a:rPr>
              <a:t>class Kernighan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public static void main(String args[])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int sum=0,i=0,j=0;</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for(i=1;i&lt;=100;i++)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sum=sum+i;</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System.out.println(sum);</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eaLnBrk="0" hangingPunct="0"/>
            <a:endParaRPr lang="en-US" altLang="zh-CN"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2" name="Rectangle 2"/>
          <p:cNvSpPr>
            <a:spLocks noGrp="1"/>
          </p:cNvSpPr>
          <p:nvPr>
            <p:ph type="title"/>
          </p:nvPr>
        </p:nvSpPr>
        <p:spPr>
          <a:xfrm>
            <a:off x="457200" y="274638"/>
            <a:ext cx="5543550" cy="725487"/>
          </a:xfrm>
        </p:spPr>
        <p:txBody>
          <a:bodyPr vert="horz" wrap="square" lIns="91440" tIns="45720" rIns="91440" bIns="45720" anchor="ctr"/>
          <a:p>
            <a:pPr eaLnBrk="1" hangingPunct="1"/>
            <a:r>
              <a:rPr lang="zh-CN" altLang="en-US" sz="2800" b="1" dirty="0">
                <a:solidFill>
                  <a:srgbClr val="0000FF"/>
                </a:solidFill>
                <a:ea typeface="宋体" panose="02010600030101010101" pitchFamily="2" charset="-122"/>
              </a:rPr>
              <a:t>1.</a:t>
            </a:r>
            <a:r>
              <a:rPr lang="en-US" altLang="zh-CN" sz="2800" b="1" dirty="0">
                <a:solidFill>
                  <a:srgbClr val="0000FF"/>
                </a:solidFill>
                <a:ea typeface="宋体" panose="02010600030101010101" pitchFamily="2" charset="-122"/>
              </a:rPr>
              <a:t>7</a:t>
            </a:r>
            <a:r>
              <a:rPr lang="zh-CN" altLang="en-US" sz="2800" b="1" dirty="0">
                <a:solidFill>
                  <a:srgbClr val="0000FF"/>
                </a:solidFill>
                <a:ea typeface="宋体" panose="02010600030101010101" pitchFamily="2" charset="-122"/>
              </a:rPr>
              <a:t>.3 注释</a:t>
            </a:r>
            <a:endParaRPr lang="zh-CN" altLang="en-US" sz="2800" b="1" dirty="0">
              <a:solidFill>
                <a:srgbClr val="0000FF"/>
              </a:solidFill>
              <a:ea typeface="宋体" panose="02010600030101010101" pitchFamily="2" charset="-122"/>
            </a:endParaRPr>
          </a:p>
        </p:txBody>
      </p:sp>
      <p:sp>
        <p:nvSpPr>
          <p:cNvPr id="46083" name="Rectangle 3"/>
          <p:cNvSpPr>
            <a:spLocks noGrp="1"/>
          </p:cNvSpPr>
          <p:nvPr>
            <p:ph idx="1"/>
          </p:nvPr>
        </p:nvSpPr>
        <p:spPr>
          <a:xfrm>
            <a:off x="285750" y="1143000"/>
            <a:ext cx="8501063" cy="2786063"/>
          </a:xfrm>
        </p:spPr>
        <p:txBody>
          <a:bodyPr vert="horz" wrap="square" lIns="91440" tIns="45720" rIns="91440" bIns="45720" anchor="t"/>
          <a:p>
            <a:pPr eaLnBrk="1" hangingPunct="1">
              <a:buClr>
                <a:srgbClr val="0000FF"/>
              </a:buClr>
              <a:buFont typeface="Wingdings" panose="05000000000000000000" pitchFamily="2" charset="2"/>
              <a:buChar char="v"/>
            </a:pPr>
            <a:r>
              <a:rPr lang="zh-CN" altLang="en-US" sz="2400" dirty="0">
                <a:ea typeface="宋体" panose="02010600030101010101" pitchFamily="2" charset="-122"/>
              </a:rPr>
              <a:t>编译器忽略注释内容，注释的目的是有利于代码的维护和阅读，因此给代码增加注释是一个良好的编程习惯。</a:t>
            </a:r>
            <a:endParaRPr lang="zh-CN" altLang="en-US" sz="2400" dirty="0">
              <a:ea typeface="宋体" panose="02010600030101010101" pitchFamily="2" charset="-122"/>
            </a:endParaRPr>
          </a:p>
          <a:p>
            <a:pPr algn="just" eaLnBrk="1" hangingPunct="1">
              <a:buClr>
                <a:srgbClr val="0000FF"/>
              </a:buClr>
              <a:buFont typeface="Wingdings" panose="05000000000000000000" pitchFamily="2" charset="2"/>
              <a:buChar char="v"/>
            </a:pPr>
            <a:r>
              <a:rPr lang="en-US" altLang="zh-CN" sz="2400" dirty="0">
                <a:ea typeface="宋体" panose="02010600030101010101" pitchFamily="2" charset="-122"/>
              </a:rPr>
              <a:t>Java</a:t>
            </a:r>
            <a:r>
              <a:rPr lang="zh-CN" altLang="en-US" sz="2400" dirty="0">
                <a:ea typeface="宋体" panose="02010600030101010101" pitchFamily="2" charset="-122"/>
              </a:rPr>
              <a:t>支持两种格式的注释：单行注释和多行注</a:t>
            </a:r>
            <a:endParaRPr lang="zh-CN" altLang="en-US" sz="2400" dirty="0">
              <a:ea typeface="宋体" panose="02010600030101010101" pitchFamily="2" charset="-122"/>
            </a:endParaRPr>
          </a:p>
          <a:p>
            <a:pPr lvl="1" eaLnBrk="1" hangingPunct="1">
              <a:buClr>
                <a:srgbClr val="0000FF"/>
              </a:buClr>
              <a:buFont typeface="Wingdings" panose="05000000000000000000" pitchFamily="2" charset="2"/>
              <a:buChar char="Ø"/>
            </a:pPr>
            <a:r>
              <a:rPr lang="zh-CN" altLang="en-US" sz="2200" b="1" dirty="0">
                <a:solidFill>
                  <a:srgbClr val="0000FF"/>
                </a:solidFill>
                <a:ea typeface="宋体" panose="02010600030101010101" pitchFamily="2" charset="-122"/>
              </a:rPr>
              <a:t>单行注释</a:t>
            </a:r>
            <a:r>
              <a:rPr lang="zh-CN" altLang="en-US" sz="2200" dirty="0">
                <a:ea typeface="宋体" panose="02010600030101010101" pitchFamily="2" charset="-122"/>
              </a:rPr>
              <a:t>使用“//”表示单行注释的开始，即该行中从“//”开始的后续内容为注释 .</a:t>
            </a:r>
            <a:endParaRPr lang="zh-CN" altLang="en-US" sz="2200" dirty="0">
              <a:ea typeface="宋体" panose="02010600030101010101" pitchFamily="2" charset="-122"/>
            </a:endParaRPr>
          </a:p>
          <a:p>
            <a:pPr lvl="1" eaLnBrk="1" hangingPunct="1">
              <a:buClr>
                <a:srgbClr val="0000FF"/>
              </a:buClr>
              <a:buFont typeface="Wingdings" panose="05000000000000000000" pitchFamily="2" charset="2"/>
              <a:buChar char="Ø"/>
            </a:pPr>
            <a:r>
              <a:rPr lang="zh-CN" altLang="en-US" sz="2200" b="1" dirty="0">
                <a:solidFill>
                  <a:srgbClr val="0000FF"/>
                </a:solidFill>
                <a:ea typeface="宋体" panose="02010600030101010101" pitchFamily="2" charset="-122"/>
              </a:rPr>
              <a:t>多行注释</a:t>
            </a:r>
            <a:r>
              <a:rPr lang="zh-CN" altLang="en-US" sz="2200" dirty="0">
                <a:ea typeface="宋体" panose="02010600030101010101" pitchFamily="2" charset="-122"/>
              </a:rPr>
              <a:t>的使用“/*”表示注释的开始，以“*/”表示注释结束 .</a:t>
            </a:r>
            <a:endParaRPr lang="zh-CN" altLang="en-US" sz="2200" dirty="0">
              <a:ea typeface="宋体" panose="02010600030101010101" pitchFamily="2" charset="-122"/>
            </a:endParaRPr>
          </a:p>
          <a:p>
            <a:pPr eaLnBrk="1" hangingPunct="1">
              <a:buChar char="•"/>
            </a:pPr>
            <a:endParaRPr lang="zh-CN" altLang="en-US" sz="22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6" name="Rectangle 2"/>
          <p:cNvSpPr>
            <a:spLocks noGrp="1"/>
          </p:cNvSpPr>
          <p:nvPr>
            <p:ph type="title"/>
          </p:nvPr>
        </p:nvSpPr>
        <p:spPr>
          <a:xfrm>
            <a:off x="457200" y="274638"/>
            <a:ext cx="5972175" cy="1143000"/>
          </a:xfrm>
        </p:spPr>
        <p:txBody>
          <a:bodyPr vert="horz" wrap="square" lIns="91440" tIns="45720" rIns="91440" bIns="45720" anchor="ctr"/>
          <a:p>
            <a:pPr eaLnBrk="1" hangingPunct="1"/>
            <a:r>
              <a:rPr lang="zh-CN" altLang="en-US" sz="3200" b="1" dirty="0">
                <a:solidFill>
                  <a:srgbClr val="0000FF"/>
                </a:solidFill>
                <a:ea typeface="宋体" panose="02010600030101010101" pitchFamily="2" charset="-122"/>
              </a:rPr>
              <a:t>总结</a:t>
            </a:r>
            <a:endParaRPr lang="zh-CN" altLang="en-US" sz="3200" b="1" dirty="0">
              <a:solidFill>
                <a:srgbClr val="0000FF"/>
              </a:solidFill>
              <a:ea typeface="宋体" panose="02010600030101010101" pitchFamily="2" charset="-122"/>
            </a:endParaRPr>
          </a:p>
        </p:txBody>
      </p:sp>
      <p:sp>
        <p:nvSpPr>
          <p:cNvPr id="78852" name="AutoShape 4"/>
          <p:cNvSpPr/>
          <p:nvPr/>
        </p:nvSpPr>
        <p:spPr>
          <a:xfrm>
            <a:off x="611188" y="1916113"/>
            <a:ext cx="8135937" cy="647700"/>
          </a:xfrm>
          <a:prstGeom prst="roundRect">
            <a:avLst>
              <a:gd name="adj" fmla="val 7574"/>
            </a:avLst>
          </a:prstGeom>
          <a:gradFill rotWithShape="1">
            <a:gsLst>
              <a:gs pos="0">
                <a:srgbClr val="97CCF3"/>
              </a:gs>
              <a:gs pos="100000">
                <a:srgbClr val="D5EBFA"/>
              </a:gs>
            </a:gsLst>
            <a:lin ang="0" scaled="1"/>
            <a:tileRect/>
          </a:gradFill>
          <a:ln w="25400" cap="flat" cmpd="sng">
            <a:solidFill>
              <a:srgbClr val="99CCFF"/>
            </a:solidFill>
            <a:prstDash val="solid"/>
            <a:headEnd type="none" w="med" len="med"/>
            <a:tailEnd type="none" w="med" len="med"/>
          </a:ln>
        </p:spPr>
        <p:txBody>
          <a:bodyPr wrap="none" anchor="ctr"/>
          <a:p>
            <a:pPr eaLnBrk="0" hangingPunct="0">
              <a:buFont typeface="Wingdings" panose="05000000000000000000" pitchFamily="2" charset="2"/>
            </a:pPr>
            <a:r>
              <a:rPr lang="en-US" altLang="zh-CN" sz="2200" b="1" dirty="0">
                <a:latin typeface="Arial" panose="020B0604020202020204" pitchFamily="34" charset="0"/>
              </a:rPr>
              <a:t>1 </a:t>
            </a:r>
            <a:r>
              <a:rPr lang="en-US" altLang="zh-CN" sz="2200" b="1" dirty="0">
                <a:latin typeface="Times New Roman" panose="02020603050405020304" pitchFamily="18" charset="0"/>
              </a:rPr>
              <a:t>Java</a:t>
            </a:r>
            <a:r>
              <a:rPr lang="zh-CN" altLang="en-US" sz="2200" b="1" dirty="0">
                <a:latin typeface="Times New Roman" panose="02020603050405020304" pitchFamily="18" charset="0"/>
              </a:rPr>
              <a:t>语言是面向对象编程，编写的软件与平台无关。 </a:t>
            </a:r>
            <a:endParaRPr lang="en-US" altLang="zh-CN" sz="2200" b="1" dirty="0">
              <a:latin typeface="Times New Roman" panose="02020603050405020304" pitchFamily="18" charset="0"/>
            </a:endParaRPr>
          </a:p>
        </p:txBody>
      </p:sp>
      <p:sp>
        <p:nvSpPr>
          <p:cNvPr id="78853" name="AutoShape 5"/>
          <p:cNvSpPr/>
          <p:nvPr/>
        </p:nvSpPr>
        <p:spPr>
          <a:xfrm>
            <a:off x="611188" y="2852738"/>
            <a:ext cx="8137525" cy="936625"/>
          </a:xfrm>
          <a:prstGeom prst="roundRect">
            <a:avLst>
              <a:gd name="adj" fmla="val 7574"/>
            </a:avLst>
          </a:prstGeom>
          <a:gradFill rotWithShape="1">
            <a:gsLst>
              <a:gs pos="0">
                <a:srgbClr val="93C052"/>
              </a:gs>
              <a:gs pos="100000">
                <a:srgbClr val="DDEBC8"/>
              </a:gs>
            </a:gsLst>
            <a:lin ang="5400000" scaled="1"/>
            <a:tileRect/>
          </a:gradFill>
          <a:ln w="25400" cap="flat" cmpd="sng">
            <a:solidFill>
              <a:srgbClr val="99CC00"/>
            </a:solidFill>
            <a:prstDash val="solid"/>
            <a:headEnd type="none" w="med" len="med"/>
            <a:tailEnd type="none" w="med" len="med"/>
          </a:ln>
        </p:spPr>
        <p:txBody>
          <a:bodyPr wrap="none" anchor="ctr"/>
          <a:p>
            <a:pPr eaLnBrk="0" hangingPunct="0">
              <a:buFont typeface="Wingdings" panose="05000000000000000000" pitchFamily="2" charset="2"/>
            </a:pPr>
            <a:r>
              <a:rPr lang="en-US" altLang="zh-CN" sz="2200" b="1" dirty="0">
                <a:latin typeface="Times New Roman" panose="02020603050405020304" pitchFamily="18" charset="0"/>
              </a:rPr>
              <a:t>2 </a:t>
            </a:r>
            <a:r>
              <a:rPr lang="zh-CN" altLang="en-US" sz="2200" b="1" dirty="0">
                <a:latin typeface="Times New Roman" panose="02020603050405020304" pitchFamily="18" charset="0"/>
              </a:rPr>
              <a:t>开发一个</a:t>
            </a:r>
            <a:r>
              <a:rPr lang="en-US" altLang="zh-CN" sz="2200" b="1" dirty="0">
                <a:latin typeface="Times New Roman" panose="02020603050405020304" pitchFamily="18" charset="0"/>
              </a:rPr>
              <a:t>Java</a:t>
            </a:r>
            <a:r>
              <a:rPr lang="zh-CN" altLang="en-US" sz="2200" b="1" dirty="0">
                <a:latin typeface="Times New Roman" panose="02020603050405020304" pitchFamily="18" charset="0"/>
              </a:rPr>
              <a:t>程序需经过三个步骤：编写源文件、编译源文件</a:t>
            </a:r>
            <a:endParaRPr lang="zh-CN" altLang="en-US" sz="2200" b="1" dirty="0">
              <a:latin typeface="Times New Roman" panose="02020603050405020304" pitchFamily="18" charset="0"/>
            </a:endParaRPr>
          </a:p>
          <a:p>
            <a:pPr eaLnBrk="0" hangingPunct="0">
              <a:buFont typeface="Wingdings" panose="05000000000000000000" pitchFamily="2" charset="2"/>
            </a:pPr>
            <a:r>
              <a:rPr lang="zh-CN" altLang="en-US" sz="2200" b="1" dirty="0">
                <a:latin typeface="Times New Roman" panose="02020603050405020304" pitchFamily="18" charset="0"/>
              </a:rPr>
              <a:t>   生成字节码、加载运行字节码。</a:t>
            </a:r>
            <a:endParaRPr lang="en-US" altLang="zh-CN" sz="2200" b="1" dirty="0">
              <a:latin typeface="Times New Roman" panose="02020603050405020304" pitchFamily="18" charset="0"/>
            </a:endParaRPr>
          </a:p>
        </p:txBody>
      </p:sp>
      <p:sp>
        <p:nvSpPr>
          <p:cNvPr id="78856" name="AutoShape 8"/>
          <p:cNvSpPr/>
          <p:nvPr/>
        </p:nvSpPr>
        <p:spPr>
          <a:xfrm>
            <a:off x="611188" y="4005263"/>
            <a:ext cx="8135937" cy="503237"/>
          </a:xfrm>
          <a:prstGeom prst="roundRect">
            <a:avLst>
              <a:gd name="adj" fmla="val 7574"/>
            </a:avLst>
          </a:prstGeom>
          <a:gradFill rotWithShape="1">
            <a:gsLst>
              <a:gs pos="0">
                <a:srgbClr val="97CCF3"/>
              </a:gs>
              <a:gs pos="100000">
                <a:srgbClr val="D5EBFA"/>
              </a:gs>
            </a:gsLst>
            <a:lin ang="0" scaled="1"/>
            <a:tileRect/>
          </a:gradFill>
          <a:ln w="25400" cap="flat" cmpd="sng">
            <a:solidFill>
              <a:srgbClr val="99CCFF"/>
            </a:solidFill>
            <a:prstDash val="solid"/>
            <a:headEnd type="none" w="med" len="med"/>
            <a:tailEnd type="none" w="med" len="med"/>
          </a:ln>
        </p:spPr>
        <p:txBody>
          <a:bodyPr wrap="none" anchor="ctr"/>
          <a:p>
            <a:pPr eaLnBrk="0" hangingPunct="0">
              <a:buFont typeface="Wingdings" panose="05000000000000000000" pitchFamily="2" charset="2"/>
            </a:pPr>
            <a:r>
              <a:rPr lang="en-US" altLang="zh-CN" sz="2200" b="1" dirty="0">
                <a:latin typeface="Times New Roman" panose="02020603050405020304" pitchFamily="18" charset="0"/>
              </a:rPr>
              <a:t>3 </a:t>
            </a:r>
            <a:r>
              <a:rPr lang="zh-CN" altLang="en-US" sz="2200" b="1" dirty="0">
                <a:latin typeface="Times New Roman" panose="02020603050405020304" pitchFamily="18" charset="0"/>
              </a:rPr>
              <a:t>编写代码务必遵守行业的习惯风格。  </a:t>
            </a:r>
            <a:endParaRPr lang="en-US" altLang="zh-CN" sz="2200" b="1" dirty="0">
              <a:latin typeface="Times New Roman" panose="02020603050405020304" pitchFamily="18" charset="0"/>
            </a:endParaRPr>
          </a:p>
        </p:txBody>
      </p:sp>
      <p:grpSp>
        <p:nvGrpSpPr>
          <p:cNvPr id="2" name="Group 6"/>
          <p:cNvGrpSpPr/>
          <p:nvPr/>
        </p:nvGrpSpPr>
        <p:grpSpPr>
          <a:xfrm>
            <a:off x="2000250" y="4643438"/>
            <a:ext cx="5761038" cy="1839912"/>
            <a:chOff x="1111" y="2704"/>
            <a:chExt cx="3629" cy="1159"/>
          </a:xfrm>
        </p:grpSpPr>
        <p:pic>
          <p:nvPicPr>
            <p:cNvPr id="47111" name="Picture 4" descr="CY%`6~M(F(4L9K]UZ3@6P20"/>
            <p:cNvPicPr>
              <a:picLocks noChangeAspect="1"/>
            </p:cNvPicPr>
            <p:nvPr/>
          </p:nvPicPr>
          <p:blipFill>
            <a:blip r:embed="rId1"/>
            <a:stretch>
              <a:fillRect/>
            </a:stretch>
          </p:blipFill>
          <p:spPr>
            <a:xfrm>
              <a:off x="1111" y="2704"/>
              <a:ext cx="780" cy="780"/>
            </a:xfrm>
            <a:prstGeom prst="rect">
              <a:avLst/>
            </a:prstGeom>
            <a:noFill/>
            <a:ln w="9525">
              <a:noFill/>
            </a:ln>
          </p:spPr>
        </p:pic>
        <p:sp>
          <p:nvSpPr>
            <p:cNvPr id="47112" name="Text Box 5"/>
            <p:cNvSpPr txBox="1"/>
            <p:nvPr/>
          </p:nvSpPr>
          <p:spPr>
            <a:xfrm>
              <a:off x="1973" y="3113"/>
              <a:ext cx="2767" cy="750"/>
            </a:xfrm>
            <a:prstGeom prst="rect">
              <a:avLst/>
            </a:prstGeom>
            <a:noFill/>
            <a:ln w="9525">
              <a:noFill/>
            </a:ln>
          </p:spPr>
          <p:txBody>
            <a:bodyPr>
              <a:spAutoFit/>
            </a:bodyPr>
            <a:p>
              <a:r>
                <a:rPr lang="zh-CN" altLang="en-US" sz="1800" b="1" i="1" dirty="0">
                  <a:latin typeface="Arial" panose="020B0604020202020204" pitchFamily="34" charset="0"/>
                </a:rPr>
                <a:t>本节结束咯~偶都会了~太葱明了</a:t>
              </a:r>
              <a:endParaRPr lang="zh-CN" altLang="en-US" sz="1800" b="1" i="1" dirty="0">
                <a:latin typeface="Arial" panose="020B0604020202020204" pitchFamily="34" charset="0"/>
              </a:endParaRPr>
            </a:p>
            <a:p>
              <a:r>
                <a:rPr lang="en-US" altLang="zh-CN" sz="1800" b="1" i="1" dirty="0">
                  <a:latin typeface="Arial" panose="020B0604020202020204" pitchFamily="34" charset="0"/>
                </a:rPr>
                <a:t>1 </a:t>
              </a:r>
              <a:r>
                <a:rPr lang="zh-CN" altLang="en-US" sz="1800" b="1" i="1" dirty="0">
                  <a:latin typeface="Arial" panose="020B0604020202020204" pitchFamily="34" charset="0"/>
                </a:rPr>
                <a:t>命名保存源文件</a:t>
              </a:r>
              <a:endParaRPr lang="zh-CN" altLang="en-US" sz="1800" b="1" i="1" dirty="0">
                <a:latin typeface="Arial" panose="020B0604020202020204" pitchFamily="34" charset="0"/>
              </a:endParaRPr>
            </a:p>
            <a:p>
              <a:r>
                <a:rPr lang="en-US" altLang="zh-CN" sz="1800" b="1" i="1" dirty="0">
                  <a:latin typeface="Arial" panose="020B0604020202020204" pitchFamily="34" charset="0"/>
                </a:rPr>
                <a:t>2 </a:t>
              </a:r>
              <a:r>
                <a:rPr lang="zh-CN" altLang="en-US" sz="1800" b="1" i="1" dirty="0">
                  <a:latin typeface="Arial" panose="020B0604020202020204" pitchFamily="34" charset="0"/>
                </a:rPr>
                <a:t>编译</a:t>
              </a:r>
              <a:endParaRPr lang="zh-CN" altLang="en-US" sz="1800" b="1" i="1" dirty="0">
                <a:latin typeface="Arial" panose="020B0604020202020204" pitchFamily="34" charset="0"/>
              </a:endParaRPr>
            </a:p>
            <a:p>
              <a:r>
                <a:rPr lang="en-US" altLang="zh-CN" sz="1800" b="1" i="1" dirty="0">
                  <a:latin typeface="Arial" panose="020B0604020202020204" pitchFamily="34" charset="0"/>
                </a:rPr>
                <a:t>3 </a:t>
              </a:r>
              <a:r>
                <a:rPr lang="zh-CN" altLang="en-US" sz="1800" b="1" i="1" dirty="0">
                  <a:latin typeface="Arial" panose="020B0604020202020204" pitchFamily="34" charset="0"/>
                </a:rPr>
                <a:t>执行</a:t>
              </a:r>
              <a:endParaRPr lang="zh-CN" altLang="en-US" sz="1800" b="1" i="1"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Effect transition="in" filter="blinds(horizontal)">
                                      <p:cBhvr>
                                        <p:cTn id="17" dur="500"/>
                                        <p:tgtEl>
                                          <p:spTgt spid="788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3" grpId="0" animBg="1"/>
      <p:bldP spid="7885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t="-4000" b="-4000"/>
          </a:stretch>
        </a:blipFill>
        <a:effectLst/>
      </p:bgPr>
    </p:bg>
    <p:spTree>
      <p:nvGrpSpPr>
        <p:cNvPr id="1" name=""/>
        <p:cNvGrpSpPr/>
        <p:nvPr/>
      </p:nvGrpSpPr>
      <p:grpSpPr/>
      <p:sp>
        <p:nvSpPr>
          <p:cNvPr id="21506" name="Rectangle 7"/>
          <p:cNvSpPr>
            <a:spLocks noGrp="1"/>
          </p:cNvSpPr>
          <p:nvPr>
            <p:ph type="ctrTitle"/>
          </p:nvPr>
        </p:nvSpPr>
        <p:spPr>
          <a:xfrm>
            <a:off x="1403350" y="1125538"/>
            <a:ext cx="6000750" cy="1571625"/>
          </a:xfrm>
        </p:spPr>
        <p:txBody>
          <a:bodyPr vert="horz" wrap="square" lIns="91440" tIns="45720" rIns="91440" bIns="45720" anchor="ctr"/>
          <a:p>
            <a:pPr eaLnBrk="1" hangingPunct="1">
              <a:buClrTx/>
              <a:buSzTx/>
              <a:buFontTx/>
            </a:pPr>
            <a:r>
              <a:rPr lang="zh-CN" altLang="en-US" sz="6000" b="1" dirty="0">
                <a:solidFill>
                  <a:srgbClr val="0000FF"/>
                </a:solidFill>
                <a:ea typeface="宋体" panose="02010600030101010101" pitchFamily="2" charset="-122"/>
              </a:rPr>
              <a:t>第1章    </a:t>
            </a:r>
            <a:r>
              <a:rPr lang="en-US" altLang="zh-CN" sz="6000" b="1" dirty="0">
                <a:solidFill>
                  <a:srgbClr val="0000FF"/>
                </a:solidFill>
                <a:ea typeface="宋体" panose="02010600030101010101" pitchFamily="2" charset="-122"/>
              </a:rPr>
              <a:t>Java</a:t>
            </a:r>
            <a:r>
              <a:rPr lang="zh-CN" altLang="en-US" sz="6000" b="1" dirty="0">
                <a:solidFill>
                  <a:srgbClr val="0000FF"/>
                </a:solidFill>
                <a:ea typeface="宋体" panose="02010600030101010101" pitchFamily="2" charset="-122"/>
              </a:rPr>
              <a:t>概述</a:t>
            </a:r>
            <a:endParaRPr lang="zh-CN" altLang="en-US" sz="6000" b="1" dirty="0">
              <a:solidFill>
                <a:srgbClr val="0000FF"/>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30" name="Rectangle 2"/>
          <p:cNvSpPr>
            <a:spLocks noGrp="1"/>
          </p:cNvSpPr>
          <p:nvPr>
            <p:ph type="title"/>
          </p:nvPr>
        </p:nvSpPr>
        <p:spPr>
          <a:xfrm>
            <a:off x="457200" y="274638"/>
            <a:ext cx="5186363" cy="1143000"/>
          </a:xfrm>
        </p:spPr>
        <p:txBody>
          <a:bodyPr vert="horz" wrap="square" lIns="91440" tIns="45720" rIns="91440" bIns="45720" anchor="ctr"/>
          <a:p>
            <a:pPr eaLnBrk="1" hangingPunct="1"/>
            <a:r>
              <a:rPr lang="zh-CN" altLang="en-US" sz="2800" b="1" dirty="0">
                <a:solidFill>
                  <a:srgbClr val="0000FF"/>
                </a:solidFill>
                <a:ea typeface="宋体" panose="02010600030101010101" pitchFamily="2" charset="-122"/>
              </a:rPr>
              <a:t>作业</a:t>
            </a:r>
            <a:endParaRPr lang="zh-CN" altLang="en-US" sz="2800" b="1" dirty="0">
              <a:solidFill>
                <a:srgbClr val="0000FF"/>
              </a:solidFill>
              <a:ea typeface="宋体" panose="02010600030101010101" pitchFamily="2" charset="-122"/>
            </a:endParaRPr>
          </a:p>
        </p:txBody>
      </p:sp>
      <p:sp>
        <p:nvSpPr>
          <p:cNvPr id="33795" name="Rectangle 3"/>
          <p:cNvSpPr>
            <a:spLocks noGrp="1" noChangeArrowheads="1"/>
          </p:cNvSpPr>
          <p:nvPr>
            <p:ph idx="1"/>
          </p:nvPr>
        </p:nvSpPr>
        <p:spPr>
          <a:xfrm>
            <a:off x="539750" y="2058988"/>
            <a:ext cx="6032500" cy="577850"/>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Char char="v"/>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习题</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1,3 </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49154" name="Picture 2" descr="太好了"/>
          <p:cNvPicPr>
            <a:picLocks noChangeAspect="1"/>
          </p:cNvPicPr>
          <p:nvPr/>
        </p:nvPicPr>
        <p:blipFill>
          <a:blip r:embed="rId1"/>
          <a:stretch>
            <a:fillRect/>
          </a:stretch>
        </p:blipFill>
        <p:spPr>
          <a:xfrm>
            <a:off x="539750" y="1773238"/>
            <a:ext cx="1189038" cy="1439862"/>
          </a:xfrm>
          <a:prstGeom prst="rect">
            <a:avLst/>
          </a:prstGeom>
          <a:noFill/>
          <a:ln w="9525">
            <a:noFill/>
          </a:ln>
        </p:spPr>
      </p:pic>
      <p:pic>
        <p:nvPicPr>
          <p:cNvPr id="49155" name="Picture 3" descr="@}}A$6K67LN03F2C`]25U@N"/>
          <p:cNvPicPr>
            <a:picLocks noChangeAspect="1"/>
          </p:cNvPicPr>
          <p:nvPr/>
        </p:nvPicPr>
        <p:blipFill>
          <a:blip r:embed="rId2"/>
          <a:stretch>
            <a:fillRect/>
          </a:stretch>
        </p:blipFill>
        <p:spPr>
          <a:xfrm>
            <a:off x="2411413" y="2263775"/>
            <a:ext cx="5986462" cy="4044950"/>
          </a:xfrm>
          <a:prstGeom prst="rect">
            <a:avLst/>
          </a:prstGeom>
          <a:noFill/>
          <a:ln w="9525">
            <a:noFill/>
          </a:ln>
        </p:spPr>
      </p:pic>
      <p:sp>
        <p:nvSpPr>
          <p:cNvPr id="49156" name="Rectangle 5"/>
          <p:cNvSpPr/>
          <p:nvPr/>
        </p:nvSpPr>
        <p:spPr>
          <a:xfrm>
            <a:off x="785813" y="500063"/>
            <a:ext cx="6019800" cy="642937"/>
          </a:xfrm>
          <a:prstGeom prst="rect">
            <a:avLst/>
          </a:prstGeom>
          <a:noFill/>
          <a:ln w="9525">
            <a:noFill/>
          </a:ln>
        </p:spPr>
        <p:txBody>
          <a:bodyPr anchor="ctr"/>
          <a:p>
            <a:pPr algn="ctr"/>
            <a:r>
              <a:rPr lang="zh-CN" altLang="en-US" sz="2800" b="1" dirty="0">
                <a:solidFill>
                  <a:srgbClr val="0000FF"/>
                </a:solidFill>
                <a:latin typeface="Times New Roman" panose="02020603050405020304" pitchFamily="18" charset="0"/>
              </a:rPr>
              <a:t>本章结束</a:t>
            </a:r>
            <a:endParaRPr lang="zh-CN" altLang="en-US" sz="2800" b="1" dirty="0">
              <a:solidFill>
                <a:srgbClr val="0000FF"/>
              </a:solidFill>
              <a:latin typeface="Times New Roman" panose="02020603050405020304" pitchFamily="18" charset="0"/>
            </a:endParaRPr>
          </a:p>
        </p:txBody>
      </p:sp>
      <p:sp>
        <p:nvSpPr>
          <p:cNvPr id="49157" name="WordArt 7"/>
          <p:cNvSpPr>
            <a:spLocks noTextEdit="1"/>
          </p:cNvSpPr>
          <p:nvPr/>
        </p:nvSpPr>
        <p:spPr>
          <a:xfrm>
            <a:off x="4800600" y="1412875"/>
            <a:ext cx="3371850" cy="685800"/>
          </a:xfrm>
          <a:prstGeom prst="rect">
            <a:avLst/>
          </a:prstGeom>
        </p:spPr>
        <p:txBody>
          <a:bodyPr wrap="none" fromWordArt="1">
            <a:prstTxWarp prst="textDeflate">
              <a:avLst>
                <a:gd name="adj" fmla="val 0"/>
              </a:avLst>
            </a:prstTxWarp>
            <a:normAutofit/>
          </a:bodyPr>
          <a:p>
            <a:pPr algn="ctr"/>
            <a:r>
              <a:rPr lang="zh-CN" altLang="en-US" sz="4400" b="1" i="1">
                <a:ln w="28575"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107763" dir="2699999" algn="ctr" rotWithShape="0">
                    <a:schemeClr val="bg2">
                      <a:alpha val="50000"/>
                    </a:schemeClr>
                  </a:outerShdw>
                </a:effectLst>
                <a:latin typeface="Verdana" panose="020B0604030504040204" charset="0"/>
                <a:ea typeface="Verdana" panose="020B0604030504040204" charset="0"/>
              </a:rPr>
              <a:t>Thank You !</a:t>
            </a:r>
            <a:endParaRPr lang="zh-CN" altLang="en-US" sz="4400" b="1" i="1">
              <a:ln w="28575"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107763" dir="2699999" algn="ctr" rotWithShape="0">
                  <a:schemeClr val="bg2">
                    <a:alpha val="50000"/>
                  </a:schemeClr>
                </a:outerShdw>
              </a:effectLst>
              <a:latin typeface="Verdana" panose="020B0604030504040204" charset="0"/>
              <a:ea typeface="Verdana" panose="020B060403050404020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30" name="Rectangle 3"/>
          <p:cNvSpPr>
            <a:spLocks noGrp="1"/>
          </p:cNvSpPr>
          <p:nvPr>
            <p:ph type="title"/>
          </p:nvPr>
        </p:nvSpPr>
        <p:spPr>
          <a:xfrm>
            <a:off x="2357438" y="285750"/>
            <a:ext cx="4343400" cy="685800"/>
          </a:xfrm>
        </p:spPr>
        <p:txBody>
          <a:bodyPr vert="horz" wrap="square" lIns="91440" tIns="45720" rIns="91440" bIns="45720" anchor="t"/>
          <a:p>
            <a:pPr eaLnBrk="1" hangingPunct="1"/>
            <a:r>
              <a:rPr lang="zh-CN" altLang="en-US" sz="2800" b="1" dirty="0">
                <a:solidFill>
                  <a:srgbClr val="0000FF"/>
                </a:solidFill>
                <a:latin typeface="Arial" panose="020B0604020202020204" pitchFamily="34" charset="0"/>
                <a:ea typeface="宋体" panose="02010600030101010101" pitchFamily="2" charset="-122"/>
              </a:rPr>
              <a:t>导读</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22531" name="Rectangle 5"/>
          <p:cNvSpPr>
            <a:spLocks noGrp="1"/>
          </p:cNvSpPr>
          <p:nvPr>
            <p:ph idx="1"/>
          </p:nvPr>
        </p:nvSpPr>
        <p:spPr>
          <a:xfrm>
            <a:off x="428625" y="1071563"/>
            <a:ext cx="8215313" cy="5241925"/>
          </a:xfrm>
        </p:spPr>
        <p:txBody>
          <a:bodyPr vert="horz" wrap="square" lIns="91440" tIns="45720" rIns="91440" bIns="45720" anchor="t"/>
          <a:p>
            <a:pPr eaLnBrk="1" hangingPunct="1">
              <a:buFontTx/>
              <a:buNone/>
            </a:pPr>
            <a:r>
              <a:rPr lang="zh-CN" altLang="en-US" b="1" dirty="0">
                <a:solidFill>
                  <a:srgbClr val="3333FF"/>
                </a:solidFill>
                <a:ea typeface="宋体" panose="02010600030101010101" pitchFamily="2" charset="-122"/>
              </a:rPr>
              <a:t>主要内容</a:t>
            </a:r>
            <a:endParaRPr lang="zh-CN" altLang="en-US" b="1" dirty="0">
              <a:solidFill>
                <a:srgbClr val="3333FF"/>
              </a:solidFill>
              <a:ea typeface="宋体" panose="02010600030101010101" pitchFamily="2" charset="-122"/>
            </a:endParaRP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的地位</a:t>
            </a:r>
            <a:endParaRPr lang="zh-CN" altLang="en-US" b="1" dirty="0">
              <a:ea typeface="宋体" panose="02010600030101010101" pitchFamily="2" charset="-122"/>
            </a:endParaRP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诞生</a:t>
            </a:r>
            <a:endParaRPr lang="zh-CN" altLang="en-US" b="1" dirty="0">
              <a:ea typeface="宋体" panose="02010600030101010101" pitchFamily="2" charset="-122"/>
            </a:endParaRP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的特点</a:t>
            </a:r>
            <a:endParaRPr lang="zh-CN" altLang="en-US" b="1" dirty="0">
              <a:ea typeface="宋体" panose="02010600030101010101" pitchFamily="2" charset="-122"/>
            </a:endParaRP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安装</a:t>
            </a:r>
            <a:r>
              <a:rPr lang="en-US" altLang="zh-CN" b="1" dirty="0">
                <a:ea typeface="宋体" panose="02010600030101010101" pitchFamily="2" charset="-122"/>
              </a:rPr>
              <a:t>JDK</a:t>
            </a:r>
            <a:endParaRPr lang="en-US" altLang="zh-CN" b="1" dirty="0">
              <a:ea typeface="宋体" panose="02010600030101010101" pitchFamily="2" charset="-122"/>
            </a:endParaRP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什么是</a:t>
            </a:r>
            <a:r>
              <a:rPr lang="en-US" altLang="zh-CN" b="1" dirty="0">
                <a:ea typeface="宋体" panose="02010600030101010101" pitchFamily="2" charset="-122"/>
              </a:rPr>
              <a:t>api</a:t>
            </a:r>
            <a:endParaRPr lang="en-US" altLang="zh-CN" b="1" dirty="0">
              <a:ea typeface="宋体" panose="02010600030101010101" pitchFamily="2" charset="-122"/>
            </a:endParaRP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简单的</a:t>
            </a:r>
            <a:r>
              <a:rPr lang="en-US" altLang="zh-CN" b="1" dirty="0">
                <a:ea typeface="宋体" panose="02010600030101010101" pitchFamily="2" charset="-122"/>
              </a:rPr>
              <a:t>Java</a:t>
            </a:r>
            <a:r>
              <a:rPr lang="zh-CN" altLang="en-US" b="1" dirty="0">
                <a:ea typeface="宋体" panose="02010600030101010101" pitchFamily="2" charset="-122"/>
              </a:rPr>
              <a:t>应用程序</a:t>
            </a:r>
            <a:endParaRPr lang="zh-CN" altLang="en-US" b="1" dirty="0">
              <a:ea typeface="宋体" panose="02010600030101010101" pitchFamily="2" charset="-122"/>
            </a:endParaRPr>
          </a:p>
          <a:p>
            <a:pPr eaLnBrk="1" hangingPunct="1">
              <a:buFontTx/>
              <a:buNone/>
            </a:pPr>
            <a:r>
              <a:rPr lang="zh-CN" altLang="en-US" b="1" dirty="0">
                <a:solidFill>
                  <a:srgbClr val="0000FF"/>
                </a:solidFill>
                <a:ea typeface="宋体" panose="02010600030101010101" pitchFamily="2" charset="-122"/>
              </a:rPr>
              <a:t>重点与难点：</a:t>
            </a:r>
            <a:endParaRPr lang="en-US" altLang="zh-CN" b="1" dirty="0">
              <a:solidFill>
                <a:srgbClr val="0000FF"/>
              </a:solidFill>
              <a:ea typeface="宋体" panose="02010600030101010101" pitchFamily="2" charset="-122"/>
            </a:endParaRPr>
          </a:p>
          <a:p>
            <a:pPr lvl="1" eaLnBrk="1" hangingPunct="1">
              <a:buFont typeface="Wingdings" panose="05000000000000000000" pitchFamily="2" charset="2"/>
              <a:buChar char="v"/>
            </a:pPr>
            <a:r>
              <a:rPr lang="zh-CN" altLang="en-US" b="1" dirty="0">
                <a:solidFill>
                  <a:srgbClr val="0000FF"/>
                </a:solidFill>
                <a:ea typeface="宋体" panose="02010600030101010101" pitchFamily="2" charset="-122"/>
              </a:rPr>
              <a:t>重点</a:t>
            </a:r>
            <a:r>
              <a:rPr lang="zh-CN" altLang="en-US" b="1" dirty="0">
                <a:ea typeface="宋体" panose="02010600030101010101" pitchFamily="2" charset="-122"/>
              </a:rPr>
              <a:t>：</a:t>
            </a:r>
            <a:r>
              <a:rPr lang="en-US" altLang="zh-CN" b="1" dirty="0">
                <a:ea typeface="宋体" panose="02010600030101010101" pitchFamily="2" charset="-122"/>
              </a:rPr>
              <a:t>Java</a:t>
            </a:r>
            <a:r>
              <a:rPr lang="zh-CN" altLang="en-US" b="1" dirty="0">
                <a:ea typeface="宋体" panose="02010600030101010101" pitchFamily="2" charset="-122"/>
              </a:rPr>
              <a:t>平台无关性、</a:t>
            </a:r>
            <a:r>
              <a:rPr lang="en-US" altLang="zh-CN" b="1" dirty="0">
                <a:ea typeface="宋体" panose="02010600030101010101" pitchFamily="2" charset="-122"/>
              </a:rPr>
              <a:t>Java</a:t>
            </a:r>
            <a:r>
              <a:rPr lang="zh-CN" altLang="en-US" b="1" dirty="0">
                <a:ea typeface="宋体" panose="02010600030101010101" pitchFamily="2" charset="-122"/>
              </a:rPr>
              <a:t>程序的结构。</a:t>
            </a:r>
            <a:endParaRPr lang="zh-CN" altLang="en-US" b="1" dirty="0">
              <a:ea typeface="宋体" panose="02010600030101010101" pitchFamily="2" charset="-122"/>
            </a:endParaRPr>
          </a:p>
          <a:p>
            <a:pPr lvl="1" eaLnBrk="1" hangingPunct="1">
              <a:buFont typeface="Wingdings" panose="05000000000000000000" pitchFamily="2" charset="2"/>
              <a:buChar char="v"/>
            </a:pPr>
            <a:r>
              <a:rPr lang="zh-CN" altLang="en-US" b="1" dirty="0">
                <a:solidFill>
                  <a:srgbClr val="0000FF"/>
                </a:solidFill>
                <a:ea typeface="宋体" panose="02010600030101010101" pitchFamily="2" charset="-122"/>
              </a:rPr>
              <a:t>难点：</a:t>
            </a:r>
            <a:r>
              <a:rPr lang="en-US" altLang="zh-CN" b="1" dirty="0">
                <a:ea typeface="宋体" panose="02010600030101010101" pitchFamily="2" charset="-122"/>
              </a:rPr>
              <a:t>Java</a:t>
            </a:r>
            <a:r>
              <a:rPr lang="zh-CN" altLang="en-US" b="1" dirty="0">
                <a:ea typeface="宋体" panose="02010600030101010101" pitchFamily="2" charset="-122"/>
              </a:rPr>
              <a:t>程序的开发过程。</a:t>
            </a:r>
            <a:endParaRPr lang="zh-CN" altLang="en-US" b="1"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4" name="Rectangle 3"/>
          <p:cNvSpPr>
            <a:spLocks noGrp="1"/>
          </p:cNvSpPr>
          <p:nvPr>
            <p:ph idx="1"/>
          </p:nvPr>
        </p:nvSpPr>
        <p:spPr>
          <a:xfrm>
            <a:off x="214313" y="1143000"/>
            <a:ext cx="8569325" cy="5357813"/>
          </a:xfrm>
        </p:spPr>
        <p:txBody>
          <a:bodyPr vert="horz" wrap="square" lIns="91440" tIns="45720" rIns="91440" bIns="45720" anchor="t"/>
          <a:p>
            <a:pPr algn="just" eaLnBrk="1" hangingPunct="1">
              <a:buClr>
                <a:srgbClr val="0000FF"/>
              </a:buClr>
              <a:buFont typeface="Wingdings" panose="05000000000000000000" pitchFamily="2" charset="2"/>
              <a:buNone/>
            </a:pPr>
            <a:r>
              <a:rPr lang="en-US" altLang="zh-CN" sz="2400" dirty="0">
                <a:ea typeface="宋体" panose="02010600030101010101" pitchFamily="2" charset="-122"/>
              </a:rPr>
              <a:t>		</a:t>
            </a:r>
            <a:r>
              <a:rPr lang="en-US" altLang="zh-CN" sz="2800" dirty="0">
                <a:ea typeface="宋体" panose="02010600030101010101" pitchFamily="2" charset="-122"/>
              </a:rPr>
              <a:t>Java</a:t>
            </a:r>
            <a:r>
              <a:rPr lang="zh-CN" altLang="en-US" sz="2800" dirty="0">
                <a:ea typeface="宋体" panose="02010600030101010101" pitchFamily="2" charset="-122"/>
              </a:rPr>
              <a:t>是</a:t>
            </a:r>
            <a:r>
              <a:rPr lang="en-US" altLang="zh-CN" sz="2800" dirty="0">
                <a:ea typeface="宋体" panose="02010600030101010101" pitchFamily="2" charset="-122"/>
              </a:rPr>
              <a:t>1995</a:t>
            </a:r>
            <a:r>
              <a:rPr lang="zh-CN" altLang="en-US" sz="2800" dirty="0">
                <a:ea typeface="宋体" panose="02010600030101010101" pitchFamily="2" charset="-122"/>
              </a:rPr>
              <a:t>年</a:t>
            </a:r>
            <a:r>
              <a:rPr lang="en-US" altLang="zh-CN" sz="2800" dirty="0">
                <a:ea typeface="宋体" panose="02010600030101010101" pitchFamily="2" charset="-122"/>
              </a:rPr>
              <a:t>6</a:t>
            </a:r>
            <a:r>
              <a:rPr lang="zh-CN" altLang="en-US" sz="2800" dirty="0">
                <a:ea typeface="宋体" panose="02010600030101010101" pitchFamily="2" charset="-122"/>
              </a:rPr>
              <a:t>月由</a:t>
            </a:r>
            <a:r>
              <a:rPr lang="en-US" altLang="zh-CN" sz="2800" dirty="0">
                <a:ea typeface="宋体" panose="02010600030101010101" pitchFamily="2" charset="-122"/>
              </a:rPr>
              <a:t>Sun</a:t>
            </a:r>
            <a:r>
              <a:rPr lang="zh-CN" altLang="en-US" sz="2800" dirty="0">
                <a:ea typeface="宋体" panose="02010600030101010101" pitchFamily="2" charset="-122"/>
              </a:rPr>
              <a:t>公司引进到我们这个世界的革命性的编程语言。</a:t>
            </a:r>
            <a:r>
              <a:rPr lang="en-US" altLang="zh-CN" sz="2800" dirty="0">
                <a:ea typeface="宋体" panose="02010600030101010101" pitchFamily="2" charset="-122"/>
              </a:rPr>
              <a:t>1990</a:t>
            </a:r>
            <a:r>
              <a:rPr lang="zh-CN" altLang="en-US" sz="2800" dirty="0">
                <a:ea typeface="宋体" panose="02010600030101010101" pitchFamily="2" charset="-122"/>
              </a:rPr>
              <a:t>年</a:t>
            </a:r>
            <a:r>
              <a:rPr lang="en-US" altLang="zh-CN" sz="2800" dirty="0">
                <a:ea typeface="宋体" panose="02010600030101010101" pitchFamily="2" charset="-122"/>
              </a:rPr>
              <a:t>Sun</a:t>
            </a:r>
            <a:r>
              <a:rPr lang="zh-CN" altLang="en-US" sz="2800" dirty="0">
                <a:ea typeface="宋体" panose="02010600030101010101" pitchFamily="2" charset="-122"/>
              </a:rPr>
              <a:t>公司成立了由</a:t>
            </a:r>
            <a:r>
              <a:rPr lang="en-US" altLang="zh-CN" sz="2800" dirty="0">
                <a:ea typeface="宋体" panose="02010600030101010101" pitchFamily="2" charset="-122"/>
              </a:rPr>
              <a:t>James Gosling</a:t>
            </a:r>
            <a:r>
              <a:rPr lang="zh-CN" altLang="en-US" sz="2800" dirty="0">
                <a:ea typeface="宋体" panose="02010600030101010101" pitchFamily="2" charset="-122"/>
              </a:rPr>
              <a:t>领导的开发小组，开始致力于开发一种可移植的、跨平台的语言，该语言能生成正确运行于各种操作系统、各种</a:t>
            </a:r>
            <a:r>
              <a:rPr lang="en-US" altLang="zh-CN" sz="2800" dirty="0">
                <a:ea typeface="宋体" panose="02010600030101010101" pitchFamily="2" charset="-122"/>
              </a:rPr>
              <a:t>CPU</a:t>
            </a:r>
            <a:r>
              <a:rPr lang="zh-CN" altLang="en-US" sz="2800" dirty="0">
                <a:ea typeface="宋体" panose="02010600030101010101" pitchFamily="2" charset="-122"/>
              </a:rPr>
              <a:t>芯片上的代码。他们的精心专研和努力促成了</a:t>
            </a:r>
            <a:r>
              <a:rPr lang="en-US" altLang="zh-CN" sz="2800" dirty="0">
                <a:ea typeface="宋体" panose="02010600030101010101" pitchFamily="2" charset="-122"/>
              </a:rPr>
              <a:t>Java</a:t>
            </a:r>
            <a:r>
              <a:rPr lang="zh-CN" altLang="en-US" sz="2800" dirty="0">
                <a:ea typeface="宋体" panose="02010600030101010101" pitchFamily="2" charset="-122"/>
              </a:rPr>
              <a:t>语言的诞生</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23555" name="Rectangle 7"/>
          <p:cNvSpPr/>
          <p:nvPr/>
        </p:nvSpPr>
        <p:spPr>
          <a:xfrm>
            <a:off x="1725613" y="6143625"/>
            <a:ext cx="4279900" cy="655638"/>
          </a:xfrm>
          <a:prstGeom prst="rect">
            <a:avLst/>
          </a:prstGeom>
          <a:solidFill>
            <a:schemeClr val="bg1"/>
          </a:solidFill>
          <a:ln w="9525">
            <a:noFill/>
          </a:ln>
        </p:spPr>
        <p:txBody>
          <a:bodyPr wrap="none" anchor="ctr"/>
          <a:p>
            <a:endParaRPr lang="zh-CN" altLang="en-US" dirty="0">
              <a:latin typeface="Times New Roman" panose="02020603050405020304" pitchFamily="18" charset="0"/>
            </a:endParaRPr>
          </a:p>
        </p:txBody>
      </p:sp>
      <p:sp>
        <p:nvSpPr>
          <p:cNvPr id="23556" name="矩形 2"/>
          <p:cNvSpPr/>
          <p:nvPr/>
        </p:nvSpPr>
        <p:spPr>
          <a:xfrm>
            <a:off x="2928938" y="4572000"/>
            <a:ext cx="5811837" cy="1570038"/>
          </a:xfrm>
          <a:prstGeom prst="rect">
            <a:avLst/>
          </a:prstGeom>
          <a:noFill/>
          <a:ln w="9525">
            <a:noFill/>
          </a:ln>
        </p:spPr>
        <p:txBody>
          <a:bodyPr>
            <a:spAutoFit/>
          </a:bodyPr>
          <a:p>
            <a:pPr algn="just"/>
            <a:r>
              <a:rPr lang="zh-CN" altLang="zh-CN" dirty="0">
                <a:solidFill>
                  <a:schemeClr val="accent2"/>
                </a:solidFill>
                <a:latin typeface="Times New Roman" panose="02020603050405020304" pitchFamily="18" charset="0"/>
              </a:rPr>
              <a:t>印度尼西亚有一个重要的盛产咖啡的岛屿叫</a:t>
            </a:r>
            <a:r>
              <a:rPr lang="en-US" altLang="zh-CN" dirty="0">
                <a:solidFill>
                  <a:schemeClr val="accent2"/>
                </a:solidFill>
                <a:latin typeface="Times New Roman" panose="02020603050405020304" pitchFamily="18" charset="0"/>
              </a:rPr>
              <a:t>Java</a:t>
            </a:r>
            <a:r>
              <a:rPr lang="zh-CN" altLang="zh-CN" dirty="0">
                <a:solidFill>
                  <a:schemeClr val="accent2"/>
                </a:solidFill>
                <a:latin typeface="Times New Roman" panose="02020603050405020304" pitchFamily="18" charset="0"/>
              </a:rPr>
              <a:t>，中文译名为爪哇，开发人员为这种新的语言起名为</a:t>
            </a:r>
            <a:r>
              <a:rPr lang="en-US" altLang="zh-CN" dirty="0">
                <a:solidFill>
                  <a:schemeClr val="accent2"/>
                </a:solidFill>
                <a:latin typeface="Times New Roman" panose="02020603050405020304" pitchFamily="18" charset="0"/>
              </a:rPr>
              <a:t>Java</a:t>
            </a:r>
            <a:r>
              <a:rPr lang="zh-CN" altLang="zh-CN" dirty="0">
                <a:solidFill>
                  <a:schemeClr val="accent2"/>
                </a:solidFill>
                <a:latin typeface="Times New Roman" panose="02020603050405020304" pitchFamily="18" charset="0"/>
              </a:rPr>
              <a:t>，其寓意是为世人端上一杯热咖啡。</a:t>
            </a:r>
            <a:endParaRPr lang="zh-CN" altLang="zh-CN" dirty="0">
              <a:solidFill>
                <a:schemeClr val="accent2"/>
              </a:solidFill>
              <a:latin typeface="Times New Roman" panose="02020603050405020304" pitchFamily="18" charset="0"/>
            </a:endParaRPr>
          </a:p>
        </p:txBody>
      </p:sp>
      <p:pic>
        <p:nvPicPr>
          <p:cNvPr id="23557" name="图片 3"/>
          <p:cNvPicPr>
            <a:picLocks noChangeAspect="1"/>
          </p:cNvPicPr>
          <p:nvPr/>
        </p:nvPicPr>
        <p:blipFill>
          <a:blip r:embed="rId1"/>
          <a:stretch>
            <a:fillRect/>
          </a:stretch>
        </p:blipFill>
        <p:spPr>
          <a:xfrm>
            <a:off x="714375" y="4714875"/>
            <a:ext cx="1655763" cy="1163638"/>
          </a:xfrm>
          <a:prstGeom prst="rect">
            <a:avLst/>
          </a:prstGeom>
          <a:noFill/>
          <a:ln w="9525">
            <a:noFill/>
          </a:ln>
        </p:spPr>
      </p:pic>
      <p:sp>
        <p:nvSpPr>
          <p:cNvPr id="9" name="Rectangle 2"/>
          <p:cNvSpPr>
            <a:spLocks noGrp="1" noChangeArrowheads="1"/>
          </p:cNvSpPr>
          <p:nvPr>
            <p:ph type="title"/>
          </p:nvPr>
        </p:nvSpPr>
        <p:spPr>
          <a:xfrm>
            <a:off x="1500188" y="285750"/>
            <a:ext cx="6019800" cy="487363"/>
          </a:xfrm>
        </p:spPr>
        <p:txBody>
          <a:bodyPr vert="horz" wrap="square" lIns="91440" tIns="45720" rIns="91440" bIns="45720" numCol="1" rtlCol="0" anchor="t"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之父与</a:t>
            </a: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的诞生</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8" name="内容占位符 2"/>
          <p:cNvSpPr>
            <a:spLocks noGrp="1"/>
          </p:cNvSpPr>
          <p:nvPr>
            <p:ph idx="1"/>
          </p:nvPr>
        </p:nvSpPr>
        <p:spPr>
          <a:xfrm>
            <a:off x="285750" y="857250"/>
            <a:ext cx="8429625" cy="2786063"/>
          </a:xfrm>
        </p:spPr>
        <p:txBody>
          <a:bodyPr vert="horz" wrap="square" lIns="91440" tIns="45720" rIns="91440" bIns="45720" anchor="t"/>
          <a:p>
            <a:pPr marL="1905" indent="530225" algn="just" eaLnBrk="1" hangingPunct="1">
              <a:buNone/>
            </a:pPr>
            <a:r>
              <a:rPr lang="zh-CN" altLang="zh-CN" sz="2400" dirty="0">
                <a:ea typeface="宋体" panose="02010600030101010101" pitchFamily="2" charset="-122"/>
              </a:rPr>
              <a:t>学习</a:t>
            </a:r>
            <a:r>
              <a:rPr lang="en-US" altLang="zh-CN" sz="2400" dirty="0">
                <a:ea typeface="宋体" panose="02010600030101010101" pitchFamily="2" charset="-122"/>
              </a:rPr>
              <a:t>Java</a:t>
            </a:r>
            <a:r>
              <a:rPr lang="zh-CN" altLang="zh-CN" sz="2400" dirty="0">
                <a:ea typeface="宋体" panose="02010600030101010101" pitchFamily="2" charset="-122"/>
              </a:rPr>
              <a:t>语言需要读者曾系统地学习过一门面向过程的编程语言，比如</a:t>
            </a:r>
            <a:r>
              <a:rPr lang="en-US" altLang="zh-CN" sz="2400" dirty="0">
                <a:ea typeface="宋体" panose="02010600030101010101" pitchFamily="2" charset="-122"/>
              </a:rPr>
              <a:t>C</a:t>
            </a:r>
            <a:r>
              <a:rPr lang="zh-CN" altLang="zh-CN" sz="2400" dirty="0">
                <a:ea typeface="宋体" panose="02010600030101010101" pitchFamily="2" charset="-122"/>
              </a:rPr>
              <a:t>语言。读者学习过</a:t>
            </a:r>
            <a:r>
              <a:rPr lang="en-US" altLang="zh-CN" sz="2400" dirty="0">
                <a:ea typeface="宋体" panose="02010600030101010101" pitchFamily="2" charset="-122"/>
              </a:rPr>
              <a:t>Java</a:t>
            </a:r>
            <a:r>
              <a:rPr lang="zh-CN" altLang="zh-CN" sz="2400" dirty="0">
                <a:ea typeface="宋体" panose="02010600030101010101" pitchFamily="2" charset="-122"/>
              </a:rPr>
              <a:t>语言之后，可以继续学习和</a:t>
            </a:r>
            <a:r>
              <a:rPr lang="en-US" altLang="zh-CN" sz="2400" dirty="0">
                <a:ea typeface="宋体" panose="02010600030101010101" pitchFamily="2" charset="-122"/>
              </a:rPr>
              <a:t>Java</a:t>
            </a:r>
            <a:r>
              <a:rPr lang="zh-CN" altLang="zh-CN" sz="2400" dirty="0">
                <a:ea typeface="宋体" panose="02010600030101010101" pitchFamily="2" charset="-122"/>
              </a:rPr>
              <a:t>相关的一些重要内容，比如，学习和数据库设计相关的</a:t>
            </a:r>
            <a:r>
              <a:rPr lang="en-US" altLang="zh-CN" sz="2400" dirty="0">
                <a:ea typeface="宋体" panose="02010600030101010101" pitchFamily="2" charset="-122"/>
              </a:rPr>
              <a:t>Java Database Connection</a:t>
            </a:r>
            <a:r>
              <a:rPr lang="zh-CN" altLang="zh-CN" sz="2400" dirty="0">
                <a:ea typeface="宋体" panose="02010600030101010101" pitchFamily="2" charset="-122"/>
              </a:rPr>
              <a:t>（</a:t>
            </a:r>
            <a:r>
              <a:rPr lang="en-US" altLang="zh-CN" sz="2400" dirty="0">
                <a:ea typeface="宋体" panose="02010600030101010101" pitchFamily="2" charset="-122"/>
              </a:rPr>
              <a:t>JDBC</a:t>
            </a:r>
            <a:r>
              <a:rPr lang="zh-CN" altLang="zh-CN" sz="2400" dirty="0">
                <a:ea typeface="宋体" panose="02010600030101010101" pitchFamily="2" charset="-122"/>
              </a:rPr>
              <a:t>）、</a:t>
            </a:r>
            <a:r>
              <a:rPr lang="en-US" altLang="zh-CN" sz="2400" dirty="0">
                <a:ea typeface="宋体" panose="02010600030101010101" pitchFamily="2" charset="-122"/>
              </a:rPr>
              <a:t>Web</a:t>
            </a:r>
            <a:r>
              <a:rPr lang="zh-CN" altLang="zh-CN" sz="2400" dirty="0">
                <a:ea typeface="宋体" panose="02010600030101010101" pitchFamily="2" charset="-122"/>
              </a:rPr>
              <a:t>设计相关的</a:t>
            </a:r>
            <a:r>
              <a:rPr lang="en-US" altLang="zh-CN" sz="2400" dirty="0">
                <a:ea typeface="宋体" panose="02010600030101010101" pitchFamily="2" charset="-122"/>
              </a:rPr>
              <a:t>Java Server Page</a:t>
            </a:r>
            <a:r>
              <a:rPr lang="zh-CN" altLang="zh-CN" sz="2400" dirty="0">
                <a:ea typeface="宋体" panose="02010600030101010101" pitchFamily="2" charset="-122"/>
              </a:rPr>
              <a:t>（</a:t>
            </a:r>
            <a:r>
              <a:rPr lang="en-US" altLang="zh-CN" sz="2400" dirty="0">
                <a:ea typeface="宋体" panose="02010600030101010101" pitchFamily="2" charset="-122"/>
              </a:rPr>
              <a:t>JSP</a:t>
            </a:r>
            <a:r>
              <a:rPr lang="zh-CN" altLang="zh-CN" sz="2400" dirty="0">
                <a:ea typeface="宋体" panose="02010600030101010101" pitchFamily="2" charset="-122"/>
              </a:rPr>
              <a:t>）、</a:t>
            </a:r>
            <a:r>
              <a:rPr lang="en-US" altLang="zh-CN" sz="2400" dirty="0">
                <a:ea typeface="宋体" panose="02010600030101010101" pitchFamily="2" charset="-122"/>
              </a:rPr>
              <a:t>Android</a:t>
            </a:r>
            <a:r>
              <a:rPr lang="zh-CN" altLang="zh-CN" sz="2400" dirty="0">
                <a:ea typeface="宋体" panose="02010600030101010101" pitchFamily="2" charset="-122"/>
              </a:rPr>
              <a:t>手机程序设计、数据交换技术相关的</a:t>
            </a:r>
            <a:r>
              <a:rPr lang="en-US" altLang="zh-CN" sz="2400" dirty="0">
                <a:ea typeface="宋体" panose="02010600030101010101" pitchFamily="2" charset="-122"/>
              </a:rPr>
              <a:t>eXtensible Markup Language</a:t>
            </a:r>
            <a:r>
              <a:rPr lang="zh-CN" altLang="zh-CN" sz="2400" dirty="0">
                <a:ea typeface="宋体" panose="02010600030101010101" pitchFamily="2" charset="-122"/>
              </a:rPr>
              <a:t>（</a:t>
            </a:r>
            <a:r>
              <a:rPr lang="en-US" altLang="zh-CN" sz="2400" dirty="0">
                <a:ea typeface="宋体" panose="02010600030101010101" pitchFamily="2" charset="-122"/>
              </a:rPr>
              <a:t>XML</a:t>
            </a:r>
            <a:r>
              <a:rPr lang="zh-CN" altLang="zh-CN" sz="2400" dirty="0">
                <a:ea typeface="宋体" panose="02010600030101010101" pitchFamily="2" charset="-122"/>
              </a:rPr>
              <a:t>）以及网络中间件设计相关的</a:t>
            </a:r>
            <a:r>
              <a:rPr lang="en-US" altLang="zh-CN" sz="2400" dirty="0">
                <a:ea typeface="宋体" panose="02010600030101010101" pitchFamily="2" charset="-122"/>
              </a:rPr>
              <a:t>Java Enterprise Edition</a:t>
            </a:r>
            <a:r>
              <a:rPr lang="zh-CN" altLang="zh-CN" sz="2400" dirty="0">
                <a:ea typeface="宋体" panose="02010600030101010101" pitchFamily="2" charset="-122"/>
              </a:rPr>
              <a:t>（</a:t>
            </a:r>
            <a:r>
              <a:rPr lang="en-US" altLang="zh-CN" sz="2400" dirty="0">
                <a:ea typeface="宋体" panose="02010600030101010101" pitchFamily="2" charset="-122"/>
              </a:rPr>
              <a:t>Java EE</a:t>
            </a:r>
            <a:r>
              <a:rPr lang="zh-CN" altLang="zh-CN" sz="2400" dirty="0">
                <a:ea typeface="宋体" panose="02010600030101010101" pitchFamily="2" charset="-122"/>
              </a:rPr>
              <a:t>），如图</a:t>
            </a:r>
            <a:r>
              <a:rPr lang="en-US" altLang="zh-CN" sz="2400" dirty="0">
                <a:ea typeface="宋体" panose="02010600030101010101" pitchFamily="2" charset="-122"/>
              </a:rPr>
              <a:t>1.1</a:t>
            </a:r>
            <a:r>
              <a:rPr lang="zh-CN" altLang="zh-CN" sz="2400" dirty="0">
                <a:ea typeface="宋体" panose="02010600030101010101" pitchFamily="2" charset="-122"/>
              </a:rPr>
              <a:t>所示</a:t>
            </a:r>
            <a:r>
              <a:rPr lang="zh-CN" altLang="en-US" sz="2400" dirty="0">
                <a:ea typeface="宋体" panose="02010600030101010101" pitchFamily="2" charset="-122"/>
              </a:rPr>
              <a:t>。</a:t>
            </a:r>
            <a:endParaRPr lang="zh-CN" altLang="en-US" sz="2400" dirty="0">
              <a:ea typeface="宋体" panose="02010600030101010101" pitchFamily="2" charset="-122"/>
            </a:endParaRPr>
          </a:p>
        </p:txBody>
      </p:sp>
      <p:pic>
        <p:nvPicPr>
          <p:cNvPr id="24579" name="Picture 2"/>
          <p:cNvPicPr>
            <a:picLocks noChangeAspect="1"/>
          </p:cNvPicPr>
          <p:nvPr/>
        </p:nvPicPr>
        <p:blipFill>
          <a:blip r:embed="rId1"/>
          <a:stretch>
            <a:fillRect/>
          </a:stretch>
        </p:blipFill>
        <p:spPr>
          <a:xfrm>
            <a:off x="500063" y="3786188"/>
            <a:ext cx="8001000" cy="2930525"/>
          </a:xfrm>
          <a:prstGeom prst="rect">
            <a:avLst/>
          </a:prstGeom>
          <a:noFill/>
          <a:ln w="9525">
            <a:noFill/>
          </a:ln>
        </p:spPr>
      </p:pic>
      <p:sp>
        <p:nvSpPr>
          <p:cNvPr id="5" name="Rectangle 2"/>
          <p:cNvSpPr>
            <a:spLocks noGrp="1" noChangeArrowheads="1"/>
          </p:cNvSpPr>
          <p:nvPr>
            <p:ph type="title"/>
          </p:nvPr>
        </p:nvSpPr>
        <p:spPr>
          <a:xfrm>
            <a:off x="1500188" y="285750"/>
            <a:ext cx="6019800" cy="487363"/>
          </a:xfrm>
        </p:spPr>
        <p:txBody>
          <a:bodyPr vert="horz" wrap="square" lIns="91440" tIns="45720" rIns="91440" bIns="45720" numCol="1" rtlCol="0" anchor="t"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的先导知识与后继技术</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2" name="Rectangle 2"/>
          <p:cNvSpPr>
            <a:spLocks noGrp="1"/>
          </p:cNvSpPr>
          <p:nvPr>
            <p:ph type="title"/>
          </p:nvPr>
        </p:nvSpPr>
        <p:spPr>
          <a:xfrm>
            <a:off x="457200" y="274638"/>
            <a:ext cx="6543675" cy="582612"/>
          </a:xfrm>
        </p:spPr>
        <p:txBody>
          <a:bodyPr vert="horz" wrap="square" lIns="91440" tIns="45720" rIns="91440" bIns="45720" anchor="t"/>
          <a:p>
            <a:pPr eaLnBrk="1" hangingPunct="1"/>
            <a:r>
              <a:rPr lang="zh-CN" altLang="en-US" sz="2800" b="1" dirty="0">
                <a:solidFill>
                  <a:srgbClr val="0000FF"/>
                </a:solidFill>
                <a:latin typeface="宋体" panose="02010600030101010101" pitchFamily="2" charset="-122"/>
                <a:ea typeface="宋体" panose="02010600030101010101" pitchFamily="2" charset="-122"/>
              </a:rPr>
              <a:t>1.1  </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ea typeface="宋体" panose="02010600030101010101" pitchFamily="2" charset="-122"/>
              </a:rPr>
              <a:t>的地位</a:t>
            </a:r>
            <a:endParaRPr lang="zh-CN" altLang="en-US" sz="2800" b="1" dirty="0">
              <a:solidFill>
                <a:srgbClr val="0000FF"/>
              </a:solidFill>
              <a:ea typeface="宋体" panose="02010600030101010101" pitchFamily="2" charset="-122"/>
            </a:endParaRPr>
          </a:p>
        </p:txBody>
      </p:sp>
      <p:sp>
        <p:nvSpPr>
          <p:cNvPr id="25603" name="Rectangle 11"/>
          <p:cNvSpPr>
            <a:spLocks noGrp="1"/>
          </p:cNvSpPr>
          <p:nvPr>
            <p:ph idx="1"/>
          </p:nvPr>
        </p:nvSpPr>
        <p:spPr>
          <a:xfrm>
            <a:off x="285750" y="1214438"/>
            <a:ext cx="8572500" cy="5286375"/>
          </a:xfrm>
        </p:spPr>
        <p:txBody>
          <a:bodyPr vert="horz" wrap="square" lIns="91440" tIns="45720" rIns="91440" bIns="45720" anchor="t"/>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1.1.1 网络地位</a:t>
            </a:r>
            <a:endParaRPr lang="zh-CN" altLang="en-US" sz="2600" b="1" dirty="0">
              <a:solidFill>
                <a:srgbClr val="0000FF"/>
              </a:solidFill>
              <a:ea typeface="宋体" panose="02010600030101010101" pitchFamily="2" charset="-122"/>
            </a:endParaRPr>
          </a:p>
          <a:p>
            <a:pPr algn="just" eaLnBrk="1" hangingPunct="1">
              <a:lnSpc>
                <a:spcPts val="3800"/>
              </a:lnSpc>
              <a:spcBef>
                <a:spcPct val="0"/>
              </a:spcBef>
              <a:buFont typeface="Wingdings" panose="05000000000000000000" pitchFamily="2" charset="2"/>
              <a:buNone/>
            </a:pPr>
            <a:r>
              <a:rPr lang="en-US" altLang="zh-CN" b="1" dirty="0">
                <a:ea typeface="宋体" panose="02010600030101010101" pitchFamily="2" charset="-122"/>
              </a:rPr>
              <a:t>	</a:t>
            </a:r>
            <a:r>
              <a:rPr lang="en-US" altLang="zh-CN" sz="2400" b="1" dirty="0">
                <a:ea typeface="宋体" panose="02010600030101010101" pitchFamily="2" charset="-122"/>
              </a:rPr>
              <a:t>         Java</a:t>
            </a:r>
            <a:r>
              <a:rPr lang="zh-CN" altLang="en-US" sz="2400" b="1" dirty="0">
                <a:ea typeface="宋体" panose="02010600030101010101" pitchFamily="2" charset="-122"/>
              </a:rPr>
              <a:t>的平台无关性让</a:t>
            </a:r>
            <a:r>
              <a:rPr lang="en-US" altLang="zh-CN" sz="2400" b="1" dirty="0">
                <a:solidFill>
                  <a:srgbClr val="FF0000"/>
                </a:solidFill>
                <a:ea typeface="宋体" panose="02010600030101010101" pitchFamily="2" charset="-122"/>
              </a:rPr>
              <a:t>Java</a:t>
            </a:r>
            <a:r>
              <a:rPr lang="zh-CN" altLang="en-US" sz="2400" b="1" dirty="0">
                <a:solidFill>
                  <a:srgbClr val="FF0000"/>
                </a:solidFill>
                <a:ea typeface="宋体" panose="02010600030101010101" pitchFamily="2" charset="-122"/>
              </a:rPr>
              <a:t>成为编写网络应用程序</a:t>
            </a:r>
            <a:r>
              <a:rPr lang="zh-CN" altLang="en-US" sz="2400" b="1" dirty="0">
                <a:ea typeface="宋体" panose="02010600030101010101" pitchFamily="2" charset="-122"/>
              </a:rPr>
              <a:t>的佼佼者，而且</a:t>
            </a:r>
            <a:r>
              <a:rPr lang="en-US" altLang="zh-CN" sz="2400" b="1" dirty="0">
                <a:ea typeface="宋体" panose="02010600030101010101" pitchFamily="2" charset="-122"/>
              </a:rPr>
              <a:t>Java</a:t>
            </a:r>
            <a:r>
              <a:rPr lang="zh-CN" altLang="en-US" sz="2400" b="1" dirty="0">
                <a:ea typeface="宋体" panose="02010600030101010101" pitchFamily="2" charset="-122"/>
              </a:rPr>
              <a:t>也提供了许多以网络应用为核心的技术，使得</a:t>
            </a:r>
            <a:r>
              <a:rPr lang="en-US" altLang="zh-CN" sz="2400" b="1" dirty="0">
                <a:ea typeface="宋体" panose="02010600030101010101" pitchFamily="2" charset="-122"/>
              </a:rPr>
              <a:t>Java</a:t>
            </a:r>
            <a:r>
              <a:rPr lang="zh-CN" altLang="en-US" sz="2400" b="1" dirty="0">
                <a:ea typeface="宋体" panose="02010600030101010101" pitchFamily="2" charset="-122"/>
              </a:rPr>
              <a:t>特别适合于网络应用软件的设计与开发。</a:t>
            </a:r>
            <a:endParaRPr lang="zh-CN" altLang="en-US" sz="2400" b="1" dirty="0">
              <a:ea typeface="宋体" panose="02010600030101010101" pitchFamily="2" charset="-122"/>
            </a:endParaRPr>
          </a:p>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1.1.2 语言地位</a:t>
            </a:r>
            <a:endParaRPr lang="zh-CN" altLang="en-US" sz="2600" b="1" dirty="0">
              <a:solidFill>
                <a:srgbClr val="0000FF"/>
              </a:solidFill>
              <a:ea typeface="宋体" panose="02010600030101010101" pitchFamily="2" charset="-122"/>
            </a:endParaRPr>
          </a:p>
          <a:p>
            <a:pPr algn="just" eaLnBrk="1" hangingPunct="1">
              <a:lnSpc>
                <a:spcPts val="3800"/>
              </a:lnSpc>
              <a:spcBef>
                <a:spcPct val="0"/>
              </a:spcBef>
              <a:buFont typeface="Wingdings" panose="05000000000000000000" pitchFamily="2" charset="2"/>
              <a:buNone/>
            </a:pPr>
            <a:r>
              <a:rPr lang="zh-CN" altLang="en-US" sz="2400" b="1" dirty="0">
                <a:ea typeface="宋体" panose="02010600030101010101" pitchFamily="2" charset="-122"/>
              </a:rPr>
              <a:t>	       是一门很好的面向对象语言,通过学习</a:t>
            </a:r>
            <a:r>
              <a:rPr lang="en-US" altLang="zh-CN" sz="2400" b="1" dirty="0">
                <a:ea typeface="宋体" panose="02010600030101010101" pitchFamily="2" charset="-122"/>
              </a:rPr>
              <a:t>Java</a:t>
            </a:r>
            <a:r>
              <a:rPr lang="zh-CN" altLang="en-US" sz="2400" b="1" dirty="0">
                <a:ea typeface="宋体" panose="02010600030101010101" pitchFamily="2" charset="-122"/>
              </a:rPr>
              <a:t>语言可以学习怎样使用对象来完成某些任务、掌握</a:t>
            </a:r>
            <a:r>
              <a:rPr lang="zh-CN" altLang="en-US" sz="2400" b="1" dirty="0">
                <a:solidFill>
                  <a:srgbClr val="FF0000"/>
                </a:solidFill>
                <a:ea typeface="宋体" panose="02010600030101010101" pitchFamily="2" charset="-122"/>
              </a:rPr>
              <a:t>面向对象编程</a:t>
            </a:r>
            <a:r>
              <a:rPr lang="zh-CN" altLang="en-US" sz="2400" b="1" dirty="0">
                <a:ea typeface="宋体" panose="02010600030101010101" pitchFamily="2" charset="-122"/>
              </a:rPr>
              <a:t>的基本思想. </a:t>
            </a:r>
            <a:endParaRPr lang="zh-CN" altLang="en-US" sz="2400" b="1" dirty="0">
              <a:ea typeface="宋体" panose="02010600030101010101" pitchFamily="2" charset="-122"/>
            </a:endParaRPr>
          </a:p>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1.1.3 需求地位</a:t>
            </a:r>
            <a:endParaRPr lang="zh-CN" altLang="en-US" sz="2600" b="1" dirty="0">
              <a:solidFill>
                <a:srgbClr val="0000FF"/>
              </a:solidFill>
              <a:ea typeface="宋体" panose="02010600030101010101" pitchFamily="2" charset="-122"/>
            </a:endParaRPr>
          </a:p>
          <a:p>
            <a:pPr algn="just" eaLnBrk="1" hangingPunct="1">
              <a:lnSpc>
                <a:spcPts val="3800"/>
              </a:lnSpc>
              <a:spcBef>
                <a:spcPct val="0"/>
              </a:spcBef>
              <a:buFont typeface="Wingdings" panose="05000000000000000000" pitchFamily="2" charset="2"/>
              <a:buNone/>
            </a:pPr>
            <a:r>
              <a:rPr lang="en-US" altLang="zh-CN" b="1" dirty="0">
                <a:ea typeface="宋体" panose="02010600030101010101" pitchFamily="2" charset="-122"/>
              </a:rPr>
              <a:t>	</a:t>
            </a:r>
            <a:r>
              <a:rPr lang="en-US" altLang="zh-CN" sz="2400" b="1" dirty="0">
                <a:ea typeface="宋体" panose="02010600030101010101" pitchFamily="2" charset="-122"/>
              </a:rPr>
              <a:t>      IT</a:t>
            </a:r>
            <a:r>
              <a:rPr lang="zh-CN" altLang="en-US" sz="2400" b="1" dirty="0">
                <a:ea typeface="宋体" panose="02010600030101010101" pitchFamily="2" charset="-122"/>
              </a:rPr>
              <a:t>行业对</a:t>
            </a:r>
            <a:r>
              <a:rPr lang="en-US" altLang="zh-CN" sz="2400" b="1" dirty="0">
                <a:ea typeface="宋体" panose="02010600030101010101" pitchFamily="2" charset="-122"/>
              </a:rPr>
              <a:t>Java</a:t>
            </a:r>
            <a:r>
              <a:rPr lang="zh-CN" altLang="en-US" sz="2400" b="1" dirty="0">
                <a:ea typeface="宋体" panose="02010600030101010101" pitchFamily="2" charset="-122"/>
              </a:rPr>
              <a:t>人才的需求正在不断的增长，掌握</a:t>
            </a:r>
            <a:r>
              <a:rPr lang="en-US" altLang="zh-CN" sz="2400" b="1" dirty="0">
                <a:ea typeface="宋体" panose="02010600030101010101" pitchFamily="2" charset="-122"/>
              </a:rPr>
              <a:t>Java</a:t>
            </a:r>
            <a:r>
              <a:rPr lang="zh-CN" altLang="en-US" sz="2400" b="1" dirty="0">
                <a:ea typeface="宋体" panose="02010600030101010101" pitchFamily="2" charset="-122"/>
              </a:rPr>
              <a:t>语言及其相关技术意味着较好的就业前景和工作酬金。</a:t>
            </a:r>
            <a:endParaRPr lang="zh-CN" altLang="en-US" sz="2400" b="1"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6" name="Rectangle 2"/>
          <p:cNvSpPr>
            <a:spLocks noGrp="1"/>
          </p:cNvSpPr>
          <p:nvPr>
            <p:ph type="title"/>
          </p:nvPr>
        </p:nvSpPr>
        <p:spPr>
          <a:xfrm>
            <a:off x="457200" y="274638"/>
            <a:ext cx="7043738" cy="725487"/>
          </a:xfrm>
        </p:spPr>
        <p:txBody>
          <a:bodyPr vert="horz" wrap="square" lIns="91440" tIns="45720" rIns="91440" bIns="45720" anchor="t"/>
          <a:p>
            <a:pPr eaLnBrk="1" hangingPunct="1"/>
            <a:r>
              <a:rPr lang="zh-CN" altLang="en-US" sz="3200" b="1" dirty="0">
                <a:solidFill>
                  <a:srgbClr val="0000FF"/>
                </a:solidFill>
                <a:ea typeface="宋体" panose="02010600030101010101" pitchFamily="2" charset="-122"/>
              </a:rPr>
              <a:t>1.2   </a:t>
            </a:r>
            <a:r>
              <a:rPr lang="en-US" altLang="zh-CN" sz="3200" b="1" dirty="0">
                <a:solidFill>
                  <a:srgbClr val="0000FF"/>
                </a:solidFill>
                <a:ea typeface="宋体" panose="02010600030101010101" pitchFamily="2" charset="-122"/>
              </a:rPr>
              <a:t>Java </a:t>
            </a:r>
            <a:r>
              <a:rPr lang="zh-CN" altLang="en-US" sz="3200" b="1" dirty="0">
                <a:solidFill>
                  <a:srgbClr val="0000FF"/>
                </a:solidFill>
                <a:latin typeface="宋体" panose="02010600030101010101" pitchFamily="2" charset="-122"/>
                <a:ea typeface="宋体" panose="02010600030101010101" pitchFamily="2" charset="-122"/>
              </a:rPr>
              <a:t>的特点</a:t>
            </a:r>
            <a:r>
              <a:rPr lang="en-US" altLang="zh-CN" sz="3200" b="1" dirty="0">
                <a:solidFill>
                  <a:srgbClr val="0000FF"/>
                </a:solidFill>
                <a:latin typeface="宋体" panose="02010600030101010101" pitchFamily="2" charset="-122"/>
                <a:ea typeface="宋体" panose="02010600030101010101" pitchFamily="2" charset="-122"/>
              </a:rPr>
              <a:t>_1</a:t>
            </a:r>
            <a:endParaRPr lang="zh-CN" altLang="en-US" sz="3200" b="1" dirty="0">
              <a:solidFill>
                <a:srgbClr val="0000FF"/>
              </a:solidFill>
              <a:latin typeface="宋体" panose="02010600030101010101" pitchFamily="2" charset="-122"/>
              <a:ea typeface="宋体" panose="02010600030101010101" pitchFamily="2" charset="-122"/>
            </a:endParaRPr>
          </a:p>
        </p:txBody>
      </p:sp>
      <p:sp>
        <p:nvSpPr>
          <p:cNvPr id="12291" name="Rectangle 3"/>
          <p:cNvSpPr>
            <a:spLocks noGrp="1" noChangeArrowheads="1"/>
          </p:cNvSpPr>
          <p:nvPr>
            <p:ph idx="1"/>
          </p:nvPr>
        </p:nvSpPr>
        <p:spPr>
          <a:xfrm>
            <a:off x="457200" y="1600200"/>
            <a:ext cx="8362950" cy="4525963"/>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1.2.1 简单</a:t>
            </a:r>
            <a:endParaRPr kumimoji="0" lang="zh-CN" altLang="en-US" sz="2600" b="1" i="0" u="none" strike="noStrike" kern="1200" cap="none" spc="0" normalizeH="0" baseline="0" noProof="0" dirty="0" smtClean="0">
              <a:ln>
                <a:noFill/>
              </a:ln>
              <a:solidFill>
                <a:srgbClr val="0000FF"/>
              </a:solidFill>
              <a:effectLst/>
              <a:uLnTx/>
              <a:uFillTx/>
              <a:latin typeface="+mn-lt"/>
              <a:ea typeface="+mn-ea"/>
              <a:cs typeface="+mn-cs"/>
            </a:endParaRPr>
          </a:p>
          <a:p>
            <a:pPr marL="357505" marR="0" lvl="0" indent="542925" algn="just" defTabSz="914400" rtl="0" eaLnBrk="1" fontAlgn="auto" latinLnBrk="0" hangingPunct="1">
              <a:lnSpc>
                <a:spcPts val="3200"/>
              </a:lnSpc>
              <a:spcBef>
                <a:spcPct val="200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要比</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简单，</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中许多容易混淆的概念，或者被</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弃之不用了，或者以一种更清楚更容易理解的方式实现。</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1.2.2 面向对象</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ts val="3200"/>
              </a:lnSpc>
              <a:spcBef>
                <a:spcPct val="20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是面向对象的编程语言，本书将在第4章、第5章和第6章详细、准确地讨论类、对象、继承、多态、接口等重要概念。</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1.2.3 平台无关 </a:t>
            </a:r>
            <a:endParaRPr kumimoji="0" lang="zh-CN" altLang="en-US" sz="2600" b="1"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just" defTabSz="914400" rtl="0" eaLnBrk="1" fontAlgn="auto" latinLnBrk="0" hangingPunct="1">
              <a:lnSpc>
                <a:spcPts val="3200"/>
              </a:lnSpc>
              <a:spcBef>
                <a:spcPct val="20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在一个计算机上编译得到的字节码文件可以复制到任何一个安装了</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运行环境的计算机上直接使用。字节码由</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虚拟机负责解释运行，即</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虚拟机负责将字节码翻译成本地计算机的机器码，并将机器码交给本地的操作系统来运行。 </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50" name="矩形 3"/>
          <p:cNvSpPr/>
          <p:nvPr/>
        </p:nvSpPr>
        <p:spPr>
          <a:xfrm>
            <a:off x="2124075" y="620713"/>
            <a:ext cx="2813050" cy="461962"/>
          </a:xfrm>
          <a:prstGeom prst="rect">
            <a:avLst/>
          </a:prstGeom>
          <a:noFill/>
          <a:ln w="9525">
            <a:noFill/>
          </a:ln>
        </p:spPr>
        <p:txBody>
          <a:bodyPr wrap="none">
            <a:spAutoFit/>
          </a:bodyPr>
          <a:p>
            <a:r>
              <a:rPr lang="en-US" altLang="zh-CN" b="1" dirty="0">
                <a:latin typeface="Times New Roman" panose="02020603050405020304" pitchFamily="18" charset="0"/>
              </a:rPr>
              <a:t>1</a:t>
            </a:r>
            <a:r>
              <a:rPr lang="zh-CN" altLang="zh-CN" b="1" dirty="0">
                <a:latin typeface="Times New Roman" panose="02020603050405020304" pitchFamily="18" charset="0"/>
              </a:rPr>
              <a:t>．平台与机器指令</a:t>
            </a:r>
            <a:endParaRPr lang="zh-CN" altLang="zh-CN" b="1" dirty="0">
              <a:latin typeface="Times New Roman" panose="02020603050405020304" pitchFamily="18" charset="0"/>
            </a:endParaRPr>
          </a:p>
        </p:txBody>
      </p:sp>
      <p:sp>
        <p:nvSpPr>
          <p:cNvPr id="27651" name="矩形 4"/>
          <p:cNvSpPr/>
          <p:nvPr/>
        </p:nvSpPr>
        <p:spPr>
          <a:xfrm>
            <a:off x="323850" y="1628775"/>
            <a:ext cx="8280400" cy="1200150"/>
          </a:xfrm>
          <a:prstGeom prst="rect">
            <a:avLst/>
          </a:prstGeom>
          <a:noFill/>
          <a:ln w="9525">
            <a:noFill/>
          </a:ln>
        </p:spPr>
        <p:txBody>
          <a:bodyPr>
            <a:spAutoFit/>
          </a:bodyPr>
          <a:p>
            <a:pPr algn="just"/>
            <a:r>
              <a:rPr lang="en-US" altLang="zh-CN" dirty="0">
                <a:latin typeface="Times New Roman" panose="02020603050405020304" pitchFamily="18" charset="0"/>
              </a:rPr>
              <a:t>        </a:t>
            </a:r>
            <a:r>
              <a:rPr lang="zh-CN" altLang="zh-CN" dirty="0">
                <a:latin typeface="Times New Roman" panose="02020603050405020304" pitchFamily="18" charset="0"/>
              </a:rPr>
              <a:t>这里所指的平台是由操作系统（</a:t>
            </a:r>
            <a:r>
              <a:rPr lang="en-US" altLang="zh-CN" dirty="0">
                <a:latin typeface="Times New Roman" panose="02020603050405020304" pitchFamily="18" charset="0"/>
              </a:rPr>
              <a:t>Operating System, OS</a:t>
            </a:r>
            <a:r>
              <a:rPr lang="zh-CN" altLang="zh-CN" dirty="0">
                <a:latin typeface="Times New Roman" panose="02020603050405020304" pitchFamily="18" charset="0"/>
              </a:rPr>
              <a:t>）和处理器</a:t>
            </a:r>
            <a:r>
              <a:rPr lang="en-US" altLang="zh-CN" dirty="0">
                <a:latin typeface="Times New Roman" panose="02020603050405020304" pitchFamily="18" charset="0"/>
              </a:rPr>
              <a:t>CPU</a:t>
            </a:r>
            <a:r>
              <a:rPr lang="zh-CN" altLang="zh-CN" dirty="0">
                <a:latin typeface="Times New Roman" panose="02020603050405020304" pitchFamily="18" charset="0"/>
              </a:rPr>
              <a:t>所构成。与平台无关是指软件的运行不因操作系统、处理器的变化而无法运行或出现运行错误。</a:t>
            </a:r>
            <a:endParaRPr lang="zh-CN" altLang="en-US" dirty="0">
              <a:latin typeface="Times New Roman" panose="02020603050405020304" pitchFamily="18" charset="0"/>
            </a:endParaRPr>
          </a:p>
        </p:txBody>
      </p:sp>
      <p:sp>
        <p:nvSpPr>
          <p:cNvPr id="27652" name="矩形 5"/>
          <p:cNvSpPr/>
          <p:nvPr/>
        </p:nvSpPr>
        <p:spPr>
          <a:xfrm>
            <a:off x="468313" y="2997200"/>
            <a:ext cx="8351837" cy="2678113"/>
          </a:xfrm>
          <a:prstGeom prst="rect">
            <a:avLst/>
          </a:prstGeom>
          <a:noFill/>
          <a:ln w="9525">
            <a:noFill/>
          </a:ln>
        </p:spPr>
        <p:txBody>
          <a:bodyPr>
            <a:spAutoFit/>
          </a:bodyPr>
          <a:p>
            <a:pPr algn="just"/>
            <a:r>
              <a:rPr lang="en-US" altLang="zh-CN" b="1" dirty="0">
                <a:solidFill>
                  <a:schemeClr val="accent2"/>
                </a:solidFill>
                <a:latin typeface="Times New Roman" panose="02020603050405020304" pitchFamily="18" charset="0"/>
              </a:rPr>
              <a:t>        </a:t>
            </a:r>
            <a:r>
              <a:rPr lang="zh-CN" altLang="zh-CN" b="1" dirty="0">
                <a:solidFill>
                  <a:schemeClr val="accent2"/>
                </a:solidFill>
                <a:latin typeface="Times New Roman" panose="02020603050405020304" pitchFamily="18" charset="0"/>
              </a:rPr>
              <a:t>每个平台都会形成自己独特的</a:t>
            </a:r>
            <a:r>
              <a:rPr lang="zh-CN" altLang="zh-CN" b="1" dirty="0">
                <a:solidFill>
                  <a:srgbClr val="FF0000"/>
                </a:solidFill>
                <a:latin typeface="Times New Roman" panose="02020603050405020304" pitchFamily="18" charset="0"/>
              </a:rPr>
              <a:t>机器指令</a:t>
            </a:r>
            <a:r>
              <a:rPr lang="zh-CN" altLang="zh-CN" b="1" dirty="0">
                <a:solidFill>
                  <a:schemeClr val="accent2"/>
                </a:solidFill>
                <a:latin typeface="Times New Roman" panose="02020603050405020304" pitchFamily="18" charset="0"/>
              </a:rPr>
              <a:t>，所谓平台的机器指令就是可以被</a:t>
            </a:r>
            <a:r>
              <a:rPr lang="zh-CN" altLang="zh-CN" b="1" dirty="0">
                <a:solidFill>
                  <a:srgbClr val="FF0000"/>
                </a:solidFill>
                <a:latin typeface="Times New Roman" panose="02020603050405020304" pitchFamily="18" charset="0"/>
              </a:rPr>
              <a:t>该平台直接识别、执行的一种由</a:t>
            </a:r>
            <a:r>
              <a:rPr lang="en-US" altLang="zh-CN" b="1" dirty="0">
                <a:solidFill>
                  <a:srgbClr val="FF0000"/>
                </a:solidFill>
                <a:latin typeface="Times New Roman" panose="02020603050405020304" pitchFamily="18" charset="0"/>
              </a:rPr>
              <a:t>0</a:t>
            </a:r>
            <a:r>
              <a:rPr lang="zh-CN" altLang="zh-CN"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1</a:t>
            </a:r>
            <a:r>
              <a:rPr lang="zh-CN" altLang="zh-CN" b="1" dirty="0">
                <a:solidFill>
                  <a:srgbClr val="FF0000"/>
                </a:solidFill>
                <a:latin typeface="Times New Roman" panose="02020603050405020304" pitchFamily="18" charset="0"/>
              </a:rPr>
              <a:t>组成的序列代码</a:t>
            </a:r>
            <a:r>
              <a:rPr lang="zh-CN" altLang="zh-CN" b="1" dirty="0">
                <a:solidFill>
                  <a:schemeClr val="accent2"/>
                </a:solidFill>
                <a:latin typeface="Times New Roman" panose="02020603050405020304" pitchFamily="18" charset="0"/>
              </a:rPr>
              <a:t>。相同的</a:t>
            </a:r>
            <a:r>
              <a:rPr lang="en-US" altLang="zh-CN" b="1" dirty="0">
                <a:solidFill>
                  <a:schemeClr val="accent2"/>
                </a:solidFill>
                <a:latin typeface="Times New Roman" panose="02020603050405020304" pitchFamily="18" charset="0"/>
              </a:rPr>
              <a:t>CPU</a:t>
            </a:r>
            <a:r>
              <a:rPr lang="zh-CN" altLang="zh-CN" b="1" dirty="0">
                <a:solidFill>
                  <a:schemeClr val="accent2"/>
                </a:solidFill>
                <a:latin typeface="Times New Roman" panose="02020603050405020304" pitchFamily="18" charset="0"/>
              </a:rPr>
              <a:t>和不同的操作系统所形成的平台的机器指令可能是不同的。比如，某个平台可能用</a:t>
            </a:r>
            <a:r>
              <a:rPr lang="en-US" altLang="zh-CN" b="1" dirty="0">
                <a:solidFill>
                  <a:schemeClr val="accent2"/>
                </a:solidFill>
                <a:latin typeface="Times New Roman" panose="02020603050405020304" pitchFamily="18" charset="0"/>
              </a:rPr>
              <a:t>8</a:t>
            </a:r>
            <a:r>
              <a:rPr lang="zh-CN" altLang="zh-CN" b="1" dirty="0">
                <a:solidFill>
                  <a:schemeClr val="accent2"/>
                </a:solidFill>
                <a:latin typeface="Times New Roman" panose="02020603050405020304" pitchFamily="18" charset="0"/>
              </a:rPr>
              <a:t>位序列代码</a:t>
            </a:r>
            <a:r>
              <a:rPr lang="en-US" altLang="zh-CN" b="1" dirty="0">
                <a:solidFill>
                  <a:srgbClr val="C00000"/>
                </a:solidFill>
                <a:latin typeface="Times New Roman" panose="02020603050405020304" pitchFamily="18" charset="0"/>
              </a:rPr>
              <a:t>00001111</a:t>
            </a:r>
            <a:r>
              <a:rPr lang="zh-CN" altLang="zh-CN" b="1" dirty="0">
                <a:solidFill>
                  <a:schemeClr val="accent2"/>
                </a:solidFill>
                <a:latin typeface="Times New Roman" panose="02020603050405020304" pitchFamily="18" charset="0"/>
              </a:rPr>
              <a:t>表示加法指令，以</a:t>
            </a:r>
            <a:r>
              <a:rPr lang="en-US" altLang="zh-CN" b="1" dirty="0">
                <a:solidFill>
                  <a:srgbClr val="FF0000"/>
                </a:solidFill>
                <a:latin typeface="Times New Roman" panose="02020603050405020304" pitchFamily="18" charset="0"/>
              </a:rPr>
              <a:t>10000001</a:t>
            </a:r>
            <a:r>
              <a:rPr lang="zh-CN" altLang="zh-CN" b="1" dirty="0">
                <a:solidFill>
                  <a:schemeClr val="accent2"/>
                </a:solidFill>
                <a:latin typeface="Times New Roman" panose="02020603050405020304" pitchFamily="18" charset="0"/>
              </a:rPr>
              <a:t>表示减法指令，而另一种平台可能用</a:t>
            </a:r>
            <a:r>
              <a:rPr lang="en-US" altLang="zh-CN" b="1" dirty="0">
                <a:solidFill>
                  <a:schemeClr val="accent2"/>
                </a:solidFill>
                <a:latin typeface="Times New Roman" panose="02020603050405020304" pitchFamily="18" charset="0"/>
              </a:rPr>
              <a:t>8</a:t>
            </a:r>
            <a:r>
              <a:rPr lang="zh-CN" altLang="zh-CN" b="1" dirty="0">
                <a:solidFill>
                  <a:schemeClr val="accent2"/>
                </a:solidFill>
                <a:latin typeface="Times New Roman" panose="02020603050405020304" pitchFamily="18" charset="0"/>
              </a:rPr>
              <a:t>位序列代码</a:t>
            </a:r>
            <a:r>
              <a:rPr lang="en-US" altLang="zh-CN" b="1" dirty="0">
                <a:latin typeface="Times New Roman" panose="02020603050405020304" pitchFamily="18" charset="0"/>
              </a:rPr>
              <a:t>10101010</a:t>
            </a:r>
            <a:r>
              <a:rPr lang="zh-CN" altLang="zh-CN" b="1" dirty="0">
                <a:solidFill>
                  <a:schemeClr val="accent2"/>
                </a:solidFill>
                <a:latin typeface="Times New Roman" panose="02020603050405020304" pitchFamily="18" charset="0"/>
              </a:rPr>
              <a:t>表示加法指令，以</a:t>
            </a:r>
            <a:r>
              <a:rPr lang="en-US" altLang="zh-CN" b="1" dirty="0">
                <a:latin typeface="Times New Roman" panose="02020603050405020304" pitchFamily="18" charset="0"/>
              </a:rPr>
              <a:t>10010011</a:t>
            </a:r>
            <a:r>
              <a:rPr lang="zh-CN" altLang="zh-CN" b="1" dirty="0">
                <a:solidFill>
                  <a:schemeClr val="accent2"/>
                </a:solidFill>
                <a:latin typeface="Times New Roman" panose="02020603050405020304" pitchFamily="18" charset="0"/>
              </a:rPr>
              <a:t>表示减法指令。</a:t>
            </a:r>
            <a:endParaRPr lang="zh-CN" altLang="en-US" b="1" dirty="0">
              <a:solidFill>
                <a:schemeClr val="accent2"/>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6689</Words>
  <Application>WPS 演示</Application>
  <PresentationFormat>全屏显示(4:3)</PresentationFormat>
  <Paragraphs>310</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Times New Roman</vt:lpstr>
      <vt:lpstr>Calibri</vt:lpstr>
      <vt:lpstr>微软雅黑</vt:lpstr>
      <vt:lpstr>Arial Unicode MS</vt:lpstr>
      <vt:lpstr>MingLiU</vt:lpstr>
      <vt:lpstr>Verdana</vt:lpstr>
      <vt:lpstr>Office 主题</vt:lpstr>
      <vt:lpstr>第1章    Java入门</vt:lpstr>
      <vt:lpstr>导读</vt:lpstr>
      <vt:lpstr>第1章    Java入门</vt:lpstr>
      <vt:lpstr>导读</vt:lpstr>
      <vt:lpstr>Java之父与Java的诞生</vt:lpstr>
      <vt:lpstr>Java的先导知识与后继技术</vt:lpstr>
      <vt:lpstr>1.1  Java的地位</vt:lpstr>
      <vt:lpstr>1.2   Java 的特点_1</vt:lpstr>
      <vt:lpstr>PowerPoint 演示文稿</vt:lpstr>
      <vt:lpstr>PowerPoint 演示文稿</vt:lpstr>
      <vt:lpstr>PowerPoint 演示文稿</vt:lpstr>
      <vt:lpstr>PowerPoint 演示文稿</vt:lpstr>
      <vt:lpstr>1.2   Java 的特点_2</vt:lpstr>
      <vt:lpstr> 1.3  安装JDK</vt:lpstr>
      <vt:lpstr>1.3.2 安装Java SE平台 </vt:lpstr>
      <vt:lpstr>1．系统环境path的设置</vt:lpstr>
      <vt:lpstr>PowerPoint 演示文稿</vt:lpstr>
      <vt:lpstr>2．系统环境classpath的设置</vt:lpstr>
      <vt:lpstr> 1.4   Java程序的开发步骤 </vt:lpstr>
      <vt:lpstr>1.5 简单的Java应用程序</vt:lpstr>
      <vt:lpstr>编写与保存源文件</vt:lpstr>
      <vt:lpstr>1.5.2 编译</vt:lpstr>
      <vt:lpstr>1.5.3 运行</vt:lpstr>
      <vt:lpstr>再看一个简单的Java应用程序</vt:lpstr>
      <vt:lpstr>1.6  Java反编译</vt:lpstr>
      <vt:lpstr>1.7  编程风格 </vt:lpstr>
      <vt:lpstr>1.7  编程风格</vt:lpstr>
      <vt:lpstr>1.7.3 注释</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lenovo2</cp:lastModifiedBy>
  <cp:revision>333</cp:revision>
  <dcterms:created xsi:type="dcterms:W3CDTF">2019-09-03T03:00:00Z</dcterms:created>
  <dcterms:modified xsi:type="dcterms:W3CDTF">2019-09-03T09:43:55Z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