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6" r:id="rId4"/>
  </p:sldMasterIdLst>
  <p:notesMasterIdLst>
    <p:notesMasterId r:id="rId25"/>
  </p:notesMasterIdLst>
  <p:sldIdLst>
    <p:sldId id="602" r:id="rId5"/>
    <p:sldId id="605" r:id="rId6"/>
    <p:sldId id="606" r:id="rId7"/>
    <p:sldId id="607" r:id="rId8"/>
    <p:sldId id="608" r:id="rId9"/>
    <p:sldId id="609" r:id="rId10"/>
    <p:sldId id="611" r:id="rId11"/>
    <p:sldId id="612" r:id="rId12"/>
    <p:sldId id="610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6"/>
    <p:sldId id="641" r:id="rId27"/>
    <p:sldId id="642" r:id="rId28"/>
    <p:sldId id="643" r:id="rId29"/>
    <p:sldId id="644" r:id="rId30"/>
    <p:sldId id="645" r:id="rId31"/>
    <p:sldId id="627" r:id="rId32"/>
    <p:sldId id="628" r:id="rId33"/>
    <p:sldId id="629" r:id="rId34"/>
    <p:sldId id="646" r:id="rId35"/>
    <p:sldId id="630" r:id="rId36"/>
    <p:sldId id="631" r:id="rId37"/>
    <p:sldId id="632" r:id="rId38"/>
    <p:sldId id="647" r:id="rId39"/>
    <p:sldId id="648" r:id="rId40"/>
    <p:sldId id="649" r:id="rId41"/>
    <p:sldId id="650" r:id="rId42"/>
    <p:sldId id="651" r:id="rId43"/>
    <p:sldId id="652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FFFFCC"/>
    <a:srgbClr val="000066"/>
    <a:srgbClr val="FFCCCC"/>
    <a:srgbClr val="99CCFF"/>
    <a:srgbClr val="CC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7172" name="幻灯片图像占位符 5123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文本占位符 5124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String string="abc";</a:t>
            </a:r>
            <a:endParaRPr lang="zh-CN" altLang="en-US"/>
          </a:p>
          <a:p>
            <a:r>
              <a:rPr lang="zh-CN" altLang="en-US"/>
              <a:t>		String string2=new String(string);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123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5124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25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5126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5127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28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5129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30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31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5132" name="图片 2064" descr="封面标16开-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5005388" y="6248400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Java实用教程》课件    制作人：明日科技</a:t>
            </a:r>
            <a:endParaRPr lang="zh-CN" altLang="en-US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3132138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214313"/>
            <a:ext cx="1975247" cy="56737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811233" cy="5673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42988" y="214313"/>
            <a:ext cx="7900987" cy="567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FCCE87-F164-46EB-91B1-E3D8FD2B8AD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042988" y="17732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6156325" y="623728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515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8" name="图片 1037" descr="封面标16开-黑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rgbClr val="3333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u="none" kern="1200" baseline="0">
          <a:solidFill>
            <a:srgbClr val="333399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307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40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409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5835" y="661035"/>
            <a:ext cx="7005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第5章        数组与字符串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340" y="2259965"/>
            <a:ext cx="65385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1.  数组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2.  字符串类型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3.   vector类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页脚占位符 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/>
              <a:t>二维数组的创建方式如下：</a:t>
            </a:r>
            <a:r>
              <a:rPr lang="en-US" altLang="zh-CN" sz="2800" dirty="0"/>
              <a:t>holiday[0][1]=</a:t>
            </a:r>
            <a:endParaRPr lang="zh-CN" altLang="en-US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dirty="0"/>
          </a:p>
        </p:txBody>
      </p:sp>
      <p:sp>
        <p:nvSpPr>
          <p:cNvPr id="129028" name="Rectangle 4"/>
          <p:cNvSpPr/>
          <p:nvPr/>
        </p:nvSpPr>
        <p:spPr>
          <a:xfrm>
            <a:off x="611188" y="2852738"/>
            <a:ext cx="8064500" cy="7207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int[][] days = new int[2][3];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boolean holidays[][] = {  { true, false, true },{ false, true, false } };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7588" name="Rectangle 5"/>
          <p:cNvSpPr/>
          <p:nvPr/>
        </p:nvSpPr>
        <p:spPr>
          <a:xfrm>
            <a:off x="827088" y="3789363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二维数组可以看做一个表格。数组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days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看成一个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行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列的表格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，数组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holidays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看成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行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列的表格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29030" name="Group 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755650" y="4868863"/>
          <a:ext cx="8064500" cy="1379538"/>
        </p:xfrm>
        <a:graphic>
          <a:graphicData uri="http://schemas.openxmlformats.org/drawingml/2006/table">
            <a:tbl>
              <a:tblPr/>
              <a:tblGrid>
                <a:gridCol w="1893888"/>
                <a:gridCol w="2006600"/>
                <a:gridCol w="2046287"/>
                <a:gridCol w="2117725"/>
              </a:tblGrid>
              <a:tr h="458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方正书宋简体" pitchFamily="65" charset="-122"/>
                        </a:rPr>
                        <a:t> 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days[0][0]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days[0][1]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days[0][2]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days[1][0]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days[1][1]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days[1][2]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86535" y="746125"/>
            <a:ext cx="73069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1.4  </a:t>
            </a:r>
            <a:r>
              <a:rPr lang="zh-CN" altLang="en-US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多维数组</a:t>
            </a:r>
            <a:endParaRPr lang="zh-CN" altLang="en-US" sz="4400">
              <a:solidFill>
                <a:srgbClr val="333399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charRg st="3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9028">
                                            <p:txEl>
                                              <p:charRg st="3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17675" y="257175"/>
            <a:ext cx="509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二维数组分析举例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3835" y="951230"/>
            <a:ext cx="61963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 </a:t>
            </a:r>
            <a:r>
              <a:rPr lang="en-US" altLang="zh-CN"/>
              <a:t>5.5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static void main(String[] args) {</a:t>
            </a:r>
            <a:endParaRPr lang="zh-CN" altLang="en-US"/>
          </a:p>
          <a:p>
            <a:r>
              <a:rPr lang="zh-CN" altLang="en-US"/>
              <a:t>		String s[][]=new String[2] [];</a:t>
            </a:r>
            <a:endParaRPr lang="zh-CN" altLang="en-US"/>
          </a:p>
          <a:p>
            <a:r>
              <a:rPr lang="zh-CN" altLang="en-US"/>
              <a:t>		s[0]=new String[</a:t>
            </a:r>
            <a:r>
              <a:rPr lang="en-US" altLang="zh-CN"/>
              <a:t>3</a:t>
            </a:r>
            <a:r>
              <a:rPr lang="zh-CN" altLang="en-US"/>
              <a:t>];</a:t>
            </a:r>
            <a:endParaRPr lang="zh-CN" altLang="en-US"/>
          </a:p>
          <a:p>
            <a:r>
              <a:rPr lang="zh-CN" altLang="en-US"/>
              <a:t>		s[1]=new String[3];</a:t>
            </a:r>
            <a:endParaRPr lang="zh-CN" altLang="en-US"/>
          </a:p>
          <a:p>
            <a:r>
              <a:rPr lang="zh-CN" altLang="en-US"/>
              <a:t>		s[0][0]=new String("GOOD");</a:t>
            </a:r>
            <a:endParaRPr lang="zh-CN" altLang="en-US"/>
          </a:p>
          <a:p>
            <a:r>
              <a:rPr lang="zh-CN" altLang="en-US"/>
              <a:t>		s[0][</a:t>
            </a:r>
            <a:r>
              <a:rPr lang="en-US" altLang="zh-CN"/>
              <a:t>1</a:t>
            </a:r>
            <a:r>
              <a:rPr lang="zh-CN" altLang="en-US"/>
              <a:t>]=new String("LUCK");</a:t>
            </a:r>
            <a:endParaRPr lang="zh-CN" altLang="en-US"/>
          </a:p>
          <a:p>
            <a:r>
              <a:rPr lang="zh-CN" altLang="en-US"/>
              <a:t>		s[</a:t>
            </a:r>
            <a:r>
              <a:rPr lang="en-US"/>
              <a:t>0</a:t>
            </a:r>
            <a:r>
              <a:rPr lang="zh-CN" altLang="en-US"/>
              <a:t>[</a:t>
            </a:r>
            <a:r>
              <a:rPr lang="en-US" altLang="zh-CN"/>
              <a:t>2</a:t>
            </a:r>
            <a:r>
              <a:rPr lang="zh-CN" altLang="en-US"/>
              <a:t>]=new String(" ");</a:t>
            </a:r>
            <a:endParaRPr lang="zh-CN" altLang="en-US"/>
          </a:p>
          <a:p>
            <a:r>
              <a:rPr lang="zh-CN" altLang="en-US"/>
              <a:t>		s[</a:t>
            </a:r>
            <a:r>
              <a:rPr lang="en-US" altLang="zh-CN"/>
              <a:t>1</a:t>
            </a:r>
            <a:r>
              <a:rPr lang="zh-CN" altLang="en-US"/>
              <a:t>][</a:t>
            </a:r>
            <a:r>
              <a:rPr lang="en-US" altLang="zh-CN"/>
              <a:t>0</a:t>
            </a:r>
            <a:r>
              <a:rPr lang="zh-CN" altLang="en-US"/>
              <a:t>]=new String("TO");</a:t>
            </a:r>
            <a:endParaRPr lang="zh-CN" altLang="en-US"/>
          </a:p>
          <a:p>
            <a:r>
              <a:rPr lang="zh-CN" altLang="en-US"/>
              <a:t>		s[</a:t>
            </a:r>
            <a:r>
              <a:rPr lang="en-US" altLang="zh-CN"/>
              <a:t>1</a:t>
            </a:r>
            <a:r>
              <a:rPr lang="zh-CN" altLang="en-US"/>
              <a:t>][</a:t>
            </a:r>
            <a:r>
              <a:rPr lang="en-US" altLang="zh-CN"/>
              <a:t>1</a:t>
            </a:r>
            <a:r>
              <a:rPr lang="zh-CN" altLang="en-US"/>
              <a:t>]=new String("YOU");</a:t>
            </a:r>
            <a:endParaRPr lang="zh-CN" altLang="en-US"/>
          </a:p>
          <a:p>
            <a:r>
              <a:rPr lang="zh-CN" altLang="en-US"/>
              <a:t>		s[</a:t>
            </a:r>
            <a:r>
              <a:rPr lang="en-US" altLang="zh-CN"/>
              <a:t>1</a:t>
            </a:r>
            <a:r>
              <a:rPr lang="zh-CN" altLang="en-US"/>
              <a:t>][</a:t>
            </a:r>
            <a:r>
              <a:rPr lang="en-US" altLang="zh-CN"/>
              <a:t>2</a:t>
            </a:r>
            <a:r>
              <a:rPr lang="zh-CN" altLang="en-US"/>
              <a:t>]=new String("!");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73835" y="4643755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方正书宋简体" pitchFamily="65" charset="-122"/>
                        </a:rPr>
                        <a:t> 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GOOD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LUCK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YOU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!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19580" y="626110"/>
            <a:ext cx="5705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</a:t>
            </a:r>
            <a:r>
              <a:rPr lang="en-US" altLang="zh-CN"/>
              <a:t>5.6 </a:t>
            </a:r>
            <a:endParaRPr lang="zh-CN" altLang="en-US"/>
          </a:p>
          <a:p>
            <a:r>
              <a:rPr lang="zh-CN" altLang="en-US"/>
              <a:t>public static void main(String[] args) {</a:t>
            </a:r>
            <a:endParaRPr lang="zh-CN" altLang="en-US"/>
          </a:p>
          <a:p>
            <a:r>
              <a:rPr lang="zh-CN" altLang="en-US"/>
              <a:t>		int twodim[][]=new int[4] [];</a:t>
            </a:r>
            <a:endParaRPr lang="zh-CN" altLang="en-US"/>
          </a:p>
          <a:p>
            <a:r>
              <a:rPr lang="zh-CN" altLang="en-US"/>
              <a:t>		twodim[0]=new int[2];</a:t>
            </a:r>
            <a:endParaRPr lang="zh-CN" altLang="en-US"/>
          </a:p>
          <a:p>
            <a:r>
              <a:rPr lang="zh-CN" altLang="en-US"/>
              <a:t>		twodim[1]=new int[4];</a:t>
            </a:r>
            <a:endParaRPr lang="zh-CN" altLang="en-US"/>
          </a:p>
          <a:p>
            <a:r>
              <a:rPr lang="zh-CN" altLang="en-US"/>
              <a:t>		twodim[2]=new int[6];</a:t>
            </a:r>
            <a:endParaRPr lang="zh-CN" altLang="en-US"/>
          </a:p>
          <a:p>
            <a:r>
              <a:rPr lang="zh-CN" altLang="en-US"/>
              <a:t>		twodim[3]=new int[8];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12875" y="3089275"/>
          <a:ext cx="5846445" cy="335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05"/>
                <a:gridCol w="649605"/>
                <a:gridCol w="649605"/>
                <a:gridCol w="649605"/>
                <a:gridCol w="649605"/>
                <a:gridCol w="649605"/>
                <a:gridCol w="649605"/>
                <a:gridCol w="649605"/>
                <a:gridCol w="649605"/>
              </a:tblGrid>
              <a:tr h="1036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列索引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  <a:sym typeface="+mn-ea"/>
                        </a:rPr>
                        <a:t>列索引</a:t>
                      </a:r>
                      <a:r>
                        <a:rPr lang="en-US" altLang="zh-CN" sz="16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  <a:sym typeface="+mn-ea"/>
                        </a:rPr>
                        <a:t>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5791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行索引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书宋简体" pitchFamily="65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5.8 </a:t>
            </a:r>
            <a:r>
              <a:rPr lang="zh-CN" altLang="en-US"/>
              <a:t>打印数组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5200" y="1855470"/>
            <a:ext cx="6772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static void main(String[] args) {</a:t>
            </a:r>
            <a:endParaRPr lang="zh-CN" altLang="en-US"/>
          </a:p>
          <a:p>
            <a:r>
              <a:rPr lang="zh-CN" altLang="en-US"/>
              <a:t>		int[][] myTable={{23,45,65,34,21,67,78},</a:t>
            </a:r>
            <a:endParaRPr lang="zh-CN" altLang="en-US"/>
          </a:p>
          <a:p>
            <a:r>
              <a:rPr lang="zh-CN" altLang="en-US"/>
              <a:t>		{46,14,18,46,98,63,88},</a:t>
            </a:r>
            <a:endParaRPr lang="zh-CN" altLang="en-US"/>
          </a:p>
          <a:p>
            <a:r>
              <a:rPr lang="zh-CN" altLang="en-US"/>
              <a:t>		{98,81,64,90,21,14,23},</a:t>
            </a:r>
            <a:endParaRPr lang="zh-CN" altLang="en-US"/>
          </a:p>
          <a:p>
            <a:r>
              <a:rPr lang="zh-CN" altLang="en-US"/>
              <a:t>		{54,43,55,76,22,43,33},</a:t>
            </a:r>
            <a:endParaRPr lang="zh-CN" altLang="en-US"/>
          </a:p>
          <a:p>
            <a:r>
              <a:rPr lang="zh-CN" altLang="en-US"/>
              <a:t>		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for (int row = 0; row &lt; 4; row++) {</a:t>
            </a:r>
            <a:endParaRPr lang="zh-CN" altLang="en-US"/>
          </a:p>
          <a:p>
            <a:r>
              <a:rPr lang="zh-CN" altLang="en-US"/>
              <a:t>			for (int col = 0; col &lt; 7; col++) {</a:t>
            </a:r>
            <a:endParaRPr lang="zh-CN" altLang="en-US"/>
          </a:p>
          <a:p>
            <a:r>
              <a:rPr lang="zh-CN" altLang="en-US"/>
              <a:t>				   </a:t>
            </a:r>
            <a:r>
              <a:rPr lang="en-US" altLang="zh-CN"/>
              <a:t>			</a:t>
            </a:r>
            <a:r>
              <a:rPr lang="zh-CN" altLang="en-US"/>
              <a:t>System.out.print(myTable[row][col]+" ");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System.out.println();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5.2</a:t>
            </a:r>
            <a:r>
              <a:rPr lang="zh-CN" altLang="en-US"/>
              <a:t>找到其数组的最大值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205" y="2044700"/>
            <a:ext cx="6498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public static void main(String[] args) {</a:t>
            </a:r>
            <a:endParaRPr lang="zh-CN" altLang="en-US" sz="1200"/>
          </a:p>
          <a:p>
            <a:r>
              <a:rPr lang="zh-CN" altLang="en-US" sz="1200"/>
              <a:t>		int[][] myTable={{23,45,65,34,21,67,78},</a:t>
            </a:r>
            <a:endParaRPr lang="zh-CN" altLang="en-US" sz="1200"/>
          </a:p>
          <a:p>
            <a:r>
              <a:rPr lang="zh-CN" altLang="en-US" sz="1200"/>
              <a:t>		{46,14,18,46,98,63,88},</a:t>
            </a:r>
            <a:endParaRPr lang="zh-CN" altLang="en-US" sz="1200"/>
          </a:p>
          <a:p>
            <a:r>
              <a:rPr lang="zh-CN" altLang="en-US" sz="1200"/>
              <a:t>		{98,81,64,90,21,14,23},</a:t>
            </a:r>
            <a:endParaRPr lang="zh-CN" altLang="en-US" sz="1200"/>
          </a:p>
          <a:p>
            <a:r>
              <a:rPr lang="zh-CN" altLang="en-US" sz="1200"/>
              <a:t>		{54,43,55,76,22,43,33},</a:t>
            </a:r>
            <a:endParaRPr lang="zh-CN" altLang="en-US" sz="1200"/>
          </a:p>
          <a:p>
            <a:r>
              <a:rPr lang="zh-CN" altLang="en-US" sz="1200"/>
              <a:t>		};</a:t>
            </a:r>
            <a:endParaRPr lang="zh-CN" altLang="en-US" sz="1200"/>
          </a:p>
          <a:p>
            <a:r>
              <a:rPr lang="zh-CN" altLang="en-US" sz="1200"/>
              <a:t>		</a:t>
            </a:r>
            <a:endParaRPr lang="zh-CN" altLang="en-US" sz="1200"/>
          </a:p>
          <a:p>
            <a:r>
              <a:rPr lang="zh-CN" altLang="en-US" sz="1200"/>
              <a:t>		int sum,max,maxrow=Integer.MIN_VALUE;</a:t>
            </a:r>
            <a:endParaRPr lang="zh-CN" altLang="en-US" sz="1200"/>
          </a:p>
          <a:p>
            <a:r>
              <a:rPr lang="zh-CN" altLang="en-US" sz="1200"/>
              <a:t>		max=Integer.MIN_VALUE;</a:t>
            </a:r>
            <a:endParaRPr lang="zh-CN" altLang="en-US" sz="1200"/>
          </a:p>
          <a:p>
            <a:r>
              <a:rPr lang="zh-CN" altLang="en-US" sz="1200"/>
              <a:t>		System.out.println(maxrow);</a:t>
            </a:r>
            <a:endParaRPr lang="zh-CN" altLang="en-US" sz="1200"/>
          </a:p>
          <a:p>
            <a:r>
              <a:rPr lang="zh-CN" altLang="en-US" sz="1200"/>
              <a:t>		for (int row = 0; row &lt; 4; row++) {</a:t>
            </a:r>
            <a:endParaRPr lang="zh-CN" altLang="en-US" sz="1200"/>
          </a:p>
          <a:p>
            <a:r>
              <a:rPr lang="zh-CN" altLang="en-US" sz="1200"/>
              <a:t>			sum=0;</a:t>
            </a:r>
            <a:endParaRPr lang="zh-CN" altLang="en-US" sz="1200"/>
          </a:p>
          <a:p>
            <a:r>
              <a:rPr lang="zh-CN" altLang="en-US" sz="1200"/>
              <a:t>			for (int col = 0; col &lt; 7; col++) {</a:t>
            </a:r>
            <a:endParaRPr lang="zh-CN" altLang="en-US" sz="1200"/>
          </a:p>
          <a:p>
            <a:r>
              <a:rPr lang="zh-CN" altLang="en-US" sz="1200"/>
              <a:t>				sum+=myTable[row][col];</a:t>
            </a:r>
            <a:endParaRPr lang="zh-CN" altLang="en-US" sz="1200"/>
          </a:p>
          <a:p>
            <a:r>
              <a:rPr lang="zh-CN" altLang="en-US" sz="1200"/>
              <a:t>				if(sum&gt;max){</a:t>
            </a:r>
            <a:endParaRPr lang="zh-CN" altLang="en-US" sz="1200"/>
          </a:p>
          <a:p>
            <a:r>
              <a:rPr lang="zh-CN" altLang="en-US" sz="1200"/>
              <a:t>					max=sum;</a:t>
            </a:r>
            <a:endParaRPr lang="zh-CN" altLang="en-US" sz="1200"/>
          </a:p>
          <a:p>
            <a:r>
              <a:rPr lang="zh-CN" altLang="en-US" sz="1200"/>
              <a:t>					maxrow=row;</a:t>
            </a:r>
            <a:endParaRPr lang="zh-CN" altLang="en-US" sz="1200"/>
          </a:p>
          <a:p>
            <a:r>
              <a:rPr lang="zh-CN" altLang="en-US" sz="1200"/>
              <a:t>				}</a:t>
            </a:r>
            <a:endParaRPr lang="zh-CN" altLang="en-US" sz="1200"/>
          </a:p>
          <a:p>
            <a:r>
              <a:rPr lang="zh-CN" altLang="en-US" sz="1200"/>
              <a:t>				</a:t>
            </a:r>
            <a:endParaRPr lang="zh-CN" altLang="en-US" sz="1200"/>
          </a:p>
          <a:p>
            <a:r>
              <a:rPr lang="zh-CN" altLang="en-US" sz="1200"/>
              <a:t>			}</a:t>
            </a:r>
            <a:endParaRPr lang="zh-CN" altLang="en-US" sz="1200"/>
          </a:p>
          <a:p>
            <a:r>
              <a:rPr lang="zh-CN" altLang="en-US" sz="1200"/>
              <a:t>			System.out.println(max);</a:t>
            </a:r>
            <a:endParaRPr lang="zh-CN" altLang="en-US" sz="1200"/>
          </a:p>
          <a:p>
            <a:r>
              <a:rPr lang="zh-CN" altLang="en-US" sz="1200"/>
              <a:t>		}</a:t>
            </a:r>
            <a:endParaRPr lang="zh-CN" altLang="en-US" sz="1200"/>
          </a:p>
          <a:p>
            <a:r>
              <a:rPr lang="zh-CN" altLang="en-US" sz="1200"/>
              <a:t>		</a:t>
            </a:r>
            <a:endParaRPr lang="zh-CN" altLang="en-US" sz="1200"/>
          </a:p>
          <a:p>
            <a:r>
              <a:rPr lang="zh-CN" altLang="en-US" sz="1200"/>
              <a:t>	}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5.3 </a:t>
            </a:r>
            <a:r>
              <a:rPr lang="zh-CN" altLang="en-US"/>
              <a:t>数组复制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6650" y="2036445"/>
            <a:ext cx="6891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static void main(String[] args) {</a:t>
            </a:r>
            <a:endParaRPr lang="zh-CN" altLang="en-US"/>
          </a:p>
          <a:p>
            <a:r>
              <a:rPr lang="zh-CN" altLang="en-US"/>
              <a:t>		int elements[]={1,2,3,4,5,6};</a:t>
            </a:r>
            <a:endParaRPr lang="zh-CN" altLang="en-US"/>
          </a:p>
          <a:p>
            <a:r>
              <a:rPr lang="zh-CN" altLang="en-US"/>
              <a:t>		int hold[]={10,9,8,7,6,5,4,3,2,1};</a:t>
            </a:r>
            <a:endParaRPr lang="zh-CN" altLang="en-US"/>
          </a:p>
          <a:p>
            <a:r>
              <a:rPr lang="zh-CN" altLang="en-US"/>
              <a:t>		//将element数组的元素从下标为1开始，复制4个到hold数组</a:t>
            </a:r>
            <a:endParaRPr lang="zh-CN" altLang="en-US"/>
          </a:p>
          <a:p>
            <a:r>
              <a:rPr lang="zh-CN" altLang="en-US"/>
              <a:t>		System.arraycopy(elements, 1, hold, 2, 4);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for (int i = 0; i &lt; hold.length; i++) {</a:t>
            </a:r>
            <a:endParaRPr lang="zh-CN" altLang="en-US"/>
          </a:p>
          <a:p>
            <a:r>
              <a:rPr lang="zh-CN" altLang="en-US"/>
              <a:t>			System.out.println(hold[i]);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64895" y="2113915"/>
            <a:ext cx="73590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boolean equals(type[] a, type[] a2)</a:t>
            </a:r>
            <a:endParaRPr lang="zh-CN" altLang="en-US"/>
          </a:p>
          <a:p>
            <a:r>
              <a:rPr lang="zh-CN" altLang="en-US"/>
              <a:t>如果 a 数组和 a2 数组的长度相等，而且 a 数组和 a2 数组的数组元素也一一相同，该方法将返回 true。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void sort(type[] a)</a:t>
            </a:r>
            <a:endParaRPr lang="zh-CN" altLang="en-US"/>
          </a:p>
          <a:p>
            <a:r>
              <a:rPr lang="zh-CN" altLang="en-US"/>
              <a:t>该方法对 a 数组的数组元素进行排序。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void fill(type[] a, type val)</a:t>
            </a:r>
            <a:endParaRPr lang="zh-CN" altLang="en-US"/>
          </a:p>
          <a:p>
            <a:r>
              <a:rPr lang="zh-CN" altLang="en-US"/>
              <a:t>该方法将会把 a 数组的所有元素都赋值为 val。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8105" y="859155"/>
            <a:ext cx="6017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数组操作：</a:t>
            </a:r>
            <a:r>
              <a:rPr lang="zh-CN" altLang="en-US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Array类</a:t>
            </a:r>
            <a:endParaRPr lang="zh-CN" altLang="en-US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28090" y="2208530"/>
            <a:ext cx="6286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System.out.println(Arrays.equals(elements, hold));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int a[]={4,5,8,2,3,1,7};</a:t>
            </a:r>
            <a:endParaRPr lang="zh-CN" altLang="en-US"/>
          </a:p>
          <a:p>
            <a:r>
              <a:rPr lang="zh-CN" altLang="en-US"/>
              <a:t>		Arrays.sort(a);</a:t>
            </a:r>
            <a:endParaRPr lang="zh-CN" altLang="en-US"/>
          </a:p>
          <a:p>
            <a:r>
              <a:rPr lang="zh-CN" altLang="en-US"/>
              <a:t>		for (int i = 0; i &lt; a.length; i++) {</a:t>
            </a:r>
            <a:endParaRPr lang="zh-CN" altLang="en-US"/>
          </a:p>
          <a:p>
            <a:r>
              <a:rPr lang="zh-CN" altLang="en-US"/>
              <a:t>			System.out.println(a[i]);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Arrays.fill(a,1);</a:t>
            </a:r>
            <a:endParaRPr lang="zh-CN" altLang="en-US"/>
          </a:p>
          <a:p>
            <a:r>
              <a:rPr lang="zh-CN" altLang="en-US"/>
              <a:t>		for (int i = 0; i &lt; a.length; i++) {</a:t>
            </a:r>
            <a:endParaRPr lang="zh-CN" altLang="en-US"/>
          </a:p>
          <a:p>
            <a:r>
              <a:rPr lang="zh-CN" altLang="en-US"/>
              <a:t>			System.out.println(a[i]);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字符串类型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8740" y="2002155"/>
            <a:ext cx="8651875" cy="766763"/>
            <a:chOff x="3628" y="1641617"/>
            <a:chExt cx="9144000" cy="891956"/>
          </a:xfrm>
        </p:grpSpPr>
        <p:sp>
          <p:nvSpPr>
            <p:cNvPr id="11" name="矩形 10"/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5" name="矩形 1"/>
            <p:cNvSpPr/>
            <p:nvPr/>
          </p:nvSpPr>
          <p:spPr>
            <a:xfrm>
              <a:off x="1882466" y="1735137"/>
              <a:ext cx="5454959" cy="7143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等线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等线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等线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等线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等线"/>
                </a:defRPr>
              </a:lvl5pPr>
            </a:lstStyle>
            <a:p>
              <a:pPr marL="0" lvl="0" indent="0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中是怎样操作字符串的</a:t>
              </a:r>
              <a:r>
                <a:rPr lang="zh-CN" altLang="zh-CN" dirty="0"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878" y="3123565"/>
            <a:ext cx="8054975" cy="1665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457200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中定义了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两个类来封装字符串，并提供了一系列操作字符串的方法。由于他们都位于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包中，因此不需要导包就可以直接使用。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String</a:t>
            </a:r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783080"/>
            <a:ext cx="8288655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580630" cy="4351655"/>
          </a:xfrm>
        </p:spPr>
        <p:txBody>
          <a:bodyPr/>
          <a:p>
            <a:pPr marL="0" indent="62865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数组是一种最为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常见的数据结构</a:t>
            </a:r>
            <a:r>
              <a:rPr lang="zh-CN" altLang="en-US" dirty="0">
                <a:sym typeface="+mn-ea"/>
              </a:rPr>
              <a:t>，通过数组可以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保存一组相同数据类型的数据</a:t>
            </a:r>
            <a:r>
              <a:rPr lang="zh-CN" altLang="en-US" dirty="0">
                <a:sym typeface="+mn-ea"/>
              </a:rPr>
              <a:t>，数组一旦创建，它的长度就固定了。</a:t>
            </a:r>
            <a:endParaRPr lang="zh-CN" altLang="en-US" dirty="0"/>
          </a:p>
          <a:p>
            <a:pPr marL="0" indent="62865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数组的类型可以为基本数据类型，也可以为引用数据类型，可以是一维数据，二维数据，甚至是多维数据。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830070"/>
            <a:ext cx="804862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7750" y="2061845"/>
            <a:ext cx="7196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</a:t>
            </a:r>
            <a:r>
              <a:rPr lang="zh-CN" altLang="en-US"/>
              <a:t>String string="abc";</a:t>
            </a:r>
            <a:endParaRPr lang="zh-CN" altLang="en-US"/>
          </a:p>
          <a:p>
            <a:r>
              <a:rPr lang="zh-CN" altLang="en-US"/>
              <a:t>		String string2=new String(string);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char []c={1,2,3};</a:t>
            </a:r>
            <a:endParaRPr lang="zh-CN" altLang="en-US"/>
          </a:p>
          <a:p>
            <a:r>
              <a:rPr lang="zh-CN" altLang="en-US"/>
              <a:t>		String string3=new String(c);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		char []d={1,2,3,4,5};</a:t>
            </a:r>
            <a:endParaRPr lang="zh-CN" altLang="en-US"/>
          </a:p>
          <a:p>
            <a:r>
              <a:rPr lang="zh-CN" altLang="en-US"/>
              <a:t>		String string4=new String(d,3,2);</a:t>
            </a:r>
            <a:endParaRPr lang="zh-CN" altLang="en-US"/>
          </a:p>
          <a:p>
            <a:r>
              <a:rPr lang="zh-CN" altLang="en-US"/>
              <a:t>		System.out.println(string3);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092960"/>
            <a:ext cx="7753350" cy="4012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37970" y="996950"/>
            <a:ext cx="549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string</a:t>
            </a:r>
            <a:r>
              <a:rPr lang="zh-CN" altLang="en-US" sz="2800" b="1"/>
              <a:t>类在内存中如何存储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239135" y="6015355"/>
            <a:ext cx="468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46140" y="6109970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2043430"/>
            <a:ext cx="6981190" cy="3464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2365" y="1898650"/>
            <a:ext cx="6979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String s11 = "javaEEhadoop";</a:t>
            </a:r>
            <a:endParaRPr lang="zh-CN" altLang="en-US"/>
          </a:p>
          <a:p>
            <a:r>
              <a:rPr lang="zh-CN" altLang="en-US"/>
              <a:t>        String s22 = "javaEE";</a:t>
            </a:r>
            <a:endParaRPr lang="zh-CN" altLang="en-US"/>
          </a:p>
          <a:p>
            <a:r>
              <a:rPr lang="zh-CN" altLang="en-US"/>
              <a:t>        String s33 = s22 + "hadoop";</a:t>
            </a:r>
            <a:endParaRPr lang="zh-CN" altLang="en-US"/>
          </a:p>
          <a:p>
            <a:r>
              <a:rPr lang="zh-CN" altLang="en-US"/>
              <a:t>        System.out.println(s11 == s33);//false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final String s44 = "javaEE";//s4:常量</a:t>
            </a:r>
            <a:endParaRPr lang="zh-CN" altLang="en-US"/>
          </a:p>
          <a:p>
            <a:r>
              <a:rPr lang="zh-CN" altLang="en-US"/>
              <a:t>        String s55 = s44 + "hadoop";</a:t>
            </a:r>
            <a:endParaRPr lang="zh-CN" altLang="en-US"/>
          </a:p>
          <a:p>
            <a:r>
              <a:rPr lang="zh-CN" altLang="en-US"/>
              <a:t>        System.out.println(s11 == s55);//true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      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63650" y="1520825"/>
            <a:ext cx="66167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                   String s1 = "javaEE";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String s2 = "hadoop";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        String s3 = "javaEEhadoop";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String s4 = "javaEE" + "hadoop";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String s5 = s1 + "hadoop";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String s6 = "javaEE" + s2;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String s7 = s1 + s2;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        System.out.println(s3 == s4);//true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System.out.println(s3 == s5);//false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System.out.println(s3 == s6);//false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System.out.println(s3 == s7);//false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System.out.println(s5 == s6);//false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System.out.println(s5 == s7);//false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        System.out.println(s6 == s7);//false</a:t>
            </a:r>
            <a:endParaRPr lang="zh-CN" altLang="en-US"/>
          </a:p>
          <a:p>
            <a:r>
              <a:rPr lang="zh-CN" altLang="en-US">
                <a:sym typeface="+mn-ea"/>
              </a:rPr>
              <a:t>	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814195"/>
            <a:ext cx="7985125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0175" y="1039495"/>
            <a:ext cx="59950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1.2 string类的操作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810" y="2697480"/>
            <a:ext cx="71945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762000" eaLnBrk="1" hangingPunct="1">
              <a:buNone/>
            </a:pPr>
            <a:r>
              <a:rPr lang="zh-CN" altLang="en-US" dirty="0">
                <a:sym typeface="+mn-ea"/>
              </a:rPr>
              <a:t>连接字符串可以通过运算符“</a:t>
            </a:r>
            <a:r>
              <a:rPr lang="zh-CN" altLang="zh-CN" dirty="0">
                <a:sym typeface="+mn-ea"/>
              </a:rPr>
              <a:t>+”</a:t>
            </a:r>
            <a:r>
              <a:rPr lang="zh-CN" altLang="en-US" dirty="0">
                <a:sym typeface="+mn-ea"/>
              </a:rPr>
              <a:t>实现，但此时与用在算术运算中的意义是不同的，用在这里的意思是将多个字符串合并到一起生成一个新的字符串。</a:t>
            </a:r>
            <a:endParaRPr lang="zh-CN" altLang="en-US" dirty="0"/>
          </a:p>
          <a:p>
            <a:pPr marL="0" indent="762000" eaLnBrk="1" hangingPunct="1">
              <a:buNone/>
            </a:pPr>
            <a:r>
              <a:rPr lang="zh-CN" altLang="en-US" dirty="0">
                <a:sym typeface="+mn-ea"/>
              </a:rPr>
              <a:t>对于“</a:t>
            </a:r>
            <a:r>
              <a:rPr lang="zh-CN" altLang="zh-CN" dirty="0">
                <a:sym typeface="+mn-ea"/>
              </a:rPr>
              <a:t>+”</a:t>
            </a:r>
            <a:r>
              <a:rPr lang="zh-CN" altLang="en-US" dirty="0">
                <a:sym typeface="+mn-ea"/>
              </a:rPr>
              <a:t>运算符，如果有一个操作元为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类型，则为字符串连接运算符。字符串可与任意类型的数据进行字符串连接的操作，若该数据为基本类型则会自动转换为字符串，若为引用类型，则会自动调用所引用对象的</a:t>
            </a:r>
            <a:r>
              <a:rPr lang="zh-CN" altLang="zh-CN" dirty="0">
                <a:sym typeface="+mn-ea"/>
              </a:rPr>
              <a:t>toString()</a:t>
            </a:r>
            <a:r>
              <a:rPr lang="zh-CN" altLang="en-US" dirty="0">
                <a:sym typeface="+mn-ea"/>
              </a:rPr>
              <a:t>方法获得一个字符串，然后进行字符串连接的操作</a:t>
            </a:r>
            <a:endParaRPr lang="zh-CN" altLang="en-US" dirty="0">
              <a:sym typeface="+mn-ea"/>
            </a:endParaRPr>
          </a:p>
          <a:p>
            <a:pPr marL="0" indent="762000" eaLnBrk="1" hangingPunct="1">
              <a:buNone/>
            </a:pPr>
            <a:r>
              <a:rPr lang="zh-CN" altLang="en-US" dirty="0">
                <a:sym typeface="+mn-ea"/>
              </a:rPr>
              <a:t>                </a:t>
            </a:r>
            <a:r>
              <a:rPr lang="zh-CN" altLang="en-US" dirty="0"/>
              <a:t> char []n={1,2,3};</a:t>
            </a:r>
            <a:endParaRPr lang="zh-CN" altLang="en-US" dirty="0"/>
          </a:p>
          <a:p>
            <a:pPr marL="0" indent="762000" eaLnBrk="1" hangingPunct="1">
              <a:buNone/>
            </a:pPr>
            <a:r>
              <a:rPr lang="zh-CN" altLang="en-US" dirty="0"/>
              <a:t>		System.out.println(n+"a");</a:t>
            </a:r>
            <a:endParaRPr lang="zh-CN" altLang="en-US" dirty="0"/>
          </a:p>
          <a:p>
            <a:pPr marL="457200" lvl="1" indent="762000" eaLnBrk="1" hangingPunct="1">
              <a:buNone/>
            </a:pPr>
            <a:r>
              <a:rPr lang="zh-CN" altLang="en-US" dirty="0"/>
              <a:t>           int a=100;</a:t>
            </a:r>
            <a:endParaRPr lang="zh-CN" altLang="en-US" dirty="0"/>
          </a:p>
          <a:p>
            <a:pPr marL="457200" lvl="1" indent="762000" eaLnBrk="1" hangingPunct="1">
              <a:buNone/>
            </a:pPr>
            <a:r>
              <a:rPr lang="zh-CN" altLang="en-US" dirty="0"/>
              <a:t>	  String b=a+"";</a:t>
            </a:r>
            <a:endParaRPr lang="zh-CN" altLang="en-US" dirty="0"/>
          </a:p>
          <a:p>
            <a:pPr marL="457200" lvl="1" indent="762000" eaLnBrk="1" hangingPunct="1">
              <a:buNone/>
            </a:pPr>
            <a:r>
              <a:rPr lang="zh-CN" altLang="en-US" dirty="0"/>
              <a:t>	 System.out.println(b);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9335" y="195897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1.2.1  </a:t>
            </a:r>
            <a:r>
              <a:rPr lang="zh-CN" altLang="en-US" sz="2800"/>
              <a:t>运算符</a:t>
            </a:r>
            <a:r>
              <a:rPr lang="en-US" altLang="zh-CN" sz="2800"/>
              <a:t>+</a:t>
            </a:r>
            <a:r>
              <a:rPr lang="zh-CN" altLang="en-US" sz="2800"/>
              <a:t>的使用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 dirty="0">
                <a:latin typeface="Times New Roman" panose="02020603050405020304" pitchFamily="2" charset="0"/>
                <a:ea typeface="方正书宋简体" pitchFamily="65" charset="-122"/>
                <a:sym typeface="+mn-ea"/>
              </a:rPr>
              <a:t>比较字符串</a:t>
            </a:r>
            <a:endParaRPr lang="zh-CN" altLang="en-US" sz="2800"/>
          </a:p>
        </p:txBody>
      </p:sp>
      <p:sp>
        <p:nvSpPr>
          <p:cNvPr id="11268" name="Rectangle 3"/>
          <p:cNvSpPr>
            <a:spLocks noGrp="1"/>
          </p:cNvSpPr>
          <p:nvPr/>
        </p:nvSpPr>
        <p:spPr>
          <a:xfrm>
            <a:off x="852488" y="2058988"/>
            <a:ext cx="7772400" cy="4248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marL="0" indent="7620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String类中包含几个用于比较字符串的方法，下面分别对它们进行介绍。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indent="7620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（1）equals()方法。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indent="7620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String类的equals()方法用于比较两个字符串是否相等。由于字符串是对象类型，所以不能简单地用“==”（双等号）判断两个字符串是否相等，equals()方法的定义如下：</a:t>
            </a:r>
            <a:endParaRPr lang="zh-CN" altLang="en-US" sz="2000" dirty="0"/>
          </a:p>
          <a:p>
            <a:pPr marL="0" indent="723900" eaLnBrk="1" hangingPunct="1">
              <a:buNone/>
            </a:pPr>
            <a:endParaRPr lang="zh-CN" altLang="zh-CN" sz="2000" dirty="0"/>
          </a:p>
          <a:p>
            <a:pPr marL="0" indent="723900" eaLnBrk="1" hangingPunct="1">
              <a:buNone/>
            </a:pPr>
            <a:endParaRPr lang="zh-CN" altLang="zh-CN" sz="2000" dirty="0"/>
          </a:p>
          <a:p>
            <a:pPr marL="0" indent="723900" eaLnBrk="1" hangingPunct="1">
              <a:buNone/>
            </a:pPr>
            <a:endParaRPr lang="zh-CN" altLang="zh-CN" sz="2000" dirty="0"/>
          </a:p>
          <a:p>
            <a:pPr marL="0" indent="723900" eaLnBrk="1" hangingPunct="1">
              <a:buNone/>
            </a:pPr>
            <a:endParaRPr lang="zh-CN" altLang="zh-CN" sz="2000" dirty="0"/>
          </a:p>
          <a:p>
            <a:pPr marL="0" indent="723900" eaLnBrk="1" hangingPunct="1">
              <a:buNone/>
            </a:pPr>
            <a:endParaRPr lang="zh-CN" altLang="zh-CN" sz="2000" dirty="0"/>
          </a:p>
        </p:txBody>
      </p:sp>
      <p:sp>
        <p:nvSpPr>
          <p:cNvPr id="12293" name="Rectangle 5"/>
          <p:cNvSpPr/>
          <p:nvPr/>
        </p:nvSpPr>
        <p:spPr>
          <a:xfrm>
            <a:off x="827088" y="4365625"/>
            <a:ext cx="7920037" cy="6477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</a:rPr>
              <a:t>public boolean equals(String str)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/>
        </p:nvSpPr>
        <p:spPr>
          <a:xfrm>
            <a:off x="600393" y="2100580"/>
            <a:ext cx="7632700" cy="3024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marL="0" indent="7620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（2）equalsIgnoreCase()方法。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indent="7620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equalsIgnoreCase()方法也用来比较两个字符串，不过它与equals()方法是有区别的，equalsIgnoreCase()方法在比较两个字符串时不区分大小写，equalsIgnoreCase()方法的定义如下：</a:t>
            </a:r>
            <a:endParaRPr lang="zh-CN" altLang="en-US" sz="2400" dirty="0"/>
          </a:p>
          <a:p>
            <a:pPr marL="0" indent="723900" eaLnBrk="1" hangingPunct="1">
              <a:buNone/>
            </a:pPr>
            <a:endParaRPr lang="zh-CN" altLang="zh-CN" sz="2800" dirty="0"/>
          </a:p>
          <a:p>
            <a:pPr marL="0" indent="723900" eaLnBrk="1" hangingPunct="1">
              <a:buNone/>
            </a:pPr>
            <a:endParaRPr lang="zh-CN" altLang="zh-CN" sz="2800" dirty="0"/>
          </a:p>
        </p:txBody>
      </p:sp>
      <p:sp>
        <p:nvSpPr>
          <p:cNvPr id="13315" name="Rectangle 3"/>
          <p:cNvSpPr/>
          <p:nvPr/>
        </p:nvSpPr>
        <p:spPr>
          <a:xfrm>
            <a:off x="947738" y="3601085"/>
            <a:ext cx="7920037" cy="6477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</a:rPr>
              <a:t>public boolean equalsIgnoreCase(String str)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942340" y="1887220"/>
            <a:ext cx="736917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/>
                <a:cs typeface="等线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假设如下场景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现在需要统计某公司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100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名员工的工资情况，例如计算平均工资、最高工资等。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等线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可能的办法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用前面所学的知识，程序就需要声明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100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个变量来分别记住每位员工的工资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（这样的话非常麻烦）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等线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6BA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解决办法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可以使用一个数组来记住这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100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名员工的工资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等线"/>
              </a:rPr>
              <a:t>，然后对数组的元素进行操作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等线"/>
              </a:rPr>
              <a:t>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charRg st="4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9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charRg st="9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6995" y="2044700"/>
            <a:ext cx="6815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S</a:t>
            </a:r>
            <a:r>
              <a:rPr lang="zh-CN" altLang="en-US"/>
              <a:t>tring s1 = "HelloWorld";</a:t>
            </a:r>
            <a:endParaRPr lang="zh-CN" altLang="en-US"/>
          </a:p>
          <a:p>
            <a:r>
              <a:rPr lang="zh-CN" altLang="en-US"/>
              <a:t>        String s2 = "helloworld";</a:t>
            </a:r>
            <a:endParaRPr lang="zh-CN" altLang="en-US"/>
          </a:p>
          <a:p>
            <a:r>
              <a:rPr lang="zh-CN" altLang="en-US"/>
              <a:t>        System.out.println(s1.equals(s2));</a:t>
            </a:r>
            <a:endParaRPr lang="zh-CN" altLang="en-US"/>
          </a:p>
          <a:p>
            <a:r>
              <a:rPr lang="zh-CN" altLang="en-US"/>
              <a:t>        System.out.println(s1.equalsIgnoreCase(s2));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55115" y="3823970"/>
            <a:ext cx="6419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String str1 = "hellowworld";</a:t>
            </a:r>
            <a:endParaRPr lang="zh-CN" altLang="en-US"/>
          </a:p>
          <a:p>
            <a:r>
              <a:rPr lang="zh-CN" altLang="en-US"/>
              <a:t>        boolean b1 = str1.endsWith("rld");</a:t>
            </a:r>
            <a:endParaRPr lang="zh-CN" altLang="en-US"/>
          </a:p>
          <a:p>
            <a:r>
              <a:rPr lang="zh-CN" altLang="en-US"/>
              <a:t>        System.out.println(b1);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boolean b2 = str1.startsWith("He");</a:t>
            </a:r>
            <a:endParaRPr lang="zh-CN" altLang="en-US"/>
          </a:p>
          <a:p>
            <a:r>
              <a:rPr lang="zh-CN" altLang="en-US"/>
              <a:t>        System.out.println(b2);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boolean b3 = str1.startsWith("ll",2);</a:t>
            </a:r>
            <a:endParaRPr lang="zh-CN" altLang="en-US"/>
          </a:p>
          <a:p>
            <a:r>
              <a:rPr lang="zh-CN" altLang="en-US"/>
              <a:t>        System.out.println(b3);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0" y="2122170"/>
            <a:ext cx="7243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723900" eaLnBrk="1" hangingPunct="1">
              <a:buNone/>
            </a:pPr>
            <a:r>
              <a:rPr lang="zh-CN" altLang="en-US" dirty="0">
                <a:sym typeface="+mn-ea"/>
              </a:rPr>
              <a:t>（</a:t>
            </a:r>
            <a:r>
              <a:rPr lang="zh-CN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zh-CN" dirty="0">
                <a:sym typeface="+mn-ea"/>
              </a:rPr>
              <a:t>startsWith()</a:t>
            </a:r>
            <a:r>
              <a:rPr lang="zh-CN" altLang="en-US" dirty="0">
                <a:sym typeface="+mn-ea"/>
              </a:rPr>
              <a:t>方法和</a:t>
            </a:r>
            <a:r>
              <a:rPr lang="zh-CN" altLang="zh-CN" dirty="0">
                <a:sym typeface="+mn-ea"/>
              </a:rPr>
              <a:t>endsWith()</a:t>
            </a:r>
            <a:r>
              <a:rPr lang="zh-CN" altLang="en-US" dirty="0">
                <a:sym typeface="+mn-ea"/>
              </a:rPr>
              <a:t>方法。</a:t>
            </a:r>
            <a:endParaRPr lang="zh-CN" altLang="en-US" dirty="0"/>
          </a:p>
          <a:p>
            <a:pPr marL="0" indent="723900" eaLnBrk="1" hangingPunct="1">
              <a:buNone/>
            </a:pPr>
            <a:r>
              <a:rPr lang="zh-CN" altLang="zh-CN" dirty="0">
                <a:sym typeface="+mn-ea"/>
              </a:rPr>
              <a:t>startsWith()</a:t>
            </a:r>
            <a:r>
              <a:rPr lang="zh-CN" altLang="en-US" dirty="0">
                <a:sym typeface="+mn-ea"/>
              </a:rPr>
              <a:t>方法和</a:t>
            </a:r>
            <a:r>
              <a:rPr lang="zh-CN" altLang="zh-CN" dirty="0">
                <a:sym typeface="+mn-ea"/>
              </a:rPr>
              <a:t>endsWith()</a:t>
            </a:r>
            <a:r>
              <a:rPr lang="zh-CN" altLang="en-US" dirty="0">
                <a:sym typeface="+mn-ea"/>
              </a:rPr>
              <a:t>方法依次用来判断字符串是否以指定的字符串开始或结束，它们的定义如下：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340" name="Rectangle 4"/>
          <p:cNvSpPr/>
          <p:nvPr/>
        </p:nvSpPr>
        <p:spPr>
          <a:xfrm>
            <a:off x="1072833" y="3875405"/>
            <a:ext cx="7920037" cy="7921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</a:rPr>
              <a:t>public boolean startsWith(String prefix)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</a:rPr>
              <a:t>public boolean endsWith(String suffix)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3"/>
          <p:cNvSpPr>
            <a:spLocks noGrp="1"/>
          </p:cNvSpPr>
          <p:nvPr/>
        </p:nvSpPr>
        <p:spPr>
          <a:xfrm>
            <a:off x="469583" y="2040255"/>
            <a:ext cx="8204200" cy="3816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marL="0" indent="7239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（4）compareTo()方法。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indent="723900" algn="l" eaLnBrk="1" hangingPunct="1">
              <a:buClrTx/>
              <a:buSz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该方法用于判断一个字符串是大于、等于还是小于另一个字符串，判断字符串大小的依据是根据它们在字典中的顺序决定的，compareTo()方法的定义如下：</a:t>
            </a:r>
            <a:endParaRPr lang="zh-CN" altLang="en-US" sz="2400" dirty="0"/>
          </a:p>
          <a:p>
            <a:pPr marL="0" indent="723900" eaLnBrk="1" hangingPunct="1">
              <a:buNone/>
            </a:pPr>
            <a:endParaRPr lang="zh-CN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15340" y="3738245"/>
            <a:ext cx="7161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String s5 = "abc";</a:t>
            </a:r>
            <a:endParaRPr lang="zh-CN" altLang="en-US"/>
          </a:p>
          <a:p>
            <a:r>
              <a:rPr lang="zh-CN" altLang="en-US"/>
              <a:t>        String s6 = new String("abe");</a:t>
            </a:r>
            <a:endParaRPr lang="zh-CN" altLang="en-US"/>
          </a:p>
          <a:p>
            <a:r>
              <a:rPr lang="zh-CN" altLang="en-US"/>
              <a:t>        System.out.println(s5.compareTo(s6));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 dirty="0">
                <a:latin typeface="Times New Roman" panose="02020603050405020304" pitchFamily="2" charset="0"/>
                <a:ea typeface="方正书宋简体" pitchFamily="65" charset="-122"/>
                <a:sym typeface="+mn-ea"/>
              </a:rPr>
              <a:t>字符串装换大小写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305560" y="2113915"/>
            <a:ext cx="6795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在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类中提供了两个用来实现字母大小写转换的方法，即</a:t>
            </a:r>
            <a:r>
              <a:rPr lang="zh-CN" altLang="zh-CN" dirty="0">
                <a:sym typeface="+mn-ea"/>
              </a:rPr>
              <a:t>toLowerCase()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zh-CN" dirty="0">
                <a:sym typeface="+mn-ea"/>
              </a:rPr>
              <a:t>toUpperCase()</a:t>
            </a:r>
            <a:r>
              <a:rPr lang="zh-CN" altLang="en-US" dirty="0">
                <a:sym typeface="+mn-ea"/>
              </a:rPr>
              <a:t>，它们的返回值均为转换后的字符串，其中方法</a:t>
            </a:r>
            <a:r>
              <a:rPr lang="zh-CN" altLang="zh-CN" dirty="0">
                <a:sym typeface="+mn-ea"/>
              </a:rPr>
              <a:t>toLowerCase()</a:t>
            </a:r>
            <a:r>
              <a:rPr lang="zh-CN" altLang="en-US" dirty="0">
                <a:sym typeface="+mn-ea"/>
              </a:rPr>
              <a:t>用来将字符串中的所有大写字母改为小写字母，方法</a:t>
            </a:r>
            <a:r>
              <a:rPr lang="zh-CN" altLang="zh-CN" dirty="0">
                <a:sym typeface="+mn-ea"/>
              </a:rPr>
              <a:t>toUpperCase()</a:t>
            </a:r>
            <a:r>
              <a:rPr lang="zh-CN" altLang="en-US" dirty="0">
                <a:sym typeface="+mn-ea"/>
              </a:rPr>
              <a:t>用来将字符串中的小写字母改为大写字母。例如，将字符串“</a:t>
            </a:r>
            <a:r>
              <a:rPr lang="zh-CN" altLang="zh-CN" dirty="0">
                <a:sym typeface="+mn-ea"/>
              </a:rPr>
              <a:t>AbCDefGh”</a:t>
            </a:r>
            <a:r>
              <a:rPr lang="zh-CN" altLang="en-US" dirty="0">
                <a:sym typeface="+mn-ea"/>
              </a:rPr>
              <a:t>分别转换为大写和小写，具体代码如下：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5680" y="4072890"/>
            <a:ext cx="7392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</a:t>
            </a:r>
            <a:r>
              <a:rPr lang="zh-CN" altLang="en-US"/>
              <a:t>String s1 = "HelloWorld";</a:t>
            </a:r>
            <a:endParaRPr lang="zh-CN" altLang="en-US"/>
          </a:p>
          <a:p>
            <a:r>
              <a:rPr lang="zh-CN" altLang="en-US"/>
              <a:t>		String s2=s1.toLowerCase();</a:t>
            </a:r>
            <a:endParaRPr lang="zh-CN" altLang="en-US"/>
          </a:p>
          <a:p>
            <a:r>
              <a:rPr lang="zh-CN" altLang="en-US"/>
              <a:t>		System.out.println(s2);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/>
              <a:t>获取字符串的长度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59510" y="2122170"/>
            <a:ext cx="6623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字符串是一个对象，在这个对象中包含</a:t>
            </a:r>
            <a:r>
              <a:rPr lang="zh-CN" altLang="zh-CN" dirty="0">
                <a:sym typeface="+mn-ea"/>
              </a:rPr>
              <a:t>length</a:t>
            </a:r>
            <a:r>
              <a:rPr lang="zh-CN" altLang="en-US" dirty="0">
                <a:sym typeface="+mn-ea"/>
              </a:rPr>
              <a:t>属性，它是该字符串的长度，使用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类中的</a:t>
            </a:r>
            <a:r>
              <a:rPr lang="zh-CN" altLang="zh-CN" dirty="0">
                <a:sym typeface="+mn-ea"/>
              </a:rPr>
              <a:t>length()</a:t>
            </a:r>
            <a:r>
              <a:rPr lang="zh-CN" altLang="en-US" dirty="0">
                <a:sym typeface="+mn-ea"/>
              </a:rPr>
              <a:t>方法可以获取该属性值。例如，获取字符串“</a:t>
            </a:r>
            <a:r>
              <a:rPr lang="zh-CN" altLang="zh-CN" dirty="0">
                <a:sym typeface="+mn-ea"/>
              </a:rPr>
              <a:t>MingRiSoft”</a:t>
            </a:r>
            <a:r>
              <a:rPr lang="zh-CN" altLang="en-US" dirty="0">
                <a:sym typeface="+mn-ea"/>
              </a:rPr>
              <a:t>长度的代码如下</a:t>
            </a:r>
            <a:endParaRPr lang="zh-CN" altLang="en-US"/>
          </a:p>
        </p:txBody>
      </p:sp>
      <p:sp>
        <p:nvSpPr>
          <p:cNvPr id="16388" name="Rectangle 4"/>
          <p:cNvSpPr/>
          <p:nvPr/>
        </p:nvSpPr>
        <p:spPr>
          <a:xfrm>
            <a:off x="847408" y="3856355"/>
            <a:ext cx="7920037" cy="7921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String nameStr = "MingRiSoft";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int i = nameStr.length();			// 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2" charset="-122"/>
              </a:rPr>
              <a:t>获得字符串的长度为</a:t>
            </a: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10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/>
              <a:t>截取字符串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50620" y="22853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通过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类的</a:t>
            </a:r>
            <a:r>
              <a:rPr lang="zh-CN" altLang="zh-CN" dirty="0">
                <a:sym typeface="+mn-ea"/>
              </a:rPr>
              <a:t>substring()</a:t>
            </a:r>
            <a:r>
              <a:rPr lang="zh-CN" altLang="en-US" dirty="0">
                <a:sym typeface="+mn-ea"/>
              </a:rPr>
              <a:t>方法，可以从现有字符串中截取子字符串，有两个重载方法，具体定义如下：</a:t>
            </a:r>
            <a:endParaRPr lang="zh-CN" altLang="en-US"/>
          </a:p>
        </p:txBody>
      </p:sp>
      <p:sp>
        <p:nvSpPr>
          <p:cNvPr id="20484" name="Rectangle 4"/>
          <p:cNvSpPr/>
          <p:nvPr/>
        </p:nvSpPr>
        <p:spPr>
          <a:xfrm>
            <a:off x="983933" y="3084830"/>
            <a:ext cx="7920037" cy="1152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public String substring(int beginIndex)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public String substring(int beginIndex, int endIndex)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4385945"/>
            <a:ext cx="7618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String s7 = "中华人民共和国";</a:t>
            </a:r>
            <a:endParaRPr lang="zh-CN" altLang="en-US"/>
          </a:p>
          <a:p>
            <a:r>
              <a:rPr lang="zh-CN" altLang="en-US"/>
              <a:t>        String s8 = s7.substring(2);</a:t>
            </a:r>
            <a:endParaRPr lang="zh-CN" altLang="en-US"/>
          </a:p>
          <a:p>
            <a:r>
              <a:rPr lang="zh-CN" altLang="en-US"/>
              <a:t>        System.out.println(s7);</a:t>
            </a:r>
            <a:endParaRPr lang="zh-CN" altLang="en-US"/>
          </a:p>
          <a:p>
            <a:r>
              <a:rPr lang="zh-CN" altLang="en-US"/>
              <a:t>        System.out.println(s8);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String s9 = s7.substring(2, 5);</a:t>
            </a:r>
            <a:endParaRPr lang="zh-CN" altLang="en-US"/>
          </a:p>
          <a:p>
            <a:r>
              <a:rPr lang="zh-CN" altLang="en-US"/>
              <a:t>        System.out.println(s9);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/>
              <a:t>去掉首尾空格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30605" y="2242820"/>
            <a:ext cx="728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通过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类的</a:t>
            </a:r>
            <a:r>
              <a:rPr lang="zh-CN" altLang="zh-CN" dirty="0">
                <a:sym typeface="+mn-ea"/>
              </a:rPr>
              <a:t>trim()</a:t>
            </a:r>
            <a:r>
              <a:rPr lang="zh-CN" altLang="en-US" dirty="0">
                <a:sym typeface="+mn-ea"/>
              </a:rPr>
              <a:t>方法，可以通过去掉字符串的首尾空格得到一个新的字符串，该方法的具体定义如下：</a:t>
            </a:r>
            <a:endParaRPr lang="zh-CN" altLang="en-US"/>
          </a:p>
        </p:txBody>
      </p:sp>
      <p:sp>
        <p:nvSpPr>
          <p:cNvPr id="21508" name="Rectangle 4"/>
          <p:cNvSpPr/>
          <p:nvPr/>
        </p:nvSpPr>
        <p:spPr>
          <a:xfrm>
            <a:off x="909638" y="2971800"/>
            <a:ext cx="7920037" cy="1152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public String trim()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2695" y="4408170"/>
            <a:ext cx="6642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String s3 = "   he  llo   world   ";</a:t>
            </a:r>
            <a:endParaRPr lang="zh-CN" altLang="en-US"/>
          </a:p>
          <a:p>
            <a:r>
              <a:rPr lang="zh-CN" altLang="en-US"/>
              <a:t>        String s4 = s3.trim();</a:t>
            </a:r>
            <a:endParaRPr lang="zh-CN" altLang="en-US"/>
          </a:p>
          <a:p>
            <a:r>
              <a:rPr lang="zh-CN" altLang="en-US"/>
              <a:t>        System.out.println("-----" + s3 + "-----");</a:t>
            </a:r>
            <a:endParaRPr lang="zh-CN" altLang="en-US"/>
          </a:p>
          <a:p>
            <a:r>
              <a:rPr lang="zh-CN" altLang="en-US"/>
              <a:t>        System.out.println("-----" + s4 + "-----");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1250" y="1297305"/>
            <a:ext cx="692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1.2.2  </a:t>
            </a:r>
            <a:r>
              <a:rPr lang="zh-CN" altLang="en-US" sz="2800"/>
              <a:t>分隔字符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72160" y="2131060"/>
            <a:ext cx="7201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在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类中提供了两个重载的</a:t>
            </a:r>
            <a:r>
              <a:rPr lang="zh-CN" altLang="zh-CN" dirty="0">
                <a:sym typeface="+mn-ea"/>
              </a:rPr>
              <a:t>split()</a:t>
            </a:r>
            <a:r>
              <a:rPr lang="zh-CN" altLang="en-US" dirty="0">
                <a:sym typeface="+mn-ea"/>
              </a:rPr>
              <a:t>方法，用来将字符串按照指定的规则进行分割，并以</a:t>
            </a:r>
            <a:r>
              <a:rPr lang="zh-CN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型数组的方式返回，分割得到的子串在数组中的顺序按照它们在字符串中的顺序排列。重载方法</a:t>
            </a:r>
            <a:r>
              <a:rPr lang="zh-CN" altLang="zh-CN" dirty="0">
                <a:sym typeface="+mn-ea"/>
              </a:rPr>
              <a:t>split(String regex, int limit)</a:t>
            </a:r>
            <a:r>
              <a:rPr lang="zh-CN" altLang="en-US" dirty="0">
                <a:sym typeface="+mn-ea"/>
              </a:rPr>
              <a:t>的具体定义如下：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3556" name="Rectangle 4"/>
          <p:cNvSpPr/>
          <p:nvPr/>
        </p:nvSpPr>
        <p:spPr>
          <a:xfrm>
            <a:off x="771843" y="3893185"/>
            <a:ext cx="7920037" cy="1152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</a:ln>
        </p:spPr>
        <p:txBody>
          <a:bodyPr wrap="none" anchor="ctr"/>
          <a:p>
            <a:pPr indent="88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1600" dirty="0">
                <a:latin typeface="Arial" panose="020B0604020202020204" pitchFamily="34" charset="0"/>
                <a:ea typeface="黑体" panose="02010609060101010101" pitchFamily="2" charset="-122"/>
              </a:rPr>
              <a:t>public String[] split(String regex, int limit)</a:t>
            </a:r>
            <a:endParaRPr lang="zh-CN" altLang="zh-CN" sz="16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0635" y="1786890"/>
            <a:ext cx="6748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static void main(String[] args) {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      String str = "hello|world|java";</a:t>
            </a:r>
            <a:endParaRPr lang="zh-CN" altLang="en-US"/>
          </a:p>
          <a:p>
            <a:r>
              <a:rPr lang="zh-CN" altLang="en-US"/>
              <a:t>        String[] strs = str.split("\\|");</a:t>
            </a:r>
            <a:endParaRPr lang="zh-CN" altLang="en-US"/>
          </a:p>
          <a:p>
            <a:r>
              <a:rPr lang="zh-CN" altLang="en-US"/>
              <a:t>        for (int i = 0; i &lt; strs.length; i++) {</a:t>
            </a:r>
            <a:endParaRPr lang="zh-CN" altLang="en-US"/>
          </a:p>
          <a:p>
            <a:r>
              <a:rPr lang="zh-CN" altLang="en-US"/>
              <a:t>            System.out.println(strs[i]);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System.out.println();</a:t>
            </a:r>
            <a:endParaRPr lang="zh-CN" altLang="en-US"/>
          </a:p>
          <a:p>
            <a:r>
              <a:rPr lang="zh-CN" altLang="en-US"/>
              <a:t>        String str2 = "hello.world.java";</a:t>
            </a:r>
            <a:endParaRPr lang="zh-CN" altLang="en-US"/>
          </a:p>
          <a:p>
            <a:r>
              <a:rPr lang="zh-CN" altLang="en-US"/>
              <a:t>        String[] strs2 = str2.split("\\.");</a:t>
            </a:r>
            <a:endParaRPr lang="zh-CN" altLang="en-US"/>
          </a:p>
          <a:p>
            <a:r>
              <a:rPr lang="zh-CN" altLang="en-US"/>
              <a:t>        for (int i = 0; i &lt; strs2.length; i++) {</a:t>
            </a:r>
            <a:endParaRPr lang="zh-CN" altLang="en-US"/>
          </a:p>
          <a:p>
            <a:r>
              <a:rPr lang="zh-CN" altLang="en-US"/>
              <a:t>            System.out.println(strs2[i]);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4900" y="1976755"/>
            <a:ext cx="693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2055" y="909955"/>
            <a:ext cx="7292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1.1数组的声明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395923" y="2738438"/>
            <a:ext cx="8601075" cy="2101850"/>
            <a:chOff x="249" y="2115"/>
            <a:chExt cx="5418" cy="1324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249" y="2115"/>
              <a:ext cx="2776" cy="1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p>
              <a:pPr marL="0" marR="0" lvl="0" indent="26670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声明一维数组有下列两种格式：</a:t>
              </a:r>
              <a:endPara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数组的元素类型 数组名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[];</a:t>
              </a:r>
              <a:endPara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数组的元素类型 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[] </a:t>
              </a: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数组名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;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例如：</a:t>
              </a:r>
              <a:endPara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float boy[];</a:t>
              </a:r>
              <a:endPara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char [] cat;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835" y="2115"/>
              <a:ext cx="2832" cy="132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p>
              <a:pPr marL="0" marR="0" lvl="0" indent="26670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声明二维数组有下列两种格式：</a:t>
              </a:r>
              <a:endPara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数组的元素类型 数组名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[][];</a:t>
              </a:r>
              <a:endPara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数组的元素类型 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[][] </a:t>
              </a: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数组名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;</a:t>
              </a:r>
              <a:r>
                <a: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例如：</a:t>
              </a:r>
              <a:endPara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float a[][];</a:t>
              </a:r>
              <a:endPara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Char [][] b;</a:t>
              </a:r>
              <a:endPara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 txBox="1">
            <a:spLocks noGrp="1"/>
          </p:cNvSpPr>
          <p:nvPr>
            <p:ph type="title"/>
          </p:nvPr>
        </p:nvSpPr>
        <p:spPr>
          <a:xfrm>
            <a:off x="1198880" y="445770"/>
            <a:ext cx="7592060" cy="768350"/>
          </a:xfrm>
          <a:noFill/>
        </p:spPr>
        <p:txBody>
          <a:bodyPr vert="horz" wrap="square" lIns="91440" tIns="45720" rIns="91440" bIns="45720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ym typeface="+mn-ea"/>
              </a:rPr>
              <a:t>1.2 </a:t>
            </a:r>
            <a:r>
              <a:rPr lang="en-US" altLang="zh-CN">
                <a:sym typeface="+mn-ea"/>
              </a:rPr>
              <a:t>实例化</a:t>
            </a:r>
            <a:endParaRPr lang="en-US" altLang="zh-CN">
              <a:sym typeface="+mn-ea"/>
            </a:endParaRPr>
          </a:p>
        </p:txBody>
      </p:sp>
      <p:sp>
        <p:nvSpPr>
          <p:cNvPr id="21507" name="Rectangle 4"/>
          <p:cNvSpPr/>
          <p:nvPr/>
        </p:nvSpPr>
        <p:spPr>
          <a:xfrm>
            <a:off x="1109345" y="1410018"/>
            <a:ext cx="7543800" cy="1122362"/>
          </a:xfrm>
          <a:prstGeom prst="rect">
            <a:avLst/>
          </a:prstGeom>
          <a:noFill/>
          <a:ln w="2540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/>
            <a:r>
              <a:rPr lang="zh-CN" altLang="en-US" sz="2200" b="0" dirty="0">
                <a:latin typeface="Times New Roman" panose="02020603050405020304" pitchFamily="2" charset="0"/>
              </a:rPr>
              <a:t>  为数组分配元素的格式如下：</a:t>
            </a:r>
            <a:endParaRPr lang="zh-CN" altLang="en-US" sz="2200" b="0" dirty="0">
              <a:latin typeface="Times New Roman" panose="02020603050405020304" pitchFamily="2" charset="0"/>
            </a:endParaRPr>
          </a:p>
          <a:p>
            <a:pPr algn="just"/>
            <a:r>
              <a:rPr lang="zh-CN" altLang="en-US" sz="2200" b="0" dirty="0">
                <a:latin typeface="Times New Roman" panose="02020603050405020304" pitchFamily="2" charset="0"/>
              </a:rPr>
              <a:t>  数组名 </a:t>
            </a:r>
            <a:r>
              <a:rPr lang="en-US" altLang="zh-CN" sz="2200" b="0" dirty="0">
                <a:latin typeface="Times New Roman" panose="02020603050405020304" pitchFamily="2" charset="0"/>
              </a:rPr>
              <a:t>= new </a:t>
            </a:r>
            <a:r>
              <a:rPr lang="zh-CN" altLang="en-US" sz="2200" b="0" dirty="0">
                <a:latin typeface="Times New Roman" panose="02020603050405020304" pitchFamily="2" charset="0"/>
              </a:rPr>
              <a:t>数组元素的类型</a:t>
            </a:r>
            <a:r>
              <a:rPr lang="en-US" altLang="zh-CN" sz="2200" b="0" dirty="0">
                <a:latin typeface="Times New Roman" panose="02020603050405020304" pitchFamily="2" charset="0"/>
              </a:rPr>
              <a:t>[</a:t>
            </a:r>
            <a:r>
              <a:rPr lang="zh-CN" altLang="en-US" sz="2200" b="0" dirty="0">
                <a:latin typeface="Times New Roman" panose="02020603050405020304" pitchFamily="2" charset="0"/>
              </a:rPr>
              <a:t>数组元素的个数</a:t>
            </a:r>
            <a:r>
              <a:rPr lang="en-US" altLang="zh-CN" sz="2200" b="0" dirty="0">
                <a:latin typeface="Times New Roman" panose="02020603050405020304" pitchFamily="2" charset="0"/>
              </a:rPr>
              <a:t>];</a:t>
            </a:r>
            <a:endParaRPr lang="en-US" altLang="zh-CN" sz="2200" b="0" dirty="0">
              <a:latin typeface="Times New Roman" panose="02020603050405020304" pitchFamily="2" charset="0"/>
            </a:endParaRPr>
          </a:p>
          <a:p>
            <a:pPr algn="just" eaLnBrk="0" hangingPunct="0"/>
            <a:r>
              <a:rPr lang="en-US" altLang="zh-CN" sz="2200" b="0" dirty="0">
                <a:latin typeface="Times New Roman" panose="02020603050405020304" pitchFamily="2" charset="0"/>
              </a:rPr>
              <a:t>       </a:t>
            </a:r>
            <a:r>
              <a:rPr lang="zh-CN" altLang="en-US" sz="2200" b="0" dirty="0">
                <a:latin typeface="Times New Roman" panose="02020603050405020304" pitchFamily="2" charset="0"/>
              </a:rPr>
              <a:t>例如：    </a:t>
            </a:r>
            <a:r>
              <a:rPr lang="en-US" altLang="zh-CN" sz="2200" dirty="0">
                <a:solidFill>
                  <a:srgbClr val="0000FF"/>
                </a:solidFill>
                <a:latin typeface="Courier New" panose="02070309020205020404" pitchFamily="49" charset="0"/>
              </a:rPr>
              <a:t>boy = new float[4];</a:t>
            </a:r>
            <a:endParaRPr lang="en-US" altLang="zh-CN" sz="2200" b="0" dirty="0">
              <a:latin typeface="Times New Roman" panose="02020603050405020304" pitchFamily="2" charset="0"/>
            </a:endParaRPr>
          </a:p>
        </p:txBody>
      </p:sp>
      <p:sp>
        <p:nvSpPr>
          <p:cNvPr id="21508" name="Rectangle 5"/>
          <p:cNvSpPr/>
          <p:nvPr/>
        </p:nvSpPr>
        <p:spPr>
          <a:xfrm>
            <a:off x="468313" y="2852738"/>
            <a:ext cx="4267200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说明：</a:t>
            </a:r>
            <a:r>
              <a:rPr lang="zh-CN" altLang="en-US" sz="2000" b="0" dirty="0">
                <a:latin typeface="宋体" panose="02010600030101010101" pitchFamily="2" charset="-122"/>
              </a:rPr>
              <a:t>数组属于引用型变量，数组变量中存放着数组的首元素的地址，通过数组变量的名字加索引使用数组的元素（内存示意如图</a:t>
            </a:r>
            <a:r>
              <a:rPr lang="en-US" altLang="zh-CN" sz="2000" b="0" dirty="0">
                <a:latin typeface="Times New Roman" panose="02020603050405020304" pitchFamily="2" charset="0"/>
              </a:rPr>
              <a:t>2.4</a:t>
            </a:r>
            <a:r>
              <a:rPr lang="zh-CN" altLang="en-US" sz="2000" b="0" dirty="0">
                <a:latin typeface="宋体" panose="02010600030101010101" pitchFamily="2" charset="-122"/>
              </a:rPr>
              <a:t>所示）</a:t>
            </a:r>
            <a:r>
              <a:rPr lang="en-US" altLang="zh-CN" sz="2000" b="0" dirty="0">
                <a:latin typeface="宋体" panose="02010600030101010101" pitchFamily="2" charset="-122"/>
              </a:rPr>
              <a:t>.</a:t>
            </a:r>
            <a:r>
              <a:rPr lang="zh-CN" altLang="en-US" sz="2000" b="0" dirty="0">
                <a:latin typeface="Times New Roman" panose="02020603050405020304" pitchFamily="2" charset="0"/>
              </a:rPr>
              <a:t>比如：</a:t>
            </a:r>
            <a:endParaRPr lang="zh-CN" altLang="en-US" sz="2000" b="0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boy[0] = 12;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boy[1] = 23.908F;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boy[2] = 100;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boy[3] = 10.23f;</a:t>
            </a:r>
            <a:endParaRPr lang="en-US" altLang="zh-CN" sz="2000" b="0" dirty="0">
              <a:latin typeface="Times New Roman" panose="02020603050405020304" pitchFamily="2" charset="0"/>
            </a:endParaRPr>
          </a:p>
        </p:txBody>
      </p:sp>
      <p:pic>
        <p:nvPicPr>
          <p:cNvPr id="2150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3089275"/>
            <a:ext cx="411480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9" name="Rectangle 7"/>
          <p:cNvSpPr/>
          <p:nvPr/>
        </p:nvSpPr>
        <p:spPr>
          <a:xfrm>
            <a:off x="539750" y="5734050"/>
            <a:ext cx="7620000" cy="847725"/>
          </a:xfrm>
          <a:prstGeom prst="rect">
            <a:avLst/>
          </a:prstGeom>
          <a:noFill/>
          <a:ln w="2540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注意：</a:t>
            </a:r>
            <a:r>
              <a:rPr lang="zh-CN" altLang="en-US" b="0" dirty="0">
                <a:latin typeface="Times New Roman" panose="02020603050405020304" pitchFamily="2" charset="0"/>
              </a:rPr>
              <a:t>数组的声明和分配空间可以在声明时同时完成：</a:t>
            </a:r>
            <a:endParaRPr lang="zh-CN" altLang="en-US" b="0" dirty="0">
              <a:latin typeface="Times New Roman" panose="02020603050405020304" pitchFamily="2" charset="0"/>
            </a:endParaRPr>
          </a:p>
          <a:p>
            <a:pPr algn="just"/>
            <a:r>
              <a:rPr lang="zh-CN" altLang="en-US" b="0" dirty="0">
                <a:latin typeface="Times New Roman" panose="02020603050405020304" pitchFamily="2" charset="0"/>
              </a:rPr>
              <a:t>                    </a:t>
            </a:r>
            <a:r>
              <a:rPr lang="en-US" altLang="zh-CN" sz="2200" b="0" dirty="0">
                <a:latin typeface="Times New Roman" panose="02020603050405020304" pitchFamily="2" charset="0"/>
              </a:rPr>
              <a:t>float   boy  []=new float[4];</a:t>
            </a:r>
            <a:endParaRPr lang="en-US" altLang="zh-CN" sz="2200" b="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"/>
          <p:cNvSpPr/>
          <p:nvPr/>
        </p:nvSpPr>
        <p:spPr>
          <a:xfrm>
            <a:off x="614045" y="2138680"/>
            <a:ext cx="8142288" cy="1196975"/>
          </a:xfrm>
          <a:prstGeom prst="rect">
            <a:avLst/>
          </a:prstGeom>
          <a:solidFill>
            <a:srgbClr val="003F75"/>
          </a:solidFill>
          <a:ln w="2857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int[] ids = new int[100];  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String[] names = new String[]{"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","tom",...}; 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Object[] object = {"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","tom",...};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矩形 3"/>
          <p:cNvSpPr/>
          <p:nvPr/>
        </p:nvSpPr>
        <p:spPr>
          <a:xfrm>
            <a:off x="613728" y="3636010"/>
            <a:ext cx="75612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Times New Roman" panose="02020603050405020304" pitchFamily="2" charset="0"/>
              </a:rPr>
              <a:t>数组属于引用型变量，两个相同类型的数组如果具有相同的引用，它们就有完全相同的元素。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矩形 5"/>
          <p:cNvSpPr/>
          <p:nvPr/>
        </p:nvSpPr>
        <p:spPr>
          <a:xfrm>
            <a:off x="804863" y="435928"/>
            <a:ext cx="84248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对于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  int a[] = {1,2,3},b[ ] = {4,5};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2" charset="0"/>
            </a:endParaRPr>
          </a:p>
          <a:p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数组变量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分别存放着引用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de6ced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c17164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，内存模型如图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2.5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2" charset="0"/>
              </a:rPr>
              <a:t>所示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2" charset="0"/>
            </a:endParaRPr>
          </a:p>
        </p:txBody>
      </p:sp>
      <p:pic>
        <p:nvPicPr>
          <p:cNvPr id="2662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214563"/>
            <a:ext cx="8001000" cy="173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矩形 6"/>
          <p:cNvSpPr/>
          <p:nvPr/>
        </p:nvSpPr>
        <p:spPr>
          <a:xfrm>
            <a:off x="468313" y="3951288"/>
            <a:ext cx="8351837" cy="1014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进行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赋值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a = b;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那么，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中存放的引用和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b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的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相同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，这时系统将释放最初分配给数组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的元素，使得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a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的元素和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b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2" charset="0"/>
              </a:rPr>
              <a:t>的元素相同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b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的内存模型变成如图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2.6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2" charset="0"/>
              </a:rPr>
              <a:t>所示。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pic>
        <p:nvPicPr>
          <p:cNvPr id="2663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4930775"/>
            <a:ext cx="7267575" cy="1712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" y="1550988"/>
            <a:ext cx="8154988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1.</a:t>
            </a:r>
            <a:r>
              <a:rPr lang="zh-CN" altLang="zh-CN" sz="1800" dirty="0">
                <a:ea typeface="宋体" panose="02010600030101010101" pitchFamily="2" charset="-122"/>
              </a:rPr>
              <a:t>每个数组的索引都有一个范围，即</a:t>
            </a:r>
            <a:r>
              <a:rPr lang="en-US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0~length-1</a:t>
            </a:r>
            <a:r>
              <a:rPr lang="zh-CN" altLang="zh-CN" sz="1800" b="1" dirty="0">
                <a:solidFill>
                  <a:srgbClr val="009ED6"/>
                </a:solidFill>
              </a:rPr>
              <a:t>。</a:t>
            </a:r>
            <a:r>
              <a:rPr lang="zh-CN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在访问数组的元素时，索引不能超出这个范围，否则程序会报错</a:t>
            </a:r>
            <a:r>
              <a:rPr lang="zh-CN" altLang="en-US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ArrayIndexOutOfBoundsException</a:t>
            </a:r>
            <a:r>
              <a:rPr lang="zh-CN" altLang="en-US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，即数组角标越界异常）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2.</a:t>
            </a:r>
            <a:r>
              <a:rPr lang="zh-CN" altLang="zh-CN" sz="1800" dirty="0"/>
              <a:t>在使用变量引用一个数组时，</a:t>
            </a:r>
            <a:r>
              <a:rPr lang="zh-CN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变量必须指向一个有效的数组对象</a:t>
            </a:r>
            <a:r>
              <a:rPr lang="zh-CN" altLang="zh-CN" sz="1800" dirty="0"/>
              <a:t>，如果该变量的值为</a:t>
            </a:r>
            <a:r>
              <a:rPr lang="en-US" altLang="zh-CN" sz="1800" dirty="0"/>
              <a:t>null</a:t>
            </a:r>
            <a:r>
              <a:rPr lang="zh-CN" altLang="zh-CN" sz="1800" dirty="0"/>
              <a:t>，则意味着</a:t>
            </a:r>
            <a:r>
              <a:rPr lang="zh-CN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没有指向任何数组</a:t>
            </a:r>
            <a:r>
              <a:rPr lang="zh-CN" altLang="zh-CN" sz="1800" dirty="0"/>
              <a:t>，此时通过该变量访问数组的</a:t>
            </a:r>
            <a:r>
              <a:rPr lang="zh-CN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元素会出现</a:t>
            </a:r>
            <a:r>
              <a:rPr lang="zh-CN" altLang="en-US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错误（</a:t>
            </a:r>
            <a:r>
              <a:rPr lang="en-US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NullPointerException</a:t>
            </a:r>
            <a:r>
              <a:rPr lang="zh-CN" altLang="en-US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，即</a:t>
            </a:r>
            <a:r>
              <a:rPr lang="zh-CN" altLang="zh-CN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空指针异常</a:t>
            </a:r>
            <a:r>
              <a:rPr lang="zh-CN" altLang="en-US" sz="1800" b="1" dirty="0">
                <a:solidFill>
                  <a:srgbClr val="006BA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1800" dirty="0"/>
              <a:t>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535" y="746125"/>
            <a:ext cx="73069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1.3  使用数组时</a:t>
            </a:r>
            <a:r>
              <a:rPr lang="zh-CN" altLang="en-US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en-US" altLang="zh-CN" sz="4400">
                <a:solidFill>
                  <a:srgbClr val="333399"/>
                </a:solidFill>
                <a:latin typeface="+mj-lt"/>
                <a:ea typeface="+mj-ea"/>
                <a:cs typeface="+mj-cs"/>
                <a:sym typeface="+mn-ea"/>
              </a:rPr>
              <a:t>注意</a:t>
            </a:r>
            <a:endParaRPr lang="en-US" altLang="zh-CN" sz="440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11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charRg st="116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67765" y="1280160"/>
            <a:ext cx="721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并不是声明数组时元素都为</a:t>
            </a:r>
            <a:r>
              <a:rPr lang="en-US" altLang="zh-CN"/>
              <a:t>0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17" name="矩形 1"/>
          <p:cNvSpPr/>
          <p:nvPr/>
        </p:nvSpPr>
        <p:spPr>
          <a:xfrm>
            <a:off x="880110" y="1988820"/>
            <a:ext cx="8142288" cy="1196975"/>
          </a:xfrm>
          <a:prstGeom prst="rect">
            <a:avLst/>
          </a:prstGeom>
          <a:solidFill>
            <a:srgbClr val="003F75"/>
          </a:solidFill>
          <a:ln w="2857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int[] ids = new int[100];  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String[] names = new String[]{"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","tom",...}; 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Object[] object = {"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","tom",...};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7550" y="3479165"/>
          <a:ext cx="8091805" cy="2840355"/>
        </p:xfrm>
        <a:graphic>
          <a:graphicData uri="http://schemas.openxmlformats.org/drawingml/2006/table">
            <a:tbl>
              <a:tblPr firstRow="1" bandRow="1"/>
              <a:tblGrid>
                <a:gridCol w="3161325"/>
                <a:gridCol w="4930163"/>
              </a:tblGrid>
              <a:tr h="446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2" marR="6855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默认初始值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2" marR="6855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byte</a:t>
                      </a: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short</a:t>
                      </a: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float</a:t>
                      </a: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0.0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char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一个空字符，即</a:t>
                      </a: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’\u0000’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boolean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引用数据类型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r>
                        <a:rPr lang="zh-CN" sz="16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，表示变量不引用任何对象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f7d6b051-d939-49c4-8ec1-12419c941779}"/>
</p:tagLst>
</file>

<file path=ppt/tags/tag2.xml><?xml version="1.0" encoding="utf-8"?>
<p:tagLst xmlns:p="http://schemas.openxmlformats.org/presentationml/2006/main">
  <p:tag name="KSO_WM_UNIT_TABLE_BEAUTIFY" val="smartTable{c1e88d88-dbee-4f3b-932b-64c5f23b58ce}"/>
</p:tagLst>
</file>

<file path=ppt/tags/tag3.xml><?xml version="1.0" encoding="utf-8"?>
<p:tagLst xmlns:p="http://schemas.openxmlformats.org/presentationml/2006/main">
  <p:tag name="KSO_WM_UNIT_TABLE_BEAUTIFY" val="smartTable{62b915ea-6ddc-49a2-9edb-e753b4e10377}"/>
</p:tagLst>
</file>

<file path=ppt/tags/tag4.xml><?xml version="1.0" encoding="utf-8"?>
<p:tagLst xmlns:p="http://schemas.openxmlformats.org/presentationml/2006/main">
  <p:tag name="KSO_WM_UNIT_TABLE_BEAUTIFY" val="smartTable{0cf2ad90-8f84-4575-a06e-9e7615a275b1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8301</Words>
  <Application>WPS 演示</Application>
  <PresentationFormat>在屏幕上显示</PresentationFormat>
  <Paragraphs>518</Paragraphs>
  <Slides>39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黑体</vt:lpstr>
      <vt:lpstr>Tahoma</vt:lpstr>
      <vt:lpstr>Calibri</vt:lpstr>
      <vt:lpstr>Calibri</vt:lpstr>
      <vt:lpstr>等线</vt:lpstr>
      <vt:lpstr>Times New Roman</vt:lpstr>
      <vt:lpstr>Courier New</vt:lpstr>
      <vt:lpstr>Arial</vt:lpstr>
      <vt:lpstr>Times New Roman</vt:lpstr>
      <vt:lpstr>方正书宋简体</vt:lpstr>
      <vt:lpstr>微软雅黑</vt:lpstr>
      <vt:lpstr>Arial Unicode MS</vt:lpstr>
      <vt:lpstr>Blends</vt:lpstr>
      <vt:lpstr>自定义设计方案</vt:lpstr>
      <vt:lpstr>1_自定义设计方案</vt:lpstr>
      <vt:lpstr>PowerPoint 演示文稿</vt:lpstr>
      <vt:lpstr>1.数组</vt:lpstr>
      <vt:lpstr>PowerPoint 演示文稿</vt:lpstr>
      <vt:lpstr>PowerPoint 演示文稿</vt:lpstr>
      <vt:lpstr>1.2 实例化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例5.8 打印数组</vt:lpstr>
      <vt:lpstr>5.2找到其数组的最大值</vt:lpstr>
      <vt:lpstr>例5.3 数组复制</vt:lpstr>
      <vt:lpstr>PowerPoint 演示文稿</vt:lpstr>
      <vt:lpstr>PowerPoint 演示文稿</vt:lpstr>
      <vt:lpstr>2.字符串类型</vt:lpstr>
      <vt:lpstr>1.1 String类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lenovo2</cp:lastModifiedBy>
  <cp:revision>452</cp:revision>
  <dcterms:created xsi:type="dcterms:W3CDTF">2004-03-02T12:35:00Z</dcterms:created>
  <dcterms:modified xsi:type="dcterms:W3CDTF">2019-11-07T09:29:14Z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