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  <p:sldMasterId id="2147483675" r:id="rId4"/>
    <p:sldMasterId id="2147483687" r:id="rId5"/>
  </p:sldMasterIdLst>
  <p:notesMasterIdLst>
    <p:notesMasterId r:id="rId20"/>
  </p:notesMasterIdLst>
  <p:sldIdLst>
    <p:sldId id="357" r:id="rId6"/>
    <p:sldId id="515" r:id="rId7"/>
    <p:sldId id="549" r:id="rId8"/>
    <p:sldId id="541" r:id="rId9"/>
    <p:sldId id="542" r:id="rId10"/>
    <p:sldId id="543" r:id="rId11"/>
    <p:sldId id="544" r:id="rId12"/>
    <p:sldId id="579" r:id="rId13"/>
    <p:sldId id="545" r:id="rId14"/>
    <p:sldId id="548" r:id="rId15"/>
    <p:sldId id="546" r:id="rId16"/>
    <p:sldId id="547" r:id="rId17"/>
    <p:sldId id="518" r:id="rId18"/>
    <p:sldId id="551" r:id="rId19"/>
    <p:sldId id="519" r:id="rId21"/>
    <p:sldId id="520" r:id="rId22"/>
    <p:sldId id="521" r:id="rId23"/>
    <p:sldId id="522" r:id="rId24"/>
    <p:sldId id="523" r:id="rId25"/>
    <p:sldId id="524" r:id="rId26"/>
    <p:sldId id="525" r:id="rId27"/>
    <p:sldId id="526" r:id="rId28"/>
    <p:sldId id="527" r:id="rId29"/>
    <p:sldId id="550" r:id="rId30"/>
    <p:sldId id="528" r:id="rId31"/>
    <p:sldId id="578" r:id="rId32"/>
    <p:sldId id="529" r:id="rId33"/>
    <p:sldId id="538" r:id="rId34"/>
    <p:sldId id="539" r:id="rId35"/>
    <p:sldId id="540" r:id="rId36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CCECFF"/>
    <a:srgbClr val="FFFFCC"/>
    <a:srgbClr val="000066"/>
    <a:srgbClr val="FFCCCC"/>
    <a:srgbClr val="99CCFF"/>
    <a:srgbClr val="CC000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55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页眉占位符 512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CN" altLang="en-US" sz="1200" strike="noStrike" noProof="1"/>
          </a:p>
        </p:txBody>
      </p:sp>
      <p:sp>
        <p:nvSpPr>
          <p:cNvPr id="5123" name="日期占位符 512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endParaRPr lang="zh-CN" altLang="en-US" sz="1200" strike="noStrike" noProof="1"/>
          </a:p>
        </p:txBody>
      </p:sp>
      <p:sp>
        <p:nvSpPr>
          <p:cNvPr id="7172" name="幻灯片图像占位符 5123"/>
          <p:cNvSpPr>
            <a:spLocks noGrp="1" noRo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7173" name="文本占位符 5124"/>
          <p:cNvSpPr>
            <a:spLocks noGrp="1" noRot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126" name="页脚占位符 512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/>
            <a:endParaRPr lang="zh-CN" altLang="en-US" sz="1200" strike="noStrike" noProof="1"/>
          </a:p>
        </p:txBody>
      </p:sp>
      <p:sp>
        <p:nvSpPr>
          <p:cNvPr id="5127" name="灯片编号占位符 512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21506" name="文本占位符 2"/>
          <p:cNvSpPr>
            <a:spLocks noGrp="1" noRot="1"/>
          </p:cNvSpPr>
          <p:nvPr>
            <p:ph type="body"/>
          </p:nvPr>
        </p:nvSpPr>
        <p:spPr/>
        <p:txBody>
          <a:bodyPr anchor="ctr"/>
          <a:p>
            <a:pPr lvl="0"/>
            <a:r>
              <a:rPr lang="en-US" altLang="zh-CN"/>
              <a:t>throw +</a:t>
            </a:r>
            <a:r>
              <a:rPr lang="zh-CN" altLang="en-US"/>
              <a:t>异常类型，可以看成是病人去社区医院看病。社区医院解决不了就转移到市区医院，市区医院去</a:t>
            </a:r>
            <a:endParaRPr lang="zh-CN" altLang="en-US"/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29698" name="文本占位符 2"/>
          <p:cNvSpPr>
            <a:spLocks noGrp="1" noRot="1"/>
          </p:cNvSpPr>
          <p:nvPr>
            <p:ph type="body"/>
          </p:nvPr>
        </p:nvSpPr>
        <p:spPr/>
        <p:txBody>
          <a:bodyPr anchor="ctr"/>
          <a:p>
            <a:pPr lvl="0"/>
            <a:r>
              <a:rPr lang="zh-CN" altLang="en-US"/>
              <a:t>若你要</a:t>
            </a:r>
            <a:r>
              <a:rPr lang="en-US" altLang="zh-CN"/>
              <a:t>catch</a:t>
            </a:r>
            <a:r>
              <a:rPr lang="zh-CN" altLang="en-US"/>
              <a:t>的异常类能满足父类子类关系，一定要子类声明在父类上面。否则编译时也会出错</a:t>
            </a:r>
            <a:endParaRPr lang="zh-CN" altLang="en-US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32770" name="文本占位符 2"/>
          <p:cNvSpPr>
            <a:spLocks noGrp="1" noRot="1"/>
          </p:cNvSpPr>
          <p:nvPr>
            <p:ph type="body"/>
          </p:nvPr>
        </p:nvSpPr>
        <p:spPr/>
        <p:txBody>
          <a:bodyPr anchor="ctr"/>
          <a:p>
            <a:pPr lvl="0"/>
            <a:r>
              <a:rPr lang="en-US" altLang="zh-CN"/>
              <a:t>finnay</a:t>
            </a:r>
            <a:r>
              <a:rPr lang="zh-CN" altLang="en-US"/>
              <a:t>目前所学的可能用处不会太大。但是当你们学到数据库连接，</a:t>
            </a:r>
            <a:r>
              <a:rPr lang="en-US" altLang="zh-CN"/>
              <a:t>io</a:t>
            </a:r>
            <a:r>
              <a:rPr lang="zh-CN" altLang="en-US"/>
              <a:t>流的时候作用就会很大，主要用于释放资源。</a:t>
            </a:r>
            <a:endParaRPr lang="zh-CN" altLang="en-US"/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122" name="组合 2049"/>
          <p:cNvGrpSpPr/>
          <p:nvPr/>
        </p:nvGrpSpPr>
        <p:grpSpPr>
          <a:xfrm>
            <a:off x="0" y="2438400"/>
            <a:ext cx="9009063" cy="1052513"/>
            <a:chOff x="0" y="0"/>
            <a:chExt cx="5675" cy="663"/>
          </a:xfrm>
        </p:grpSpPr>
        <p:grpSp>
          <p:nvGrpSpPr>
            <p:cNvPr id="5123" name="组合 2050"/>
            <p:cNvGrpSpPr/>
            <p:nvPr/>
          </p:nvGrpSpPr>
          <p:grpSpPr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5124" name="矩形 2051"/>
              <p:cNvSpPr/>
              <p:nvPr/>
            </p:nvSpPr>
            <p:spPr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/>
              <a:p>
                <a:pPr lvl="0"/>
                <a:endParaRPr lang="zh-CN" altLang="en-US">
                  <a:latin typeface="Arial" panose="020B0604020202020204" pitchFamily="34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5125" name="矩形 2052"/>
              <p:cNvSpPr/>
              <p:nvPr/>
            </p:nvSpPr>
            <p:spPr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/>
              <a:p>
                <a:pPr lvl="0"/>
                <a:endParaRPr lang="zh-CN" altLang="en-US">
                  <a:latin typeface="Arial" panose="020B0604020202020204" pitchFamily="34" charset="0"/>
                  <a:ea typeface="黑体" panose="02010609060101010101" pitchFamily="2" charset="-122"/>
                </a:endParaRPr>
              </a:p>
            </p:txBody>
          </p:sp>
        </p:grpSp>
        <p:grpSp>
          <p:nvGrpSpPr>
            <p:cNvPr id="5126" name="组合 2053"/>
            <p:cNvGrpSpPr/>
            <p:nvPr/>
          </p:nvGrpSpPr>
          <p:grpSpPr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5127" name="矩形 2054"/>
              <p:cNvSpPr/>
              <p:nvPr/>
            </p:nvSpPr>
            <p:spPr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/>
              <a:p>
                <a:pPr lvl="0"/>
                <a:endParaRPr lang="zh-CN" altLang="en-US">
                  <a:latin typeface="Arial" panose="020B0604020202020204" pitchFamily="34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5128" name="矩形 2055"/>
              <p:cNvSpPr/>
              <p:nvPr/>
            </p:nvSpPr>
            <p:spPr>
              <a:xfrm>
                <a:off x="336" y="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/>
              <a:p>
                <a:pPr lvl="0"/>
                <a:endParaRPr lang="zh-CN" altLang="en-US">
                  <a:latin typeface="Arial" panose="020B0604020202020204" pitchFamily="34" charset="0"/>
                  <a:ea typeface="黑体" panose="02010609060101010101" pitchFamily="2" charset="-122"/>
                </a:endParaRPr>
              </a:p>
            </p:txBody>
          </p:sp>
        </p:grpSp>
        <p:sp>
          <p:nvSpPr>
            <p:cNvPr id="5129" name="矩形 2056"/>
            <p:cNvSpPr/>
            <p:nvPr/>
          </p:nvSpPr>
          <p:spPr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5130" name="矩形 2057"/>
            <p:cNvSpPr/>
            <p:nvPr/>
          </p:nvSpPr>
          <p:spPr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5131" name="矩形 2058"/>
            <p:cNvSpPr/>
            <p:nvPr/>
          </p:nvSpPr>
          <p:spPr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</p:grpSp>
      <p:pic>
        <p:nvPicPr>
          <p:cNvPr id="5132" name="图片 2064" descr="封面标16开-黑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16688"/>
            <a:ext cx="1638300" cy="3413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标题 2059"/>
          <p:cNvSpPr>
            <a:spLocks noGrp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buClrTx/>
              <a:buSzTx/>
              <a:buFontTx/>
              <a:defRPr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61" name="副标题 2060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lvl1pPr>
            <a:lvl2pPr marL="457200" lvl="1" indent="0" algn="ctr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lvl2pPr>
            <a:lvl3pPr marL="914400" lvl="2" indent="0" algn="ctr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lvl3pPr>
            <a:lvl4pPr marL="1371600" lvl="3" indent="0" algn="ctr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lvl4pPr>
            <a:lvl5pPr marL="1828800" lvl="4" indent="0" algn="ctr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62" name="日期占位符 2061"/>
          <p:cNvSpPr>
            <a:spLocks noGrp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solidFill>
                  <a:schemeClr val="bg2"/>
                </a:solidFill>
                <a:latin typeface="Tahoma" panose="020B0604030504040204" pitchFamily="2" charset="0"/>
              </a:defRPr>
            </a:lvl1pPr>
          </a:lstStyle>
          <a:p>
            <a:pPr fontAlgn="base"/>
            <a:fld id="{BB962C8B-B14F-4D97-AF65-F5344CB8AC3E}" type="datetime1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63" name="页脚占位符 2062"/>
          <p:cNvSpPr>
            <a:spLocks noGrp="1"/>
          </p:cNvSpPr>
          <p:nvPr>
            <p:ph type="ftr" sz="quarter" idx="3"/>
          </p:nvPr>
        </p:nvSpPr>
        <p:spPr>
          <a:xfrm>
            <a:off x="5005388" y="6248400"/>
            <a:ext cx="3744913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solidFill>
                  <a:schemeClr val="bg2"/>
                </a:solidFill>
                <a:latin typeface="Tahoma" panose="020B0604030504040204" pitchFamily="2" charset="0"/>
              </a:defRPr>
            </a:lvl1pPr>
          </a:lstStyle>
          <a:p>
            <a:pPr fontAlgn="base"/>
            <a:r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《</a:t>
            </a:r>
            <a:r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Java实用教程》课件    制作人：明日科技</a:t>
            </a:r>
            <a:endParaRPr lang="zh-CN" altLang="en-US" strike="noStrike" noProof="1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2064" name="灯片编号占位符 2063"/>
          <p:cNvSpPr>
            <a:spLocks noGrp="1"/>
          </p:cNvSpPr>
          <p:nvPr>
            <p:ph type="sldNum" sz="quarter" idx="4"/>
          </p:nvPr>
        </p:nvSpPr>
        <p:spPr>
          <a:xfrm>
            <a:off x="3132138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solidFill>
                  <a:schemeClr val="bg2"/>
                </a:solidFill>
                <a:latin typeface="Tahoma" panose="020B0604030504040204" pitchFamily="2" charset="0"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课件制作人：</a:t>
            </a:r>
            <a:r>
              <a:rPr lang="zh-CN" altLang="en-US" sz="1400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明日科技</a:t>
            </a:r>
            <a:endParaRPr lang="zh-CN" altLang="en-US" sz="1400" strike="noStrike" noProof="1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68728" y="214313"/>
            <a:ext cx="1975247" cy="56737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42988" y="214313"/>
            <a:ext cx="5811233" cy="56737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课件制作人：</a:t>
            </a:r>
            <a:r>
              <a:rPr lang="zh-CN" altLang="en-US" sz="1400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明日科技</a:t>
            </a:r>
            <a:endParaRPr lang="zh-CN" altLang="en-US" sz="1400" strike="noStrike" noProof="1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课件制作人：</a:t>
            </a:r>
            <a:r>
              <a:rPr lang="zh-CN" altLang="en-US" sz="1400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明日科技</a:t>
            </a:r>
            <a:endParaRPr lang="zh-CN" altLang="en-US" sz="1400" strike="noStrike" noProof="1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042988" y="214313"/>
            <a:ext cx="7900987" cy="56737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课件制作人：</a:t>
            </a:r>
            <a:r>
              <a:rPr lang="zh-CN" altLang="en-US" sz="1400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明日科技</a:t>
            </a:r>
            <a:endParaRPr lang="zh-CN" altLang="en-US" sz="1400" strike="noStrike" noProof="1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课件制作人：</a:t>
            </a:r>
            <a:r>
              <a:rPr lang="zh-CN" altLang="en-US" sz="1400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明日科技</a:t>
            </a:r>
            <a:endParaRPr lang="zh-CN" altLang="en-US" sz="1400" strike="noStrike" noProof="1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课件制作人：</a:t>
            </a:r>
            <a:r>
              <a:rPr lang="zh-CN" altLang="en-US" sz="1400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明日科技</a:t>
            </a:r>
            <a:endParaRPr lang="zh-CN" altLang="en-US" sz="1400" strike="noStrike" noProof="1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课件制作人：</a:t>
            </a:r>
            <a:r>
              <a:rPr lang="zh-CN" altLang="en-US" sz="1400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明日科技</a:t>
            </a:r>
            <a:endParaRPr lang="zh-CN" altLang="en-US" sz="1400" strike="noStrike" noProof="1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6146" name="组合 2049"/>
          <p:cNvGrpSpPr/>
          <p:nvPr/>
        </p:nvGrpSpPr>
        <p:grpSpPr>
          <a:xfrm>
            <a:off x="0" y="2438400"/>
            <a:ext cx="9009063" cy="1052513"/>
            <a:chOff x="0" y="0"/>
            <a:chExt cx="5675" cy="663"/>
          </a:xfrm>
        </p:grpSpPr>
        <p:grpSp>
          <p:nvGrpSpPr>
            <p:cNvPr id="6147" name="组合 2050"/>
            <p:cNvGrpSpPr/>
            <p:nvPr/>
          </p:nvGrpSpPr>
          <p:grpSpPr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6148" name="矩形 2051"/>
              <p:cNvSpPr/>
              <p:nvPr/>
            </p:nvSpPr>
            <p:spPr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/>
              <a:p>
                <a:pPr lvl="0"/>
                <a:endParaRPr lang="zh-CN" altLang="en-US">
                  <a:latin typeface="Arial" panose="020B0604020202020204" pitchFamily="34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6149" name="矩形 2052"/>
              <p:cNvSpPr/>
              <p:nvPr/>
            </p:nvSpPr>
            <p:spPr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/>
              <a:p>
                <a:pPr lvl="0"/>
                <a:endParaRPr lang="zh-CN" altLang="en-US">
                  <a:latin typeface="Arial" panose="020B0604020202020204" pitchFamily="34" charset="0"/>
                  <a:ea typeface="黑体" panose="02010609060101010101" pitchFamily="2" charset="-122"/>
                </a:endParaRPr>
              </a:p>
            </p:txBody>
          </p:sp>
        </p:grpSp>
        <p:grpSp>
          <p:nvGrpSpPr>
            <p:cNvPr id="6150" name="组合 2053"/>
            <p:cNvGrpSpPr/>
            <p:nvPr/>
          </p:nvGrpSpPr>
          <p:grpSpPr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6151" name="矩形 2054"/>
              <p:cNvSpPr/>
              <p:nvPr/>
            </p:nvSpPr>
            <p:spPr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/>
              <a:p>
                <a:pPr lvl="0"/>
                <a:endParaRPr lang="zh-CN" altLang="en-US">
                  <a:latin typeface="Arial" panose="020B0604020202020204" pitchFamily="34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6152" name="矩形 2055"/>
              <p:cNvSpPr/>
              <p:nvPr/>
            </p:nvSpPr>
            <p:spPr>
              <a:xfrm>
                <a:off x="336" y="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/>
              <a:p>
                <a:pPr lvl="0"/>
                <a:endParaRPr lang="zh-CN" altLang="en-US">
                  <a:latin typeface="Arial" panose="020B0604020202020204" pitchFamily="34" charset="0"/>
                  <a:ea typeface="黑体" panose="02010609060101010101" pitchFamily="2" charset="-122"/>
                </a:endParaRPr>
              </a:p>
            </p:txBody>
          </p:sp>
        </p:grpSp>
        <p:sp>
          <p:nvSpPr>
            <p:cNvPr id="6153" name="矩形 2056"/>
            <p:cNvSpPr/>
            <p:nvPr/>
          </p:nvSpPr>
          <p:spPr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6154" name="矩形 2057"/>
            <p:cNvSpPr/>
            <p:nvPr/>
          </p:nvSpPr>
          <p:spPr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6155" name="矩形 2058"/>
            <p:cNvSpPr/>
            <p:nvPr/>
          </p:nvSpPr>
          <p:spPr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</p:grpSp>
      <p:pic>
        <p:nvPicPr>
          <p:cNvPr id="6156" name="图片 2064" descr="封面标16开-黑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16688"/>
            <a:ext cx="1638300" cy="3413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标题 2059"/>
          <p:cNvSpPr>
            <a:spLocks noGrp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buClrTx/>
              <a:buSzTx/>
              <a:buFontTx/>
              <a:defRPr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61" name="副标题 2060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lvl1pPr>
            <a:lvl2pPr marL="457200" lvl="1" indent="0" algn="ctr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lvl2pPr>
            <a:lvl3pPr marL="914400" lvl="2" indent="0" algn="ctr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lvl3pPr>
            <a:lvl4pPr marL="1371600" lvl="3" indent="0" algn="ctr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lvl4pPr>
            <a:lvl5pPr marL="1828800" lvl="4" indent="0" algn="ctr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62" name="日期占位符 2061"/>
          <p:cNvSpPr>
            <a:spLocks noGrp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solidFill>
                  <a:schemeClr val="bg2"/>
                </a:solidFill>
                <a:latin typeface="Tahoma" panose="020B0604030504040204" pitchFamily="2" charset="0"/>
              </a:defRPr>
            </a:lvl1pPr>
          </a:lstStyle>
          <a:p>
            <a:pPr fontAlgn="base"/>
            <a:fld id="{BB962C8B-B14F-4D97-AF65-F5344CB8AC3E}" type="datetime1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63" name="页脚占位符 2062"/>
          <p:cNvSpPr>
            <a:spLocks noGrp="1"/>
          </p:cNvSpPr>
          <p:nvPr>
            <p:ph type="ftr" sz="quarter" idx="3"/>
          </p:nvPr>
        </p:nvSpPr>
        <p:spPr>
          <a:xfrm>
            <a:off x="5005388" y="6248400"/>
            <a:ext cx="3744913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solidFill>
                  <a:schemeClr val="bg2"/>
                </a:solidFill>
                <a:latin typeface="Tahoma" panose="020B0604030504040204" pitchFamily="2" charset="0"/>
              </a:defRPr>
            </a:lvl1pPr>
          </a:lstStyle>
          <a:p>
            <a:pPr fontAlgn="base"/>
            <a:r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《</a:t>
            </a:r>
            <a:r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Java实用教程》课件    制作人：明日科技</a:t>
            </a:r>
            <a:endParaRPr lang="zh-CN" altLang="en-US" strike="noStrike" noProof="1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2064" name="灯片编号占位符 2063"/>
          <p:cNvSpPr>
            <a:spLocks noGrp="1"/>
          </p:cNvSpPr>
          <p:nvPr>
            <p:ph type="sldNum" sz="quarter" idx="4"/>
          </p:nvPr>
        </p:nvSpPr>
        <p:spPr>
          <a:xfrm>
            <a:off x="3132138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solidFill>
                  <a:schemeClr val="bg2"/>
                </a:solidFill>
                <a:latin typeface="Tahoma" panose="020B0604030504040204" pitchFamily="2" charset="0"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hf sldNum="0"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课件制作人：</a:t>
            </a:r>
            <a:r>
              <a:rPr lang="zh-CN" altLang="en-US" sz="1400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明日科技</a:t>
            </a:r>
            <a:endParaRPr lang="zh-CN" altLang="en-US" sz="1400" strike="noStrike" noProof="1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课件制作人：</a:t>
            </a:r>
            <a:r>
              <a:rPr lang="zh-CN" altLang="en-US" sz="1400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明日科技</a:t>
            </a:r>
            <a:endParaRPr lang="zh-CN" altLang="en-US" sz="1400" strike="noStrike" noProof="1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42988" y="1773238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6912" y="1773238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课件制作人：</a:t>
            </a:r>
            <a:r>
              <a:rPr lang="zh-CN" altLang="en-US" sz="1400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明日科技</a:t>
            </a:r>
            <a:endParaRPr lang="zh-CN" altLang="en-US" sz="1400" strike="noStrike" noProof="1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42988" y="1773238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6912" y="1773238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课件制作人：</a:t>
            </a:r>
            <a:r>
              <a:rPr lang="zh-CN" altLang="en-US" sz="1400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明日科技</a:t>
            </a:r>
            <a:endParaRPr lang="zh-CN" altLang="en-US" sz="1400" strike="noStrike" noProof="1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课件制作人：</a:t>
            </a:r>
            <a:r>
              <a:rPr lang="zh-CN" altLang="en-US" sz="1400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明日科技</a:t>
            </a:r>
            <a:endParaRPr lang="zh-CN" altLang="en-US" sz="1400" strike="noStrike" noProof="1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课件制作人：</a:t>
            </a:r>
            <a:r>
              <a:rPr lang="zh-CN" altLang="en-US" sz="1400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明日科技</a:t>
            </a:r>
            <a:endParaRPr lang="zh-CN" altLang="en-US" sz="1400" strike="noStrike" noProof="1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课件制作人：</a:t>
            </a:r>
            <a:r>
              <a:rPr lang="zh-CN" altLang="en-US" sz="1400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明日科技</a:t>
            </a:r>
            <a:endParaRPr lang="zh-CN" altLang="en-US" sz="1400" strike="noStrike" noProof="1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课件制作人：</a:t>
            </a:r>
            <a:r>
              <a:rPr lang="zh-CN" altLang="en-US" sz="1400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明日科技</a:t>
            </a:r>
            <a:endParaRPr lang="zh-CN" altLang="en-US" sz="1400" strike="noStrike" noProof="1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课件制作人：</a:t>
            </a:r>
            <a:r>
              <a:rPr lang="zh-CN" altLang="en-US" sz="1400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明日科技</a:t>
            </a:r>
            <a:endParaRPr lang="zh-CN" altLang="en-US" sz="1400" strike="noStrike" noProof="1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课件制作人：</a:t>
            </a:r>
            <a:r>
              <a:rPr lang="zh-CN" altLang="en-US" sz="1400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明日科技</a:t>
            </a:r>
            <a:endParaRPr lang="zh-CN" altLang="en-US" sz="1400" strike="noStrike" noProof="1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68728" y="214313"/>
            <a:ext cx="1975247" cy="56737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42988" y="214313"/>
            <a:ext cx="5811233" cy="56737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课件制作人：</a:t>
            </a:r>
            <a:r>
              <a:rPr lang="zh-CN" altLang="en-US" sz="1400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明日科技</a:t>
            </a:r>
            <a:endParaRPr lang="zh-CN" altLang="en-US" sz="1400" strike="noStrike" noProof="1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课件制作人：</a:t>
            </a:r>
            <a:r>
              <a:rPr lang="zh-CN" altLang="en-US" sz="1400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明日科技</a:t>
            </a:r>
            <a:endParaRPr lang="zh-CN" altLang="en-US" sz="1400" strike="noStrike" noProof="1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042988" y="214313"/>
            <a:ext cx="7900987" cy="56737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课件制作人：</a:t>
            </a:r>
            <a:r>
              <a:rPr lang="zh-CN" altLang="en-US" sz="1400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明日科技</a:t>
            </a:r>
            <a:endParaRPr lang="zh-CN" altLang="en-US" sz="1400" strike="noStrike" noProof="1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课件制作人：</a:t>
            </a:r>
            <a:r>
              <a:rPr lang="zh-CN" altLang="en-US" sz="1400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明日科技</a:t>
            </a:r>
            <a:endParaRPr lang="zh-CN" altLang="en-US" sz="1400" strike="noStrike" noProof="1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课件制作人：</a:t>
            </a:r>
            <a:r>
              <a:rPr lang="zh-CN" altLang="en-US" sz="1400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明日科技</a:t>
            </a:r>
            <a:endParaRPr lang="zh-CN" altLang="en-US" sz="1400" strike="noStrike" noProof="1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课件制作人：</a:t>
            </a:r>
            <a:r>
              <a:rPr lang="zh-CN" altLang="en-US" sz="1400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明日科技</a:t>
            </a:r>
            <a:endParaRPr lang="zh-CN" altLang="en-US" sz="1400" strike="noStrike" noProof="1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课件制作人：</a:t>
            </a:r>
            <a:r>
              <a:rPr lang="zh-CN" altLang="en-US" sz="1400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明日科技</a:t>
            </a:r>
            <a:endParaRPr lang="zh-CN" altLang="en-US" sz="1400" strike="noStrike" noProof="1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课件制作人：</a:t>
            </a:r>
            <a:r>
              <a:rPr lang="zh-CN" altLang="en-US" sz="1400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明日科技</a:t>
            </a:r>
            <a:endParaRPr lang="zh-CN" altLang="en-US" sz="1400" strike="noStrike" noProof="1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课件制作人：</a:t>
            </a:r>
            <a:r>
              <a:rPr lang="zh-CN" altLang="en-US" sz="1400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明日科技</a:t>
            </a:r>
            <a:endParaRPr lang="zh-CN" altLang="en-US" sz="1400" strike="noStrike" noProof="1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6" Type="http://schemas.openxmlformats.org/officeDocument/2006/relationships/theme" Target="../theme/theme4.xml"/><Relationship Id="rId15" Type="http://schemas.openxmlformats.org/officeDocument/2006/relationships/image" Target="../media/image1.png"/><Relationship Id="rId14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p>
            <a:pPr lvl="0" algn="ctr"/>
            <a:endParaRPr lang="zh-CN" altLang="zh-CN" sz="24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algn="ctr"/>
            <a:endParaRPr lang="zh-CN" altLang="zh-CN" sz="24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p>
            <a:pPr lvl="0" algn="ctr"/>
            <a:endParaRPr lang="zh-CN" altLang="zh-CN" sz="24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algn="ctr"/>
            <a:endParaRPr lang="zh-CN" altLang="zh-CN" sz="24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p>
            <a:pPr lvl="0" algn="ctr"/>
            <a:endParaRPr lang="zh-CN" altLang="zh-CN" sz="24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31" name="矩形 1030"/>
          <p:cNvSpPr/>
          <p:nvPr/>
        </p:nvSpPr>
        <p:spPr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p>
            <a:pPr lvl="0" algn="ctr"/>
            <a:endParaRPr lang="zh-CN" altLang="zh-CN" sz="24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32" name="矩形 1031"/>
          <p:cNvSpPr/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algn="ctr"/>
            <a:endParaRPr lang="zh-CN" altLang="zh-CN" sz="24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33" name="标题 1032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4" name="文本占位符 1033"/>
          <p:cNvSpPr>
            <a:spLocks noGrp="1"/>
          </p:cNvSpPr>
          <p:nvPr>
            <p:ph type="body"/>
          </p:nvPr>
        </p:nvSpPr>
        <p:spPr>
          <a:xfrm>
            <a:off x="1042988" y="1773238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5" name="日期占位符 1034"/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latin typeface="Tahoma" panose="020B0604030504040204" pitchFamily="2" charset="0"/>
              </a:defRPr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6" name="页脚占位符 1035"/>
          <p:cNvSpPr>
            <a:spLocks noGrp="1"/>
          </p:cNvSpPr>
          <p:nvPr>
            <p:ph type="ftr" sz="quarter" idx="3"/>
          </p:nvPr>
        </p:nvSpPr>
        <p:spPr>
          <a:xfrm>
            <a:off x="6156325" y="6237288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latin typeface="Tahoma" panose="020B0604030504040204" pitchFamily="2" charset="0"/>
              </a:defRPr>
            </a:lvl1pPr>
          </a:lstStyle>
          <a:p>
            <a:pPr lvl="0" fontAlgn="base"/>
            <a:r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课件制作人：</a:t>
            </a:r>
            <a:r>
              <a:rPr lang="zh-CN" altLang="en-US" sz="1400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明日科技</a:t>
            </a:r>
            <a:endParaRPr lang="zh-CN" altLang="en-US" sz="1400" strike="noStrike" noProof="1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37" name="灯片编号占位符 1036"/>
          <p:cNvSpPr>
            <a:spLocks noGrp="1"/>
          </p:cNvSpPr>
          <p:nvPr>
            <p:ph type="sldNum" sz="quarter" idx="4"/>
          </p:nvPr>
        </p:nvSpPr>
        <p:spPr>
          <a:xfrm>
            <a:off x="7042150" y="6251575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latin typeface="Tahoma" panose="020B0604030504040204" pitchFamily="2" charset="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8" name="图片 1037" descr="封面标16开-黑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516688"/>
            <a:ext cx="1638300" cy="341312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u="none" kern="1200" baseline="0">
          <a:solidFill>
            <a:srgbClr val="333399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0" u="none" kern="1200" baseline="0">
          <a:solidFill>
            <a:srgbClr val="333399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b="0" u="none" kern="1200" baseline="0">
          <a:solidFill>
            <a:schemeClr val="tx1"/>
          </a:solidFill>
          <a:latin typeface="Tahoma" panose="020B0604030504040204" pitchFamily="2" charset="0"/>
          <a:ea typeface="宋体" panose="02010600030101010101" pitchFamily="2" charset="-122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400" b="0" u="none" kern="1200" baseline="0">
          <a:solidFill>
            <a:schemeClr val="tx1"/>
          </a:solidFill>
          <a:latin typeface="Tahoma" panose="020B0604030504040204" pitchFamily="2" charset="0"/>
          <a:ea typeface="宋体" panose="02010600030101010101" pitchFamily="2" charset="-122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0" u="none" kern="1200" baseline="0">
          <a:solidFill>
            <a:schemeClr val="tx1"/>
          </a:solidFill>
          <a:latin typeface="Tahoma" panose="020B0604030504040204" pitchFamily="2" charset="0"/>
          <a:ea typeface="宋体" panose="02010600030101010101" pitchFamily="2" charset="-122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0" u="none" kern="1200" baseline="0">
          <a:solidFill>
            <a:schemeClr val="tx1"/>
          </a:solidFill>
          <a:latin typeface="Tahoma" panose="020B0604030504040204" pitchFamily="2" charset="0"/>
          <a:ea typeface="宋体" panose="02010600030101010101" pitchFamily="2" charset="-122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0" u="none" kern="1200" baseline="0">
          <a:solidFill>
            <a:schemeClr val="tx1"/>
          </a:solidFill>
          <a:latin typeface="Tahoma" panose="020B0604030504040204" pitchFamily="2" charset="0"/>
          <a:ea typeface="宋体" panose="02010600030101010101" pitchFamily="2" charset="-122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0" u="none" kern="1200" baseline="0">
          <a:solidFill>
            <a:schemeClr val="tx1"/>
          </a:solidFill>
          <a:latin typeface="Tahoma" panose="020B0604030504040204" pitchFamily="2" charset="0"/>
          <a:ea typeface="宋体" panose="02010600030101010101" pitchFamily="2" charset="-122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0" u="none" kern="1200" baseline="0">
          <a:solidFill>
            <a:schemeClr val="tx1"/>
          </a:solidFill>
          <a:latin typeface="Tahoma" panose="020B0604030504040204" pitchFamily="2" charset="0"/>
          <a:ea typeface="宋体" panose="02010600030101010101" pitchFamily="2" charset="-122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0" u="none" kern="1200" baseline="0">
          <a:solidFill>
            <a:schemeClr val="tx1"/>
          </a:solidFill>
          <a:latin typeface="Tahoma" panose="020B0604030504040204" pitchFamily="2" charset="0"/>
          <a:ea typeface="宋体" panose="02010600030101010101" pitchFamily="2" charset="-122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307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307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6" name="日期占位符 3075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7" name="页脚占位符 3076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8" name="灯片编号占位符 3077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409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文本占位符 4098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100" name="日期占位符 4099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1" name="页脚占位符 410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2" name="灯片编号占位符 410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矩形 1025"/>
          <p:cNvSpPr/>
          <p:nvPr/>
        </p:nvSpPr>
        <p:spPr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p>
            <a:pPr lvl="0" algn="ctr"/>
            <a:endParaRPr lang="zh-CN" altLang="zh-CN" sz="24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4099" name="矩形 1026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algn="ctr"/>
            <a:endParaRPr lang="zh-CN" altLang="zh-CN" sz="24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4100" name="矩形 1027"/>
          <p:cNvSpPr/>
          <p:nvPr/>
        </p:nvSpPr>
        <p:spPr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p>
            <a:pPr lvl="0" algn="ctr"/>
            <a:endParaRPr lang="zh-CN" altLang="zh-CN" sz="24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4101" name="矩形 1028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algn="ctr"/>
            <a:endParaRPr lang="zh-CN" altLang="zh-CN" sz="24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4102" name="矩形 1029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p>
            <a:pPr lvl="0" algn="ctr"/>
            <a:endParaRPr lang="zh-CN" altLang="zh-CN" sz="24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4103" name="矩形 1030"/>
          <p:cNvSpPr/>
          <p:nvPr/>
        </p:nvSpPr>
        <p:spPr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p>
            <a:pPr lvl="0" algn="ctr"/>
            <a:endParaRPr lang="zh-CN" altLang="zh-CN" sz="24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4104" name="矩形 1031"/>
          <p:cNvSpPr/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algn="ctr"/>
            <a:endParaRPr lang="zh-CN" altLang="zh-CN" sz="24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4105" name="标题 1032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106" name="文本占位符 1033"/>
          <p:cNvSpPr>
            <a:spLocks noGrp="1"/>
          </p:cNvSpPr>
          <p:nvPr>
            <p:ph type="body"/>
          </p:nvPr>
        </p:nvSpPr>
        <p:spPr>
          <a:xfrm>
            <a:off x="1042988" y="1773238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5" name="日期占位符 1034"/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latin typeface="Tahoma" panose="020B0604030504040204" pitchFamily="2" charset="0"/>
              </a:defRPr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6" name="页脚占位符 1035"/>
          <p:cNvSpPr>
            <a:spLocks noGrp="1"/>
          </p:cNvSpPr>
          <p:nvPr>
            <p:ph type="ftr" sz="quarter" idx="3"/>
          </p:nvPr>
        </p:nvSpPr>
        <p:spPr>
          <a:xfrm>
            <a:off x="6156325" y="6237288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latin typeface="Tahoma" panose="020B0604030504040204" pitchFamily="2" charset="0"/>
              </a:defRPr>
            </a:lvl1pPr>
          </a:lstStyle>
          <a:p>
            <a:pPr lvl="0" fontAlgn="base"/>
            <a:r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课件制作人：</a:t>
            </a:r>
            <a:r>
              <a:rPr lang="zh-CN" altLang="en-US" sz="1400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  <a:t>明日科技</a:t>
            </a:r>
            <a:endParaRPr lang="zh-CN" altLang="en-US" sz="1400" strike="noStrike" noProof="1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37" name="灯片编号占位符 1036"/>
          <p:cNvSpPr>
            <a:spLocks noGrp="1"/>
          </p:cNvSpPr>
          <p:nvPr>
            <p:ph type="sldNum" sz="quarter" idx="4"/>
          </p:nvPr>
        </p:nvSpPr>
        <p:spPr>
          <a:xfrm>
            <a:off x="7042150" y="6251575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latin typeface="Tahoma" panose="020B0604030504040204" pitchFamily="2" charset="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110" name="图片 1037" descr="封面标16开-黑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516688"/>
            <a:ext cx="1638300" cy="341312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u="none" kern="1200" baseline="0">
          <a:solidFill>
            <a:srgbClr val="333399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0" u="none" kern="1200" baseline="0">
          <a:solidFill>
            <a:srgbClr val="333399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b="0" u="none" kern="1200" baseline="0">
          <a:solidFill>
            <a:schemeClr val="tx1"/>
          </a:solidFill>
          <a:latin typeface="Tahoma" panose="020B0604030504040204" pitchFamily="2" charset="0"/>
          <a:ea typeface="宋体" panose="02010600030101010101" pitchFamily="2" charset="-122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400" b="0" u="none" kern="1200" baseline="0">
          <a:solidFill>
            <a:schemeClr val="tx1"/>
          </a:solidFill>
          <a:latin typeface="Tahoma" panose="020B0604030504040204" pitchFamily="2" charset="0"/>
          <a:ea typeface="宋体" panose="02010600030101010101" pitchFamily="2" charset="-122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0" u="none" kern="1200" baseline="0">
          <a:solidFill>
            <a:schemeClr val="tx1"/>
          </a:solidFill>
          <a:latin typeface="Tahoma" panose="020B0604030504040204" pitchFamily="2" charset="0"/>
          <a:ea typeface="宋体" panose="02010600030101010101" pitchFamily="2" charset="-122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0" u="none" kern="1200" baseline="0">
          <a:solidFill>
            <a:schemeClr val="tx1"/>
          </a:solidFill>
          <a:latin typeface="Tahoma" panose="020B0604030504040204" pitchFamily="2" charset="0"/>
          <a:ea typeface="宋体" panose="02010600030101010101" pitchFamily="2" charset="-122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0" u="none" kern="1200" baseline="0">
          <a:solidFill>
            <a:schemeClr val="tx1"/>
          </a:solidFill>
          <a:latin typeface="Tahoma" panose="020B0604030504040204" pitchFamily="2" charset="0"/>
          <a:ea typeface="宋体" panose="02010600030101010101" pitchFamily="2" charset="-122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0" u="none" kern="1200" baseline="0">
          <a:solidFill>
            <a:schemeClr val="tx1"/>
          </a:solidFill>
          <a:latin typeface="Tahoma" panose="020B0604030504040204" pitchFamily="2" charset="0"/>
          <a:ea typeface="宋体" panose="02010600030101010101" pitchFamily="2" charset="-122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0" u="none" kern="1200" baseline="0">
          <a:solidFill>
            <a:schemeClr val="tx1"/>
          </a:solidFill>
          <a:latin typeface="Tahoma" panose="020B0604030504040204" pitchFamily="2" charset="0"/>
          <a:ea typeface="宋体" panose="02010600030101010101" pitchFamily="2" charset="-122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0" u="none" kern="1200" baseline="0">
          <a:solidFill>
            <a:schemeClr val="tx1"/>
          </a:solidFill>
          <a:latin typeface="Tahoma" panose="020B0604030504040204" pitchFamily="2" charset="0"/>
          <a:ea typeface="宋体" panose="02010600030101010101" pitchFamily="2" charset="-122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u="none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48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8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页脚占位符 1"/>
          <p:cNvSpPr/>
          <p:nvPr>
            <p:ph type="ftr" sz="quarter" idx="11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400" dirty="0">
                <a:latin typeface="Tahoma" panose="020B0604030504040204" pitchFamily="2" charset="0"/>
                <a:ea typeface="宋体" panose="02010600030101010101" pitchFamily="2" charset="-122"/>
              </a:rPr>
              <a:t>课件制作人：</a:t>
            </a:r>
            <a:r>
              <a:rPr lang="zh-CN" altLang="en-US" sz="1400" dirty="0">
                <a:latin typeface="Tahoma" panose="020B0604030504040204" pitchFamily="2" charset="0"/>
                <a:ea typeface="宋体" panose="02010600030101010101" pitchFamily="2" charset="-122"/>
              </a:rPr>
              <a:t>明日科技</a:t>
            </a:r>
            <a:endParaRPr lang="zh-CN" altLang="en-US" sz="140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8194" name="标题 7169"/>
          <p:cNvSpPr>
            <a:spLocks noGrp="1"/>
          </p:cNvSpPr>
          <p:nvPr>
            <p:ph type="title"/>
          </p:nvPr>
        </p:nvSpPr>
        <p:spPr/>
        <p:txBody>
          <a:bodyPr anchor="b"/>
          <a:p>
            <a:pPr algn="ctr"/>
            <a:r>
              <a:rPr lang="zh-CN" altLang="en-US" sz="4000" dirty="0"/>
              <a:t>第</a:t>
            </a:r>
            <a:r>
              <a:rPr lang="zh-CN" altLang="en-US" sz="2800" dirty="0"/>
              <a:t> </a:t>
            </a:r>
            <a:r>
              <a:rPr lang="en-US" altLang="zh-CN" sz="2800" dirty="0"/>
              <a:t>3.4</a:t>
            </a:r>
            <a:r>
              <a:rPr lang="zh-CN" altLang="en-US" sz="4000" dirty="0"/>
              <a:t>章  异常</a:t>
            </a:r>
            <a:endParaRPr lang="zh-CN" altLang="en-US" sz="4000" dirty="0"/>
          </a:p>
        </p:txBody>
      </p:sp>
      <p:sp>
        <p:nvSpPr>
          <p:cNvPr id="8195" name="文本占位符 7170"/>
          <p:cNvSpPr>
            <a:spLocks noGrp="1"/>
          </p:cNvSpPr>
          <p:nvPr>
            <p:ph idx="1"/>
          </p:nvPr>
        </p:nvSpPr>
        <p:spPr>
          <a:xfrm>
            <a:off x="2209800" y="2286000"/>
            <a:ext cx="5472113" cy="3733800"/>
          </a:xfrm>
        </p:spPr>
        <p:txBody>
          <a:bodyPr anchor="t"/>
          <a:p>
            <a:pPr>
              <a:buNone/>
            </a:pPr>
            <a:r>
              <a:rPr lang="en-US" altLang="zh-CN" sz="2800" dirty="0"/>
              <a:t>1  </a:t>
            </a:r>
            <a:r>
              <a:rPr lang="zh-CN" altLang="en-US" sz="2800" dirty="0"/>
              <a:t>异常概述</a:t>
            </a:r>
            <a:endParaRPr lang="zh-CN" altLang="en-US" sz="2800" dirty="0"/>
          </a:p>
          <a:p>
            <a:pPr>
              <a:buNone/>
            </a:pPr>
            <a:r>
              <a:rPr lang="en-US" altLang="zh-CN" sz="2800" dirty="0"/>
              <a:t>2  </a:t>
            </a:r>
            <a:r>
              <a:rPr lang="zh-CN" altLang="en-US" sz="2800" dirty="0"/>
              <a:t>异常分类</a:t>
            </a:r>
            <a:endParaRPr lang="zh-CN" altLang="en-US" sz="2800" dirty="0"/>
          </a:p>
          <a:p>
            <a:pPr>
              <a:buNone/>
            </a:pPr>
            <a:r>
              <a:rPr lang="en-US" altLang="zh-CN" sz="2800" dirty="0"/>
              <a:t>3  </a:t>
            </a:r>
            <a:r>
              <a:rPr lang="zh-CN" altLang="en-US" sz="2800" dirty="0"/>
              <a:t>异常处理</a:t>
            </a:r>
            <a:endParaRPr lang="en-US" altLang="zh-CN" sz="2800" dirty="0"/>
          </a:p>
          <a:p>
            <a:pPr>
              <a:buNone/>
            </a:pPr>
            <a:r>
              <a:rPr lang="zh-CN" altLang="en-US" sz="2800" dirty="0"/>
              <a:t>4  自定义异常</a:t>
            </a:r>
            <a:endParaRPr lang="zh-CN" altLang="en-US" sz="2800" dirty="0"/>
          </a:p>
          <a:p>
            <a:pPr>
              <a:buNone/>
            </a:pPr>
            <a:r>
              <a:rPr lang="en-US" altLang="zh-CN" sz="2800" dirty="0"/>
              <a:t>5  </a:t>
            </a:r>
            <a:r>
              <a:rPr lang="zh-CN" altLang="en-US" sz="2800" dirty="0"/>
              <a:t>异常的使用规则</a:t>
            </a:r>
            <a:endParaRPr lang="zh-CN" altLang="en-US" sz="2800" dirty="0"/>
          </a:p>
          <a:p>
            <a:pPr>
              <a:buNone/>
            </a:pPr>
            <a:endParaRPr lang="zh-CN" altLang="en-US" sz="2800" dirty="0"/>
          </a:p>
          <a:p>
            <a:pPr>
              <a:buNone/>
            </a:pPr>
            <a:endParaRPr lang="zh-CN" altLang="en-US" sz="2800" dirty="0"/>
          </a:p>
          <a:p>
            <a:pPr>
              <a:buNone/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页脚占位符 1"/>
          <p:cNvSpPr/>
          <p:nvPr>
            <p:ph type="ftr" sz="quarter" idx="11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400" dirty="0">
                <a:latin typeface="Tahoma" panose="020B0604030504040204" pitchFamily="2" charset="0"/>
                <a:ea typeface="宋体" panose="02010600030101010101" pitchFamily="2" charset="-122"/>
              </a:rPr>
              <a:t>课件制作人：</a:t>
            </a:r>
            <a:r>
              <a:rPr lang="zh-CN" altLang="en-US" sz="1400" dirty="0">
                <a:latin typeface="Tahoma" panose="020B0604030504040204" pitchFamily="2" charset="0"/>
                <a:ea typeface="宋体" panose="02010600030101010101" pitchFamily="2" charset="-122"/>
              </a:rPr>
              <a:t>明日科技</a:t>
            </a:r>
            <a:endParaRPr lang="zh-CN" altLang="en-US" sz="140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6386" name="矩形 2867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6387" name="矩形 28674"/>
          <p:cNvSpPr/>
          <p:nvPr/>
        </p:nvSpPr>
        <p:spPr>
          <a:xfrm>
            <a:off x="0" y="28622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28676" name="内容占位符 28675"/>
          <p:cNvGraphicFramePr/>
          <p:nvPr>
            <p:ph idx="1"/>
          </p:nvPr>
        </p:nvGraphicFramePr>
        <p:xfrm>
          <a:off x="250825" y="687388"/>
          <a:ext cx="8642350" cy="5280025"/>
        </p:xfrm>
        <a:graphic>
          <a:graphicData uri="http://schemas.openxmlformats.org/drawingml/2006/table">
            <a:tbl>
              <a:tblPr/>
              <a:tblGrid>
                <a:gridCol w="4033838"/>
                <a:gridCol w="4608512"/>
              </a:tblGrid>
              <a:tr h="3968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>
                          <a:latin typeface="Times New Roman" panose="02020603050405020304" pitchFamily="2" charset="0"/>
                          <a:ea typeface="方正书宋简体" pitchFamily="1" charset="-122"/>
                        </a:rPr>
                        <a:t>异常类名称</a:t>
                      </a:r>
                      <a:endParaRPr lang="zh-CN" altLang="en-US" sz="2000">
                        <a:ea typeface="Times New Roman" panose="02020603050405020304" pitchFamily="2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>
                          <a:latin typeface="Times New Roman" panose="02020603050405020304" pitchFamily="2" charset="0"/>
                          <a:ea typeface="方正书宋简体" pitchFamily="1" charset="-122"/>
                        </a:rPr>
                        <a:t>异常类含义</a:t>
                      </a:r>
                      <a:endParaRPr lang="zh-CN" altLang="en-US" sz="2000">
                        <a:ea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latin typeface="Times New Roman" panose="02020603050405020304" pitchFamily="2" charset="0"/>
                          <a:ea typeface="方正书宋简体" pitchFamily="1" charset="-122"/>
                        </a:rPr>
                        <a:t>ArithmeticException</a:t>
                      </a:r>
                      <a:endParaRPr lang="zh-CN" altLang="en-US" sz="2000">
                        <a:ea typeface="Times New Roman" panose="02020603050405020304" pitchFamily="2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>
                          <a:latin typeface="Times New Roman" panose="02020603050405020304" pitchFamily="2" charset="0"/>
                          <a:ea typeface="方正书宋简体" pitchFamily="1" charset="-122"/>
                        </a:rPr>
                        <a:t>算术异常类</a:t>
                      </a:r>
                      <a:endParaRPr lang="zh-CN" altLang="en-US" sz="2000">
                        <a:ea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latin typeface="Times New Roman" panose="02020603050405020304" pitchFamily="2" charset="0"/>
                          <a:ea typeface="方正书宋简体" pitchFamily="1" charset="-122"/>
                        </a:rPr>
                        <a:t>ArrayIndexOutOfBoundsException</a:t>
                      </a:r>
                      <a:endParaRPr lang="zh-CN" altLang="en-US" sz="2000">
                        <a:ea typeface="Times New Roman" panose="02020603050405020304" pitchFamily="2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>
                          <a:latin typeface="Times New Roman" panose="02020603050405020304" pitchFamily="2" charset="0"/>
                          <a:ea typeface="方正书宋简体" pitchFamily="1" charset="-122"/>
                        </a:rPr>
                        <a:t>数组下标越界异常类</a:t>
                      </a:r>
                      <a:endParaRPr lang="zh-CN" altLang="en-US" sz="2000">
                        <a:ea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6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latin typeface="Times New Roman" panose="02020603050405020304" pitchFamily="2" charset="0"/>
                          <a:ea typeface="方正书宋简体" pitchFamily="1" charset="-122"/>
                        </a:rPr>
                        <a:t>ArrayStoreException</a:t>
                      </a:r>
                      <a:endParaRPr lang="zh-CN" altLang="en-US" sz="2000">
                        <a:ea typeface="Times New Roman" panose="02020603050405020304" pitchFamily="2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>
                          <a:latin typeface="Times New Roman" panose="02020603050405020304" pitchFamily="2" charset="0"/>
                          <a:ea typeface="方正书宋简体" pitchFamily="1" charset="-122"/>
                        </a:rPr>
                        <a:t>将与数组类型不兼容的值赋值给数组元素时抛出的异常</a:t>
                      </a:r>
                      <a:endParaRPr lang="zh-CN" altLang="en-US" sz="2000">
                        <a:ea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latin typeface="Times New Roman" panose="02020603050405020304" pitchFamily="2" charset="0"/>
                          <a:ea typeface="方正书宋简体" pitchFamily="1" charset="-122"/>
                        </a:rPr>
                        <a:t>ClassCastException</a:t>
                      </a:r>
                      <a:endParaRPr lang="zh-CN" altLang="en-US" sz="2000">
                        <a:ea typeface="Times New Roman" panose="02020603050405020304" pitchFamily="2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>
                          <a:latin typeface="Times New Roman" panose="02020603050405020304" pitchFamily="2" charset="0"/>
                          <a:ea typeface="方正书宋简体" pitchFamily="1" charset="-122"/>
                        </a:rPr>
                        <a:t>类型强制转换异常类</a:t>
                      </a:r>
                      <a:endParaRPr lang="zh-CN" altLang="en-US" sz="2000">
                        <a:ea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6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latin typeface="Times New Roman" panose="02020603050405020304" pitchFamily="2" charset="0"/>
                          <a:ea typeface="方正书宋简体" pitchFamily="1" charset="-122"/>
                        </a:rPr>
                        <a:t>IndexOutOfBoundsException</a:t>
                      </a:r>
                      <a:endParaRPr lang="zh-CN" altLang="en-US" sz="2000">
                        <a:ea typeface="Times New Roman" panose="02020603050405020304" pitchFamily="2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>
                          <a:latin typeface="Times New Roman" panose="02020603050405020304" pitchFamily="2" charset="0"/>
                          <a:ea typeface="方正书宋简体" pitchFamily="1" charset="-122"/>
                        </a:rPr>
                        <a:t>当某对象</a:t>
                      </a:r>
                      <a:r>
                        <a:rPr lang="en-US" altLang="zh-CN" sz="2000">
                          <a:latin typeface="Times New Roman" panose="02020603050405020304" pitchFamily="2" charset="0"/>
                          <a:ea typeface="方正书宋简体" pitchFamily="1" charset="-122"/>
                        </a:rPr>
                        <a:t>(</a:t>
                      </a:r>
                      <a:r>
                        <a:rPr lang="zh-CN" altLang="en-US" sz="2000">
                          <a:latin typeface="Times New Roman" panose="02020603050405020304" pitchFamily="2" charset="0"/>
                          <a:ea typeface="方正书宋简体" pitchFamily="1" charset="-122"/>
                        </a:rPr>
                        <a:t>如数组或字符串</a:t>
                      </a:r>
                      <a:r>
                        <a:rPr lang="en-US" altLang="zh-CN" sz="2000">
                          <a:latin typeface="Times New Roman" panose="02020603050405020304" pitchFamily="2" charset="0"/>
                          <a:ea typeface="方正书宋简体" pitchFamily="1" charset="-122"/>
                        </a:rPr>
                        <a:t>)</a:t>
                      </a:r>
                      <a:r>
                        <a:rPr lang="zh-CN" altLang="en-US" sz="2000">
                          <a:latin typeface="Times New Roman" panose="02020603050405020304" pitchFamily="2" charset="0"/>
                          <a:ea typeface="方正书宋简体" pitchFamily="1" charset="-122"/>
                        </a:rPr>
                        <a:t>的索引超出范围时抛出该异常</a:t>
                      </a:r>
                      <a:endParaRPr lang="zh-CN" altLang="en-US" sz="2000">
                        <a:ea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latin typeface="Times New Roman" panose="02020603050405020304" pitchFamily="2" charset="0"/>
                          <a:ea typeface="方正书宋简体" pitchFamily="1" charset="-122"/>
                        </a:rPr>
                        <a:t>NegativeArraySizeException</a:t>
                      </a:r>
                      <a:endParaRPr lang="zh-CN" altLang="en-US" sz="2000">
                        <a:ea typeface="Times New Roman" panose="02020603050405020304" pitchFamily="2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>
                          <a:latin typeface="Times New Roman" panose="02020603050405020304" pitchFamily="2" charset="0"/>
                          <a:ea typeface="方正书宋简体" pitchFamily="1" charset="-122"/>
                        </a:rPr>
                        <a:t>建立元素个数为负数的数组异常类</a:t>
                      </a:r>
                      <a:endParaRPr lang="zh-CN" altLang="en-US" sz="2000">
                        <a:ea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latin typeface="Times New Roman" panose="02020603050405020304" pitchFamily="2" charset="0"/>
                          <a:ea typeface="方正书宋简体" pitchFamily="1" charset="-122"/>
                        </a:rPr>
                        <a:t>NullPointerException</a:t>
                      </a:r>
                      <a:endParaRPr lang="zh-CN" altLang="en-US" sz="2000">
                        <a:ea typeface="Times New Roman" panose="02020603050405020304" pitchFamily="2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>
                          <a:latin typeface="Times New Roman" panose="02020603050405020304" pitchFamily="2" charset="0"/>
                          <a:ea typeface="方正书宋简体" pitchFamily="1" charset="-122"/>
                        </a:rPr>
                        <a:t>空指针异常类</a:t>
                      </a:r>
                      <a:endParaRPr lang="zh-CN" altLang="en-US" sz="2000">
                        <a:ea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latin typeface="Times New Roman" panose="02020603050405020304" pitchFamily="2" charset="0"/>
                          <a:ea typeface="方正书宋简体" pitchFamily="1" charset="-122"/>
                        </a:rPr>
                        <a:t>NumberFormatException</a:t>
                      </a:r>
                      <a:endParaRPr lang="zh-CN" altLang="en-US" sz="2000">
                        <a:ea typeface="Times New Roman" panose="02020603050405020304" pitchFamily="2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>
                          <a:latin typeface="Times New Roman" panose="02020603050405020304" pitchFamily="2" charset="0"/>
                          <a:ea typeface="方正书宋简体" pitchFamily="1" charset="-122"/>
                        </a:rPr>
                        <a:t>字符串转换为数字异常类</a:t>
                      </a:r>
                      <a:endParaRPr lang="zh-CN" altLang="en-US" sz="2000">
                        <a:ea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6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latin typeface="Times New Roman" panose="02020603050405020304" pitchFamily="2" charset="0"/>
                          <a:ea typeface="方正书宋简体" pitchFamily="1" charset="-122"/>
                        </a:rPr>
                        <a:t>SecurityException</a:t>
                      </a:r>
                      <a:endParaRPr lang="zh-CN" altLang="en-US" sz="2000">
                        <a:ea typeface="Times New Roman" panose="02020603050405020304" pitchFamily="2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>
                          <a:latin typeface="Times New Roman" panose="02020603050405020304" pitchFamily="2" charset="0"/>
                          <a:ea typeface="方正书宋简体" pitchFamily="1" charset="-122"/>
                        </a:rPr>
                        <a:t>小应用程序</a:t>
                      </a:r>
                      <a:r>
                        <a:rPr lang="en-US" altLang="zh-CN" sz="2000">
                          <a:latin typeface="Times New Roman" panose="02020603050405020304" pitchFamily="2" charset="0"/>
                          <a:ea typeface="方正书宋简体" pitchFamily="1" charset="-122"/>
                        </a:rPr>
                        <a:t>(Applet)</a:t>
                      </a:r>
                      <a:r>
                        <a:rPr lang="zh-CN" altLang="en-US" sz="2000">
                          <a:latin typeface="Times New Roman" panose="02020603050405020304" pitchFamily="2" charset="0"/>
                          <a:ea typeface="方正书宋简体" pitchFamily="1" charset="-122"/>
                        </a:rPr>
                        <a:t>执行浏览器的安全设置禁止的动作时抛出的异常</a:t>
                      </a:r>
                      <a:endParaRPr lang="zh-CN" altLang="en-US" sz="2000">
                        <a:ea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latin typeface="Times New Roman" panose="02020603050405020304" pitchFamily="2" charset="0"/>
                          <a:ea typeface="方正书宋简体" pitchFamily="1" charset="-122"/>
                        </a:rPr>
                        <a:t>StringIndexOutOfBoundsException</a:t>
                      </a:r>
                      <a:endParaRPr lang="zh-CN" altLang="en-US" sz="2000">
                        <a:ea typeface="Times New Roman" panose="02020603050405020304" pitchFamily="2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>
                          <a:latin typeface="Times New Roman" panose="02020603050405020304" pitchFamily="2" charset="0"/>
                          <a:ea typeface="方正书宋简体" pitchFamily="1" charset="-122"/>
                        </a:rPr>
                        <a:t>字符串索引超出范围异常</a:t>
                      </a:r>
                      <a:endParaRPr lang="zh-CN" altLang="en-US" sz="2000">
                        <a:ea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页脚占位符 1"/>
          <p:cNvSpPr/>
          <p:nvPr>
            <p:ph type="ftr" sz="quarter" idx="11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400" dirty="0">
                <a:latin typeface="Tahoma" panose="020B0604030504040204" pitchFamily="2" charset="0"/>
                <a:ea typeface="宋体" panose="02010600030101010101" pitchFamily="2" charset="-122"/>
              </a:rPr>
              <a:t>课件制作人：</a:t>
            </a:r>
            <a:r>
              <a:rPr lang="zh-CN" altLang="en-US" sz="1400" dirty="0">
                <a:latin typeface="Tahoma" panose="020B0604030504040204" pitchFamily="2" charset="0"/>
                <a:ea typeface="宋体" panose="02010600030101010101" pitchFamily="2" charset="-122"/>
              </a:rPr>
              <a:t>明日科技</a:t>
            </a:r>
            <a:endParaRPr lang="zh-CN" altLang="en-US" sz="140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7410" name="标题 29697"/>
          <p:cNvSpPr>
            <a:spLocks noGrp="1"/>
          </p:cNvSpPr>
          <p:nvPr>
            <p:ph type="title"/>
          </p:nvPr>
        </p:nvSpPr>
        <p:spPr/>
        <p:txBody>
          <a:bodyPr anchor="b"/>
          <a:p>
            <a:pPr algn="ctr"/>
            <a:r>
              <a:rPr lang="zh-CN" altLang="en-US"/>
              <a:t>检查异常</a:t>
            </a:r>
            <a:endParaRPr lang="zh-CN" altLang="en-US"/>
          </a:p>
        </p:txBody>
      </p:sp>
      <p:sp>
        <p:nvSpPr>
          <p:cNvPr id="17411" name="文本占位符 29698"/>
          <p:cNvSpPr>
            <a:spLocks noGrp="1"/>
          </p:cNvSpPr>
          <p:nvPr>
            <p:ph type="body" sz="half" idx="1"/>
          </p:nvPr>
        </p:nvSpPr>
        <p:spPr>
          <a:xfrm>
            <a:off x="539750" y="1844675"/>
            <a:ext cx="8066088" cy="4537075"/>
          </a:xfrm>
        </p:spPr>
        <p:txBody>
          <a:bodyPr anchor="t"/>
          <a:p>
            <a:pPr marL="0" indent="762000" defTabSz="9144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zh-CN" altLang="en-US" sz="2400"/>
              <a:t>如果一个记者根据上级指定的地址去采访一个重要人物，这可能会抛出异常，例如根据指定地址没有找到被采访的人或采访被拒绝。该类异常被称为检查异常（</a:t>
            </a:r>
            <a:r>
              <a:rPr lang="en-US" altLang="zh-CN" sz="2400"/>
              <a:t>check exception</a:t>
            </a:r>
            <a:r>
              <a:rPr lang="zh-CN" altLang="en-US" sz="2400"/>
              <a:t>），要求必须通过</a:t>
            </a:r>
            <a:r>
              <a:rPr lang="en-US" altLang="zh-CN" sz="2400"/>
              <a:t>try…catch</a:t>
            </a:r>
            <a:r>
              <a:rPr lang="zh-CN" altLang="en-US" sz="2400"/>
              <a:t>捕获或由</a:t>
            </a:r>
            <a:r>
              <a:rPr lang="en-US" altLang="zh-CN" sz="2400"/>
              <a:t>throws</a:t>
            </a:r>
            <a:r>
              <a:rPr lang="zh-CN" altLang="en-US" sz="2400"/>
              <a:t>抛出，否则编译出错。</a:t>
            </a:r>
            <a:endParaRPr lang="zh-CN" altLang="en-US" sz="2400"/>
          </a:p>
          <a:p>
            <a:pPr marL="0" indent="762000" defTabSz="9144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n-US" altLang="zh-CN" sz="2400"/>
              <a:t>Java</a:t>
            </a:r>
            <a:r>
              <a:rPr lang="zh-CN" altLang="en-US" sz="2400"/>
              <a:t>语言中常见的检查异常如下表所示</a:t>
            </a:r>
            <a:endParaRPr lang="zh-CN" altLang="en-US" sz="2400"/>
          </a:p>
        </p:txBody>
      </p:sp>
      <p:sp>
        <p:nvSpPr>
          <p:cNvPr id="17412" name="矩形 2969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7413" name="矩形 29700"/>
          <p:cNvSpPr/>
          <p:nvPr/>
        </p:nvSpPr>
        <p:spPr>
          <a:xfrm>
            <a:off x="0" y="28622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页脚占位符 1"/>
          <p:cNvSpPr/>
          <p:nvPr>
            <p:ph type="ftr" sz="quarter" idx="11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400" dirty="0">
                <a:latin typeface="Tahoma" panose="020B0604030504040204" pitchFamily="2" charset="0"/>
                <a:ea typeface="宋体" panose="02010600030101010101" pitchFamily="2" charset="-122"/>
              </a:rPr>
              <a:t>课件制作人：</a:t>
            </a:r>
            <a:r>
              <a:rPr lang="zh-CN" altLang="en-US" sz="1400" dirty="0">
                <a:latin typeface="Tahoma" panose="020B0604030504040204" pitchFamily="2" charset="0"/>
                <a:ea typeface="宋体" panose="02010600030101010101" pitchFamily="2" charset="-122"/>
              </a:rPr>
              <a:t>明日科技</a:t>
            </a:r>
            <a:endParaRPr lang="zh-CN" altLang="en-US" sz="140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8434" name="矩形 307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8435" name="矩形 30722"/>
          <p:cNvSpPr/>
          <p:nvPr/>
        </p:nvSpPr>
        <p:spPr>
          <a:xfrm>
            <a:off x="0" y="28622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30724" name="表格 30723"/>
          <p:cNvGraphicFramePr/>
          <p:nvPr/>
        </p:nvGraphicFramePr>
        <p:xfrm>
          <a:off x="468313" y="1196975"/>
          <a:ext cx="8229600" cy="4273550"/>
        </p:xfrm>
        <a:graphic>
          <a:graphicData uri="http://schemas.openxmlformats.org/drawingml/2006/table">
            <a:tbl>
              <a:tblPr/>
              <a:tblGrid>
                <a:gridCol w="3095625"/>
                <a:gridCol w="5133975"/>
              </a:tblGrid>
              <a:tr h="3968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>
                          <a:latin typeface="Times New Roman" panose="02020603050405020304" pitchFamily="2" charset="0"/>
                          <a:ea typeface="方正书宋简体" pitchFamily="1" charset="-122"/>
                        </a:rPr>
                        <a:t>异常类名称</a:t>
                      </a:r>
                      <a:endParaRPr lang="zh-CN" altLang="en-US" sz="2000">
                        <a:ea typeface="Times New Roman" panose="02020603050405020304" pitchFamily="2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>
                          <a:latin typeface="Times New Roman" panose="02020603050405020304" pitchFamily="2" charset="0"/>
                          <a:ea typeface="方正书宋简体" pitchFamily="1" charset="-122"/>
                        </a:rPr>
                        <a:t>异常类含义</a:t>
                      </a:r>
                      <a:endParaRPr lang="zh-CN" altLang="en-US" sz="2000">
                        <a:ea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latin typeface="Times New Roman" panose="02020603050405020304" pitchFamily="2" charset="0"/>
                          <a:ea typeface="方正书宋简体" pitchFamily="1" charset="-122"/>
                        </a:rPr>
                        <a:t>ClassNotFoundException</a:t>
                      </a:r>
                      <a:endParaRPr lang="zh-CN" altLang="en-US" sz="2000">
                        <a:ea typeface="Times New Roman" panose="02020603050405020304" pitchFamily="2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>
                          <a:latin typeface="Times New Roman" panose="02020603050405020304" pitchFamily="2" charset="0"/>
                          <a:ea typeface="方正书宋简体" pitchFamily="1" charset="-122"/>
                        </a:rPr>
                        <a:t>未找到相应类异常</a:t>
                      </a:r>
                      <a:endParaRPr lang="zh-CN" altLang="en-US" sz="2000">
                        <a:ea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latin typeface="Times New Roman" panose="02020603050405020304" pitchFamily="2" charset="0"/>
                          <a:ea typeface="方正书宋简体" pitchFamily="1" charset="-122"/>
                        </a:rPr>
                        <a:t>EOFException</a:t>
                      </a:r>
                      <a:endParaRPr lang="zh-CN" altLang="en-US" sz="2000">
                        <a:ea typeface="Times New Roman" panose="02020603050405020304" pitchFamily="2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>
                          <a:latin typeface="Times New Roman" panose="02020603050405020304" pitchFamily="2" charset="0"/>
                          <a:ea typeface="方正书宋简体" pitchFamily="1" charset="-122"/>
                        </a:rPr>
                        <a:t>文件已结束异常类</a:t>
                      </a:r>
                      <a:endParaRPr lang="zh-CN" altLang="en-US" sz="2000">
                        <a:ea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latin typeface="Times New Roman" panose="02020603050405020304" pitchFamily="2" charset="0"/>
                          <a:ea typeface="方正书宋简体" pitchFamily="1" charset="-122"/>
                        </a:rPr>
                        <a:t>FileNotFoundException</a:t>
                      </a:r>
                      <a:endParaRPr lang="zh-CN" altLang="en-US" sz="2000">
                        <a:ea typeface="Times New Roman" panose="02020603050405020304" pitchFamily="2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>
                          <a:latin typeface="Times New Roman" panose="02020603050405020304" pitchFamily="2" charset="0"/>
                          <a:ea typeface="方正书宋简体" pitchFamily="1" charset="-122"/>
                        </a:rPr>
                        <a:t>文件未找到异常类</a:t>
                      </a:r>
                      <a:endParaRPr lang="zh-CN" altLang="en-US" sz="2000">
                        <a:ea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latin typeface="Times New Roman" panose="02020603050405020304" pitchFamily="2" charset="0"/>
                          <a:ea typeface="方正书宋简体" pitchFamily="1" charset="-122"/>
                        </a:rPr>
                        <a:t>IllegalAccessException</a:t>
                      </a:r>
                      <a:endParaRPr lang="zh-CN" altLang="en-US" sz="2000">
                        <a:ea typeface="Times New Roman" panose="02020603050405020304" pitchFamily="2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>
                          <a:latin typeface="Times New Roman" panose="02020603050405020304" pitchFamily="2" charset="0"/>
                          <a:ea typeface="方正书宋简体" pitchFamily="1" charset="-122"/>
                        </a:rPr>
                        <a:t>访问某类被拒绝时抛出的异常</a:t>
                      </a:r>
                      <a:endParaRPr lang="zh-CN" altLang="en-US" sz="2000">
                        <a:ea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6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latin typeface="Times New Roman" panose="02020603050405020304" pitchFamily="2" charset="0"/>
                          <a:ea typeface="方正书宋简体" pitchFamily="1" charset="-122"/>
                        </a:rPr>
                        <a:t>InstantiationException</a:t>
                      </a:r>
                      <a:endParaRPr lang="zh-CN" altLang="en-US" sz="2000">
                        <a:ea typeface="Times New Roman" panose="02020603050405020304" pitchFamily="2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>
                          <a:latin typeface="Times New Roman" panose="02020603050405020304" pitchFamily="2" charset="0"/>
                          <a:ea typeface="方正书宋简体" pitchFamily="1" charset="-122"/>
                        </a:rPr>
                        <a:t>试图通过</a:t>
                      </a:r>
                      <a:r>
                        <a:rPr lang="en-US" altLang="zh-CN" sz="2000">
                          <a:latin typeface="Times New Roman" panose="02020603050405020304" pitchFamily="2" charset="0"/>
                          <a:ea typeface="方正书宋简体" pitchFamily="1" charset="-122"/>
                        </a:rPr>
                        <a:t>newInstance()</a:t>
                      </a:r>
                      <a:r>
                        <a:rPr lang="zh-CN" altLang="en-US" sz="2000">
                          <a:latin typeface="Times New Roman" panose="02020603050405020304" pitchFamily="2" charset="0"/>
                          <a:ea typeface="方正书宋简体" pitchFamily="1" charset="-122"/>
                        </a:rPr>
                        <a:t>方法创建一个抽象类或抽象接口的实例时抛出该异常</a:t>
                      </a:r>
                      <a:endParaRPr lang="zh-CN" altLang="en-US" sz="2000">
                        <a:ea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latin typeface="Times New Roman" panose="02020603050405020304" pitchFamily="2" charset="0"/>
                          <a:ea typeface="方正书宋简体" pitchFamily="1" charset="-122"/>
                        </a:rPr>
                        <a:t>IOException</a:t>
                      </a:r>
                      <a:endParaRPr lang="zh-CN" altLang="en-US" sz="2000">
                        <a:ea typeface="Times New Roman" panose="02020603050405020304" pitchFamily="2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>
                          <a:latin typeface="Times New Roman" panose="02020603050405020304" pitchFamily="2" charset="0"/>
                          <a:ea typeface="方正书宋简体" pitchFamily="1" charset="-122"/>
                        </a:rPr>
                        <a:t>输入输出异常类</a:t>
                      </a:r>
                      <a:endParaRPr lang="zh-CN" altLang="en-US" sz="2000">
                        <a:ea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latin typeface="Times New Roman" panose="02020603050405020304" pitchFamily="2" charset="0"/>
                          <a:ea typeface="方正书宋简体" pitchFamily="1" charset="-122"/>
                        </a:rPr>
                        <a:t>NoSuchFieldException</a:t>
                      </a:r>
                      <a:endParaRPr lang="zh-CN" altLang="en-US" sz="2000">
                        <a:ea typeface="Times New Roman" panose="02020603050405020304" pitchFamily="2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>
                          <a:latin typeface="Times New Roman" panose="02020603050405020304" pitchFamily="2" charset="0"/>
                          <a:ea typeface="方正书宋简体" pitchFamily="1" charset="-122"/>
                        </a:rPr>
                        <a:t>字段未找到异常</a:t>
                      </a:r>
                      <a:endParaRPr lang="zh-CN" altLang="en-US" sz="2000">
                        <a:ea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latin typeface="Times New Roman" panose="02020603050405020304" pitchFamily="2" charset="0"/>
                          <a:ea typeface="方正书宋简体" pitchFamily="1" charset="-122"/>
                        </a:rPr>
                        <a:t>NoSuchMethodException</a:t>
                      </a:r>
                      <a:endParaRPr lang="zh-CN" altLang="en-US" sz="2000">
                        <a:ea typeface="Times New Roman" panose="02020603050405020304" pitchFamily="2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>
                          <a:latin typeface="Times New Roman" panose="02020603050405020304" pitchFamily="2" charset="0"/>
                          <a:ea typeface="方正书宋简体" pitchFamily="1" charset="-122"/>
                        </a:rPr>
                        <a:t>方法未找到异常</a:t>
                      </a:r>
                      <a:endParaRPr lang="zh-CN" altLang="en-US" sz="2000">
                        <a:ea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latin typeface="Times New Roman" panose="02020603050405020304" pitchFamily="2" charset="0"/>
                          <a:ea typeface="方正书宋简体" pitchFamily="1" charset="-122"/>
                        </a:rPr>
                        <a:t>SQLException</a:t>
                      </a:r>
                      <a:endParaRPr lang="zh-CN" altLang="en-US" sz="2000">
                        <a:ea typeface="Times New Roman" panose="02020603050405020304" pitchFamily="2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>
                          <a:latin typeface="Times New Roman" panose="02020603050405020304" pitchFamily="2" charset="0"/>
                          <a:ea typeface="方正书宋简体" pitchFamily="1" charset="-122"/>
                        </a:rPr>
                        <a:t>操作数据库异常类</a:t>
                      </a:r>
                      <a:endParaRPr lang="zh-CN" altLang="en-US" sz="2000">
                        <a:ea typeface="Times New Roman" panose="02020603050405020304" pitchFamily="2" charset="0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页脚占位符 1"/>
          <p:cNvSpPr/>
          <p:nvPr>
            <p:ph type="ftr" sz="quarter" idx="11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400" dirty="0">
                <a:latin typeface="Tahoma" panose="020B0604030504040204" pitchFamily="2" charset="0"/>
                <a:ea typeface="宋体" panose="02010600030101010101" pitchFamily="2" charset="-122"/>
              </a:rPr>
              <a:t>课件制作人：</a:t>
            </a:r>
            <a:r>
              <a:rPr lang="zh-CN" altLang="en-US" sz="1400" dirty="0">
                <a:latin typeface="Tahoma" panose="020B0604030504040204" pitchFamily="2" charset="0"/>
                <a:ea typeface="宋体" panose="02010600030101010101" pitchFamily="2" charset="-122"/>
              </a:rPr>
              <a:t>明日科技</a:t>
            </a:r>
            <a:endParaRPr lang="zh-CN" altLang="en-US" sz="140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9458" name="标题 11265"/>
          <p:cNvSpPr>
            <a:spLocks noGrp="1"/>
          </p:cNvSpPr>
          <p:nvPr>
            <p:ph type="title"/>
          </p:nvPr>
        </p:nvSpPr>
        <p:spPr/>
        <p:txBody>
          <a:bodyPr anchor="b"/>
          <a:p>
            <a:pPr algn="ctr"/>
            <a:r>
              <a:rPr lang="en-US" altLang="zh-CN" dirty="0"/>
              <a:t>3</a:t>
            </a:r>
            <a:r>
              <a:rPr lang="zh-CN" altLang="en-US" dirty="0"/>
              <a:t>  异常处理</a:t>
            </a:r>
            <a:endParaRPr lang="zh-CN" altLang="en-US" dirty="0"/>
          </a:p>
        </p:txBody>
      </p:sp>
      <p:sp>
        <p:nvSpPr>
          <p:cNvPr id="19459" name="文本占位符 11266"/>
          <p:cNvSpPr>
            <a:spLocks noGrp="1"/>
          </p:cNvSpPr>
          <p:nvPr>
            <p:ph type="body" sz="half" idx="1"/>
          </p:nvPr>
        </p:nvSpPr>
        <p:spPr>
          <a:xfrm>
            <a:off x="539750" y="1773238"/>
            <a:ext cx="8066088" cy="4535487"/>
          </a:xfrm>
        </p:spPr>
        <p:txBody>
          <a:bodyPr anchor="t"/>
          <a:p>
            <a:pPr marL="0" indent="762000" defTabSz="9144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zh-CN" altLang="en-US" sz="2800"/>
              <a:t>异常产生后，若不做任何处理，则程序就会被终止，为了保证程序有效的执行，就需要对产生的异常进行相应处理。</a:t>
            </a:r>
            <a:endParaRPr lang="zh-CN" altLang="en-US" sz="2800"/>
          </a:p>
          <a:p>
            <a:pPr marL="0" indent="762000" defTabSz="9144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zh-CN" altLang="en-US" sz="2800"/>
              <a:t>在</a:t>
            </a:r>
            <a:r>
              <a:rPr lang="en-US" altLang="zh-CN" sz="2800"/>
              <a:t>Java</a:t>
            </a:r>
            <a:r>
              <a:rPr lang="zh-CN" altLang="en-US" sz="2800"/>
              <a:t>语言中，</a:t>
            </a:r>
            <a:r>
              <a:rPr lang="zh-CN" altLang="en-US" sz="2800">
                <a:solidFill>
                  <a:srgbClr val="FF0000"/>
                </a:solidFill>
              </a:rPr>
              <a:t>若某个方法抛出异常，既可以在当前方法中进行捕获，然后处理该异常，也可以将异常向上抛出，由方法的调用者来处理。</a:t>
            </a:r>
            <a:endParaRPr lang="zh-CN" altLang="en-US" sz="2800"/>
          </a:p>
          <a:p>
            <a:pPr marL="0" indent="762000" defTabSz="9144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zh-CN" altLang="en-US" sz="2800"/>
              <a:t>下面来介绍</a:t>
            </a:r>
            <a:r>
              <a:rPr lang="en-US" altLang="zh-CN" sz="2800"/>
              <a:t>Java</a:t>
            </a:r>
            <a:r>
              <a:rPr lang="zh-CN" altLang="en-US" sz="2800"/>
              <a:t>中的异常处理方法。</a:t>
            </a:r>
            <a:endParaRPr lang="zh-CN" altLang="en-US" sz="2800"/>
          </a:p>
        </p:txBody>
      </p:sp>
      <p:sp>
        <p:nvSpPr>
          <p:cNvPr id="19460" name="矩形 1126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44563" y="334963"/>
            <a:ext cx="7727950" cy="5705475"/>
          </a:xfrm>
        </p:spPr>
        <p:txBody>
          <a:bodyPr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0" lang="zh-CN" altLang="en-US" sz="3200" b="0" i="0" u="none" strike="noStrike" kern="1200" cap="none" spc="0" normalizeH="0" baseline="0" noProof="1">
                <a:solidFill>
                  <a:srgbClr val="333399"/>
                </a:solidFill>
                <a:latin typeface="+mn-lt"/>
                <a:ea typeface="+mn-ea"/>
                <a:cs typeface="+mn-cs"/>
              </a:rPr>
              <a:t>方式一：</a:t>
            </a:r>
            <a:r>
              <a:rPr kumimoji="0" lang="en-US" altLang="zh-CN" sz="3200" b="0" i="0" u="none" strike="noStrike" kern="1200" cap="none" spc="0" normalizeH="0" baseline="0" noProof="1">
                <a:solidFill>
                  <a:srgbClr val="333399"/>
                </a:solidFill>
                <a:latin typeface="+mn-lt"/>
                <a:ea typeface="+mn-ea"/>
                <a:cs typeface="+mn-cs"/>
              </a:rPr>
              <a:t>try-catch-fainlly</a:t>
            </a:r>
            <a:endParaRPr kumimoji="0" lang="en-US" altLang="zh-CN" sz="3200" b="0" i="0" u="none" strike="noStrike" kern="1200" cap="none" spc="0" normalizeH="0" baseline="0" noProof="1">
              <a:solidFill>
                <a:srgbClr val="333399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0" lang="zh-CN" altLang="en-US" sz="3200" b="0" i="0" u="none" strike="noStrike" kern="1200" cap="none" spc="0" normalizeH="0" baseline="0" noProof="1">
                <a:solidFill>
                  <a:srgbClr val="333399"/>
                </a:solidFill>
                <a:latin typeface="+mn-lt"/>
                <a:ea typeface="+mn-ea"/>
                <a:cs typeface="+mn-cs"/>
              </a:rPr>
              <a:t>方式二：</a:t>
            </a:r>
            <a:r>
              <a:rPr kumimoji="0" lang="en-US" altLang="zh-CN" sz="3200" b="0" i="0" u="none" strike="noStrike" kern="1200" cap="none" spc="0" normalizeH="0" baseline="0" noProof="1">
                <a:solidFill>
                  <a:srgbClr val="333399"/>
                </a:solidFill>
                <a:latin typeface="+mn-lt"/>
                <a:ea typeface="+mn-ea"/>
                <a:cs typeface="+mn-cs"/>
              </a:rPr>
              <a:t>throw +</a:t>
            </a:r>
            <a:r>
              <a:rPr kumimoji="0" lang="zh-CN" altLang="en-US" sz="3200" b="0" i="0" u="none" strike="noStrike" kern="1200" cap="none" spc="0" normalizeH="0" baseline="0" noProof="1">
                <a:solidFill>
                  <a:srgbClr val="333399"/>
                </a:solidFill>
                <a:latin typeface="+mn-lt"/>
                <a:ea typeface="+mn-ea"/>
                <a:cs typeface="+mn-cs"/>
              </a:rPr>
              <a:t>异常类型</a:t>
            </a:r>
            <a:endParaRPr kumimoji="0" lang="zh-CN" altLang="en-US" sz="3200" b="0" i="0" u="none" strike="noStrike" kern="1200" cap="none" spc="0" normalizeH="0" baseline="0" noProof="1">
              <a:solidFill>
                <a:srgbClr val="333399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0" lang="zh-CN" altLang="en-US" sz="3200" b="0" i="0" u="none" strike="noStrike" kern="1200" cap="none" spc="0" normalizeH="0" baseline="0" noProof="1">
                <a:solidFill>
                  <a:srgbClr val="333399"/>
                </a:solidFill>
                <a:latin typeface="+mn-lt"/>
                <a:ea typeface="+mn-ea"/>
                <a:cs typeface="+mn-cs"/>
              </a:rPr>
              <a:t>举例</a:t>
            </a:r>
            <a:endParaRPr kumimoji="0" lang="zh-CN" altLang="en-US" sz="3200" b="0" i="0" u="none" strike="noStrike" kern="1200" cap="none" spc="0" normalizeH="0" baseline="0" noProof="1">
              <a:solidFill>
                <a:srgbClr val="333399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0" lang="zh-CN" altLang="en-US" sz="3200" b="0" i="0" u="none" strike="noStrike" kern="1200" cap="none" spc="0" normalizeH="0" baseline="0" noProof="1">
                <a:solidFill>
                  <a:srgbClr val="333399"/>
                </a:solidFill>
                <a:latin typeface="+mn-lt"/>
                <a:ea typeface="+mn-ea"/>
                <a:cs typeface="+mn-cs"/>
              </a:rPr>
              <a:t>狼来了这个故事。</a:t>
            </a:r>
            <a:endParaRPr kumimoji="0" lang="zh-CN" altLang="en-US" sz="3200" b="0" i="0" u="none" strike="noStrike" kern="1200" cap="none" spc="0" normalizeH="0" baseline="0" noProof="1">
              <a:solidFill>
                <a:srgbClr val="333399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0" lang="zh-CN" altLang="en-US" sz="3200" b="0" i="0" u="none" strike="noStrike" kern="1200" cap="none" spc="0" normalizeH="0" baseline="0" noProof="1">
                <a:solidFill>
                  <a:srgbClr val="333399"/>
                </a:solidFill>
                <a:latin typeface="+mn-lt"/>
                <a:ea typeface="+mn-ea"/>
                <a:cs typeface="+mn-cs"/>
              </a:rPr>
              <a:t>一个少年在看守羊群，如果狼来骚扰。</a:t>
            </a:r>
            <a:endParaRPr kumimoji="0" lang="zh-CN" altLang="en-US" sz="3200" b="0" i="0" u="none" strike="noStrike" kern="1200" cap="none" spc="0" normalizeH="0" baseline="0" noProof="1">
              <a:solidFill>
                <a:srgbClr val="333399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0" lang="zh-CN" altLang="en-US" sz="3200" b="0" i="0" u="none" strike="noStrike" kern="1200" cap="none" spc="0" normalizeH="0" baseline="0" noProof="1">
                <a:solidFill>
                  <a:srgbClr val="333399"/>
                </a:solidFill>
                <a:latin typeface="+mn-lt"/>
                <a:ea typeface="+mn-ea"/>
                <a:cs typeface="+mn-cs"/>
              </a:rPr>
              <a:t>少年自己能解决，就相当于</a:t>
            </a:r>
            <a:r>
              <a:rPr kumimoji="0" lang="en-US" altLang="zh-CN" sz="3200" b="0" i="0" u="none" strike="noStrike" kern="1200" cap="none" spc="0" normalizeH="0" baseline="0" noProof="1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try-catch-fainlly</a:t>
            </a:r>
            <a:endParaRPr kumimoji="0" lang="en-US" altLang="zh-CN" sz="3200" b="0" i="0" u="none" strike="noStrike" kern="1200" cap="none" spc="0" normalizeH="0" baseline="0" noProof="1">
              <a:solidFill>
                <a:srgbClr val="333399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0" lang="zh-CN" altLang="en-US" sz="3200" b="0" i="0" u="none" strike="noStrike" kern="1200" cap="none" spc="0" normalizeH="0" baseline="0" noProof="1">
                <a:solidFill>
                  <a:srgbClr val="333399"/>
                </a:solidFill>
                <a:latin typeface="+mn-lt"/>
                <a:ea typeface="+mn-ea"/>
                <a:cs typeface="+mn-cs"/>
              </a:rPr>
              <a:t>而如果狼的数量太多，他自己没法解决，他就去村里喊人，就相当于</a:t>
            </a:r>
            <a:r>
              <a:rPr kumimoji="0" lang="en-US" altLang="zh-CN" sz="3200" b="0" i="0" u="none" strike="noStrike" kern="1200" cap="none" spc="0" normalizeH="0" baseline="0" noProof="1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throw +</a:t>
            </a:r>
            <a:r>
              <a:rPr kumimoji="0" lang="zh-CN" altLang="en-US" sz="3200" b="0" i="0" u="none" strike="noStrike" kern="1200" cap="none" spc="0" normalizeH="0" baseline="0" noProof="1">
                <a:solidFill>
                  <a:srgbClr val="333399"/>
                </a:solidFill>
                <a:latin typeface="+mn-lt"/>
                <a:ea typeface="+mn-ea"/>
                <a:cs typeface="+mn-cs"/>
                <a:sym typeface="+mn-ea"/>
              </a:rPr>
              <a:t>异常类型，交给其他人，上级部门来解决</a:t>
            </a:r>
            <a:endParaRPr kumimoji="0" lang="zh-CN" altLang="en-US" sz="3200" b="0" i="0" u="none" strike="noStrike" kern="1200" cap="none" spc="0" normalizeH="0" baseline="0" noProof="1">
              <a:solidFill>
                <a:srgbClr val="33339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482" name="页脚占位符 4"/>
          <p:cNvSpPr>
            <a:spLocks noGrp="1"/>
          </p:cNvSpPr>
          <p:nvPr>
            <p:ph type="ftr" sz="quarter" idx="11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400" dirty="0">
                <a:latin typeface="Tahoma" panose="020B0604030504040204" pitchFamily="2" charset="0"/>
                <a:ea typeface="宋体" panose="02010600030101010101" pitchFamily="2" charset="-122"/>
              </a:rPr>
              <a:t>课件制作人：</a:t>
            </a:r>
            <a:r>
              <a:rPr lang="zh-CN" altLang="en-US" sz="1400" dirty="0">
                <a:latin typeface="Tahoma" panose="020B0604030504040204" pitchFamily="2" charset="0"/>
                <a:ea typeface="宋体" panose="02010600030101010101" pitchFamily="2" charset="-122"/>
              </a:rPr>
              <a:t>明日科技</a:t>
            </a:r>
            <a:endParaRPr lang="zh-CN" altLang="en-US" sz="140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页脚占位符 1"/>
          <p:cNvSpPr/>
          <p:nvPr>
            <p:ph type="ftr" sz="quarter" idx="11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400" dirty="0">
                <a:latin typeface="Tahoma" panose="020B0604030504040204" pitchFamily="2" charset="0"/>
                <a:ea typeface="宋体" panose="02010600030101010101" pitchFamily="2" charset="-122"/>
              </a:rPr>
              <a:t>课件制作人：</a:t>
            </a:r>
            <a:r>
              <a:rPr lang="zh-CN" altLang="en-US" sz="1400" dirty="0">
                <a:latin typeface="Tahoma" panose="020B0604030504040204" pitchFamily="2" charset="0"/>
                <a:ea typeface="宋体" panose="02010600030101010101" pitchFamily="2" charset="-122"/>
              </a:rPr>
              <a:t>明日科技</a:t>
            </a:r>
            <a:endParaRPr lang="zh-CN" altLang="en-US" sz="140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22530" name="标题 12289"/>
          <p:cNvSpPr>
            <a:spLocks noGrp="1"/>
          </p:cNvSpPr>
          <p:nvPr>
            <p:ph type="title"/>
          </p:nvPr>
        </p:nvSpPr>
        <p:spPr/>
        <p:txBody>
          <a:bodyPr anchor="b"/>
          <a:p>
            <a:pPr algn="ctr"/>
            <a:r>
              <a:rPr lang="zh-CN" altLang="en-US"/>
              <a:t>异常处理</a:t>
            </a:r>
            <a:br>
              <a:rPr lang="zh-CN" altLang="en-US"/>
            </a:br>
            <a:r>
              <a:rPr lang="zh-CN" altLang="en-US"/>
              <a:t>使用</a:t>
            </a:r>
            <a:r>
              <a:rPr lang="en-US" altLang="zh-CN"/>
              <a:t>try…catch</a:t>
            </a:r>
            <a:r>
              <a:rPr lang="zh-CN" altLang="en-US"/>
              <a:t>语句</a:t>
            </a:r>
            <a:endParaRPr lang="zh-CN" altLang="en-US"/>
          </a:p>
        </p:txBody>
      </p:sp>
      <p:sp>
        <p:nvSpPr>
          <p:cNvPr id="22531" name="文本占位符 12290"/>
          <p:cNvSpPr>
            <a:spLocks noGrp="1"/>
          </p:cNvSpPr>
          <p:nvPr>
            <p:ph type="body" sz="half" idx="1"/>
          </p:nvPr>
        </p:nvSpPr>
        <p:spPr>
          <a:xfrm>
            <a:off x="539750" y="1844675"/>
            <a:ext cx="8066088" cy="4032250"/>
          </a:xfrm>
        </p:spPr>
        <p:txBody>
          <a:bodyPr anchor="t"/>
          <a:p>
            <a:pPr marL="0" indent="762000" defTabSz="9144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zh-CN" altLang="en-US" sz="2400" dirty="0"/>
              <a:t>在Java语言中，对容易发生异常的代码，可通过try…catch语句捕获。在try语句块中编写可能发生异常的代码，然后在catch语句块中捕获执行这些代码时可能发生的异常。</a:t>
            </a:r>
            <a:endParaRPr lang="zh-CN" altLang="en-US" sz="2400" dirty="0"/>
          </a:p>
          <a:p>
            <a:pPr marL="0" indent="762000" defTabSz="9144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zh-CN" altLang="en-US" sz="2400" dirty="0"/>
              <a:t>一般格式格式为：</a:t>
            </a:r>
            <a:endParaRPr lang="en-US" altLang="zh-CN" sz="2400" dirty="0"/>
          </a:p>
        </p:txBody>
      </p:sp>
      <p:sp>
        <p:nvSpPr>
          <p:cNvPr id="22532" name="矩形 1229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2293" name="矩形 12292"/>
          <p:cNvSpPr/>
          <p:nvPr/>
        </p:nvSpPr>
        <p:spPr>
          <a:xfrm>
            <a:off x="468313" y="4076700"/>
            <a:ext cx="8207375" cy="1728788"/>
          </a:xfrm>
          <a:prstGeom prst="rect">
            <a:avLst/>
          </a:prstGeom>
          <a:solidFill>
            <a:srgbClr val="C0C0C0">
              <a:alpha val="50000"/>
            </a:srgbClr>
          </a:solidFill>
          <a:ln w="9525">
            <a:noFill/>
          </a:ln>
        </p:spPr>
        <p:txBody>
          <a:bodyPr wrap="none" anchor="ctr"/>
          <a:p>
            <a:pPr indent="723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>
                <a:latin typeface="Arial" panose="020B0604020202020204" pitchFamily="34" charset="0"/>
                <a:ea typeface="黑体" panose="02010609060101010101" pitchFamily="2" charset="-122"/>
              </a:rPr>
              <a:t>try{</a:t>
            </a:r>
            <a:endParaRPr lang="en-US" altLang="zh-CN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indent="723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>
                <a:latin typeface="Arial" panose="020B0604020202020204" pitchFamily="34" charset="0"/>
                <a:ea typeface="黑体" panose="02010609060101010101" pitchFamily="2" charset="-122"/>
              </a:rPr>
              <a:t>    </a:t>
            </a:r>
            <a:r>
              <a:rPr lang="zh-CN" altLang="en-US">
                <a:latin typeface="Arial" panose="020B0604020202020204" pitchFamily="34" charset="0"/>
                <a:ea typeface="黑体" panose="02010609060101010101" pitchFamily="2" charset="-122"/>
              </a:rPr>
              <a:t>可能产生异常的代码</a:t>
            </a:r>
            <a:endParaRPr lang="zh-CN" altLang="en-US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indent="723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>
                <a:latin typeface="Arial" panose="020B0604020202020204" pitchFamily="34" charset="0"/>
                <a:ea typeface="黑体" panose="02010609060101010101" pitchFamily="2" charset="-122"/>
              </a:rPr>
              <a:t>}catch(</a:t>
            </a:r>
            <a:r>
              <a:rPr lang="zh-CN" altLang="en-US">
                <a:latin typeface="Arial" panose="020B0604020202020204" pitchFamily="34" charset="0"/>
                <a:ea typeface="黑体" panose="02010609060101010101" pitchFamily="2" charset="-122"/>
              </a:rPr>
              <a:t>异常类 异常对象</a:t>
            </a:r>
            <a:r>
              <a:rPr lang="en-US" altLang="zh-CN">
                <a:latin typeface="Arial" panose="020B0604020202020204" pitchFamily="34" charset="0"/>
                <a:ea typeface="黑体" panose="02010609060101010101" pitchFamily="2" charset="-122"/>
              </a:rPr>
              <a:t>){</a:t>
            </a:r>
            <a:endParaRPr lang="en-US" altLang="zh-CN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indent="723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>
                <a:latin typeface="Arial" panose="020B0604020202020204" pitchFamily="34" charset="0"/>
                <a:ea typeface="黑体" panose="02010609060101010101" pitchFamily="2" charset="-122"/>
              </a:rPr>
              <a:t>    </a:t>
            </a:r>
            <a:r>
              <a:rPr lang="zh-CN" altLang="en-US">
                <a:latin typeface="Arial" panose="020B0604020202020204" pitchFamily="34" charset="0"/>
                <a:ea typeface="黑体" panose="02010609060101010101" pitchFamily="2" charset="-122"/>
              </a:rPr>
              <a:t>异常处理代码</a:t>
            </a:r>
            <a:endParaRPr lang="zh-CN" altLang="en-US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indent="723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>
                <a:latin typeface="Arial" panose="020B0604020202020204" pitchFamily="34" charset="0"/>
                <a:ea typeface="黑体" panose="02010609060101010101" pitchFamily="2" charset="-122"/>
              </a:rPr>
              <a:t>}</a:t>
            </a:r>
            <a:endParaRPr lang="en-US" altLang="zh-CN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页脚占位符 1"/>
          <p:cNvSpPr/>
          <p:nvPr>
            <p:ph type="ftr" sz="quarter" idx="11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400" dirty="0">
                <a:latin typeface="Tahoma" panose="020B0604030504040204" pitchFamily="2" charset="0"/>
                <a:ea typeface="宋体" panose="02010600030101010101" pitchFamily="2" charset="-122"/>
              </a:rPr>
              <a:t>课件制作人：</a:t>
            </a:r>
            <a:r>
              <a:rPr lang="zh-CN" altLang="en-US" sz="1400" dirty="0">
                <a:latin typeface="Tahoma" panose="020B0604030504040204" pitchFamily="2" charset="0"/>
                <a:ea typeface="宋体" panose="02010600030101010101" pitchFamily="2" charset="-122"/>
              </a:rPr>
              <a:t>明日科技</a:t>
            </a:r>
            <a:endParaRPr lang="zh-CN" altLang="en-US" sz="140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23554" name="标题 13313"/>
          <p:cNvSpPr>
            <a:spLocks noGrp="1"/>
          </p:cNvSpPr>
          <p:nvPr>
            <p:ph type="title"/>
          </p:nvPr>
        </p:nvSpPr>
        <p:spPr/>
        <p:txBody>
          <a:bodyPr anchor="b"/>
          <a:p>
            <a:pPr algn="ctr"/>
            <a:r>
              <a:rPr lang="zh-CN" altLang="en-US"/>
              <a:t>异常处理</a:t>
            </a:r>
            <a:br>
              <a:rPr lang="zh-CN" altLang="en-US"/>
            </a:br>
            <a:r>
              <a:rPr lang="zh-CN" altLang="en-US"/>
              <a:t>使用</a:t>
            </a:r>
            <a:r>
              <a:rPr lang="en-US" altLang="zh-CN"/>
              <a:t>try…catch</a:t>
            </a:r>
            <a:r>
              <a:rPr lang="zh-CN" altLang="en-US"/>
              <a:t>语句</a:t>
            </a:r>
            <a:endParaRPr lang="zh-CN" altLang="en-US"/>
          </a:p>
        </p:txBody>
      </p:sp>
      <p:sp>
        <p:nvSpPr>
          <p:cNvPr id="23555" name="文本占位符 13314"/>
          <p:cNvSpPr>
            <a:spLocks noGrp="1"/>
          </p:cNvSpPr>
          <p:nvPr>
            <p:ph type="body" sz="half" idx="1"/>
          </p:nvPr>
        </p:nvSpPr>
        <p:spPr>
          <a:xfrm>
            <a:off x="539750" y="1844675"/>
            <a:ext cx="8066088" cy="4032250"/>
          </a:xfrm>
        </p:spPr>
        <p:txBody>
          <a:bodyPr anchor="t"/>
          <a:p>
            <a:pPr marL="0" indent="762000" defTabSz="9144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zh-CN" altLang="en-US" sz="2400" dirty="0"/>
              <a:t>try语句块中的代码可能同时存在多种异常，那么到底捕获的是哪一种类型的异常，是由catch语句中的“异常类”参数来指定的。catch语句类似于方法的声明，包括一个异常类型和该类的一个对象，</a:t>
            </a:r>
            <a:r>
              <a:rPr lang="zh-CN" altLang="en-US" sz="2400" dirty="0">
                <a:solidFill>
                  <a:srgbClr val="FF0000"/>
                </a:solidFill>
              </a:rPr>
              <a:t>异常类必须是Throwable类的子类，用来指定了catch语句要捕获的异常，异常类对象可在catch语句块中被调用，例如调用对象的getMessage()方法获取对异常的描述信息。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3556" name="矩形 133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页脚占位符 1"/>
          <p:cNvSpPr/>
          <p:nvPr>
            <p:ph type="ftr" sz="quarter" idx="11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400" dirty="0">
                <a:latin typeface="Tahoma" panose="020B0604030504040204" pitchFamily="2" charset="0"/>
                <a:ea typeface="宋体" panose="02010600030101010101" pitchFamily="2" charset="-122"/>
              </a:rPr>
              <a:t>课件制作人：</a:t>
            </a:r>
            <a:r>
              <a:rPr lang="zh-CN" altLang="en-US" sz="1400" dirty="0">
                <a:latin typeface="Tahoma" panose="020B0604030504040204" pitchFamily="2" charset="0"/>
                <a:ea typeface="宋体" panose="02010600030101010101" pitchFamily="2" charset="-122"/>
              </a:rPr>
              <a:t>明日科技</a:t>
            </a:r>
            <a:endParaRPr lang="zh-CN" altLang="en-US" sz="140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24578" name="标题 14337"/>
          <p:cNvSpPr>
            <a:spLocks noGrp="1"/>
          </p:cNvSpPr>
          <p:nvPr>
            <p:ph type="title"/>
          </p:nvPr>
        </p:nvSpPr>
        <p:spPr/>
        <p:txBody>
          <a:bodyPr anchor="b"/>
          <a:p>
            <a:pPr algn="ctr"/>
            <a:r>
              <a:rPr lang="zh-CN" altLang="en-US"/>
              <a:t>异常处理</a:t>
            </a:r>
            <a:br>
              <a:rPr lang="zh-CN" altLang="en-US"/>
            </a:br>
            <a:r>
              <a:rPr lang="zh-CN" altLang="en-US"/>
              <a:t>使用</a:t>
            </a:r>
            <a:r>
              <a:rPr lang="en-US" altLang="zh-CN"/>
              <a:t>try…catch</a:t>
            </a:r>
            <a:r>
              <a:rPr lang="zh-CN" altLang="en-US"/>
              <a:t>语句</a:t>
            </a:r>
            <a:endParaRPr lang="zh-CN" altLang="en-US"/>
          </a:p>
        </p:txBody>
      </p:sp>
      <p:sp>
        <p:nvSpPr>
          <p:cNvPr id="14339" name="文本占位符 14338"/>
          <p:cNvSpPr>
            <a:spLocks noGrp="1"/>
          </p:cNvSpPr>
          <p:nvPr>
            <p:ph type="body" sz="half" idx="1"/>
          </p:nvPr>
        </p:nvSpPr>
        <p:spPr>
          <a:xfrm>
            <a:off x="539750" y="1844675"/>
            <a:ext cx="8066088" cy="4032250"/>
          </a:xfrm>
        </p:spPr>
        <p:txBody>
          <a:bodyPr anchor="t"/>
          <a:p>
            <a:pPr marL="0" indent="762000" defTabSz="9144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n-US" altLang="zh-CN" sz="2400" dirty="0"/>
              <a:t>将一个</a:t>
            </a:r>
            <a:r>
              <a:rPr lang="en-US" altLang="zh-CN" sz="2400" dirty="0">
                <a:solidFill>
                  <a:srgbClr val="FF0000"/>
                </a:solidFill>
              </a:rPr>
              <a:t>字符串转换为整型</a:t>
            </a:r>
            <a:r>
              <a:rPr lang="en-US" altLang="zh-CN" sz="2400" dirty="0"/>
              <a:t>，可通过</a:t>
            </a:r>
            <a:r>
              <a:rPr lang="en-US" altLang="zh-CN" sz="2400" dirty="0">
                <a:solidFill>
                  <a:srgbClr val="FF0000"/>
                </a:solidFill>
              </a:rPr>
              <a:t>Integer类的parseInt()方法来实现。</a:t>
            </a:r>
            <a:r>
              <a:rPr lang="en-US" altLang="zh-CN" sz="2400" dirty="0"/>
              <a:t>当该方法的字符串参数包含非数字字符时，parseInt()方法会抛出异常。Integer类的parseInt()方法的声明如下：</a:t>
            </a:r>
            <a:endParaRPr lang="en-US" altLang="zh-CN" sz="2400" dirty="0"/>
          </a:p>
          <a:p>
            <a:pPr marL="0" indent="762000" defTabSz="9144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952500" algn="l"/>
              </a:tabLst>
            </a:pPr>
            <a:endParaRPr lang="en-US" altLang="zh-CN" sz="2400" dirty="0"/>
          </a:p>
          <a:p>
            <a:pPr marL="0" indent="762000" defTabSz="9144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n-US" altLang="zh-CN" sz="2400" dirty="0"/>
              <a:t>代码中通过throws语句抛出了</a:t>
            </a:r>
            <a:r>
              <a:rPr lang="en-US" altLang="zh-CN" sz="2000" dirty="0"/>
              <a:t>NumberFormatException</a:t>
            </a:r>
            <a:r>
              <a:rPr lang="en-US" altLang="zh-CN" sz="2400" dirty="0"/>
              <a:t>异常，所以在应用parseInt()方法时可通过try…catch语句来捕获该异常，从而进行相应的异常处理。</a:t>
            </a:r>
            <a:endParaRPr lang="en-US" altLang="zh-CN" sz="2400" dirty="0"/>
          </a:p>
        </p:txBody>
      </p:sp>
      <p:sp>
        <p:nvSpPr>
          <p:cNvPr id="24580" name="矩形 143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4341" name="矩形 14340"/>
          <p:cNvSpPr/>
          <p:nvPr/>
        </p:nvSpPr>
        <p:spPr>
          <a:xfrm>
            <a:off x="539750" y="3429000"/>
            <a:ext cx="8064500" cy="431800"/>
          </a:xfrm>
          <a:prstGeom prst="rect">
            <a:avLst/>
          </a:prstGeom>
          <a:solidFill>
            <a:srgbClr val="C0C0C0">
              <a:alpha val="50000"/>
            </a:srgbClr>
          </a:solidFill>
          <a:ln w="9525">
            <a:noFill/>
          </a:ln>
        </p:spPr>
        <p:txBody>
          <a:bodyPr wrap="none" anchor="ctr"/>
          <a:p>
            <a:pPr indent="723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1400">
                <a:latin typeface="Arial" panose="020B0604020202020204" pitchFamily="34" charset="0"/>
                <a:ea typeface="黑体" panose="02010609060101010101" pitchFamily="2" charset="-122"/>
              </a:rPr>
              <a:t>public static int parseInt(String s) throws NumberFormatException{…} </a:t>
            </a:r>
            <a:endParaRPr lang="en-US" altLang="zh-CN" sz="140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106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页脚占位符 1"/>
          <p:cNvSpPr/>
          <p:nvPr>
            <p:ph type="ftr" sz="quarter" idx="11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400" dirty="0">
                <a:latin typeface="Tahoma" panose="020B0604030504040204" pitchFamily="2" charset="0"/>
                <a:ea typeface="宋体" panose="02010600030101010101" pitchFamily="2" charset="-122"/>
              </a:rPr>
              <a:t>课件制作人：</a:t>
            </a:r>
            <a:r>
              <a:rPr lang="zh-CN" altLang="en-US" sz="1400" dirty="0">
                <a:latin typeface="Tahoma" panose="020B0604030504040204" pitchFamily="2" charset="0"/>
                <a:ea typeface="宋体" panose="02010600030101010101" pitchFamily="2" charset="-122"/>
              </a:rPr>
              <a:t>明日科技</a:t>
            </a:r>
            <a:endParaRPr lang="zh-CN" altLang="en-US" sz="140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25602" name="标题 15361"/>
          <p:cNvSpPr>
            <a:spLocks noGrp="1"/>
          </p:cNvSpPr>
          <p:nvPr>
            <p:ph type="title"/>
          </p:nvPr>
        </p:nvSpPr>
        <p:spPr/>
        <p:txBody>
          <a:bodyPr anchor="b"/>
          <a:p>
            <a:pPr algn="ctr"/>
            <a:r>
              <a:rPr lang="zh-CN" altLang="en-US"/>
              <a:t>异常处理</a:t>
            </a:r>
            <a:br>
              <a:rPr lang="zh-CN" altLang="en-US"/>
            </a:br>
            <a:r>
              <a:rPr lang="zh-CN" altLang="en-US"/>
              <a:t>使用</a:t>
            </a:r>
            <a:r>
              <a:rPr lang="en-US" altLang="zh-CN"/>
              <a:t>try…catch</a:t>
            </a:r>
            <a:r>
              <a:rPr lang="zh-CN" altLang="en-US"/>
              <a:t>语句</a:t>
            </a:r>
            <a:endParaRPr lang="zh-CN" altLang="en-US"/>
          </a:p>
        </p:txBody>
      </p:sp>
      <p:sp>
        <p:nvSpPr>
          <p:cNvPr id="25603" name="文本占位符 15362"/>
          <p:cNvSpPr>
            <a:spLocks noGrp="1"/>
          </p:cNvSpPr>
          <p:nvPr>
            <p:ph type="body" sz="half" idx="1"/>
          </p:nvPr>
        </p:nvSpPr>
        <p:spPr>
          <a:xfrm>
            <a:off x="539750" y="1844675"/>
            <a:ext cx="8066088" cy="4537075"/>
          </a:xfrm>
        </p:spPr>
        <p:txBody>
          <a:bodyPr anchor="t"/>
          <a:p>
            <a:pPr marL="0" indent="762000" defTabSz="9144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n-US" altLang="zh-CN" sz="2400" dirty="0"/>
              <a:t>例如将字符串“24L”转换为Integer类型，并捕获转换中产生的数字格式异常，可以使用如下代码：</a:t>
            </a:r>
            <a:endParaRPr lang="en-US" altLang="zh-CN" sz="2400" dirty="0"/>
          </a:p>
        </p:txBody>
      </p:sp>
      <p:sp>
        <p:nvSpPr>
          <p:cNvPr id="25604" name="矩形 1536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5365" name="矩形 15364"/>
          <p:cNvSpPr/>
          <p:nvPr/>
        </p:nvSpPr>
        <p:spPr>
          <a:xfrm>
            <a:off x="539750" y="2852738"/>
            <a:ext cx="8135938" cy="3168650"/>
          </a:xfrm>
          <a:prstGeom prst="rect">
            <a:avLst/>
          </a:prstGeom>
          <a:solidFill>
            <a:srgbClr val="C0C0C0">
              <a:alpha val="50000"/>
            </a:srgbClr>
          </a:solidFill>
          <a:ln w="9525">
            <a:noFill/>
          </a:ln>
        </p:spPr>
        <p:txBody>
          <a:bodyPr wrap="none" anchor="ctr"/>
          <a:p>
            <a:pPr indent="18097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000">
                <a:latin typeface="Arial" panose="020B0604020202020204" pitchFamily="34" charset="0"/>
                <a:ea typeface="黑体" panose="02010609060101010101" pitchFamily="2" charset="-122"/>
              </a:rPr>
              <a:t>try{</a:t>
            </a:r>
            <a:endParaRPr lang="en-US" altLang="zh-CN" sz="200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indent="18097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000">
                <a:latin typeface="Arial" panose="020B0604020202020204" pitchFamily="34" charset="0"/>
                <a:ea typeface="黑体" panose="02010609060101010101" pitchFamily="2" charset="-122"/>
              </a:rPr>
              <a:t>    int age=Integer.parseInt("24L"); 	//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2" charset="-122"/>
              </a:rPr>
              <a:t>抛出</a:t>
            </a:r>
            <a:r>
              <a:rPr lang="en-US" altLang="zh-CN" sz="1600">
                <a:latin typeface="Arial" panose="020B0604020202020204" pitchFamily="34" charset="0"/>
                <a:ea typeface="黑体" panose="02010609060101010101" pitchFamily="2" charset="-122"/>
              </a:rPr>
              <a:t>NumberFormatException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2" charset="-122"/>
              </a:rPr>
              <a:t>异常</a:t>
            </a:r>
            <a:endParaRPr lang="zh-CN" altLang="en-US" sz="200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indent="18097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000">
                <a:latin typeface="Arial" panose="020B0604020202020204" pitchFamily="34" charset="0"/>
                <a:ea typeface="黑体" panose="02010609060101010101" pitchFamily="2" charset="-122"/>
              </a:rPr>
              <a:t>     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2" charset="-122"/>
              </a:rPr>
              <a:t>System.out.println("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2" charset="-122"/>
              </a:rPr>
              <a:t>打印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2" charset="-122"/>
              </a:rPr>
              <a:t>1");</a:t>
            </a:r>
            <a:endParaRPr lang="en-US" altLang="zh-CN" sz="200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indent="18097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000">
                <a:latin typeface="Arial" panose="020B0604020202020204" pitchFamily="34" charset="0"/>
                <a:ea typeface="黑体" panose="02010609060101010101" pitchFamily="2" charset="-122"/>
              </a:rPr>
              <a:t>}catch(NumberFormatException e){	//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2" charset="-122"/>
              </a:rPr>
              <a:t>捕获</a:t>
            </a:r>
            <a:r>
              <a:rPr lang="en-US" altLang="zh-CN" sz="1600">
                <a:latin typeface="Arial" panose="020B0604020202020204" pitchFamily="34" charset="0"/>
                <a:ea typeface="黑体" panose="02010609060101010101" pitchFamily="2" charset="-122"/>
              </a:rPr>
              <a:t>NumberFormatException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2" charset="-122"/>
              </a:rPr>
              <a:t>异常</a:t>
            </a:r>
            <a:endParaRPr lang="zh-CN" altLang="en-US" sz="200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indent="18097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000">
                <a:latin typeface="Arial" panose="020B0604020202020204" pitchFamily="34" charset="0"/>
                <a:ea typeface="黑体" panose="02010609060101010101" pitchFamily="2" charset="-122"/>
              </a:rPr>
              <a:t>    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2" charset="-122"/>
              </a:rPr>
              <a:t>System.out.println("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2" charset="-122"/>
              </a:rPr>
              <a:t>年龄请输入整数！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2" charset="-122"/>
              </a:rPr>
              <a:t>");</a:t>
            </a:r>
            <a:endParaRPr lang="en-US" altLang="zh-CN" sz="200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indent="18097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000">
                <a:latin typeface="Arial" panose="020B0604020202020204" pitchFamily="34" charset="0"/>
                <a:ea typeface="黑体" panose="02010609060101010101" pitchFamily="2" charset="-122"/>
              </a:rPr>
              <a:t>    System.out.println("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2" charset="-122"/>
              </a:rPr>
              <a:t>错误：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2" charset="-122"/>
              </a:rPr>
              <a:t>"+e.getMessage());</a:t>
            </a:r>
            <a:endParaRPr lang="en-US" altLang="zh-CN" sz="200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indent="18097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000">
                <a:latin typeface="Arial" panose="020B0604020202020204" pitchFamily="34" charset="0"/>
                <a:ea typeface="黑体" panose="02010609060101010101" pitchFamily="2" charset="-122"/>
              </a:rPr>
              <a:t>}</a:t>
            </a:r>
            <a:endParaRPr lang="en-US" altLang="zh-CN" sz="200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indent="18097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000">
                <a:latin typeface="Arial" panose="020B0604020202020204" pitchFamily="34" charset="0"/>
                <a:ea typeface="黑体" panose="02010609060101010101" pitchFamily="2" charset="-122"/>
              </a:rPr>
              <a:t>System.out.println("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2" charset="-122"/>
              </a:rPr>
              <a:t>打印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2" charset="-122"/>
              </a:rPr>
              <a:t>2");</a:t>
            </a:r>
            <a:endParaRPr lang="en-US" altLang="zh-CN" sz="200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页脚占位符 1"/>
          <p:cNvSpPr/>
          <p:nvPr>
            <p:ph type="ftr" sz="quarter" idx="11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400" dirty="0">
                <a:latin typeface="Tahoma" panose="020B0604030504040204" pitchFamily="2" charset="0"/>
                <a:ea typeface="宋体" panose="02010600030101010101" pitchFamily="2" charset="-122"/>
              </a:rPr>
              <a:t>课件制作人：</a:t>
            </a:r>
            <a:r>
              <a:rPr lang="zh-CN" altLang="en-US" sz="1400" dirty="0">
                <a:latin typeface="Tahoma" panose="020B0604030504040204" pitchFamily="2" charset="0"/>
                <a:ea typeface="宋体" panose="02010600030101010101" pitchFamily="2" charset="-122"/>
              </a:rPr>
              <a:t>明日科技</a:t>
            </a:r>
            <a:endParaRPr lang="zh-CN" altLang="en-US" sz="140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26626" name="标题 16385"/>
          <p:cNvSpPr>
            <a:spLocks noGrp="1"/>
          </p:cNvSpPr>
          <p:nvPr>
            <p:ph type="title"/>
          </p:nvPr>
        </p:nvSpPr>
        <p:spPr/>
        <p:txBody>
          <a:bodyPr anchor="b"/>
          <a:p>
            <a:pPr algn="ctr"/>
            <a:r>
              <a:rPr lang="zh-CN" altLang="en-US"/>
              <a:t>异常处理</a:t>
            </a:r>
            <a:br>
              <a:rPr lang="zh-CN" altLang="en-US"/>
            </a:br>
            <a:r>
              <a:rPr lang="zh-CN" altLang="en-US"/>
              <a:t>使用</a:t>
            </a:r>
            <a:r>
              <a:rPr lang="en-US" altLang="zh-CN"/>
              <a:t>try…catch</a:t>
            </a:r>
            <a:r>
              <a:rPr lang="zh-CN" altLang="en-US"/>
              <a:t>语句</a:t>
            </a:r>
            <a:endParaRPr lang="zh-CN" altLang="en-US"/>
          </a:p>
        </p:txBody>
      </p:sp>
      <p:sp>
        <p:nvSpPr>
          <p:cNvPr id="16387" name="文本占位符 16386"/>
          <p:cNvSpPr>
            <a:spLocks noGrp="1"/>
          </p:cNvSpPr>
          <p:nvPr>
            <p:ph type="body" sz="half" idx="1"/>
          </p:nvPr>
        </p:nvSpPr>
        <p:spPr>
          <a:xfrm>
            <a:off x="539750" y="1844675"/>
            <a:ext cx="8066088" cy="4537075"/>
          </a:xfrm>
        </p:spPr>
        <p:txBody>
          <a:bodyPr anchor="t"/>
          <a:p>
            <a:pPr marL="0" indent="762000" defTabSz="9144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zh-CN" altLang="en-US" sz="2400"/>
              <a:t>因为程序执行到“</a:t>
            </a:r>
            <a:r>
              <a:rPr lang="en-US" altLang="zh-CN" sz="2400"/>
              <a:t>Integer.parseInt("24L")”</a:t>
            </a:r>
            <a:r>
              <a:rPr lang="zh-CN" altLang="en-US" sz="2400"/>
              <a:t>时抛出异常，直接被</a:t>
            </a:r>
            <a:r>
              <a:rPr lang="en-US" altLang="zh-CN" sz="2400"/>
              <a:t>catch</a:t>
            </a:r>
            <a:r>
              <a:rPr lang="zh-CN" altLang="en-US" sz="2400"/>
              <a:t>语句捕获，程序流程跳转到</a:t>
            </a:r>
            <a:r>
              <a:rPr lang="en-US" altLang="zh-CN" sz="2400"/>
              <a:t>catch</a:t>
            </a:r>
            <a:r>
              <a:rPr lang="zh-CN" altLang="en-US" sz="2400"/>
              <a:t>语句块内继续执行，所以“</a:t>
            </a:r>
            <a:r>
              <a:rPr lang="en-US" altLang="zh-CN" sz="2400"/>
              <a:t>System.out.println("</a:t>
            </a:r>
            <a:r>
              <a:rPr lang="zh-CN" altLang="en-US" sz="2400"/>
              <a:t>打印</a:t>
            </a:r>
            <a:r>
              <a:rPr lang="en-US" altLang="zh-CN" sz="2400"/>
              <a:t>1")”</a:t>
            </a:r>
            <a:r>
              <a:rPr lang="zh-CN" altLang="en-US" sz="2400"/>
              <a:t>代码行不会被执行；而异常处理结束后，会继续执行</a:t>
            </a:r>
            <a:r>
              <a:rPr lang="en-US" altLang="zh-CN" sz="2400"/>
              <a:t>try…catch</a:t>
            </a:r>
            <a:r>
              <a:rPr lang="zh-CN" altLang="en-US" sz="2400"/>
              <a:t>语句后面的代码。</a:t>
            </a:r>
            <a:endParaRPr lang="zh-CN" altLang="en-US" sz="2400"/>
          </a:p>
          <a:p>
            <a:pPr marL="0" indent="762000" defTabSz="9144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zh-CN" altLang="en-US" sz="2400">
                <a:solidFill>
                  <a:srgbClr val="CC0000"/>
                </a:solidFill>
              </a:rPr>
              <a:t>说明：</a:t>
            </a:r>
            <a:r>
              <a:rPr lang="zh-CN" altLang="en-US" sz="2400">
                <a:solidFill>
                  <a:srgbClr val="FF0000"/>
                </a:solidFill>
              </a:rPr>
              <a:t>若不知代码抛出的是哪种异常，可指定它们的父类</a:t>
            </a:r>
            <a:r>
              <a:rPr lang="en-US" altLang="zh-CN" sz="2400">
                <a:solidFill>
                  <a:srgbClr val="FF0000"/>
                </a:solidFill>
              </a:rPr>
              <a:t>Exception</a:t>
            </a:r>
            <a:r>
              <a:rPr lang="zh-CN" altLang="en-US" sz="2400">
                <a:solidFill>
                  <a:srgbClr val="FF0000"/>
                </a:solidFill>
              </a:rPr>
              <a:t>。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26628" name="矩形 1638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142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142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76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142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76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142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142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页脚占位符 1"/>
          <p:cNvSpPr/>
          <p:nvPr>
            <p:ph type="ftr" sz="quarter" idx="11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400" dirty="0">
                <a:latin typeface="Tahoma" panose="020B0604030504040204" pitchFamily="2" charset="0"/>
                <a:ea typeface="宋体" panose="02010600030101010101" pitchFamily="2" charset="-122"/>
              </a:rPr>
              <a:t>课件制作人：</a:t>
            </a:r>
            <a:r>
              <a:rPr lang="zh-CN" altLang="en-US" sz="1400" dirty="0">
                <a:latin typeface="Tahoma" panose="020B0604030504040204" pitchFamily="2" charset="0"/>
                <a:ea typeface="宋体" panose="02010600030101010101" pitchFamily="2" charset="-122"/>
              </a:rPr>
              <a:t>明日科技</a:t>
            </a:r>
            <a:endParaRPr lang="zh-CN" altLang="en-US" sz="140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9218" name="标题 8193"/>
          <p:cNvSpPr>
            <a:spLocks noGrp="1"/>
          </p:cNvSpPr>
          <p:nvPr>
            <p:ph type="title"/>
          </p:nvPr>
        </p:nvSpPr>
        <p:spPr/>
        <p:txBody>
          <a:bodyPr anchor="b"/>
          <a:p>
            <a:pPr algn="ctr"/>
            <a:r>
              <a:rPr lang="zh-CN" altLang="en-US" dirty="0"/>
              <a:t>1  异常概述</a:t>
            </a:r>
            <a:endParaRPr lang="zh-CN" altLang="en-US" dirty="0"/>
          </a:p>
        </p:txBody>
      </p:sp>
      <p:sp>
        <p:nvSpPr>
          <p:cNvPr id="9219" name="文本占位符 8194"/>
          <p:cNvSpPr>
            <a:spLocks noGrp="1"/>
          </p:cNvSpPr>
          <p:nvPr>
            <p:ph type="body" sz="half" idx="1"/>
          </p:nvPr>
        </p:nvSpPr>
        <p:spPr>
          <a:xfrm>
            <a:off x="539750" y="1916113"/>
            <a:ext cx="8066088" cy="3960812"/>
          </a:xfrm>
        </p:spPr>
        <p:txBody>
          <a:bodyPr anchor="t"/>
          <a:p>
            <a:pPr marL="0" indent="762000" defTabSz="9144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zh-CN" altLang="en-US" sz="2400">
                <a:solidFill>
                  <a:srgbClr val="FF0000"/>
                </a:solidFill>
              </a:rPr>
              <a:t>异常是指程序在运行时产生的错误</a:t>
            </a:r>
            <a:r>
              <a:rPr lang="zh-CN" altLang="en-US" sz="2400"/>
              <a:t>。比如在进行除法运算时，若除数为</a:t>
            </a:r>
            <a:r>
              <a:rPr lang="en-US" altLang="zh-CN" sz="2400"/>
              <a:t>0</a:t>
            </a:r>
            <a:r>
              <a:rPr lang="zh-CN" altLang="en-US" sz="2400"/>
              <a:t>，则运行时</a:t>
            </a:r>
            <a:r>
              <a:rPr lang="en-US" altLang="zh-CN" sz="2400"/>
              <a:t>Java</a:t>
            </a:r>
            <a:r>
              <a:rPr lang="zh-CN" altLang="en-US" sz="2400"/>
              <a:t>会自动抛出算术异常、若对一个值为</a:t>
            </a:r>
            <a:r>
              <a:rPr lang="en-US" altLang="zh-CN" sz="2400"/>
              <a:t>null</a:t>
            </a:r>
            <a:r>
              <a:rPr lang="zh-CN" altLang="en-US" sz="2400"/>
              <a:t>的引用变量进行操作，则会抛出空指针异常、若访问一个大小为</a:t>
            </a:r>
            <a:r>
              <a:rPr lang="en-US" altLang="zh-CN" sz="2400"/>
              <a:t>2</a:t>
            </a:r>
            <a:r>
              <a:rPr lang="zh-CN" altLang="en-US" sz="2400"/>
              <a:t>的一维数组中的第</a:t>
            </a:r>
            <a:r>
              <a:rPr lang="en-US" altLang="zh-CN" sz="2400"/>
              <a:t>3</a:t>
            </a:r>
            <a:r>
              <a:rPr lang="zh-CN" altLang="en-US" sz="2400"/>
              <a:t>个元素，则会抛出数组下标越界异常等。</a:t>
            </a:r>
            <a:endParaRPr lang="zh-CN" altLang="en-US" sz="2400"/>
          </a:p>
          <a:p>
            <a:pPr marL="0" indent="762000" defTabSz="9144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952500" algn="l"/>
              </a:tabLst>
            </a:pPr>
            <a:endParaRPr lang="zh-CN" altLang="en-US" sz="2400"/>
          </a:p>
          <a:p>
            <a:pPr marL="0" indent="762000" defTabSz="9144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n-US" altLang="zh-CN" sz="2400"/>
              <a:t>Java</a:t>
            </a:r>
            <a:r>
              <a:rPr lang="zh-CN" altLang="en-US" sz="2400"/>
              <a:t>语言中的异常也是通过一个对象来表示的，程序运行时抛出的异常，实际上就是一个异常对象。该对象中不仅封装了错误信息，还提供了一些处理方法，如</a:t>
            </a:r>
            <a:r>
              <a:rPr lang="en-US" altLang="zh-CN" sz="2400"/>
              <a:t>getMessage()</a:t>
            </a:r>
            <a:r>
              <a:rPr lang="zh-CN" altLang="en-US" sz="2400"/>
              <a:t>方法获取异常信息、</a:t>
            </a:r>
            <a:r>
              <a:rPr lang="en-US" altLang="zh-CN" sz="2400"/>
              <a:t>printStackTrace()</a:t>
            </a:r>
            <a:r>
              <a:rPr lang="zh-CN" altLang="en-US" sz="2400"/>
              <a:t>方法输出对异常的详细描述信息等。</a:t>
            </a:r>
            <a:endParaRPr lang="zh-CN" altLang="en-US" sz="2400"/>
          </a:p>
        </p:txBody>
      </p:sp>
      <p:sp>
        <p:nvSpPr>
          <p:cNvPr id="9220" name="矩形 819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页脚占位符 1"/>
          <p:cNvSpPr/>
          <p:nvPr>
            <p:ph type="ftr" sz="quarter" idx="11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400" dirty="0">
                <a:latin typeface="Tahoma" panose="020B0604030504040204" pitchFamily="2" charset="0"/>
                <a:ea typeface="宋体" panose="02010600030101010101" pitchFamily="2" charset="-122"/>
              </a:rPr>
              <a:t>课件制作人：</a:t>
            </a:r>
            <a:r>
              <a:rPr lang="zh-CN" altLang="en-US" sz="1400" dirty="0">
                <a:latin typeface="Tahoma" panose="020B0604030504040204" pitchFamily="2" charset="0"/>
                <a:ea typeface="宋体" panose="02010600030101010101" pitchFamily="2" charset="-122"/>
              </a:rPr>
              <a:t>明日科技</a:t>
            </a:r>
            <a:endParaRPr lang="zh-CN" altLang="en-US" sz="140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27650" name="标题 17409"/>
          <p:cNvSpPr>
            <a:spLocks noGrp="1"/>
          </p:cNvSpPr>
          <p:nvPr>
            <p:ph type="title"/>
          </p:nvPr>
        </p:nvSpPr>
        <p:spPr/>
        <p:txBody>
          <a:bodyPr anchor="b"/>
          <a:p>
            <a:pPr algn="ctr"/>
            <a:r>
              <a:rPr lang="zh-CN" altLang="en-US"/>
              <a:t>异常处理</a:t>
            </a:r>
            <a:br>
              <a:rPr lang="zh-CN" altLang="en-US"/>
            </a:br>
            <a:r>
              <a:rPr lang="zh-CN" altLang="en-US"/>
              <a:t>使用</a:t>
            </a:r>
            <a:r>
              <a:rPr lang="en-US" altLang="zh-CN"/>
              <a:t>try…catch</a:t>
            </a:r>
            <a:r>
              <a:rPr lang="zh-CN" altLang="en-US"/>
              <a:t>语句</a:t>
            </a:r>
            <a:endParaRPr lang="zh-CN" altLang="en-US"/>
          </a:p>
        </p:txBody>
      </p:sp>
      <p:sp>
        <p:nvSpPr>
          <p:cNvPr id="17411" name="文本占位符 17410"/>
          <p:cNvSpPr>
            <a:spLocks noGrp="1"/>
          </p:cNvSpPr>
          <p:nvPr>
            <p:ph type="body" sz="half" idx="1"/>
          </p:nvPr>
        </p:nvSpPr>
        <p:spPr>
          <a:xfrm>
            <a:off x="539750" y="1844675"/>
            <a:ext cx="8066088" cy="4537075"/>
          </a:xfrm>
        </p:spPr>
        <p:txBody>
          <a:bodyPr anchor="t"/>
          <a:p>
            <a:pPr marL="0" indent="762000" defTabSz="9144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zh-CN" altLang="en-US" sz="2400" dirty="0"/>
              <a:t>在try…catch语句中，可以同时存在多个catch语句块。</a:t>
            </a:r>
            <a:endParaRPr lang="zh-CN" altLang="en-US" sz="2400" dirty="0"/>
          </a:p>
          <a:p>
            <a:pPr marL="0" indent="762000" defTabSz="9144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zh-CN" altLang="en-US" sz="2400" dirty="0"/>
              <a:t>一般格式为：</a:t>
            </a:r>
            <a:endParaRPr lang="zh-CN" altLang="en-US" sz="2400" dirty="0"/>
          </a:p>
          <a:p>
            <a:pPr marL="0" indent="762000" defTabSz="9144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952500" algn="l"/>
              </a:tabLst>
            </a:pPr>
            <a:endParaRPr lang="zh-CN" altLang="en-US" sz="2400" dirty="0"/>
          </a:p>
          <a:p>
            <a:pPr marL="0" indent="762000" defTabSz="9144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952500" algn="l"/>
              </a:tabLst>
            </a:pPr>
            <a:endParaRPr lang="zh-CN" altLang="en-US" sz="2400" dirty="0"/>
          </a:p>
          <a:p>
            <a:pPr marL="0" indent="762000" defTabSz="9144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952500" algn="l"/>
              </a:tabLst>
            </a:pPr>
            <a:endParaRPr lang="zh-CN" altLang="en-US" sz="2400" dirty="0"/>
          </a:p>
          <a:p>
            <a:pPr marL="0" indent="762000" defTabSz="9144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952500" algn="l"/>
              </a:tabLst>
            </a:pPr>
            <a:endParaRPr lang="zh-CN" altLang="en-US" sz="2400" dirty="0"/>
          </a:p>
          <a:p>
            <a:pPr marL="0" indent="762000" defTabSz="9144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952500" algn="l"/>
              </a:tabLst>
            </a:pPr>
            <a:endParaRPr lang="zh-CN" altLang="en-US" sz="2400" dirty="0"/>
          </a:p>
          <a:p>
            <a:pPr marL="0" indent="762000" defTabSz="9144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zh-CN" altLang="en-US" sz="2400" dirty="0"/>
              <a:t>代码中的每个catch语句块都用来捕获一种类型的异常。若try语句块中的代码发生异常，则会由上而下依次来查找能够捕获该异常的catch语句块，并执行该catch语句块中的代码。</a:t>
            </a:r>
            <a:endParaRPr lang="en-US" altLang="zh-CN" sz="2400" dirty="0"/>
          </a:p>
        </p:txBody>
      </p:sp>
      <p:sp>
        <p:nvSpPr>
          <p:cNvPr id="27652" name="矩形 174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7413" name="矩形 17412"/>
          <p:cNvSpPr/>
          <p:nvPr/>
        </p:nvSpPr>
        <p:spPr>
          <a:xfrm>
            <a:off x="539750" y="2708275"/>
            <a:ext cx="8064500" cy="2233613"/>
          </a:xfrm>
          <a:prstGeom prst="rect">
            <a:avLst/>
          </a:prstGeom>
          <a:solidFill>
            <a:srgbClr val="C0C0C0">
              <a:alpha val="50000"/>
            </a:srgbClr>
          </a:solidFill>
          <a:ln w="9525">
            <a:noFill/>
          </a:ln>
        </p:spPr>
        <p:txBody>
          <a:bodyPr wrap="none" anchor="ctr"/>
          <a:p>
            <a:pPr indent="723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>
                <a:latin typeface="Arial" panose="020B0604020202020204" pitchFamily="34" charset="0"/>
                <a:ea typeface="黑体" panose="02010609060101010101" pitchFamily="2" charset="-122"/>
              </a:rPr>
              <a:t>try{</a:t>
            </a:r>
            <a:endParaRPr lang="en-US" altLang="zh-CN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indent="723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>
                <a:latin typeface="Arial" panose="020B0604020202020204" pitchFamily="34" charset="0"/>
                <a:ea typeface="黑体" panose="02010609060101010101" pitchFamily="2" charset="-122"/>
              </a:rPr>
              <a:t>    </a:t>
            </a:r>
            <a:r>
              <a:rPr lang="zh-CN" altLang="en-US">
                <a:latin typeface="Arial" panose="020B0604020202020204" pitchFamily="34" charset="0"/>
                <a:ea typeface="黑体" panose="02010609060101010101" pitchFamily="2" charset="-122"/>
              </a:rPr>
              <a:t>可能产生异常的代码</a:t>
            </a:r>
            <a:endParaRPr lang="zh-CN" altLang="en-US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indent="723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>
                <a:latin typeface="Arial" panose="020B0604020202020204" pitchFamily="34" charset="0"/>
                <a:ea typeface="黑体" panose="02010609060101010101" pitchFamily="2" charset="-122"/>
              </a:rPr>
              <a:t>}catch(</a:t>
            </a:r>
            <a:r>
              <a:rPr lang="zh-CN" altLang="en-US">
                <a:latin typeface="Arial" panose="020B0604020202020204" pitchFamily="34" charset="0"/>
                <a:ea typeface="黑体" panose="02010609060101010101" pitchFamily="2" charset="-122"/>
              </a:rPr>
              <a:t>异常类</a:t>
            </a:r>
            <a:r>
              <a:rPr lang="en-US" altLang="zh-CN">
                <a:latin typeface="Arial" panose="020B0604020202020204" pitchFamily="34" charset="0"/>
                <a:ea typeface="黑体" panose="02010609060101010101" pitchFamily="2" charset="-122"/>
              </a:rPr>
              <a:t>1 </a:t>
            </a:r>
            <a:r>
              <a:rPr lang="zh-CN" altLang="en-US">
                <a:latin typeface="Arial" panose="020B0604020202020204" pitchFamily="34" charset="0"/>
                <a:ea typeface="黑体" panose="02010609060101010101" pitchFamily="2" charset="-122"/>
              </a:rPr>
              <a:t>异常对象</a:t>
            </a:r>
            <a:r>
              <a:rPr lang="en-US" altLang="zh-CN">
                <a:latin typeface="Arial" panose="020B0604020202020204" pitchFamily="34" charset="0"/>
                <a:ea typeface="黑体" panose="02010609060101010101" pitchFamily="2" charset="-122"/>
              </a:rPr>
              <a:t>){</a:t>
            </a:r>
            <a:endParaRPr lang="en-US" altLang="zh-CN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indent="723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>
                <a:latin typeface="Arial" panose="020B0604020202020204" pitchFamily="34" charset="0"/>
                <a:ea typeface="黑体" panose="02010609060101010101" pitchFamily="2" charset="-122"/>
              </a:rPr>
              <a:t>    </a:t>
            </a:r>
            <a:r>
              <a:rPr lang="zh-CN" altLang="en-US">
                <a:latin typeface="Arial" panose="020B0604020202020204" pitchFamily="34" charset="0"/>
                <a:ea typeface="黑体" panose="02010609060101010101" pitchFamily="2" charset="-122"/>
              </a:rPr>
              <a:t>异常</a:t>
            </a:r>
            <a:r>
              <a:rPr lang="en-US" altLang="zh-CN">
                <a:latin typeface="Arial" panose="020B0604020202020204" pitchFamily="34" charset="0"/>
                <a:ea typeface="黑体" panose="02010609060101010101" pitchFamily="2" charset="-122"/>
              </a:rPr>
              <a:t>1</a:t>
            </a:r>
            <a:r>
              <a:rPr lang="zh-CN" altLang="en-US">
                <a:latin typeface="Arial" panose="020B0604020202020204" pitchFamily="34" charset="0"/>
                <a:ea typeface="黑体" panose="02010609060101010101" pitchFamily="2" charset="-122"/>
              </a:rPr>
              <a:t>处理代码</a:t>
            </a:r>
            <a:endParaRPr lang="zh-CN" altLang="en-US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indent="723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>
                <a:latin typeface="Arial" panose="020B0604020202020204" pitchFamily="34" charset="0"/>
                <a:ea typeface="黑体" panose="02010609060101010101" pitchFamily="2" charset="-122"/>
              </a:rPr>
              <a:t>}catch(</a:t>
            </a:r>
            <a:r>
              <a:rPr lang="zh-CN" altLang="en-US">
                <a:latin typeface="Arial" panose="020B0604020202020204" pitchFamily="34" charset="0"/>
                <a:ea typeface="黑体" panose="02010609060101010101" pitchFamily="2" charset="-122"/>
              </a:rPr>
              <a:t>异常类</a:t>
            </a:r>
            <a:r>
              <a:rPr lang="en-US" altLang="zh-CN">
                <a:latin typeface="Arial" panose="020B0604020202020204" pitchFamily="34" charset="0"/>
                <a:ea typeface="黑体" panose="02010609060101010101" pitchFamily="2" charset="-122"/>
              </a:rPr>
              <a:t>2 </a:t>
            </a:r>
            <a:r>
              <a:rPr lang="zh-CN" altLang="en-US">
                <a:latin typeface="Arial" panose="020B0604020202020204" pitchFamily="34" charset="0"/>
                <a:ea typeface="黑体" panose="02010609060101010101" pitchFamily="2" charset="-122"/>
              </a:rPr>
              <a:t>异常对象</a:t>
            </a:r>
            <a:r>
              <a:rPr lang="en-US" altLang="zh-CN">
                <a:latin typeface="Arial" panose="020B0604020202020204" pitchFamily="34" charset="0"/>
                <a:ea typeface="黑体" panose="02010609060101010101" pitchFamily="2" charset="-122"/>
              </a:rPr>
              <a:t>){</a:t>
            </a:r>
            <a:endParaRPr lang="en-US" altLang="zh-CN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indent="723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>
                <a:latin typeface="Arial" panose="020B0604020202020204" pitchFamily="34" charset="0"/>
                <a:ea typeface="黑体" panose="02010609060101010101" pitchFamily="2" charset="-122"/>
              </a:rPr>
              <a:t>    </a:t>
            </a:r>
            <a:r>
              <a:rPr lang="zh-CN" altLang="en-US">
                <a:latin typeface="Arial" panose="020B0604020202020204" pitchFamily="34" charset="0"/>
                <a:ea typeface="黑体" panose="02010609060101010101" pitchFamily="2" charset="-122"/>
              </a:rPr>
              <a:t>异常</a:t>
            </a:r>
            <a:r>
              <a:rPr lang="en-US" altLang="zh-CN">
                <a:latin typeface="Arial" panose="020B0604020202020204" pitchFamily="34" charset="0"/>
                <a:ea typeface="黑体" panose="02010609060101010101" pitchFamily="2" charset="-122"/>
              </a:rPr>
              <a:t>2</a:t>
            </a:r>
            <a:r>
              <a:rPr lang="zh-CN" altLang="en-US">
                <a:latin typeface="Arial" panose="020B0604020202020204" pitchFamily="34" charset="0"/>
                <a:ea typeface="黑体" panose="02010609060101010101" pitchFamily="2" charset="-122"/>
              </a:rPr>
              <a:t>处理代码</a:t>
            </a:r>
            <a:endParaRPr lang="zh-CN" altLang="en-US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indent="723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>
                <a:latin typeface="Arial" panose="020B0604020202020204" pitchFamily="34" charset="0"/>
                <a:ea typeface="黑体" panose="02010609060101010101" pitchFamily="2" charset="-122"/>
              </a:rPr>
              <a:t>}</a:t>
            </a:r>
            <a:endParaRPr lang="en-US" altLang="zh-CN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44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页脚占位符 1"/>
          <p:cNvSpPr/>
          <p:nvPr>
            <p:ph type="ftr" sz="quarter" idx="11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400" dirty="0">
                <a:latin typeface="Tahoma" panose="020B0604030504040204" pitchFamily="2" charset="0"/>
                <a:ea typeface="宋体" panose="02010600030101010101" pitchFamily="2" charset="-122"/>
              </a:rPr>
              <a:t>课件制作人：</a:t>
            </a:r>
            <a:r>
              <a:rPr lang="zh-CN" altLang="en-US" sz="1400" dirty="0">
                <a:latin typeface="Tahoma" panose="020B0604030504040204" pitchFamily="2" charset="0"/>
                <a:ea typeface="宋体" panose="02010600030101010101" pitchFamily="2" charset="-122"/>
              </a:rPr>
              <a:t>明日科技</a:t>
            </a:r>
            <a:endParaRPr lang="zh-CN" altLang="en-US" sz="140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28674" name="标题 18433"/>
          <p:cNvSpPr>
            <a:spLocks noGrp="1"/>
          </p:cNvSpPr>
          <p:nvPr>
            <p:ph type="title"/>
          </p:nvPr>
        </p:nvSpPr>
        <p:spPr/>
        <p:txBody>
          <a:bodyPr anchor="b"/>
          <a:p>
            <a:pPr algn="ctr"/>
            <a:r>
              <a:rPr lang="zh-CN" altLang="en-US"/>
              <a:t>异常处理</a:t>
            </a:r>
            <a:br>
              <a:rPr lang="zh-CN" altLang="en-US"/>
            </a:br>
            <a:r>
              <a:rPr lang="zh-CN" altLang="en-US"/>
              <a:t>使用</a:t>
            </a:r>
            <a:r>
              <a:rPr lang="en-US" altLang="zh-CN"/>
              <a:t>try…catch</a:t>
            </a:r>
            <a:r>
              <a:rPr lang="zh-CN" altLang="en-US"/>
              <a:t>语句</a:t>
            </a:r>
            <a:endParaRPr lang="zh-CN" altLang="en-US"/>
          </a:p>
        </p:txBody>
      </p:sp>
      <p:sp>
        <p:nvSpPr>
          <p:cNvPr id="28675" name="文本占位符 18434"/>
          <p:cNvSpPr>
            <a:spLocks noGrp="1"/>
          </p:cNvSpPr>
          <p:nvPr>
            <p:ph type="body" sz="half" idx="1"/>
          </p:nvPr>
        </p:nvSpPr>
        <p:spPr>
          <a:xfrm>
            <a:off x="539750" y="1844675"/>
            <a:ext cx="8066088" cy="4537075"/>
          </a:xfrm>
        </p:spPr>
        <p:txBody>
          <a:bodyPr anchor="t"/>
          <a:p>
            <a:pPr marL="0" indent="762000" defTabSz="9144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zh-CN" altLang="en-US" sz="2400" dirty="0"/>
              <a:t>在使用多个catch语句捕获try语句块中的代码抛出的异常时，需要注意catch语句的顺序。</a:t>
            </a:r>
            <a:r>
              <a:rPr lang="zh-CN" altLang="en-US" sz="2400" dirty="0">
                <a:solidFill>
                  <a:srgbClr val="FF0000"/>
                </a:solidFill>
              </a:rPr>
              <a:t>若多个catch语句所要捕获的异常类之间具有继承关系，则用来捕获子类的catch语句要放在捕获父类的catch语句的前面。</a:t>
            </a:r>
            <a:r>
              <a:rPr lang="zh-CN" altLang="en-US" sz="2400" dirty="0"/>
              <a:t>否则，异常抛出后，先由捕获父类异常的catch语句捕获，而捕获子类异常的catch语句将成为执行不到的代码，在编译时会出错。例如：</a:t>
            </a:r>
            <a:endParaRPr lang="en-US" altLang="zh-CN" sz="2400" dirty="0"/>
          </a:p>
        </p:txBody>
      </p:sp>
      <p:sp>
        <p:nvSpPr>
          <p:cNvPr id="28676" name="矩形 184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8437" name="矩形 18436"/>
          <p:cNvSpPr/>
          <p:nvPr/>
        </p:nvSpPr>
        <p:spPr>
          <a:xfrm>
            <a:off x="539750" y="4437063"/>
            <a:ext cx="8064500" cy="1944687"/>
          </a:xfrm>
          <a:prstGeom prst="rect">
            <a:avLst/>
          </a:prstGeom>
          <a:solidFill>
            <a:srgbClr val="C0C0C0">
              <a:alpha val="50000"/>
            </a:srgbClr>
          </a:solidFill>
          <a:ln w="9525">
            <a:noFill/>
          </a:ln>
        </p:spPr>
        <p:txBody>
          <a:bodyPr wrap="none" anchor="ctr"/>
          <a:p>
            <a:pPr indent="723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1400">
                <a:latin typeface="Arial" panose="020B0604020202020204" pitchFamily="34" charset="0"/>
                <a:ea typeface="黑体" panose="02010609060101010101" pitchFamily="2" charset="-122"/>
              </a:rPr>
              <a:t>try{</a:t>
            </a:r>
            <a:endParaRPr lang="en-US" altLang="zh-CN" sz="140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indent="723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1400">
                <a:latin typeface="Arial" panose="020B0604020202020204" pitchFamily="34" charset="0"/>
                <a:ea typeface="黑体" panose="02010609060101010101" pitchFamily="2" charset="-122"/>
              </a:rPr>
              <a:t>     int age=Integer.parseInt("24L");		//</a:t>
            </a:r>
            <a:r>
              <a:rPr lang="zh-CN" altLang="en-US" sz="1400">
                <a:latin typeface="Arial" panose="020B0604020202020204" pitchFamily="34" charset="0"/>
                <a:ea typeface="黑体" panose="02010609060101010101" pitchFamily="2" charset="-122"/>
              </a:rPr>
              <a:t>抛出</a:t>
            </a:r>
            <a:r>
              <a:rPr lang="en-US" altLang="zh-CN" sz="1400">
                <a:latin typeface="Arial" panose="020B0604020202020204" pitchFamily="34" charset="0"/>
                <a:ea typeface="黑体" panose="02010609060101010101" pitchFamily="2" charset="-122"/>
              </a:rPr>
              <a:t>NumberFormatException</a:t>
            </a:r>
            <a:r>
              <a:rPr lang="zh-CN" altLang="en-US" sz="1400">
                <a:latin typeface="Arial" panose="020B0604020202020204" pitchFamily="34" charset="0"/>
                <a:ea typeface="黑体" panose="02010609060101010101" pitchFamily="2" charset="-122"/>
              </a:rPr>
              <a:t>异常</a:t>
            </a:r>
            <a:endParaRPr lang="zh-CN" altLang="en-US" sz="140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indent="723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1400">
                <a:latin typeface="Arial" panose="020B0604020202020204" pitchFamily="34" charset="0"/>
                <a:ea typeface="黑体" panose="02010609060101010101" pitchFamily="2" charset="-122"/>
              </a:rPr>
              <a:t>}catch(Exception e){			//</a:t>
            </a:r>
            <a:r>
              <a:rPr lang="zh-CN" altLang="en-US" sz="1400">
                <a:latin typeface="Arial" panose="020B0604020202020204" pitchFamily="34" charset="0"/>
                <a:ea typeface="黑体" panose="02010609060101010101" pitchFamily="2" charset="-122"/>
              </a:rPr>
              <a:t>先捕获</a:t>
            </a:r>
            <a:r>
              <a:rPr lang="en-US" altLang="zh-CN" sz="1400">
                <a:latin typeface="Arial" panose="020B0604020202020204" pitchFamily="34" charset="0"/>
                <a:ea typeface="黑体" panose="02010609060101010101" pitchFamily="2" charset="-122"/>
              </a:rPr>
              <a:t>Exception</a:t>
            </a:r>
            <a:r>
              <a:rPr lang="zh-CN" altLang="en-US" sz="1400">
                <a:latin typeface="Arial" panose="020B0604020202020204" pitchFamily="34" charset="0"/>
                <a:ea typeface="黑体" panose="02010609060101010101" pitchFamily="2" charset="-122"/>
              </a:rPr>
              <a:t>异常</a:t>
            </a:r>
            <a:endParaRPr lang="zh-CN" altLang="en-US" sz="140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indent="723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1400">
                <a:latin typeface="Arial" panose="020B0604020202020204" pitchFamily="34" charset="0"/>
                <a:ea typeface="黑体" panose="02010609060101010101" pitchFamily="2" charset="-122"/>
              </a:rPr>
              <a:t>     </a:t>
            </a:r>
            <a:r>
              <a:rPr lang="en-US" altLang="zh-CN" sz="1400">
                <a:latin typeface="Arial" panose="020B0604020202020204" pitchFamily="34" charset="0"/>
                <a:ea typeface="黑体" panose="02010609060101010101" pitchFamily="2" charset="-122"/>
              </a:rPr>
              <a:t>System.out.println(e.getMessage());</a:t>
            </a:r>
            <a:endParaRPr lang="en-US" altLang="zh-CN" sz="140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indent="723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1400">
                <a:latin typeface="Arial" panose="020B0604020202020204" pitchFamily="34" charset="0"/>
                <a:ea typeface="黑体" panose="02010609060101010101" pitchFamily="2" charset="-122"/>
              </a:rPr>
              <a:t>}catch(NumberFormatException e){		//</a:t>
            </a:r>
            <a:r>
              <a:rPr lang="zh-CN" altLang="en-US" sz="1400">
                <a:latin typeface="Arial" panose="020B0604020202020204" pitchFamily="34" charset="0"/>
                <a:ea typeface="黑体" panose="02010609060101010101" pitchFamily="2" charset="-122"/>
              </a:rPr>
              <a:t>捕获异常类</a:t>
            </a:r>
            <a:r>
              <a:rPr lang="en-US" altLang="zh-CN" sz="1400">
                <a:latin typeface="Arial" panose="020B0604020202020204" pitchFamily="34" charset="0"/>
                <a:ea typeface="黑体" panose="02010609060101010101" pitchFamily="2" charset="-122"/>
              </a:rPr>
              <a:t>Exception</a:t>
            </a:r>
            <a:r>
              <a:rPr lang="zh-CN" altLang="en-US" sz="1400">
                <a:latin typeface="Arial" panose="020B0604020202020204" pitchFamily="34" charset="0"/>
                <a:ea typeface="黑体" panose="02010609060101010101" pitchFamily="2" charset="-122"/>
              </a:rPr>
              <a:t>的子类异常</a:t>
            </a:r>
            <a:endParaRPr lang="zh-CN" altLang="en-US" sz="140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indent="723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1400">
                <a:latin typeface="Arial" panose="020B0604020202020204" pitchFamily="34" charset="0"/>
                <a:ea typeface="黑体" panose="02010609060101010101" pitchFamily="2" charset="-122"/>
              </a:rPr>
              <a:t>     </a:t>
            </a:r>
            <a:r>
              <a:rPr lang="en-US" altLang="zh-CN" sz="1400">
                <a:latin typeface="Arial" panose="020B0604020202020204" pitchFamily="34" charset="0"/>
                <a:ea typeface="黑体" panose="02010609060101010101" pitchFamily="2" charset="-122"/>
              </a:rPr>
              <a:t>System.out.println(e.getMessage());</a:t>
            </a:r>
            <a:endParaRPr lang="en-US" altLang="zh-CN" sz="140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indent="723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1400">
                <a:latin typeface="Arial" panose="020B0604020202020204" pitchFamily="34" charset="0"/>
                <a:ea typeface="黑体" panose="02010609060101010101" pitchFamily="2" charset="-122"/>
              </a:rPr>
              <a:t>}</a:t>
            </a:r>
            <a:endParaRPr lang="en-US" altLang="zh-CN" sz="140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页脚占位符 1"/>
          <p:cNvSpPr/>
          <p:nvPr>
            <p:ph type="ftr" sz="quarter" idx="11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400" dirty="0">
                <a:latin typeface="Tahoma" panose="020B0604030504040204" pitchFamily="2" charset="0"/>
                <a:ea typeface="宋体" panose="02010600030101010101" pitchFamily="2" charset="-122"/>
              </a:rPr>
              <a:t>课件制作人：</a:t>
            </a:r>
            <a:r>
              <a:rPr lang="zh-CN" altLang="en-US" sz="1400" dirty="0">
                <a:latin typeface="Tahoma" panose="020B0604030504040204" pitchFamily="2" charset="0"/>
                <a:ea typeface="宋体" panose="02010600030101010101" pitchFamily="2" charset="-122"/>
              </a:rPr>
              <a:t>明日科技</a:t>
            </a:r>
            <a:endParaRPr lang="zh-CN" altLang="en-US" sz="140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30722" name="标题 19457"/>
          <p:cNvSpPr>
            <a:spLocks noGrp="1"/>
          </p:cNvSpPr>
          <p:nvPr>
            <p:ph type="title"/>
          </p:nvPr>
        </p:nvSpPr>
        <p:spPr/>
        <p:txBody>
          <a:bodyPr anchor="b"/>
          <a:p>
            <a:pPr algn="ctr"/>
            <a:r>
              <a:rPr lang="zh-CN" altLang="en-US"/>
              <a:t>异常处理</a:t>
            </a:r>
            <a:br>
              <a:rPr lang="zh-CN" altLang="en-US"/>
            </a:br>
            <a:r>
              <a:rPr lang="zh-CN" altLang="en-US"/>
              <a:t>使用</a:t>
            </a:r>
            <a:r>
              <a:rPr lang="en-US" altLang="zh-CN"/>
              <a:t>try…catch</a:t>
            </a:r>
            <a:r>
              <a:rPr lang="zh-CN" altLang="en-US"/>
              <a:t>语句</a:t>
            </a:r>
            <a:endParaRPr lang="zh-CN" altLang="en-US"/>
          </a:p>
        </p:txBody>
      </p:sp>
      <p:sp>
        <p:nvSpPr>
          <p:cNvPr id="30723" name="文本占位符 19458"/>
          <p:cNvSpPr>
            <a:spLocks noGrp="1"/>
          </p:cNvSpPr>
          <p:nvPr>
            <p:ph type="body" sz="half" idx="1"/>
          </p:nvPr>
        </p:nvSpPr>
        <p:spPr>
          <a:xfrm>
            <a:off x="539750" y="1844675"/>
            <a:ext cx="8066088" cy="4537075"/>
          </a:xfrm>
        </p:spPr>
        <p:txBody>
          <a:bodyPr anchor="t"/>
          <a:p>
            <a:pPr marL="0" indent="762000" defTabSz="9144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n-US" altLang="zh-CN" sz="2400" dirty="0"/>
              <a:t>代码中第二个catch语句捕获的</a:t>
            </a:r>
            <a:r>
              <a:rPr lang="en-US" altLang="zh-CN" sz="2000" dirty="0"/>
              <a:t>NumberFormatException</a:t>
            </a:r>
            <a:r>
              <a:rPr lang="en-US" altLang="zh-CN" sz="2400" dirty="0"/>
              <a:t>异常是Exception异常类的子类，所以try语句块中的代码抛出异常后，先由第一个catch语句块捕获，其后的catch语句块成为执行不到的代码，编译时发生如下异常：</a:t>
            </a:r>
            <a:endParaRPr lang="en-US" altLang="zh-CN" sz="2400" dirty="0"/>
          </a:p>
        </p:txBody>
      </p:sp>
      <p:sp>
        <p:nvSpPr>
          <p:cNvPr id="30724" name="矩形 1945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9461" name="矩形 19460"/>
          <p:cNvSpPr/>
          <p:nvPr/>
        </p:nvSpPr>
        <p:spPr>
          <a:xfrm>
            <a:off x="539750" y="3500438"/>
            <a:ext cx="8064500" cy="647700"/>
          </a:xfrm>
          <a:prstGeom prst="rect">
            <a:avLst/>
          </a:prstGeom>
          <a:solidFill>
            <a:srgbClr val="C0C0C0">
              <a:alpha val="50000"/>
            </a:srgbClr>
          </a:solidFill>
          <a:ln w="9525">
            <a:noFill/>
          </a:ln>
        </p:spPr>
        <p:txBody>
          <a:bodyPr anchor="ctr"/>
          <a:p>
            <a:pPr indent="723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>
                <a:latin typeface="Arial" panose="020B0604020202020204" pitchFamily="34" charset="0"/>
                <a:ea typeface="黑体" panose="02010609060101010101" pitchFamily="2" charset="-122"/>
              </a:rPr>
              <a:t>执行不到的 </a:t>
            </a:r>
            <a:r>
              <a:rPr lang="en-US" altLang="zh-CN">
                <a:latin typeface="Arial" panose="020B0604020202020204" pitchFamily="34" charset="0"/>
                <a:ea typeface="黑体" panose="02010609060101010101" pitchFamily="2" charset="-122"/>
              </a:rPr>
              <a:t>NumberFormatException </a:t>
            </a:r>
            <a:r>
              <a:rPr lang="zh-CN" altLang="en-US">
                <a:latin typeface="Arial" panose="020B0604020202020204" pitchFamily="34" charset="0"/>
                <a:ea typeface="黑体" panose="02010609060101010101" pitchFamily="2" charset="-122"/>
              </a:rPr>
              <a:t>的 </a:t>
            </a:r>
            <a:r>
              <a:rPr lang="en-US" altLang="zh-CN">
                <a:latin typeface="Arial" panose="020B0604020202020204" pitchFamily="34" charset="0"/>
                <a:ea typeface="黑体" panose="02010609060101010101" pitchFamily="2" charset="-122"/>
              </a:rPr>
              <a:t>catch </a:t>
            </a:r>
            <a:r>
              <a:rPr lang="zh-CN" altLang="en-US">
                <a:latin typeface="Arial" panose="020B0604020202020204" pitchFamily="34" charset="0"/>
                <a:ea typeface="黑体" panose="02010609060101010101" pitchFamily="2" charset="-122"/>
              </a:rPr>
              <a:t>块。它已由 </a:t>
            </a:r>
            <a:r>
              <a:rPr lang="en-US" altLang="zh-CN">
                <a:latin typeface="Arial" panose="020B0604020202020204" pitchFamily="34" charset="0"/>
                <a:ea typeface="黑体" panose="02010609060101010101" pitchFamily="2" charset="-122"/>
              </a:rPr>
              <a:t>Exception </a:t>
            </a:r>
            <a:r>
              <a:rPr lang="zh-CN" altLang="en-US">
                <a:latin typeface="Arial" panose="020B0604020202020204" pitchFamily="34" charset="0"/>
                <a:ea typeface="黑体" panose="02010609060101010101" pitchFamily="2" charset="-122"/>
              </a:rPr>
              <a:t>的 </a:t>
            </a:r>
            <a:r>
              <a:rPr lang="en-US" altLang="zh-CN">
                <a:latin typeface="Arial" panose="020B0604020202020204" pitchFamily="34" charset="0"/>
                <a:ea typeface="黑体" panose="02010609060101010101" pitchFamily="2" charset="-122"/>
              </a:rPr>
              <a:t>catch </a:t>
            </a:r>
            <a:r>
              <a:rPr lang="zh-CN" altLang="en-US">
                <a:latin typeface="Arial" panose="020B0604020202020204" pitchFamily="34" charset="0"/>
                <a:ea typeface="黑体" panose="02010609060101010101" pitchFamily="2" charset="-122"/>
              </a:rPr>
              <a:t>块处理</a:t>
            </a:r>
            <a:endParaRPr lang="zh-CN" altLang="en-US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页脚占位符 1"/>
          <p:cNvSpPr/>
          <p:nvPr>
            <p:ph type="ftr" sz="quarter" idx="11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400" dirty="0">
                <a:latin typeface="Tahoma" panose="020B0604030504040204" pitchFamily="2" charset="0"/>
                <a:ea typeface="宋体" panose="02010600030101010101" pitchFamily="2" charset="-122"/>
              </a:rPr>
              <a:t>课件制作人：</a:t>
            </a:r>
            <a:r>
              <a:rPr lang="zh-CN" altLang="en-US" sz="1400" dirty="0">
                <a:latin typeface="Tahoma" panose="020B0604030504040204" pitchFamily="2" charset="0"/>
                <a:ea typeface="宋体" panose="02010600030101010101" pitchFamily="2" charset="-122"/>
              </a:rPr>
              <a:t>明日科技</a:t>
            </a:r>
            <a:endParaRPr lang="zh-CN" altLang="en-US" sz="140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31746" name="标题 20481"/>
          <p:cNvSpPr>
            <a:spLocks noGrp="1"/>
          </p:cNvSpPr>
          <p:nvPr>
            <p:ph type="title"/>
          </p:nvPr>
        </p:nvSpPr>
        <p:spPr/>
        <p:txBody>
          <a:bodyPr anchor="b"/>
          <a:p>
            <a:pPr algn="ctr"/>
            <a:r>
              <a:rPr lang="zh-CN" altLang="en-US"/>
              <a:t>异常处理</a:t>
            </a:r>
            <a:br>
              <a:rPr lang="zh-CN" altLang="en-US"/>
            </a:br>
            <a:r>
              <a:rPr lang="en-US" altLang="zh-CN"/>
              <a:t>finally</a:t>
            </a:r>
            <a:r>
              <a:rPr lang="zh-CN" altLang="en-US"/>
              <a:t>子句的用法</a:t>
            </a:r>
            <a:endParaRPr lang="zh-CN" altLang="en-US"/>
          </a:p>
        </p:txBody>
      </p:sp>
      <p:sp>
        <p:nvSpPr>
          <p:cNvPr id="31747" name="文本占位符 20482"/>
          <p:cNvSpPr>
            <a:spLocks noGrp="1"/>
          </p:cNvSpPr>
          <p:nvPr>
            <p:ph type="body" sz="half" idx="1"/>
          </p:nvPr>
        </p:nvSpPr>
        <p:spPr>
          <a:xfrm>
            <a:off x="539750" y="1844675"/>
            <a:ext cx="8066088" cy="4537075"/>
          </a:xfrm>
        </p:spPr>
        <p:txBody>
          <a:bodyPr anchor="t"/>
          <a:p>
            <a:pPr marL="0" indent="762000" defTabSz="9144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zh-CN" altLang="en-US" sz="2400" dirty="0"/>
              <a:t>finally子句需要与try…catch语句一同使用，不</a:t>
            </a:r>
            <a:r>
              <a:rPr lang="zh-CN" altLang="en-US" sz="2400" dirty="0">
                <a:solidFill>
                  <a:srgbClr val="FF0000"/>
                </a:solidFill>
              </a:rPr>
              <a:t>管程序中有无异常发生</a:t>
            </a:r>
            <a:r>
              <a:rPr lang="zh-CN" altLang="en-US" sz="2400" dirty="0"/>
              <a:t>，并且不管之前的try…catch是否顺利执行完毕，最终都会执行</a:t>
            </a:r>
            <a:r>
              <a:rPr lang="zh-CN" altLang="en-US" sz="2400" dirty="0">
                <a:solidFill>
                  <a:srgbClr val="FF0000"/>
                </a:solidFill>
              </a:rPr>
              <a:t>finally语句块中的代码，这使得一些不管在任何情况下都必须执行的步骤被执行，从而保证了程序的健壮性。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marL="0" indent="762000" defTabSz="9144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zh-CN" altLang="en-US" sz="2400" dirty="0"/>
              <a:t>【例</a:t>
            </a:r>
            <a:r>
              <a:rPr lang="en-US" altLang="zh-CN" sz="2400" dirty="0"/>
              <a:t>3-8</a:t>
            </a:r>
            <a:r>
              <a:rPr lang="zh-CN" altLang="en-US" sz="2400" dirty="0"/>
              <a:t>】 下面这段代码虽然发生了异常，但是finally子句中的代码依然执行。</a:t>
            </a:r>
            <a:endParaRPr lang="zh-CN" altLang="en-US" sz="2400" dirty="0"/>
          </a:p>
          <a:p>
            <a:pPr marL="0" indent="762000" defTabSz="9144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952500" algn="l"/>
              </a:tabLst>
            </a:pPr>
            <a:endParaRPr lang="en-US" altLang="zh-CN" sz="2400" dirty="0"/>
          </a:p>
        </p:txBody>
      </p:sp>
      <p:sp>
        <p:nvSpPr>
          <p:cNvPr id="31748" name="矩形 2048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文本占位符 2"/>
          <p:cNvSpPr>
            <a:spLocks noGrp="1"/>
          </p:cNvSpPr>
          <p:nvPr>
            <p:ph type="body" sz="half" idx="1"/>
          </p:nvPr>
        </p:nvSpPr>
        <p:spPr>
          <a:xfrm>
            <a:off x="841375" y="215900"/>
            <a:ext cx="7140575" cy="6021388"/>
          </a:xfrm>
        </p:spPr>
        <p:txBody>
          <a:bodyPr anchor="t"/>
          <a:p>
            <a:pPr marL="0" indent="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800"/>
              <a:t>public static void main(String[] args) {</a:t>
            </a:r>
            <a:endParaRPr lang="zh-CN" altLang="en-US" sz="1800"/>
          </a:p>
          <a:p>
            <a:pPr marL="0" indent="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800"/>
              <a:t>		int i=0;</a:t>
            </a:r>
            <a:endParaRPr lang="zh-CN" altLang="en-US" sz="1800"/>
          </a:p>
          <a:p>
            <a:pPr marL="0" indent="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800"/>
              <a:t>		String greeting []={</a:t>
            </a:r>
            <a:endParaRPr lang="zh-CN" altLang="en-US" sz="1800"/>
          </a:p>
          <a:p>
            <a:pPr marL="0" indent="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800"/>
              <a:t>			"helloword","no,i mena it!","hello"</a:t>
            </a:r>
            <a:endParaRPr lang="zh-CN" altLang="en-US" sz="1800"/>
          </a:p>
          <a:p>
            <a:pPr marL="0" indent="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800"/>
              <a:t>		};</a:t>
            </a:r>
            <a:endParaRPr lang="zh-CN" altLang="en-US" sz="1800"/>
          </a:p>
          <a:p>
            <a:pPr marL="0" indent="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800"/>
              <a:t>		while(i&lt;4){</a:t>
            </a:r>
            <a:endParaRPr lang="zh-CN" altLang="en-US" sz="1800"/>
          </a:p>
          <a:p>
            <a:pPr marL="0" indent="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800"/>
              <a:t>			try{</a:t>
            </a:r>
            <a:endParaRPr lang="zh-CN" altLang="en-US" sz="1800"/>
          </a:p>
          <a:p>
            <a:pPr marL="0" indent="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800"/>
              <a:t>				System.out.println(greeting[i]);</a:t>
            </a:r>
            <a:endParaRPr lang="zh-CN" altLang="en-US" sz="1800"/>
          </a:p>
          <a:p>
            <a:pPr marL="0" indent="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800"/>
              <a:t>			}catch (ArrayIndexOutOfBoundsException e) {</a:t>
            </a:r>
            <a:endParaRPr lang="zh-CN" altLang="en-US" sz="1800"/>
          </a:p>
          <a:p>
            <a:pPr marL="0" indent="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800"/>
              <a:t>				System.out.println(" reseting index value");</a:t>
            </a:r>
            <a:endParaRPr lang="zh-CN" altLang="en-US" sz="1800"/>
          </a:p>
          <a:p>
            <a:pPr marL="0" indent="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800"/>
              <a:t>				i=-1;</a:t>
            </a:r>
            <a:endParaRPr lang="zh-CN" altLang="en-US" sz="1800"/>
          </a:p>
          <a:p>
            <a:pPr marL="0" indent="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800"/>
              <a:t>			}finally {</a:t>
            </a:r>
            <a:endParaRPr lang="zh-CN" altLang="en-US" sz="1800"/>
          </a:p>
          <a:p>
            <a:pPr marL="0" indent="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800"/>
              <a:t>		System.out.println("this is always priignted");</a:t>
            </a:r>
            <a:endParaRPr lang="zh-CN" altLang="en-US" sz="1800"/>
          </a:p>
          <a:p>
            <a:pPr marL="0" indent="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800"/>
              <a:t>			}</a:t>
            </a:r>
            <a:endParaRPr lang="zh-CN" altLang="en-US" sz="1800"/>
          </a:p>
          <a:p>
            <a:pPr marL="0" indent="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800"/>
              <a:t>			i++;</a:t>
            </a:r>
            <a:endParaRPr lang="zh-CN" altLang="en-US" sz="1800"/>
          </a:p>
          <a:p>
            <a:pPr marL="0" indent="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800"/>
              <a:t>		}</a:t>
            </a:r>
            <a:endParaRPr lang="zh-CN" altLang="en-US" sz="1800"/>
          </a:p>
          <a:p>
            <a:pPr marL="0" indent="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800"/>
              <a:t>	}</a:t>
            </a:r>
            <a:endParaRPr lang="zh-CN" altLang="en-US" sz="1800"/>
          </a:p>
          <a:p>
            <a:pPr marL="0" indent="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800"/>
              <a:t>}</a:t>
            </a:r>
            <a:endParaRPr lang="zh-CN" altLang="en-US" sz="1800"/>
          </a:p>
        </p:txBody>
      </p:sp>
      <p:sp>
        <p:nvSpPr>
          <p:cNvPr id="33794" name="页脚占位符 4"/>
          <p:cNvSpPr>
            <a:spLocks noGrp="1"/>
          </p:cNvSpPr>
          <p:nvPr>
            <p:ph type="ftr" sz="quarter" idx="11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400" dirty="0">
                <a:latin typeface="Tahoma" panose="020B0604030504040204" pitchFamily="2" charset="0"/>
                <a:ea typeface="宋体" panose="02010600030101010101" pitchFamily="2" charset="-122"/>
              </a:rPr>
              <a:t>课件制作人：</a:t>
            </a:r>
            <a:r>
              <a:rPr lang="zh-CN" altLang="en-US" sz="1400" dirty="0">
                <a:latin typeface="Tahoma" panose="020B0604030504040204" pitchFamily="2" charset="0"/>
                <a:ea typeface="宋体" panose="02010600030101010101" pitchFamily="2" charset="-122"/>
              </a:rPr>
              <a:t>明日科技</a:t>
            </a:r>
            <a:endParaRPr lang="zh-CN" altLang="en-US" sz="140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页脚占位符 1"/>
          <p:cNvSpPr/>
          <p:nvPr>
            <p:ph type="ftr" sz="quarter" idx="11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400" dirty="0">
                <a:latin typeface="Tahoma" panose="020B0604030504040204" pitchFamily="2" charset="0"/>
                <a:ea typeface="宋体" panose="02010600030101010101" pitchFamily="2" charset="-122"/>
              </a:rPr>
              <a:t>课件制作人：</a:t>
            </a:r>
            <a:r>
              <a:rPr lang="zh-CN" altLang="en-US" sz="1400" dirty="0">
                <a:latin typeface="Tahoma" panose="020B0604030504040204" pitchFamily="2" charset="0"/>
                <a:ea typeface="宋体" panose="02010600030101010101" pitchFamily="2" charset="-122"/>
              </a:rPr>
              <a:t>明日科技</a:t>
            </a:r>
            <a:endParaRPr lang="zh-CN" altLang="en-US" sz="140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34818" name="标题 21505"/>
          <p:cNvSpPr>
            <a:spLocks noGrp="1"/>
          </p:cNvSpPr>
          <p:nvPr>
            <p:ph type="title"/>
          </p:nvPr>
        </p:nvSpPr>
        <p:spPr/>
        <p:txBody>
          <a:bodyPr anchor="b"/>
          <a:p>
            <a:pPr algn="ctr"/>
            <a:r>
              <a:rPr lang="zh-CN" altLang="en-US"/>
              <a:t>异常处理</a:t>
            </a:r>
            <a:br>
              <a:rPr lang="zh-CN" altLang="en-US"/>
            </a:br>
            <a:r>
              <a:rPr lang="zh-CN" altLang="en-US"/>
              <a:t>使用</a:t>
            </a:r>
            <a:r>
              <a:rPr lang="en-US" altLang="zh-CN"/>
              <a:t>throws</a:t>
            </a:r>
            <a:r>
              <a:rPr lang="zh-CN" altLang="en-US"/>
              <a:t>关键字抛出异常</a:t>
            </a:r>
            <a:endParaRPr lang="zh-CN" altLang="en-US"/>
          </a:p>
        </p:txBody>
      </p:sp>
      <p:sp>
        <p:nvSpPr>
          <p:cNvPr id="34819" name="文本占位符 21506"/>
          <p:cNvSpPr>
            <a:spLocks noGrp="1"/>
          </p:cNvSpPr>
          <p:nvPr>
            <p:ph type="body" sz="half" idx="1"/>
          </p:nvPr>
        </p:nvSpPr>
        <p:spPr>
          <a:xfrm>
            <a:off x="539750" y="1844675"/>
            <a:ext cx="8066088" cy="4537075"/>
          </a:xfrm>
        </p:spPr>
        <p:txBody>
          <a:bodyPr anchor="t"/>
          <a:p>
            <a:pPr marL="0" indent="762000" defTabSz="9144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zh-CN" altLang="en-US" sz="2400" dirty="0"/>
              <a:t>若某个方法可能会发生异常，但不想在当前方法中来处理这个异常，那么可以将该异常抛出，然后在调用该方法的代码中捕获该异常并进行处理。</a:t>
            </a:r>
            <a:endParaRPr lang="zh-CN" altLang="en-US" sz="2400" dirty="0"/>
          </a:p>
          <a:p>
            <a:pPr marL="0" indent="762000" defTabSz="9144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zh-CN" altLang="en-US" sz="2400" dirty="0">
                <a:solidFill>
                  <a:srgbClr val="FF0000"/>
                </a:solidFill>
              </a:rPr>
              <a:t>将异常抛出，可通过throws关键字来实现。throws关键字通常被应用在声明方法时，用来指定方法可能抛出的异常，多个异常可用逗号分隔。</a:t>
            </a:r>
            <a:endParaRPr lang="zh-CN" altLang="en-US" sz="2400" dirty="0"/>
          </a:p>
          <a:p>
            <a:pPr marL="0" indent="762000" defTabSz="9144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952500" algn="l"/>
              </a:tabLst>
            </a:pPr>
            <a:endParaRPr lang="zh-CN" altLang="en-US" sz="2400" dirty="0"/>
          </a:p>
        </p:txBody>
      </p:sp>
      <p:sp>
        <p:nvSpPr>
          <p:cNvPr id="34820" name="矩形 2150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225" y="2044065"/>
            <a:ext cx="7994015" cy="15595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4387850"/>
            <a:ext cx="7322185" cy="202184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页脚占位符 1"/>
          <p:cNvSpPr/>
          <p:nvPr>
            <p:ph type="ftr" sz="quarter" idx="11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400" dirty="0">
                <a:latin typeface="Tahoma" panose="020B0604030504040204" pitchFamily="2" charset="0"/>
                <a:ea typeface="宋体" panose="02010600030101010101" pitchFamily="2" charset="-122"/>
              </a:rPr>
              <a:t>课件制作人：</a:t>
            </a:r>
            <a:r>
              <a:rPr lang="zh-CN" altLang="en-US" sz="1400" dirty="0">
                <a:latin typeface="Tahoma" panose="020B0604030504040204" pitchFamily="2" charset="0"/>
                <a:ea typeface="宋体" panose="02010600030101010101" pitchFamily="2" charset="-122"/>
              </a:rPr>
              <a:t>明日科技</a:t>
            </a:r>
            <a:endParaRPr lang="zh-CN" altLang="en-US" sz="140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35842" name="标题 22529"/>
          <p:cNvSpPr>
            <a:spLocks noGrp="1"/>
          </p:cNvSpPr>
          <p:nvPr>
            <p:ph type="title"/>
          </p:nvPr>
        </p:nvSpPr>
        <p:spPr/>
        <p:txBody>
          <a:bodyPr anchor="b"/>
          <a:p>
            <a:pPr algn="ctr"/>
            <a:r>
              <a:rPr lang="zh-CN" altLang="en-US"/>
              <a:t>异常处理</a:t>
            </a:r>
            <a:br>
              <a:rPr lang="zh-CN" altLang="en-US"/>
            </a:br>
            <a:r>
              <a:rPr lang="zh-CN" altLang="en-US"/>
              <a:t>使用</a:t>
            </a:r>
            <a:r>
              <a:rPr lang="en-US" altLang="zh-CN"/>
              <a:t>throw</a:t>
            </a:r>
            <a:r>
              <a:rPr lang="zh-CN" altLang="en-US"/>
              <a:t>关键字</a:t>
            </a:r>
            <a:endParaRPr lang="zh-CN" altLang="en-US"/>
          </a:p>
        </p:txBody>
      </p:sp>
      <p:sp>
        <p:nvSpPr>
          <p:cNvPr id="35843" name="文本占位符 22530"/>
          <p:cNvSpPr>
            <a:spLocks noGrp="1"/>
          </p:cNvSpPr>
          <p:nvPr>
            <p:ph type="body" sz="half" idx="1"/>
          </p:nvPr>
        </p:nvSpPr>
        <p:spPr>
          <a:xfrm>
            <a:off x="539750" y="1844675"/>
            <a:ext cx="8066088" cy="4537075"/>
          </a:xfrm>
        </p:spPr>
        <p:txBody>
          <a:bodyPr anchor="t"/>
          <a:p>
            <a:pPr marL="0" indent="762000" defTabSz="9144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zh-CN" altLang="en-US" sz="2400" dirty="0">
                <a:solidFill>
                  <a:srgbClr val="FF0000"/>
                </a:solidFill>
              </a:rPr>
              <a:t>使用throw关键字也可抛出异常，与throws不同的是，throw用于方法体内，并且抛出一个异常类对象，而throws用在方法声明中来指明方法可能抛出的多个异常</a:t>
            </a:r>
            <a:r>
              <a:rPr lang="zh-CN" altLang="en-US" sz="2400" dirty="0"/>
              <a:t>。（手动抛出异常）</a:t>
            </a:r>
            <a:endParaRPr lang="zh-CN" altLang="en-US" sz="2400" dirty="0"/>
          </a:p>
          <a:p>
            <a:pPr marL="0" indent="762000" defTabSz="9144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952500" algn="l"/>
              </a:tabLst>
            </a:pPr>
            <a:endParaRPr lang="en-US" altLang="zh-CN" sz="2400" dirty="0"/>
          </a:p>
        </p:txBody>
      </p:sp>
      <p:sp>
        <p:nvSpPr>
          <p:cNvPr id="35844" name="矩形 225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" y="3870960"/>
            <a:ext cx="7690485" cy="108140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页脚占位符 1"/>
          <p:cNvSpPr/>
          <p:nvPr>
            <p:ph type="ftr" sz="quarter" idx="11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400" dirty="0">
                <a:latin typeface="Tahoma" panose="020B0604030504040204" pitchFamily="2" charset="0"/>
                <a:ea typeface="宋体" panose="02010600030101010101" pitchFamily="2" charset="-122"/>
              </a:rPr>
              <a:t>课件制作人：</a:t>
            </a:r>
            <a:r>
              <a:rPr lang="zh-CN" altLang="en-US" sz="1400" dirty="0">
                <a:latin typeface="Tahoma" panose="020B0604030504040204" pitchFamily="2" charset="0"/>
                <a:ea typeface="宋体" panose="02010600030101010101" pitchFamily="2" charset="-122"/>
              </a:rPr>
              <a:t>明日科技</a:t>
            </a:r>
            <a:endParaRPr lang="zh-CN" altLang="en-US" sz="140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39938" name="标题 31745"/>
          <p:cNvSpPr>
            <a:spLocks noGrp="1"/>
          </p:cNvSpPr>
          <p:nvPr>
            <p:ph type="title"/>
          </p:nvPr>
        </p:nvSpPr>
        <p:spPr/>
        <p:txBody>
          <a:bodyPr anchor="b"/>
          <a:p>
            <a:pPr algn="ctr"/>
            <a:r>
              <a:rPr lang="en-US" altLang="zh-CN" dirty="0"/>
              <a:t>4</a:t>
            </a:r>
            <a:r>
              <a:rPr lang="zh-CN" altLang="en-US" dirty="0"/>
              <a:t>  自定义异常</a:t>
            </a:r>
            <a:endParaRPr lang="zh-CN" altLang="en-US" dirty="0"/>
          </a:p>
        </p:txBody>
      </p:sp>
      <p:sp>
        <p:nvSpPr>
          <p:cNvPr id="39939" name="文本占位符 31746"/>
          <p:cNvSpPr>
            <a:spLocks noGrp="1"/>
          </p:cNvSpPr>
          <p:nvPr>
            <p:ph type="body" sz="half" idx="1"/>
          </p:nvPr>
        </p:nvSpPr>
        <p:spPr>
          <a:xfrm>
            <a:off x="539750" y="1844675"/>
            <a:ext cx="8066088" cy="4537075"/>
          </a:xfrm>
        </p:spPr>
        <p:txBody>
          <a:bodyPr anchor="t"/>
          <a:p>
            <a:pPr marL="0" indent="762000" defTabSz="9144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zh-CN" altLang="en-US" sz="2400"/>
              <a:t>通常使用</a:t>
            </a:r>
            <a:r>
              <a:rPr lang="en-US" altLang="zh-CN" sz="2400"/>
              <a:t>Java</a:t>
            </a:r>
            <a:r>
              <a:rPr lang="zh-CN" altLang="en-US" sz="2400"/>
              <a:t>内置的异常类就可以描述在编写程序时出现的大部分异常情况，但根据需要，有时要创建自己的异常类，并将它们用于程序中来描述</a:t>
            </a:r>
            <a:r>
              <a:rPr lang="en-US" altLang="zh-CN" sz="2400"/>
              <a:t>Java</a:t>
            </a:r>
            <a:r>
              <a:rPr lang="zh-CN" altLang="en-US" sz="2400"/>
              <a:t>内置异常类所不能描述的一些特殊情况。下面就来介绍如何创建和使用自定义异常。</a:t>
            </a:r>
            <a:endParaRPr lang="zh-CN" altLang="en-US" sz="2400"/>
          </a:p>
          <a:p>
            <a:pPr marL="0" indent="762000" defTabSz="9144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zh-CN" altLang="en-US" sz="2400"/>
              <a:t>自定义的异常类必须继承自</a:t>
            </a:r>
            <a:r>
              <a:rPr lang="en-US" altLang="zh-CN" sz="2400"/>
              <a:t>Throwable</a:t>
            </a:r>
            <a:r>
              <a:rPr lang="zh-CN" altLang="en-US" sz="2400"/>
              <a:t>类，才能被视为异常类，通常是继承</a:t>
            </a:r>
            <a:r>
              <a:rPr lang="en-US" altLang="zh-CN" sz="2400"/>
              <a:t>Throwable</a:t>
            </a:r>
            <a:r>
              <a:rPr lang="zh-CN" altLang="en-US" sz="2400"/>
              <a:t>的子类</a:t>
            </a:r>
            <a:r>
              <a:rPr lang="en-US" altLang="zh-CN" sz="2400"/>
              <a:t>Exception</a:t>
            </a:r>
            <a:r>
              <a:rPr lang="zh-CN" altLang="en-US" sz="2400"/>
              <a:t>或</a:t>
            </a:r>
            <a:r>
              <a:rPr lang="en-US" altLang="zh-CN" sz="2400"/>
              <a:t>Exception</a:t>
            </a:r>
            <a:r>
              <a:rPr lang="zh-CN" altLang="en-US" sz="2400"/>
              <a:t>类的子孙类。除此之外，与创建一个普通类的语法相同。</a:t>
            </a:r>
            <a:endParaRPr lang="zh-CN" altLang="en-US" sz="2400"/>
          </a:p>
        </p:txBody>
      </p:sp>
      <p:sp>
        <p:nvSpPr>
          <p:cNvPr id="39940" name="矩形 3174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39941" name="矩形 31748"/>
          <p:cNvSpPr/>
          <p:nvPr/>
        </p:nvSpPr>
        <p:spPr>
          <a:xfrm>
            <a:off x="0" y="28622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页脚占位符 1"/>
          <p:cNvSpPr/>
          <p:nvPr>
            <p:ph type="ftr" sz="quarter" idx="11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400" dirty="0">
                <a:latin typeface="Tahoma" panose="020B0604030504040204" pitchFamily="2" charset="0"/>
                <a:ea typeface="宋体" panose="02010600030101010101" pitchFamily="2" charset="-122"/>
              </a:rPr>
              <a:t>课件制作人：</a:t>
            </a:r>
            <a:r>
              <a:rPr lang="zh-CN" altLang="en-US" sz="1400" dirty="0">
                <a:latin typeface="Tahoma" panose="020B0604030504040204" pitchFamily="2" charset="0"/>
                <a:ea typeface="宋体" panose="02010600030101010101" pitchFamily="2" charset="-122"/>
              </a:rPr>
              <a:t>明日科技</a:t>
            </a:r>
            <a:endParaRPr lang="zh-CN" altLang="en-US" sz="140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40962" name="标题 32769"/>
          <p:cNvSpPr>
            <a:spLocks noGrp="1"/>
          </p:cNvSpPr>
          <p:nvPr>
            <p:ph type="title"/>
          </p:nvPr>
        </p:nvSpPr>
        <p:spPr/>
        <p:txBody>
          <a:bodyPr anchor="b"/>
          <a:p>
            <a:pPr algn="ctr"/>
            <a:r>
              <a:rPr lang="zh-CN" altLang="en-US"/>
              <a:t>自定义异常</a:t>
            </a:r>
            <a:endParaRPr lang="zh-CN" altLang="en-US"/>
          </a:p>
        </p:txBody>
      </p:sp>
      <p:sp>
        <p:nvSpPr>
          <p:cNvPr id="32771" name="文本占位符 32770"/>
          <p:cNvSpPr>
            <a:spLocks noGrp="1"/>
          </p:cNvSpPr>
          <p:nvPr>
            <p:ph type="body" sz="half" idx="1"/>
          </p:nvPr>
        </p:nvSpPr>
        <p:spPr>
          <a:xfrm>
            <a:off x="539750" y="1844675"/>
            <a:ext cx="8066088" cy="4537075"/>
          </a:xfrm>
        </p:spPr>
        <p:txBody>
          <a:bodyPr anchor="t"/>
          <a:p>
            <a:pPr marL="0" indent="762000" defTabSz="914400"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zh-CN" altLang="en-US" sz="2400" dirty="0"/>
              <a:t>自定义异常类大体可分为以下几个步骤。</a:t>
            </a:r>
            <a:endParaRPr lang="zh-CN" altLang="en-US" sz="2400" dirty="0"/>
          </a:p>
          <a:p>
            <a:pPr marL="0" indent="762000" defTabSz="914400"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zh-CN" altLang="en-US" sz="2000" dirty="0"/>
              <a:t>（1）创建自定义异常类。</a:t>
            </a:r>
            <a:endParaRPr lang="zh-CN" altLang="en-US" sz="2000" dirty="0"/>
          </a:p>
          <a:p>
            <a:pPr marL="0" indent="762000" defTabSz="914400"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zh-CN" altLang="en-US" sz="2000" dirty="0"/>
              <a:t>（2）在方法中通过throw抛出异常对象。</a:t>
            </a:r>
            <a:endParaRPr lang="zh-CN" altLang="en-US" sz="2000" dirty="0"/>
          </a:p>
          <a:p>
            <a:pPr marL="0" indent="762000" defTabSz="914400"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zh-CN" altLang="en-US" sz="2000" dirty="0"/>
              <a:t>（3）若在当前抛出异常的方法中处理异常，可使用try…catch语句捕获并处理；否则在方法的声明处通过throws指明要抛出给方法调用者的异常，继续进行下一步操作。</a:t>
            </a:r>
            <a:endParaRPr lang="zh-CN" altLang="en-US" sz="2000" dirty="0"/>
          </a:p>
          <a:p>
            <a:pPr marL="0" indent="762000" defTabSz="914400"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zh-CN" altLang="en-US" sz="2000" dirty="0"/>
              <a:t>（4）在出现异常的方法调用代码中捕获并处理异常。</a:t>
            </a:r>
            <a:endParaRPr lang="zh-CN" altLang="en-US" sz="2000" dirty="0"/>
          </a:p>
          <a:p>
            <a:pPr marL="0" indent="762000" defTabSz="914400"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zh-CN" altLang="en-US" sz="2000" dirty="0"/>
              <a:t>如果自定义的异常类继承自RuntimeExeption异常类，在步骤（3）中，可以不通过throws指明要抛出的异常。</a:t>
            </a:r>
            <a:endParaRPr lang="zh-CN" altLang="en-US" sz="2000" dirty="0"/>
          </a:p>
          <a:p>
            <a:pPr marL="0" indent="762000" defTabSz="914400"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zh-CN" altLang="en-US" sz="2400" dirty="0"/>
              <a:t>下面通过一个实例来讲解自定义异常类的创建及使用。</a:t>
            </a:r>
            <a:endParaRPr lang="zh-CN" altLang="en-US" sz="2400" dirty="0"/>
          </a:p>
          <a:p>
            <a:pPr marL="0" indent="762000" defTabSz="914400" eaLnBrk="1" hangingPunct="1"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zh-CN" altLang="en-US" sz="2400" dirty="0">
                <a:sym typeface="+mn-ea"/>
              </a:rPr>
              <a:t>【例7-5】模拟注册账号，若账号的</a:t>
            </a:r>
            <a:r>
              <a:rPr lang="en-US" altLang="zh-CN" sz="2400" dirty="0">
                <a:sym typeface="+mn-ea"/>
              </a:rPr>
              <a:t>id&lt;0</a:t>
            </a:r>
            <a:r>
              <a:rPr lang="zh-CN" altLang="en-US" sz="2400" dirty="0">
                <a:sym typeface="+mn-ea"/>
              </a:rPr>
              <a:t>则抛出异常。先自定义一个异常类</a:t>
            </a:r>
            <a:endParaRPr lang="zh-CN" altLang="en-US" sz="2400" dirty="0"/>
          </a:p>
        </p:txBody>
      </p:sp>
      <p:sp>
        <p:nvSpPr>
          <p:cNvPr id="40964" name="矩形 3277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40965" name="矩形 32772"/>
          <p:cNvSpPr/>
          <p:nvPr/>
        </p:nvSpPr>
        <p:spPr>
          <a:xfrm>
            <a:off x="0" y="28622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19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19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19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19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19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19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19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19" end="3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19" end="3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19" end="3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19" end="3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19" end="3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19" end="3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19" end="3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19" end="3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32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32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32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32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32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32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32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32" end="5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32" end="5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32" end="5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32" end="5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32" end="5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32" end="5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32" end="5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32" end="5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54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54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54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54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54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54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54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54" end="13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54" end="13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54" end="13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54" end="13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54" end="13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54" end="13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54" end="13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54" end="13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137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137" end="1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137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137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137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137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137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137" end="16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137" end="16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137" end="16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137" end="16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137" end="16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137" end="16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137" end="16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137" end="16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162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162" end="2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162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162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162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162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162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162" end="22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162" end="22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162" end="22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162" end="22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162" end="22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162" end="22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162" end="22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162" end="22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222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247" end="3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页脚占位符 1"/>
          <p:cNvSpPr/>
          <p:nvPr>
            <p:ph type="ftr" sz="quarter" idx="11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400" dirty="0">
                <a:latin typeface="Tahoma" panose="020B0604030504040204" pitchFamily="2" charset="0"/>
                <a:ea typeface="宋体" panose="02010600030101010101" pitchFamily="2" charset="-122"/>
              </a:rPr>
              <a:t>课件制作人：</a:t>
            </a:r>
            <a:r>
              <a:rPr lang="zh-CN" altLang="en-US" sz="1400" dirty="0">
                <a:latin typeface="Tahoma" panose="020B0604030504040204" pitchFamily="2" charset="0"/>
                <a:ea typeface="宋体" panose="02010600030101010101" pitchFamily="2" charset="-122"/>
              </a:rPr>
              <a:t>明日科技</a:t>
            </a:r>
            <a:endParaRPr lang="zh-CN" altLang="en-US" sz="140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10242" name="内容占位符 10241"/>
          <p:cNvGraphicFramePr/>
          <p:nvPr>
            <p:ph idx="4294967295"/>
          </p:nvPr>
        </p:nvGraphicFramePr>
        <p:xfrm>
          <a:off x="457200" y="274638"/>
          <a:ext cx="8229600" cy="6219825"/>
        </p:xfrm>
        <a:graphic>
          <a:graphicData uri="http://schemas.openxmlformats.org/drawingml/2006/table">
            <a:tbl>
              <a:tblPr/>
              <a:tblGrid>
                <a:gridCol w="2962275"/>
                <a:gridCol w="5267325"/>
              </a:tblGrid>
              <a:tr h="3048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4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异常类名称</a:t>
                      </a:r>
                      <a:endParaRPr lang="zh-CN" altLang="en-US" sz="14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4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异常类含义</a:t>
                      </a:r>
                      <a:endParaRPr lang="zh-CN" altLang="en-US" sz="14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ArithmeticException</a:t>
                      </a:r>
                      <a:endParaRPr lang="zh-CN" altLang="en-US" sz="14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4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算术异常类</a:t>
                      </a:r>
                      <a:endParaRPr lang="zh-CN" altLang="en-US" sz="14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ArrayIndexOutOfBoundsException</a:t>
                      </a:r>
                      <a:endParaRPr lang="zh-CN" altLang="en-US" sz="14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4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数组下标越界异常类</a:t>
                      </a:r>
                      <a:endParaRPr lang="zh-CN" altLang="en-US" sz="14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ArrayStoreException</a:t>
                      </a:r>
                      <a:endParaRPr lang="zh-CN" altLang="en-US" sz="14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4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将与数组类型不兼容的值赋值给数组元素时抛出的异常</a:t>
                      </a:r>
                      <a:endParaRPr lang="zh-CN" altLang="en-US" sz="14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ClassCastException</a:t>
                      </a:r>
                      <a:endParaRPr lang="zh-CN" altLang="en-US" sz="14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4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类型强制转换异常类</a:t>
                      </a:r>
                      <a:endParaRPr lang="zh-CN" altLang="en-US" sz="14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ClassNotFoundException</a:t>
                      </a:r>
                      <a:endParaRPr lang="zh-CN" altLang="en-US" sz="14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4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为找到相应类异常</a:t>
                      </a:r>
                      <a:endParaRPr lang="zh-CN" altLang="en-US" sz="14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EOFException</a:t>
                      </a:r>
                      <a:endParaRPr lang="zh-CN" altLang="en-US" sz="14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4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文件已结束异常类</a:t>
                      </a:r>
                      <a:endParaRPr lang="zh-CN" altLang="en-US" sz="14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FileNotFoundException</a:t>
                      </a:r>
                      <a:endParaRPr lang="zh-CN" altLang="en-US" sz="14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4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文件未找到异常类</a:t>
                      </a:r>
                      <a:endParaRPr lang="zh-CN" altLang="en-US" sz="14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IllegalAccessException</a:t>
                      </a:r>
                      <a:endParaRPr lang="zh-CN" altLang="en-US" sz="14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4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访问某类被拒绝时抛出的异常</a:t>
                      </a:r>
                      <a:endParaRPr lang="zh-CN" altLang="en-US" sz="14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InstantiationException</a:t>
                      </a:r>
                      <a:endParaRPr lang="zh-CN" altLang="en-US" sz="14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4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试图通过</a:t>
                      </a:r>
                      <a:r>
                        <a:rPr lang="en-US" altLang="zh-CN" sz="14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newInstance()</a:t>
                      </a:r>
                      <a:r>
                        <a:rPr lang="zh-CN" altLang="en-US" sz="14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方法创建一个抽象类或抽象接口的实例时抛出的异常</a:t>
                      </a:r>
                      <a:endParaRPr lang="zh-CN" altLang="en-US" sz="14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IOException</a:t>
                      </a:r>
                      <a:endParaRPr lang="zh-CN" altLang="en-US" sz="14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4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输入输出异常类</a:t>
                      </a:r>
                      <a:endParaRPr lang="zh-CN" altLang="en-US" sz="14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NegativeArraySizeException</a:t>
                      </a:r>
                      <a:endParaRPr lang="zh-CN" altLang="en-US" sz="14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4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建立元素个数为负数的数组异常类</a:t>
                      </a:r>
                      <a:endParaRPr lang="zh-CN" altLang="en-US" sz="14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NullPointerException</a:t>
                      </a:r>
                      <a:endParaRPr lang="zh-CN" altLang="en-US" sz="14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4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空指针异常类</a:t>
                      </a:r>
                      <a:endParaRPr lang="zh-CN" altLang="en-US" sz="14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NumberFormatException</a:t>
                      </a:r>
                      <a:endParaRPr lang="zh-CN" altLang="en-US" sz="14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4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字符串转换为数字异常类</a:t>
                      </a:r>
                      <a:endParaRPr lang="zh-CN" altLang="en-US" sz="14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NoSuchFieldException</a:t>
                      </a:r>
                      <a:endParaRPr lang="zh-CN" altLang="en-US" sz="14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4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字段未找到异常类</a:t>
                      </a:r>
                      <a:endParaRPr lang="zh-CN" altLang="en-US" sz="14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NoSuchMethodException</a:t>
                      </a:r>
                      <a:endParaRPr lang="zh-CN" altLang="en-US" sz="14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4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方法未找到异常类</a:t>
                      </a:r>
                      <a:endParaRPr lang="zh-CN" altLang="en-US" sz="14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SecurityException</a:t>
                      </a:r>
                      <a:endParaRPr lang="zh-CN" altLang="en-US" sz="14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4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小应用程序</a:t>
                      </a:r>
                      <a:r>
                        <a:rPr lang="en-US" altLang="zh-CN" sz="14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(Applet)</a:t>
                      </a:r>
                      <a:r>
                        <a:rPr lang="zh-CN" altLang="en-US" sz="14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执行浏览器的安全设置禁止的动作时抛出的异常</a:t>
                      </a:r>
                      <a:endParaRPr lang="zh-CN" altLang="en-US" sz="14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SQLException</a:t>
                      </a:r>
                      <a:endParaRPr lang="zh-CN" altLang="en-US" sz="14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4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操作数据库异常类</a:t>
                      </a:r>
                      <a:endParaRPr lang="zh-CN" altLang="en-US" sz="14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4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StringIndexOutOfBoundsException</a:t>
                      </a:r>
                      <a:endParaRPr lang="zh-CN" altLang="en-US" sz="14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u="none" kern="1200" baseline="0">
                          <a:solidFill>
                            <a:schemeClr val="tx1"/>
                          </a:solidFill>
                          <a:latin typeface="Tahom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4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字符串索引超出范围异常</a:t>
                      </a:r>
                      <a:endParaRPr lang="zh-CN" altLang="en-US" sz="14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页脚占位符 1"/>
          <p:cNvSpPr/>
          <p:nvPr>
            <p:ph type="ftr" sz="quarter" idx="11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400" dirty="0">
                <a:latin typeface="Tahoma" panose="020B0604030504040204" pitchFamily="2" charset="0"/>
                <a:ea typeface="宋体" panose="02010600030101010101" pitchFamily="2" charset="-122"/>
              </a:rPr>
              <a:t>课件制作人：</a:t>
            </a:r>
            <a:r>
              <a:rPr lang="zh-CN" altLang="en-US" sz="1400" dirty="0">
                <a:latin typeface="Tahoma" panose="020B0604030504040204" pitchFamily="2" charset="0"/>
                <a:ea typeface="宋体" panose="02010600030101010101" pitchFamily="2" charset="-122"/>
              </a:rPr>
              <a:t>明日科技</a:t>
            </a:r>
            <a:endParaRPr lang="zh-CN" altLang="en-US" sz="140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41986" name="标题 33793"/>
          <p:cNvSpPr>
            <a:spLocks noGrp="1"/>
          </p:cNvSpPr>
          <p:nvPr>
            <p:ph type="title"/>
          </p:nvPr>
        </p:nvSpPr>
        <p:spPr/>
        <p:txBody>
          <a:bodyPr anchor="b"/>
          <a:p>
            <a:pPr algn="ctr"/>
            <a:r>
              <a:rPr lang="zh-CN" altLang="en-US" dirty="0"/>
              <a:t>7.</a:t>
            </a:r>
            <a:r>
              <a:rPr lang="en-US" altLang="zh-CN" dirty="0"/>
              <a:t>5</a:t>
            </a:r>
            <a:r>
              <a:rPr lang="zh-CN" altLang="en-US" dirty="0"/>
              <a:t>  异常的使用原则</a:t>
            </a:r>
            <a:endParaRPr lang="zh-CN" altLang="en-US" dirty="0"/>
          </a:p>
        </p:txBody>
      </p:sp>
      <p:sp>
        <p:nvSpPr>
          <p:cNvPr id="41987" name="文本占位符 33794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80000"/>
              </a:lnSpc>
              <a:buNone/>
            </a:pPr>
            <a:r>
              <a:rPr lang="zh-CN" altLang="en-US" dirty="0"/>
              <a:t>编写代码时处理某个方法可能出现的异常，可遵循以下几条原则：</a:t>
            </a:r>
            <a:endParaRPr lang="zh-CN" altLang="en-US" dirty="0"/>
          </a:p>
          <a:p>
            <a:pPr>
              <a:lnSpc>
                <a:spcPct val="80000"/>
              </a:lnSpc>
              <a:buNone/>
            </a:pPr>
            <a:r>
              <a:rPr lang="zh-CN" altLang="en-US" sz="2400" dirty="0"/>
              <a:t>1、在当前方法声明中使用try-catch语句捕获异常。</a:t>
            </a:r>
            <a:endParaRPr lang="zh-CN" altLang="en-US" sz="2400" dirty="0"/>
          </a:p>
          <a:p>
            <a:pPr>
              <a:lnSpc>
                <a:spcPct val="80000"/>
              </a:lnSpc>
              <a:buNone/>
            </a:pPr>
            <a:r>
              <a:rPr lang="zh-CN" altLang="en-US" sz="2400" dirty="0"/>
              <a:t>2、一个方法被覆盖时，覆盖它的方法必须抛出相同的异常或异常的子类。</a:t>
            </a:r>
            <a:endParaRPr lang="zh-CN" altLang="en-US" sz="2400" dirty="0"/>
          </a:p>
          <a:p>
            <a:pPr>
              <a:lnSpc>
                <a:spcPct val="80000"/>
              </a:lnSpc>
              <a:buNone/>
            </a:pPr>
            <a:r>
              <a:rPr lang="zh-CN" altLang="en-US" sz="2400" dirty="0"/>
              <a:t>3、	如果父类抛出多个异常，则覆盖方法必须抛出那些异常的一个子集，不能抛出新异常。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7659688" cy="4351338"/>
          </a:xfrm>
        </p:spPr>
        <p:txBody>
          <a:bodyPr anchor="t"/>
          <a:p>
            <a:pPr marL="0" indent="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/>
              <a:t>非致命：我们可以通过修正之后程序还能</a:t>
            </a:r>
            <a:r>
              <a:rPr lang="en-US" altLang="zh-CN"/>
              <a:t>		</a:t>
            </a:r>
            <a:r>
              <a:rPr lang="zh-CN" altLang="en-US"/>
              <a:t>运行，这类错误我们叫异常</a:t>
            </a:r>
            <a:endParaRPr lang="zh-CN" altLang="en-US"/>
          </a:p>
          <a:p>
            <a:pPr marL="0" indent="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exception)</a:t>
            </a:r>
            <a:endParaRPr lang="en-US" altLang="zh-CN"/>
          </a:p>
          <a:p>
            <a:pPr marL="0" indent="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/>
              <a:t>致命性的：程序遇到非常严重的不正常状态，不能简单的恢复执行，这就叫错误</a:t>
            </a:r>
            <a:r>
              <a:rPr lang="en-US" altLang="zh-CN"/>
              <a:t>error</a:t>
            </a:r>
            <a:r>
              <a:rPr lang="zh-CN" altLang="en-US"/>
              <a:t>，最长见的就是内存耗尽</a:t>
            </a:r>
            <a:endParaRPr lang="zh-CN" altLang="en-US"/>
          </a:p>
        </p:txBody>
      </p:sp>
      <p:sp>
        <p:nvSpPr>
          <p:cNvPr id="11266" name="页脚占位符 4"/>
          <p:cNvSpPr>
            <a:spLocks noGrp="1"/>
          </p:cNvSpPr>
          <p:nvPr>
            <p:ph type="ftr" sz="quarter" idx="11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400" dirty="0">
                <a:latin typeface="Tahoma" panose="020B0604030504040204" pitchFamily="2" charset="0"/>
                <a:ea typeface="宋体" panose="02010600030101010101" pitchFamily="2" charset="-122"/>
              </a:rPr>
              <a:t>课件制作人：</a:t>
            </a:r>
            <a:r>
              <a:rPr lang="zh-CN" altLang="en-US" sz="1400" dirty="0">
                <a:latin typeface="Tahoma" panose="020B0604030504040204" pitchFamily="2" charset="0"/>
                <a:ea typeface="宋体" panose="02010600030101010101" pitchFamily="2" charset="-122"/>
              </a:rPr>
              <a:t>明日科技</a:t>
            </a:r>
            <a:endParaRPr lang="zh-CN" altLang="en-US" sz="140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页脚占位符 1"/>
          <p:cNvSpPr/>
          <p:nvPr>
            <p:ph type="ftr" sz="quarter" idx="11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400" dirty="0">
                <a:latin typeface="Tahoma" panose="020B0604030504040204" pitchFamily="2" charset="0"/>
                <a:ea typeface="宋体" panose="02010600030101010101" pitchFamily="2" charset="-122"/>
              </a:rPr>
              <a:t>课件制作人：</a:t>
            </a:r>
            <a:r>
              <a:rPr lang="zh-CN" altLang="en-US" sz="1400" dirty="0">
                <a:latin typeface="Tahoma" panose="020B0604030504040204" pitchFamily="2" charset="0"/>
                <a:ea typeface="宋体" panose="02010600030101010101" pitchFamily="2" charset="-122"/>
              </a:rPr>
              <a:t>明日科技</a:t>
            </a:r>
            <a:endParaRPr lang="zh-CN" altLang="en-US" sz="140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2290" name="标题 24577"/>
          <p:cNvSpPr>
            <a:spLocks noGrp="1"/>
          </p:cNvSpPr>
          <p:nvPr>
            <p:ph type="title"/>
          </p:nvPr>
        </p:nvSpPr>
        <p:spPr/>
        <p:txBody>
          <a:bodyPr anchor="b"/>
          <a:p>
            <a:pPr algn="ctr"/>
            <a:r>
              <a:rPr lang="en-US" altLang="zh-CN" dirty="0"/>
              <a:t>2</a:t>
            </a:r>
            <a:r>
              <a:rPr lang="zh-CN" altLang="en-US" dirty="0"/>
              <a:t>  异常分类</a:t>
            </a:r>
            <a:endParaRPr lang="zh-CN" altLang="en-US" dirty="0"/>
          </a:p>
        </p:txBody>
      </p:sp>
      <p:sp>
        <p:nvSpPr>
          <p:cNvPr id="12291" name="文本占位符 24578"/>
          <p:cNvSpPr>
            <a:spLocks noGrp="1"/>
          </p:cNvSpPr>
          <p:nvPr>
            <p:ph type="body" sz="half" idx="1"/>
          </p:nvPr>
        </p:nvSpPr>
        <p:spPr>
          <a:xfrm>
            <a:off x="539750" y="1844675"/>
            <a:ext cx="8066088" cy="4537075"/>
          </a:xfrm>
        </p:spPr>
        <p:txBody>
          <a:bodyPr anchor="t"/>
          <a:p>
            <a:pPr marL="0" indent="762000" defTabSz="9144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zh-CN" altLang="en-US" sz="2400" dirty="0"/>
              <a:t>在Java语言中提供了一些内置的异常类来描述经常较容易发生的错误，这些类都继承自java.lang.Throwable类。Throwable类有两个子类：Error和Exception，它们分别表示两种异常类型。</a:t>
            </a:r>
            <a:endParaRPr lang="en-US" altLang="zh-CN" sz="2400" dirty="0"/>
          </a:p>
        </p:txBody>
      </p:sp>
      <p:sp>
        <p:nvSpPr>
          <p:cNvPr id="12292" name="矩形 2457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2293" name="矩形 24580"/>
          <p:cNvSpPr/>
          <p:nvPr/>
        </p:nvSpPr>
        <p:spPr>
          <a:xfrm>
            <a:off x="0" y="28622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24582" name="对象 24581"/>
          <p:cNvGraphicFramePr>
            <a:graphicFrameLocks noChangeAspect="1"/>
          </p:cNvGraphicFramePr>
          <p:nvPr/>
        </p:nvGraphicFramePr>
        <p:xfrm>
          <a:off x="971550" y="3500438"/>
          <a:ext cx="7343775" cy="280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047365" imgH="1120775" progId="Word.Picture.8">
                  <p:embed/>
                </p:oleObj>
              </mc:Choice>
              <mc:Fallback>
                <p:oleObj name="" r:id="rId1" imgW="3047365" imgH="1120775" progId="Word.Picture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rcRect l="6970" t="3534"/>
                      <a:stretch>
                        <a:fillRect/>
                      </a:stretch>
                    </p:blipFill>
                    <p:spPr>
                      <a:xfrm>
                        <a:off x="971550" y="3500438"/>
                        <a:ext cx="7343775" cy="2800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页脚占位符 1"/>
          <p:cNvSpPr/>
          <p:nvPr>
            <p:ph type="ftr" sz="quarter" idx="11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400" dirty="0">
                <a:latin typeface="Tahoma" panose="020B0604030504040204" pitchFamily="2" charset="0"/>
                <a:ea typeface="宋体" panose="02010600030101010101" pitchFamily="2" charset="-122"/>
              </a:rPr>
              <a:t>课件制作人：</a:t>
            </a:r>
            <a:r>
              <a:rPr lang="zh-CN" altLang="en-US" sz="1400" dirty="0">
                <a:latin typeface="Tahoma" panose="020B0604030504040204" pitchFamily="2" charset="0"/>
                <a:ea typeface="宋体" panose="02010600030101010101" pitchFamily="2" charset="-122"/>
              </a:rPr>
              <a:t>明日科技</a:t>
            </a:r>
            <a:endParaRPr lang="zh-CN" altLang="en-US" sz="140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3314" name="标题 25601"/>
          <p:cNvSpPr>
            <a:spLocks noGrp="1"/>
          </p:cNvSpPr>
          <p:nvPr>
            <p:ph type="title"/>
          </p:nvPr>
        </p:nvSpPr>
        <p:spPr/>
        <p:txBody>
          <a:bodyPr anchor="b"/>
          <a:p>
            <a:pPr algn="ctr"/>
            <a:r>
              <a:rPr lang="zh-CN" altLang="en-US" dirty="0"/>
              <a:t> Error类</a:t>
            </a:r>
            <a:endParaRPr lang="zh-CN" altLang="en-US" dirty="0"/>
          </a:p>
        </p:txBody>
      </p:sp>
      <p:sp>
        <p:nvSpPr>
          <p:cNvPr id="13315" name="文本占位符 25602"/>
          <p:cNvSpPr>
            <a:spLocks noGrp="1"/>
          </p:cNvSpPr>
          <p:nvPr>
            <p:ph type="body" sz="half" idx="1"/>
          </p:nvPr>
        </p:nvSpPr>
        <p:spPr>
          <a:xfrm>
            <a:off x="539750" y="1844675"/>
            <a:ext cx="8066088" cy="4537075"/>
          </a:xfrm>
        </p:spPr>
        <p:txBody>
          <a:bodyPr anchor="t"/>
          <a:p>
            <a:pPr marL="0" indent="762000" defTabSz="9144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zh-CN" altLang="en-US" sz="2400" dirty="0"/>
              <a:t>Error类及其子类通常用来描述Java运行系统中的内部错误以及资源耗尽的错误。</a:t>
            </a:r>
            <a:endParaRPr lang="zh-CN" altLang="en-US" sz="2400" dirty="0"/>
          </a:p>
          <a:p>
            <a:pPr marL="0" indent="762000" defTabSz="9144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zh-CN" altLang="en-US" sz="2400" dirty="0"/>
              <a:t>Error表示的异常是比较严重，仅靠修改程序本身是不能恢复执行的，被称为致命异常类。</a:t>
            </a:r>
            <a:endParaRPr lang="zh-CN" altLang="en-US" sz="2400" dirty="0"/>
          </a:p>
          <a:p>
            <a:pPr marL="0" indent="762000" defTabSz="9144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zh-CN" altLang="en-US" sz="2400" dirty="0"/>
              <a:t>举一个现实中的例子，例如，</a:t>
            </a:r>
            <a:r>
              <a:rPr lang="zh-CN" altLang="en-US" sz="2400" dirty="0">
                <a:solidFill>
                  <a:srgbClr val="FF0000"/>
                </a:solidFill>
              </a:rPr>
              <a:t>因施工时偷工减料，导致学校教学楼坍塌，此时就相当于发生了一个Error异常。</a:t>
            </a:r>
            <a:r>
              <a:rPr lang="zh-CN" altLang="en-US" sz="2400" dirty="0"/>
              <a:t>在大多数情况下，发生该异常时，建议终止程序。</a:t>
            </a:r>
            <a:endParaRPr lang="en-US" altLang="zh-CN" sz="2400" dirty="0"/>
          </a:p>
        </p:txBody>
      </p:sp>
      <p:sp>
        <p:nvSpPr>
          <p:cNvPr id="13316" name="矩形 2560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3317" name="矩形 25604"/>
          <p:cNvSpPr/>
          <p:nvPr/>
        </p:nvSpPr>
        <p:spPr>
          <a:xfrm>
            <a:off x="0" y="28622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页脚占位符 1"/>
          <p:cNvSpPr/>
          <p:nvPr>
            <p:ph type="ftr" sz="quarter" idx="11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400" dirty="0">
                <a:latin typeface="Tahoma" panose="020B0604030504040204" pitchFamily="2" charset="0"/>
                <a:ea typeface="宋体" panose="02010600030101010101" pitchFamily="2" charset="-122"/>
              </a:rPr>
              <a:t>课件制作人：</a:t>
            </a:r>
            <a:r>
              <a:rPr lang="zh-CN" altLang="en-US" sz="1400" dirty="0">
                <a:latin typeface="Tahoma" panose="020B0604030504040204" pitchFamily="2" charset="0"/>
                <a:ea typeface="宋体" panose="02010600030101010101" pitchFamily="2" charset="-122"/>
              </a:rPr>
              <a:t>明日科技</a:t>
            </a:r>
            <a:endParaRPr lang="zh-CN" altLang="en-US" sz="140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4338" name="标题 26625"/>
          <p:cNvSpPr>
            <a:spLocks noGrp="1"/>
          </p:cNvSpPr>
          <p:nvPr>
            <p:ph type="title"/>
          </p:nvPr>
        </p:nvSpPr>
        <p:spPr/>
        <p:txBody>
          <a:bodyPr anchor="b"/>
          <a:p>
            <a:pPr algn="ctr"/>
            <a:r>
              <a:rPr lang="zh-CN" altLang="en-US" dirty="0"/>
              <a:t>  Exception类</a:t>
            </a:r>
            <a:endParaRPr lang="zh-CN" altLang="en-US" dirty="0"/>
          </a:p>
        </p:txBody>
      </p:sp>
      <p:sp>
        <p:nvSpPr>
          <p:cNvPr id="26627" name="文本占位符 26626"/>
          <p:cNvSpPr>
            <a:spLocks noGrp="1"/>
          </p:cNvSpPr>
          <p:nvPr>
            <p:ph type="body" sz="half" idx="1"/>
          </p:nvPr>
        </p:nvSpPr>
        <p:spPr>
          <a:xfrm>
            <a:off x="539750" y="1844675"/>
            <a:ext cx="8066088" cy="4537075"/>
          </a:xfrm>
        </p:spPr>
        <p:txBody>
          <a:bodyPr anchor="t"/>
          <a:p>
            <a:pPr marL="0" indent="762000" defTabSz="9144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zh-CN" altLang="en-US" sz="2400" dirty="0"/>
              <a:t>Exception类可称为</a:t>
            </a:r>
            <a:r>
              <a:rPr lang="zh-CN" altLang="en-US" sz="2400" dirty="0">
                <a:solidFill>
                  <a:srgbClr val="FF0000"/>
                </a:solidFill>
              </a:rPr>
              <a:t>非致命异常类</a:t>
            </a:r>
            <a:r>
              <a:rPr lang="zh-CN" altLang="en-US" sz="2400" dirty="0"/>
              <a:t>，它代表了另一种异常。</a:t>
            </a:r>
            <a:r>
              <a:rPr lang="zh-CN" altLang="en-US" sz="2400" dirty="0">
                <a:solidFill>
                  <a:srgbClr val="FF0000"/>
                </a:solidFill>
              </a:rPr>
              <a:t>发生该异常的程序，通过捕获处理后可正常运行，保持程序的可读性及可靠性</a:t>
            </a:r>
            <a:r>
              <a:rPr lang="zh-CN" altLang="en-US" sz="2400" dirty="0"/>
              <a:t>。在开发Java程序过程中进行的异常处理，主要就是针对该类及其子类的异常处理。对程序中可能发生的该类异常，应该尽可能进行处理，以保证程序在运行时，能够顺利执行，而不应该在异常发生后终止程序。</a:t>
            </a:r>
            <a:endParaRPr lang="zh-CN" altLang="en-US" sz="2400" dirty="0"/>
          </a:p>
          <a:p>
            <a:pPr marL="0" indent="762000" defTabSz="9144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n-US" altLang="zh-CN" sz="2400" dirty="0"/>
              <a:t>Exception类又分为两种异常类型：</a:t>
            </a:r>
            <a:endParaRPr lang="zh-CN" altLang="en-US" sz="2400" dirty="0"/>
          </a:p>
          <a:p>
            <a:pPr marL="0" indent="762000" defTabSz="914400">
              <a:buClr>
                <a:schemeClr val="folHlink"/>
              </a:buClr>
              <a:buSzPct val="60000"/>
              <a:buFont typeface="Wingdings" panose="05000000000000000000" pitchFamily="2" charset="2"/>
              <a:tabLst>
                <a:tab pos="952500" algn="l"/>
              </a:tabLst>
            </a:pPr>
            <a:r>
              <a:rPr lang="zh-CN" altLang="en-US" sz="2400" dirty="0"/>
              <a:t>运行时异常 </a:t>
            </a:r>
            <a:r>
              <a:rPr lang="en-US" altLang="zh-CN" sz="2400" dirty="0"/>
              <a:t>RuntimeException异常</a:t>
            </a:r>
            <a:endParaRPr lang="zh-CN" altLang="en-US" sz="2400" dirty="0"/>
          </a:p>
          <a:p>
            <a:pPr marL="0" indent="762000" defTabSz="914400">
              <a:buClr>
                <a:schemeClr val="folHlink"/>
              </a:buClr>
              <a:buSzPct val="60000"/>
              <a:buFont typeface="Wingdings" panose="05000000000000000000" pitchFamily="2" charset="2"/>
              <a:tabLst>
                <a:tab pos="952500" algn="l"/>
              </a:tabLst>
            </a:pPr>
            <a:r>
              <a:rPr lang="zh-CN" altLang="en-US" sz="2400" dirty="0"/>
              <a:t>检查</a:t>
            </a:r>
            <a:r>
              <a:rPr lang="en-US" altLang="zh-CN" sz="2400" dirty="0"/>
              <a:t>异常   checkexception </a:t>
            </a:r>
            <a:r>
              <a:rPr lang="zh-CN" altLang="en-US" sz="2400" dirty="0"/>
              <a:t>编译时异常</a:t>
            </a:r>
            <a:endParaRPr lang="zh-CN" altLang="en-US" sz="2400" dirty="0"/>
          </a:p>
        </p:txBody>
      </p:sp>
      <p:sp>
        <p:nvSpPr>
          <p:cNvPr id="14340" name="矩形 266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4341" name="矩形 26628"/>
          <p:cNvSpPr/>
          <p:nvPr/>
        </p:nvSpPr>
        <p:spPr>
          <a:xfrm>
            <a:off x="0" y="28622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181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charRg st="181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charRg st="181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200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627">
                                            <p:txEl>
                                              <p:charRg st="200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627">
                                            <p:txEl>
                                              <p:charRg st="200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592580" y="1936750"/>
            <a:ext cx="3023235" cy="435165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643755" y="3429000"/>
            <a:ext cx="1368425" cy="75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01410" y="3305175"/>
            <a:ext cx="1395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编译时异常</a:t>
            </a:r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4540885" y="4893945"/>
            <a:ext cx="1368425" cy="75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176010" y="4804410"/>
            <a:ext cx="1420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运行时异常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页脚占位符 1"/>
          <p:cNvSpPr/>
          <p:nvPr>
            <p:ph type="ftr" sz="quarter" idx="11"/>
          </p:nvPr>
        </p:nvSpPr>
        <p:spPr/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400" dirty="0">
                <a:latin typeface="Tahoma" panose="020B0604030504040204" pitchFamily="2" charset="0"/>
                <a:ea typeface="宋体" panose="02010600030101010101" pitchFamily="2" charset="-122"/>
              </a:rPr>
              <a:t>课件制作人：</a:t>
            </a:r>
            <a:r>
              <a:rPr lang="zh-CN" altLang="en-US" sz="1400" dirty="0">
                <a:latin typeface="Tahoma" panose="020B0604030504040204" pitchFamily="2" charset="0"/>
                <a:ea typeface="宋体" panose="02010600030101010101" pitchFamily="2" charset="-122"/>
              </a:rPr>
              <a:t>明日科技</a:t>
            </a:r>
            <a:endParaRPr lang="zh-CN" altLang="en-US" sz="140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5362" name="标题 27649"/>
          <p:cNvSpPr>
            <a:spLocks noGrp="1"/>
          </p:cNvSpPr>
          <p:nvPr>
            <p:ph type="title"/>
          </p:nvPr>
        </p:nvSpPr>
        <p:spPr/>
        <p:txBody>
          <a:bodyPr anchor="b"/>
          <a:p>
            <a:pPr algn="ctr"/>
            <a:r>
              <a:rPr lang="en-US" altLang="zh-CN" dirty="0"/>
              <a:t>RuntimeException异常</a:t>
            </a:r>
            <a:endParaRPr lang="zh-CN" altLang="en-US" dirty="0"/>
          </a:p>
        </p:txBody>
      </p:sp>
      <p:sp>
        <p:nvSpPr>
          <p:cNvPr id="15363" name="文本占位符 27650"/>
          <p:cNvSpPr>
            <a:spLocks noGrp="1"/>
          </p:cNvSpPr>
          <p:nvPr>
            <p:ph type="body" sz="half" idx="1"/>
          </p:nvPr>
        </p:nvSpPr>
        <p:spPr>
          <a:xfrm>
            <a:off x="539750" y="1844675"/>
            <a:ext cx="8066088" cy="4537075"/>
          </a:xfrm>
        </p:spPr>
        <p:txBody>
          <a:bodyPr anchor="t"/>
          <a:p>
            <a:pPr marL="0" indent="762000" defTabSz="9144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zh-CN" altLang="en-US" sz="2400" dirty="0"/>
              <a:t>RuntimeException是运行时异常，也称为不检查异常（unchecked exception），是程序员编写的程序中的错误导致的，修改了该错误后，程序就可继续执行。</a:t>
            </a:r>
            <a:endParaRPr lang="zh-CN" altLang="en-US" sz="2400" dirty="0"/>
          </a:p>
          <a:p>
            <a:pPr marL="0" indent="762000" defTabSz="9144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zh-CN" altLang="en-US" sz="2400" dirty="0"/>
              <a:t>例如，学校制定校规，若有学生违反了校规，就相当发生了一个RuntimeException异常。</a:t>
            </a:r>
            <a:endParaRPr lang="zh-CN" altLang="en-US" sz="2400" dirty="0"/>
          </a:p>
          <a:p>
            <a:pPr marL="0" indent="762000" defTabSz="9144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zh-CN" altLang="en-US" sz="2400" dirty="0"/>
              <a:t>在程序中发生该异常的情况如除数为0的运算、数组下标越界、对没有初始化的对象进行操作等。</a:t>
            </a:r>
            <a:endParaRPr lang="zh-CN" altLang="en-US" sz="2400" dirty="0"/>
          </a:p>
          <a:p>
            <a:pPr marL="0" indent="762000" defTabSz="9144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zh-CN" altLang="en-US" sz="2400" dirty="0"/>
              <a:t>当RuntimeExeption类或其子类所描述的异常发生后，可以不通过try…catch、throws捕获或抛出，在编译时是可以通过的，只是在运行时由Java虚拟机来抛出。</a:t>
            </a:r>
            <a:endParaRPr lang="zh-CN" altLang="en-US" sz="2400" dirty="0"/>
          </a:p>
          <a:p>
            <a:pPr marL="0" indent="762000" defTabSz="9144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n-US" altLang="zh-CN" sz="2400" dirty="0"/>
              <a:t>常见的RuntimeException</a:t>
            </a:r>
            <a:r>
              <a:rPr lang="zh-CN" altLang="en-US" sz="2400" dirty="0"/>
              <a:t>异常如下表所示：</a:t>
            </a:r>
            <a:endParaRPr lang="zh-CN" altLang="en-US" sz="2400" dirty="0"/>
          </a:p>
        </p:txBody>
      </p:sp>
      <p:sp>
        <p:nvSpPr>
          <p:cNvPr id="15364" name="矩形 2765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5365" name="矩形 27652"/>
          <p:cNvSpPr/>
          <p:nvPr/>
        </p:nvSpPr>
        <p:spPr>
          <a:xfrm>
            <a:off x="0" y="28622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6659</Words>
  <Application>WPS 演示</Application>
  <PresentationFormat>在屏幕上显示</PresentationFormat>
  <Paragraphs>422</Paragraphs>
  <Slides>30</Slides>
  <Notes>35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4" baseType="lpstr">
      <vt:lpstr>Arial</vt:lpstr>
      <vt:lpstr>宋体</vt:lpstr>
      <vt:lpstr>Wingdings</vt:lpstr>
      <vt:lpstr>黑体</vt:lpstr>
      <vt:lpstr>Tahoma</vt:lpstr>
      <vt:lpstr>Times New Roman</vt:lpstr>
      <vt:lpstr>方正书宋简体</vt:lpstr>
      <vt:lpstr>微软雅黑</vt:lpstr>
      <vt:lpstr>Arial Unicode MS</vt:lpstr>
      <vt:lpstr>Blends</vt:lpstr>
      <vt:lpstr>自定义设计方案</vt:lpstr>
      <vt:lpstr>1_自定义设计方案</vt:lpstr>
      <vt:lpstr>1_Blends</vt:lpstr>
      <vt:lpstr>Word.Picture.8</vt:lpstr>
      <vt:lpstr>第 3.4章  异常</vt:lpstr>
      <vt:lpstr>1  异常概述</vt:lpstr>
      <vt:lpstr>PowerPoint 演示文稿</vt:lpstr>
      <vt:lpstr>PowerPoint 演示文稿</vt:lpstr>
      <vt:lpstr>2  异常分类</vt:lpstr>
      <vt:lpstr> Error类</vt:lpstr>
      <vt:lpstr>  Exception类</vt:lpstr>
      <vt:lpstr>PowerPoint 演示文稿</vt:lpstr>
      <vt:lpstr>RuntimeException异常</vt:lpstr>
      <vt:lpstr>PowerPoint 演示文稿</vt:lpstr>
      <vt:lpstr>检查异常</vt:lpstr>
      <vt:lpstr>PowerPoint 演示文稿</vt:lpstr>
      <vt:lpstr>3  异常处理</vt:lpstr>
      <vt:lpstr>PowerPoint 演示文稿</vt:lpstr>
      <vt:lpstr>异常处理 使用try…catch语句</vt:lpstr>
      <vt:lpstr>异常处理 使用try…catch语句</vt:lpstr>
      <vt:lpstr>异常处理 使用try…catch语句</vt:lpstr>
      <vt:lpstr>异常处理 使用try…catch语句</vt:lpstr>
      <vt:lpstr>异常处理 使用try…catch语句</vt:lpstr>
      <vt:lpstr>异常处理 使用try…catch语句</vt:lpstr>
      <vt:lpstr>异常处理 使用try…catch语句</vt:lpstr>
      <vt:lpstr>异常处理 使用try…catch语句</vt:lpstr>
      <vt:lpstr>异常处理 finally子句的用法</vt:lpstr>
      <vt:lpstr>PowerPoint 演示文稿</vt:lpstr>
      <vt:lpstr>异常处理 使用throws关键字抛出异常</vt:lpstr>
      <vt:lpstr>PowerPoint 演示文稿</vt:lpstr>
      <vt:lpstr>异常处理 使用throw关键字</vt:lpstr>
      <vt:lpstr>4  自定义异常</vt:lpstr>
      <vt:lpstr>自定义异常</vt:lpstr>
      <vt:lpstr>7.5  异常的使用原则</vt:lpstr>
    </vt:vector>
  </TitlesOfParts>
  <Company>NICE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</dc:title>
  <dc:creator>XXR</dc:creator>
  <cp:lastModifiedBy>lenovo2</cp:lastModifiedBy>
  <cp:revision>399</cp:revision>
  <dcterms:created xsi:type="dcterms:W3CDTF">2004-03-02T12:35:00Z</dcterms:created>
  <dcterms:modified xsi:type="dcterms:W3CDTF">2019-10-11T03:45:32Z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2052-11.1.0.8986</vt:lpwstr>
  </property>
</Properties>
</file>