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notesSlides/notesSlide4.xml" ContentType="application/vnd.openxmlformats-officedocument.presentationml.notesSlide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9" r:id="rId2"/>
    <p:sldId id="260" r:id="rId3"/>
    <p:sldId id="267" r:id="rId4"/>
    <p:sldId id="262" r:id="rId5"/>
    <p:sldId id="258" r:id="rId6"/>
    <p:sldId id="263" r:id="rId7"/>
    <p:sldId id="265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78" autoAdjust="0"/>
    <p:restoredTop sz="72549" autoAdjust="0"/>
  </p:normalViewPr>
  <p:slideViewPr>
    <p:cSldViewPr snapToGrid="0">
      <p:cViewPr varScale="1">
        <p:scale>
          <a:sx n="84" d="100"/>
          <a:sy n="84" d="100"/>
        </p:scale>
        <p:origin x="1662" y="66"/>
      </p:cViewPr>
      <p:guideLst>
        <p:guide orient="horz" pos="21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C7FE7-83B6-41AD-8769-E156EA855A8C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380301-77FB-4F77-8980-4DF08C06210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3669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开发前要理解业务。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放贷，放债对比</a:t>
            </a:r>
            <a:endParaRPr lang="en-US" altLang="zh-CN" dirty="0" smtClean="0"/>
          </a:p>
          <a:p>
            <a:r>
              <a:rPr lang="zh-CN" altLang="en-US" dirty="0" smtClean="0"/>
              <a:t>急于收回本金、放债方信用降低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06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面向对象，对象和行为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每个动词都是一个 </a:t>
            </a:r>
            <a:r>
              <a:rPr lang="en-US" altLang="zh-CN" dirty="0" err="1" smtClean="0"/>
              <a:t>api</a:t>
            </a:r>
            <a:r>
              <a:rPr lang="zh-CN" altLang="en-US" dirty="0" smtClean="0"/>
              <a:t>，分析好行为就可以和</a:t>
            </a:r>
            <a:r>
              <a:rPr lang="en-US" altLang="zh-CN" dirty="0" err="1" smtClean="0"/>
              <a:t>ba</a:t>
            </a:r>
            <a:r>
              <a:rPr lang="zh-CN" altLang="en-US" dirty="0" smtClean="0"/>
              <a:t>确认了，然后开始系统设计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3846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面向对象，对象和行为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每个动词都是一个 </a:t>
            </a:r>
            <a:r>
              <a:rPr lang="en-US" altLang="zh-CN" dirty="0" err="1" smtClean="0"/>
              <a:t>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188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当前已知信息没有理由要用微服务。</a:t>
            </a:r>
            <a:endParaRPr lang="en-US" altLang="zh-CN" dirty="0" smtClean="0"/>
          </a:p>
          <a:p>
            <a:r>
              <a:rPr lang="zh-CN" altLang="en-US" dirty="0" smtClean="0"/>
              <a:t>随着业务的发展，单体会影响开发进步，部署冲突，测试冲突，技术栈冲突。</a:t>
            </a:r>
            <a:endParaRPr lang="en-US" altLang="zh-CN" dirty="0" smtClean="0"/>
          </a:p>
          <a:p>
            <a:endParaRPr lang="en-US" dirty="0" smtClean="0"/>
          </a:p>
          <a:p>
            <a:r>
              <a:rPr lang="zh-CN" altLang="en-US" dirty="0" smtClean="0"/>
              <a:t>微服务的划分可能是开发初期可预料的，可能是随着项目的进展而催生的。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65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最后我们来看一些结业考核的评分标准。</a:t>
            </a:r>
          </a:p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我们会从五个维度来考量，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业务理解主要是 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项目背景、里面涉及的相关金融业务知识的理解情况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项目整体完成的情况，个人对分配到任务的完成情况，以及对项目完成的其它贡献。这个是最重要的，一般企业里面的做法也是先完成再完美。通过敏捷的方式，小步快跑，来持续的给用户带来价值。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项目完成质量（总分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项目完成的质量，包括代码质量，设计质量，扩展性考量，以及后期维护等其他系统性思考软件工程等要素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团队合作中表现出来的责任心、领导力以及源代码管理工具，任务协同工具的使用情况等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就像刚才说的，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这个在企业里面也非常重要，现在的应用基本上都是规模化开发，都需要跟同事有很好的合作。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课堂表现（总分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包括同学们的出勤情况啊，上课过程中的互动，对课程知识的掌握以及对其应用的情况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07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最后我们来看一些结业考核的评分标准。</a:t>
            </a:r>
          </a:p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我们会从五个维度来考量，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业务理解主要是 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项目背景、里面涉及的相关金融业务知识的理解情况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项目整体完成的情况，个人对分配到任务的完成情况，以及对项目完成的其它贡献。这个是最重要的，一般企业里面的做法也是先完成再完美。通过敏捷的方式，小步快跑，来持续的给用户带来价值。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项目完成质量（总分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项目完成的质量，包括代码质量，设计质量，扩展性考量，以及后期维护等其他系统性思考软件工程等要素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团队合作中表现出来的责任心、领导力以及源代码管理工具，任务协同工具的使用情况等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就像刚才说的，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这个在企业里面也非常重要，现在的应用基本上都是规模化开发，都需要跟同事有很好的合作。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课堂表现（总分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包括同学们的出勤情况啊，上课过程中的互动，对课程知识的掌握以及对其应用的情况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297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最后我们来看一些结业考核的评分标准。</a:t>
            </a:r>
          </a:p>
          <a:p>
            <a:pPr algn="just"/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我们会从五个维度来考量，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业务理解主要是 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项目背景、里面涉及的相关金融业务知识的理解情况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），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项目完成情况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项目整体完成的情况，个人对分配到任务的完成情况，以及对项目完成的其它贡献。这个是最重要的，一般企业里面的做法也是先完成再完美。通过敏捷的方式，小步快跑，来持续的给用户带来价值。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项目完成质量（总分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项目完成的质量，包括代码质量，设计质量，扩展性考量，以及后期维护等其他系统性思考软件工程等要素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团队合作中表现出来的责任心、领导力以及源代码管理工具，任务协同工具的使用情况等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就像刚才说的，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这个在企业里面也非常重要，现在的应用基本上都是规模化开发，都需要跟同事有很好的合作。</a:t>
            </a:r>
          </a:p>
          <a:p>
            <a:pPr marL="342900" lvl="0" indent="-342900" algn="just">
              <a:buFont typeface="Wingdings" panose="05000000000000000000" pitchFamily="2" charset="2"/>
              <a:buChar char="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课堂表现（总分</a:t>
            </a:r>
            <a:r>
              <a:rPr lang="en-US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20</a:t>
            </a: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</a:t>
            </a:r>
          </a:p>
          <a:p>
            <a:pPr marL="742950" lvl="1" indent="-285750" algn="just">
              <a:buFont typeface="Wingdings" panose="05000000000000000000" pitchFamily="2" charset="2"/>
              <a:buChar char=""/>
            </a:pPr>
            <a:r>
              <a:rPr lang="zh-CN" altLang="zh-CN" sz="105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包括同学们的出勤情况啊，上课过程中的互动，对课程知识的掌握以及对其应用的情况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8470BC-4D67-4A4A-9E28-4459E070DDDD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340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2023/3/16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2023/3/16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3" Type="http://schemas.openxmlformats.org/officeDocument/2006/relationships/tags" Target="../tags/tag66.xml"/><Relationship Id="rId7" Type="http://schemas.openxmlformats.org/officeDocument/2006/relationships/tags" Target="../tags/tag70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tags" Target="../tags/tag69.xml"/><Relationship Id="rId11" Type="http://schemas.openxmlformats.org/officeDocument/2006/relationships/image" Target="../media/image2.png"/><Relationship Id="rId5" Type="http://schemas.openxmlformats.org/officeDocument/2006/relationships/tags" Target="../tags/tag68.xml"/><Relationship Id="rId10" Type="http://schemas.openxmlformats.org/officeDocument/2006/relationships/image" Target="../media/image1.png"/><Relationship Id="rId4" Type="http://schemas.openxmlformats.org/officeDocument/2006/relationships/tags" Target="../tags/tag67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78.xml"/><Relationship Id="rId13" Type="http://schemas.openxmlformats.org/officeDocument/2006/relationships/tags" Target="../tags/tag83.xml"/><Relationship Id="rId18" Type="http://schemas.openxmlformats.org/officeDocument/2006/relationships/image" Target="../media/image2.png"/><Relationship Id="rId3" Type="http://schemas.openxmlformats.org/officeDocument/2006/relationships/tags" Target="../tags/tag73.xml"/><Relationship Id="rId7" Type="http://schemas.openxmlformats.org/officeDocument/2006/relationships/tags" Target="../tags/tag77.xml"/><Relationship Id="rId12" Type="http://schemas.openxmlformats.org/officeDocument/2006/relationships/tags" Target="../tags/tag82.xml"/><Relationship Id="rId17" Type="http://schemas.openxmlformats.org/officeDocument/2006/relationships/image" Target="../media/image1.png"/><Relationship Id="rId2" Type="http://schemas.openxmlformats.org/officeDocument/2006/relationships/tags" Target="../tags/tag72.xml"/><Relationship Id="rId16" Type="http://schemas.openxmlformats.org/officeDocument/2006/relationships/notesSlide" Target="../notesSlides/notesSlide5.xml"/><Relationship Id="rId1" Type="http://schemas.openxmlformats.org/officeDocument/2006/relationships/tags" Target="../tags/tag71.xml"/><Relationship Id="rId6" Type="http://schemas.openxmlformats.org/officeDocument/2006/relationships/tags" Target="../tags/tag76.xml"/><Relationship Id="rId11" Type="http://schemas.openxmlformats.org/officeDocument/2006/relationships/tags" Target="../tags/tag81.xml"/><Relationship Id="rId5" Type="http://schemas.openxmlformats.org/officeDocument/2006/relationships/tags" Target="../tags/tag75.xml"/><Relationship Id="rId15" Type="http://schemas.openxmlformats.org/officeDocument/2006/relationships/slideLayout" Target="../slideLayouts/slideLayout7.xml"/><Relationship Id="rId10" Type="http://schemas.openxmlformats.org/officeDocument/2006/relationships/tags" Target="../tags/tag80.xml"/><Relationship Id="rId4" Type="http://schemas.openxmlformats.org/officeDocument/2006/relationships/tags" Target="../tags/tag74.xml"/><Relationship Id="rId9" Type="http://schemas.openxmlformats.org/officeDocument/2006/relationships/tags" Target="../tags/tag79.xml"/><Relationship Id="rId14" Type="http://schemas.openxmlformats.org/officeDocument/2006/relationships/tags" Target="../tags/tag8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需求分析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4537" y="1444392"/>
            <a:ext cx="1410964" cy="776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24784" y="3113104"/>
            <a:ext cx="1830471" cy="69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544" y="3044286"/>
            <a:ext cx="1971308" cy="828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2339" y="4548045"/>
            <a:ext cx="2215362" cy="95871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84152" y="2920022"/>
            <a:ext cx="2137495" cy="1076548"/>
          </a:xfrm>
          <a:prstGeom prst="rect">
            <a:avLst/>
          </a:prstGeom>
        </p:spPr>
      </p:pic>
      <p:pic>
        <p:nvPicPr>
          <p:cNvPr id="48" name="图片 4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544" y="4547709"/>
            <a:ext cx="1971308" cy="828019"/>
          </a:xfrm>
          <a:prstGeom prst="rect">
            <a:avLst/>
          </a:prstGeom>
        </p:spPr>
      </p:pic>
      <p:pic>
        <p:nvPicPr>
          <p:cNvPr id="49" name="图片 4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50544" y="1449135"/>
            <a:ext cx="1971308" cy="828019"/>
          </a:xfrm>
          <a:prstGeom prst="rect">
            <a:avLst/>
          </a:prstGeom>
        </p:spPr>
      </p:pic>
      <p:cxnSp>
        <p:nvCxnSpPr>
          <p:cNvPr id="11" name="直接箭头连接符 10"/>
          <p:cNvCxnSpPr>
            <a:stCxn id="3" idx="2"/>
            <a:endCxn id="4" idx="0"/>
          </p:cNvCxnSpPr>
          <p:nvPr/>
        </p:nvCxnSpPr>
        <p:spPr>
          <a:xfrm>
            <a:off x="5040019" y="2220809"/>
            <a:ext cx="1" cy="892295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4" idx="2"/>
            <a:endCxn id="6" idx="0"/>
          </p:cNvCxnSpPr>
          <p:nvPr/>
        </p:nvCxnSpPr>
        <p:spPr>
          <a:xfrm>
            <a:off x="5040020" y="3803489"/>
            <a:ext cx="0" cy="744556"/>
          </a:xfrm>
          <a:prstGeom prst="straightConnector1">
            <a:avLst/>
          </a:prstGeom>
          <a:ln w="28575">
            <a:headEnd type="arrow" w="med" len="med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1" name="直接箭头连接符 50"/>
          <p:cNvCxnSpPr>
            <a:stCxn id="4" idx="3"/>
            <a:endCxn id="7" idx="1"/>
          </p:cNvCxnSpPr>
          <p:nvPr/>
        </p:nvCxnSpPr>
        <p:spPr>
          <a:xfrm flipV="1">
            <a:off x="5955255" y="3458296"/>
            <a:ext cx="828897" cy="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49" idx="1"/>
            <a:endCxn id="7" idx="3"/>
          </p:cNvCxnSpPr>
          <p:nvPr/>
        </p:nvCxnSpPr>
        <p:spPr>
          <a:xfrm flipH="1">
            <a:off x="8921647" y="1863145"/>
            <a:ext cx="828897" cy="1595151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6" name="直接箭头连接符 55"/>
          <p:cNvCxnSpPr>
            <a:stCxn id="5" idx="1"/>
            <a:endCxn id="7" idx="3"/>
          </p:cNvCxnSpPr>
          <p:nvPr/>
        </p:nvCxnSpPr>
        <p:spPr>
          <a:xfrm flipH="1">
            <a:off x="8921647" y="3458296"/>
            <a:ext cx="828897" cy="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48" idx="1"/>
            <a:endCxn id="7" idx="3"/>
          </p:cNvCxnSpPr>
          <p:nvPr/>
        </p:nvCxnSpPr>
        <p:spPr>
          <a:xfrm flipH="1" flipV="1">
            <a:off x="8921647" y="3458296"/>
            <a:ext cx="828897" cy="150342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4603167" y="2534438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委托</a:t>
            </a:r>
            <a:endParaRPr lang="zh-CN" altLang="en-US" sz="1200" dirty="0"/>
          </a:p>
        </p:txBody>
      </p:sp>
      <p:sp>
        <p:nvSpPr>
          <p:cNvPr id="63" name="文本框 62"/>
          <p:cNvSpPr txBox="1"/>
          <p:nvPr/>
        </p:nvSpPr>
        <p:spPr>
          <a:xfrm>
            <a:off x="4603167" y="4005399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估值</a:t>
            </a:r>
            <a:endParaRPr lang="zh-CN" altLang="en-US" sz="1200" dirty="0"/>
          </a:p>
        </p:txBody>
      </p:sp>
      <p:sp>
        <p:nvSpPr>
          <p:cNvPr id="64" name="文本框 63"/>
          <p:cNvSpPr txBox="1"/>
          <p:nvPr/>
        </p:nvSpPr>
        <p:spPr>
          <a:xfrm>
            <a:off x="6123481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挂单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6" idx="0"/>
            <a:endCxn id="7" idx="1"/>
          </p:cNvCxnSpPr>
          <p:nvPr/>
        </p:nvCxnSpPr>
        <p:spPr>
          <a:xfrm flipV="1">
            <a:off x="5040020" y="3458296"/>
            <a:ext cx="1744132" cy="1089749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5745501" y="4034092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竞拍</a:t>
            </a:r>
            <a:endParaRPr lang="zh-CN" altLang="en-US" sz="1200" dirty="0"/>
          </a:p>
        </p:txBody>
      </p:sp>
      <p:sp>
        <p:nvSpPr>
          <p:cNvPr id="68" name="文本框 67"/>
          <p:cNvSpPr txBox="1"/>
          <p:nvPr/>
        </p:nvSpPr>
        <p:spPr>
          <a:xfrm>
            <a:off x="8977237" y="237292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竞拍</a:t>
            </a:r>
            <a:endParaRPr lang="zh-CN" altLang="en-US" sz="1200" dirty="0"/>
          </a:p>
        </p:txBody>
      </p:sp>
      <p:sp>
        <p:nvSpPr>
          <p:cNvPr id="69" name="文本框 68"/>
          <p:cNvSpPr txBox="1"/>
          <p:nvPr/>
        </p:nvSpPr>
        <p:spPr>
          <a:xfrm>
            <a:off x="9203149" y="3194575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竞拍</a:t>
            </a:r>
            <a:endParaRPr lang="zh-CN" altLang="en-US" sz="1200" dirty="0"/>
          </a:p>
        </p:txBody>
      </p:sp>
      <p:sp>
        <p:nvSpPr>
          <p:cNvPr id="70" name="文本框 69"/>
          <p:cNvSpPr txBox="1"/>
          <p:nvPr/>
        </p:nvSpPr>
        <p:spPr>
          <a:xfrm>
            <a:off x="8956927" y="4141446"/>
            <a:ext cx="4924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/>
              <a:t>竞拍</a:t>
            </a:r>
            <a:endParaRPr lang="zh-CN" altLang="en-US" sz="1200" dirty="0"/>
          </a:p>
        </p:txBody>
      </p:sp>
      <p:cxnSp>
        <p:nvCxnSpPr>
          <p:cNvPr id="28672" name="直接连接符 28671"/>
          <p:cNvCxnSpPr/>
          <p:nvPr/>
        </p:nvCxnSpPr>
        <p:spPr>
          <a:xfrm>
            <a:off x="10058400" y="212536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连接符 72"/>
          <p:cNvCxnSpPr/>
          <p:nvPr/>
        </p:nvCxnSpPr>
        <p:spPr>
          <a:xfrm>
            <a:off x="10015387" y="3727622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>
            <a:off x="10015387" y="5199063"/>
            <a:ext cx="1441622" cy="0"/>
          </a:xfrm>
          <a:prstGeom prst="line">
            <a:avLst/>
          </a:prstGeom>
          <a:ln w="19050"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8142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用户</a:t>
            </a: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行为分析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751" y="462342"/>
            <a:ext cx="1410964" cy="776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650" y="1836155"/>
            <a:ext cx="1830471" cy="69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650" y="4241699"/>
            <a:ext cx="1971308" cy="828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204" y="2854045"/>
            <a:ext cx="2215362" cy="9587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68473" y="330272"/>
            <a:ext cx="5913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我有</a:t>
            </a:r>
            <a:r>
              <a:rPr lang="en-US" altLang="zh-CN" dirty="0" smtClean="0"/>
              <a:t>100</a:t>
            </a:r>
            <a:r>
              <a:rPr lang="zh-CN" altLang="en-US" dirty="0" smtClean="0"/>
              <a:t>万块钱五年期债券，三年后到期，利率</a:t>
            </a:r>
            <a:r>
              <a:rPr lang="en-US" altLang="zh-CN" dirty="0" smtClean="0"/>
              <a:t>10%</a:t>
            </a:r>
          </a:p>
          <a:p>
            <a:r>
              <a:rPr lang="zh-CN" altLang="en-US" dirty="0" smtClean="0"/>
              <a:t>我想卖掉</a:t>
            </a:r>
            <a:endParaRPr lang="en-US" altLang="zh-CN" dirty="0" smtClean="0"/>
          </a:p>
          <a:p>
            <a:r>
              <a:rPr lang="zh-CN" altLang="en-US" dirty="0" smtClean="0"/>
              <a:t>我想知道债券大概能卖多少钱</a:t>
            </a:r>
            <a:endParaRPr lang="en-US" altLang="zh-CN" dirty="0" smtClean="0"/>
          </a:p>
          <a:p>
            <a:r>
              <a:rPr lang="zh-CN" altLang="en-US" dirty="0" smtClean="0"/>
              <a:t>在你们这卖中介费多少</a:t>
            </a:r>
            <a:endParaRPr lang="en-US" altLang="zh-CN" dirty="0" smtClean="0"/>
          </a:p>
        </p:txBody>
      </p:sp>
      <p:sp>
        <p:nvSpPr>
          <p:cNvPr id="41" name="文本框 40"/>
          <p:cNvSpPr txBox="1"/>
          <p:nvPr/>
        </p:nvSpPr>
        <p:spPr>
          <a:xfrm>
            <a:off x="6068473" y="1652366"/>
            <a:ext cx="3185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这个债券能不能在我们平台卖</a:t>
            </a:r>
            <a:endParaRPr lang="en-US" altLang="zh-CN" dirty="0" smtClean="0"/>
          </a:p>
          <a:p>
            <a:r>
              <a:rPr lang="zh-CN" altLang="en-US" dirty="0" smtClean="0"/>
              <a:t>手续费收多少合适</a:t>
            </a:r>
            <a:endParaRPr lang="en-US" altLang="zh-CN" dirty="0" smtClean="0"/>
          </a:p>
          <a:p>
            <a:r>
              <a:rPr lang="zh-CN" altLang="en-US" dirty="0"/>
              <a:t>能联系</a:t>
            </a:r>
            <a:r>
              <a:rPr lang="zh-CN" altLang="en-US" dirty="0" smtClean="0"/>
              <a:t>到多少人来买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8473" y="2734477"/>
            <a:ext cx="27238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这债券是哪个行业的</a:t>
            </a:r>
            <a:endParaRPr lang="en-US" altLang="zh-CN" dirty="0" smtClean="0"/>
          </a:p>
          <a:p>
            <a:r>
              <a:rPr lang="zh-CN" altLang="en-US" dirty="0" smtClean="0"/>
              <a:t>放债方的信用怎么样</a:t>
            </a:r>
            <a:endParaRPr lang="en-US" altLang="zh-CN" dirty="0" smtClean="0"/>
          </a:p>
          <a:p>
            <a:r>
              <a:rPr lang="zh-CN" altLang="en-US" dirty="0" smtClean="0"/>
              <a:t>同类别的债券能卖多少钱</a:t>
            </a:r>
            <a:endParaRPr lang="en-US" altLang="zh-CN" dirty="0" smtClean="0"/>
          </a:p>
          <a:p>
            <a:r>
              <a:rPr lang="zh-CN" altLang="en-US" dirty="0"/>
              <a:t>卖</a:t>
            </a:r>
            <a:r>
              <a:rPr lang="zh-CN" altLang="en-US" dirty="0" smtClean="0"/>
              <a:t>多少钱合适呢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113340" y="4095037"/>
            <a:ext cx="22621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都</a:t>
            </a:r>
            <a:r>
              <a:rPr lang="zh-CN" altLang="en-US" dirty="0" smtClean="0"/>
              <a:t>有哪些债券在拍卖</a:t>
            </a:r>
            <a:endParaRPr lang="en-US" altLang="zh-CN" dirty="0"/>
          </a:p>
          <a:p>
            <a:r>
              <a:rPr lang="zh-CN" altLang="en-US" dirty="0" smtClean="0"/>
              <a:t>现在买的人多吗</a:t>
            </a:r>
            <a:endParaRPr lang="en-US" altLang="zh-CN" dirty="0" smtClean="0"/>
          </a:p>
          <a:p>
            <a:r>
              <a:rPr lang="zh-CN" altLang="en-US" dirty="0" smtClean="0"/>
              <a:t>我出的价排第几</a:t>
            </a:r>
            <a:endParaRPr lang="en-US" altLang="zh-CN" dirty="0" smtClean="0"/>
          </a:p>
          <a:p>
            <a:r>
              <a:rPr lang="zh-CN" altLang="en-US" dirty="0" smtClean="0"/>
              <a:t>这个价格能买到吗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137" y="5429561"/>
            <a:ext cx="2137495" cy="107654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113340" y="5783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操作对象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2610058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用户</a:t>
            </a: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行为分析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9751" y="667300"/>
            <a:ext cx="1410964" cy="7764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7650" y="1820389"/>
            <a:ext cx="1830471" cy="690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27650" y="3831783"/>
            <a:ext cx="1971308" cy="828019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35204" y="2617555"/>
            <a:ext cx="2215362" cy="958717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068473" y="1055508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委托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债券名称，数量，预期价格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1" name="文本框 40"/>
          <p:cNvSpPr txBox="1"/>
          <p:nvPr/>
        </p:nvSpPr>
        <p:spPr>
          <a:xfrm>
            <a:off x="6068473" y="1983452"/>
            <a:ext cx="5493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输入</a:t>
            </a:r>
            <a:r>
              <a:rPr lang="en-US" altLang="zh-CN" dirty="0"/>
              <a:t>【</a:t>
            </a:r>
            <a:r>
              <a:rPr lang="zh-CN" altLang="en-US" dirty="0" smtClean="0"/>
              <a:t>债券名称，委托人，数量，委托人预期价格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2" name="文本框 41"/>
          <p:cNvSpPr txBox="1"/>
          <p:nvPr/>
        </p:nvSpPr>
        <p:spPr>
          <a:xfrm>
            <a:off x="6068473" y="2923669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/>
              <a:t>估价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债券名称，预估价格（起拍价）</a:t>
            </a:r>
            <a:r>
              <a:rPr lang="en-US" altLang="zh-CN" dirty="0" smtClean="0"/>
              <a:t>】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6113340" y="3763954"/>
            <a:ext cx="326243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登录</a:t>
            </a:r>
            <a:r>
              <a:rPr lang="en-US" altLang="zh-CN" dirty="0" smtClean="0"/>
              <a:t>【</a:t>
            </a:r>
            <a:r>
              <a:rPr lang="zh-CN" altLang="en-US" dirty="0" smtClean="0"/>
              <a:t>客户 </a:t>
            </a:r>
            <a:r>
              <a:rPr lang="en-US" altLang="zh-CN" dirty="0" smtClean="0"/>
              <a:t>id】</a:t>
            </a:r>
          </a:p>
          <a:p>
            <a:r>
              <a:rPr lang="zh-CN" altLang="en-US" dirty="0" smtClean="0"/>
              <a:t>查询所有竞拍</a:t>
            </a:r>
            <a:endParaRPr lang="en-US" altLang="zh-CN" dirty="0" smtClean="0"/>
          </a:p>
          <a:p>
            <a:r>
              <a:rPr lang="zh-CN" altLang="en-US" dirty="0" smtClean="0"/>
              <a:t>查询我参与的竞拍</a:t>
            </a:r>
            <a:r>
              <a:rPr lang="en-US" altLang="zh-CN" dirty="0" smtClean="0"/>
              <a:t> 【</a:t>
            </a:r>
            <a:r>
              <a:rPr lang="zh-CN" altLang="en-US" dirty="0" smtClean="0"/>
              <a:t>客户 </a:t>
            </a:r>
            <a:r>
              <a:rPr lang="en-US" altLang="zh-CN" dirty="0" smtClean="0"/>
              <a:t>id】</a:t>
            </a:r>
          </a:p>
          <a:p>
            <a:r>
              <a:rPr lang="zh-CN" altLang="en-US" dirty="0"/>
              <a:t>竞</a:t>
            </a:r>
            <a:r>
              <a:rPr lang="zh-CN" altLang="en-US" dirty="0" smtClean="0"/>
              <a:t>拍 </a:t>
            </a:r>
            <a:r>
              <a:rPr lang="en-US" altLang="zh-CN" dirty="0" smtClean="0"/>
              <a:t>【</a:t>
            </a:r>
            <a:r>
              <a:rPr lang="zh-CN" altLang="en-US" dirty="0" smtClean="0"/>
              <a:t>竞拍 </a:t>
            </a:r>
            <a:r>
              <a:rPr lang="en-US" altLang="zh-CN" dirty="0" smtClean="0"/>
              <a:t>id】</a:t>
            </a:r>
          </a:p>
          <a:p>
            <a:r>
              <a:rPr lang="zh-CN" altLang="en-US" i="1" dirty="0" smtClean="0"/>
              <a:t>取消</a:t>
            </a:r>
            <a:r>
              <a:rPr lang="en-US" altLang="zh-CN" i="1" dirty="0" smtClean="0"/>
              <a:t>【</a:t>
            </a:r>
            <a:r>
              <a:rPr lang="zh-CN" altLang="en-US" i="1" dirty="0" smtClean="0"/>
              <a:t>竞拍 </a:t>
            </a:r>
            <a:r>
              <a:rPr lang="en-US" altLang="zh-CN" i="1" dirty="0" smtClean="0"/>
              <a:t>id】</a:t>
            </a:r>
          </a:p>
          <a:p>
            <a:endParaRPr lang="zh-CN" altLang="en-US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4137" y="5429561"/>
            <a:ext cx="2137495" cy="1076548"/>
          </a:xfrm>
          <a:prstGeom prst="rect">
            <a:avLst/>
          </a:prstGeom>
        </p:spPr>
      </p:pic>
      <p:sp>
        <p:nvSpPr>
          <p:cNvPr id="47" name="文本框 46"/>
          <p:cNvSpPr txBox="1"/>
          <p:nvPr/>
        </p:nvSpPr>
        <p:spPr>
          <a:xfrm>
            <a:off x="6113340" y="57831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i="1" dirty="0" smtClean="0"/>
              <a:t>操作对象</a:t>
            </a:r>
            <a:endParaRPr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7887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服务划分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44"/>
          <p:cNvSpPr/>
          <p:nvPr>
            <p:custDataLst>
              <p:tags r:id="rId1"/>
            </p:custDataLst>
          </p:nvPr>
        </p:nvSpPr>
        <p:spPr>
          <a:xfrm>
            <a:off x="4085878" y="1530403"/>
            <a:ext cx="4535009" cy="3748217"/>
          </a:xfrm>
          <a:prstGeom prst="rect">
            <a:avLst/>
          </a:prstGeom>
          <a:ln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400" dirty="0" smtClean="0">
              <a:solidFill>
                <a:srgbClr val="00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5754500" y="161407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 smtClean="0"/>
              <a:t>Bwic</a:t>
            </a:r>
            <a:r>
              <a:rPr lang="en-US" altLang="zh-CN" dirty="0" smtClean="0"/>
              <a:t> </a:t>
            </a:r>
            <a:r>
              <a:rPr lang="zh-CN" altLang="en-US" dirty="0" smtClean="0"/>
              <a:t>系统</a:t>
            </a:r>
            <a:endParaRPr lang="zh-CN" altLang="en-US" dirty="0"/>
          </a:p>
        </p:txBody>
      </p:sp>
      <p:sp>
        <p:nvSpPr>
          <p:cNvPr id="39" name="Rectangle 44"/>
          <p:cNvSpPr/>
          <p:nvPr>
            <p:custDataLst>
              <p:tags r:id="rId2"/>
            </p:custDataLst>
          </p:nvPr>
        </p:nvSpPr>
        <p:spPr>
          <a:xfrm>
            <a:off x="4293440" y="2190401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Seller </a:t>
            </a:r>
            <a:r>
              <a:rPr lang="zh-CN" altLang="en-US" sz="1400" dirty="0" smtClean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0" name="Rectangle 44"/>
          <p:cNvSpPr/>
          <p:nvPr>
            <p:custDataLst>
              <p:tags r:id="rId3"/>
            </p:custDataLst>
          </p:nvPr>
        </p:nvSpPr>
        <p:spPr>
          <a:xfrm>
            <a:off x="4293440" y="3255776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Sales </a:t>
            </a:r>
            <a:r>
              <a:rPr lang="zh-CN" altLang="en-US" sz="1400" dirty="0" smtClean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3" name="Rectangle 44"/>
          <p:cNvSpPr/>
          <p:nvPr>
            <p:custDataLst>
              <p:tags r:id="rId4"/>
            </p:custDataLst>
          </p:nvPr>
        </p:nvSpPr>
        <p:spPr>
          <a:xfrm>
            <a:off x="4293440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Trader </a:t>
            </a:r>
            <a:r>
              <a:rPr lang="zh-CN" altLang="en-US" sz="1400" dirty="0" smtClean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5" name="Rectangle 44"/>
          <p:cNvSpPr/>
          <p:nvPr>
            <p:custDataLst>
              <p:tags r:id="rId5"/>
            </p:custDataLst>
          </p:nvPr>
        </p:nvSpPr>
        <p:spPr>
          <a:xfrm>
            <a:off x="6661819" y="3255776"/>
            <a:ext cx="1685886" cy="549250"/>
          </a:xfrm>
          <a:prstGeom prst="rect">
            <a:avLst/>
          </a:prstGeom>
          <a:ln>
            <a:prstDash val="lgDash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Client </a:t>
            </a:r>
            <a:r>
              <a:rPr lang="zh-CN" altLang="en-US" sz="1400" dirty="0" smtClean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6" name="Rectangle 44"/>
          <p:cNvSpPr/>
          <p:nvPr>
            <p:custDataLst>
              <p:tags r:id="rId6"/>
            </p:custDataLst>
          </p:nvPr>
        </p:nvSpPr>
        <p:spPr>
          <a:xfrm>
            <a:off x="6661819" y="4337713"/>
            <a:ext cx="1685886" cy="5492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Bond </a:t>
            </a:r>
            <a:r>
              <a:rPr lang="zh-CN" altLang="en-US" sz="1400" dirty="0" smtClean="0">
                <a:solidFill>
                  <a:srgbClr val="000000"/>
                </a:solidFill>
              </a:rPr>
              <a:t>模块</a:t>
            </a:r>
          </a:p>
        </p:txBody>
      </p:sp>
      <p:sp>
        <p:nvSpPr>
          <p:cNvPr id="47" name="Rectangle 44"/>
          <p:cNvSpPr/>
          <p:nvPr>
            <p:custDataLst>
              <p:tags r:id="rId7"/>
            </p:custDataLst>
          </p:nvPr>
        </p:nvSpPr>
        <p:spPr>
          <a:xfrm>
            <a:off x="10178308" y="3255776"/>
            <a:ext cx="1685886" cy="549250"/>
          </a:xfrm>
          <a:prstGeom prst="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smtClean="0">
                <a:solidFill>
                  <a:srgbClr val="000000"/>
                </a:solidFill>
              </a:rPr>
              <a:t>Client </a:t>
            </a:r>
            <a:r>
              <a:rPr lang="zh-CN" altLang="en-US" sz="1400" dirty="0">
                <a:solidFill>
                  <a:srgbClr val="000000"/>
                </a:solidFill>
              </a:rPr>
              <a:t>服务</a:t>
            </a:r>
            <a:endParaRPr lang="zh-CN" altLang="en-US" sz="1400" dirty="0" smtClean="0">
              <a:solidFill>
                <a:srgbClr val="000000"/>
              </a:solidFill>
            </a:endParaRPr>
          </a:p>
        </p:txBody>
      </p:sp>
      <p:cxnSp>
        <p:nvCxnSpPr>
          <p:cNvPr id="34" name="直接箭头连接符 33"/>
          <p:cNvCxnSpPr>
            <a:endCxn id="47" idx="1"/>
          </p:cNvCxnSpPr>
          <p:nvPr/>
        </p:nvCxnSpPr>
        <p:spPr>
          <a:xfrm>
            <a:off x="8347705" y="3530401"/>
            <a:ext cx="1830603" cy="0"/>
          </a:xfrm>
          <a:prstGeom prst="straightConnector1">
            <a:avLst/>
          </a:prstGeom>
          <a:ln w="28575">
            <a:prstDash val="sysDash"/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5897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系统架构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" name="Rectangle 37"/>
          <p:cNvSpPr/>
          <p:nvPr>
            <p:custDataLst>
              <p:tags r:id="rId1"/>
            </p:custDataLst>
          </p:nvPr>
        </p:nvSpPr>
        <p:spPr>
          <a:xfrm>
            <a:off x="8701637" y="4720376"/>
            <a:ext cx="1727120" cy="525863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29" name="Rectangle 36"/>
          <p:cNvSpPr/>
          <p:nvPr>
            <p:custDataLst>
              <p:tags r:id="rId2"/>
            </p:custDataLst>
          </p:nvPr>
        </p:nvSpPr>
        <p:spPr>
          <a:xfrm>
            <a:off x="6768279" y="2433228"/>
            <a:ext cx="1682216" cy="572638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0" name="Rectangle 34"/>
          <p:cNvSpPr/>
          <p:nvPr>
            <p:custDataLst>
              <p:tags r:id="rId3"/>
            </p:custDataLst>
          </p:nvPr>
        </p:nvSpPr>
        <p:spPr>
          <a:xfrm>
            <a:off x="4876747" y="4657077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1" name="Rectangle 9"/>
          <p:cNvSpPr/>
          <p:nvPr>
            <p:custDataLst>
              <p:tags r:id="rId4"/>
            </p:custDataLst>
          </p:nvPr>
        </p:nvSpPr>
        <p:spPr>
          <a:xfrm>
            <a:off x="4463293" y="739827"/>
            <a:ext cx="6095365" cy="476250"/>
          </a:xfrm>
          <a:prstGeom prst="rect">
            <a:avLst/>
          </a:prstGeom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500" dirty="0" smtClean="0">
                <a:solidFill>
                  <a:schemeClr val="tx1"/>
                </a:solidFill>
                <a:latin typeface="Helvetica Light"/>
              </a:rPr>
              <a:t>页面请求</a:t>
            </a:r>
          </a:p>
        </p:txBody>
      </p:sp>
      <p:sp>
        <p:nvSpPr>
          <p:cNvPr id="32" name="Rectangle 42"/>
          <p:cNvSpPr/>
          <p:nvPr>
            <p:custDataLst>
              <p:tags r:id="rId5"/>
            </p:custDataLst>
          </p:nvPr>
        </p:nvSpPr>
        <p:spPr>
          <a:xfrm>
            <a:off x="4781551" y="4561893"/>
            <a:ext cx="1418649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client </a:t>
            </a:r>
            <a:r>
              <a:rPr lang="zh-CN" altLang="en-US" sz="1400" dirty="0" smtClean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3" name="Rectangle 44"/>
          <p:cNvSpPr/>
          <p:nvPr>
            <p:custDataLst>
              <p:tags r:id="rId6"/>
            </p:custDataLst>
          </p:nvPr>
        </p:nvSpPr>
        <p:spPr>
          <a:xfrm>
            <a:off x="6673083" y="2372370"/>
            <a:ext cx="1685886" cy="54925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rgbClr val="000000"/>
                </a:solidFill>
              </a:rPr>
              <a:t>bwic </a:t>
            </a:r>
            <a:r>
              <a:rPr lang="zh-CN" altLang="en-US" sz="1400" dirty="0" smtClean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4" name="Rectangle 45"/>
          <p:cNvSpPr/>
          <p:nvPr>
            <p:custDataLst>
              <p:tags r:id="rId7"/>
            </p:custDataLst>
          </p:nvPr>
        </p:nvSpPr>
        <p:spPr>
          <a:xfrm>
            <a:off x="8606010" y="4636129"/>
            <a:ext cx="1731650" cy="56484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rgbClr val="000000"/>
                </a:solidFill>
              </a:rPr>
              <a:t>a</a:t>
            </a:r>
            <a:r>
              <a:rPr lang="en-US" sz="1400" dirty="0" smtClean="0">
                <a:solidFill>
                  <a:srgbClr val="000000"/>
                </a:solidFill>
              </a:rPr>
              <a:t>udit </a:t>
            </a:r>
            <a:r>
              <a:rPr lang="zh-CN" altLang="en-US" sz="1400" dirty="0" smtClean="0">
                <a:solidFill>
                  <a:srgbClr val="000000"/>
                </a:solidFill>
              </a:rPr>
              <a:t>服务</a:t>
            </a:r>
          </a:p>
        </p:txBody>
      </p:sp>
      <p:sp>
        <p:nvSpPr>
          <p:cNvPr id="35" name="Can 47"/>
          <p:cNvSpPr/>
          <p:nvPr>
            <p:custDataLst>
              <p:tags r:id="rId8"/>
            </p:custDataLst>
          </p:nvPr>
        </p:nvSpPr>
        <p:spPr>
          <a:xfrm>
            <a:off x="6074525" y="5049903"/>
            <a:ext cx="572800" cy="405020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36" name="Straight Arrow Connector 62"/>
          <p:cNvCxnSpPr>
            <a:stCxn id="31" idx="2"/>
            <a:endCxn id="33" idx="0"/>
          </p:cNvCxnSpPr>
          <p:nvPr>
            <p:custDataLst>
              <p:tags r:id="rId9"/>
            </p:custDataLst>
          </p:nvPr>
        </p:nvCxnSpPr>
        <p:spPr>
          <a:xfrm>
            <a:off x="7510976" y="1216077"/>
            <a:ext cx="5050" cy="115629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Can 38"/>
          <p:cNvSpPr/>
          <p:nvPr>
            <p:custDataLst>
              <p:tags r:id="rId10"/>
            </p:custDataLst>
          </p:nvPr>
        </p:nvSpPr>
        <p:spPr>
          <a:xfrm>
            <a:off x="8136646" y="2774779"/>
            <a:ext cx="536172" cy="377929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41" name="Straight Arrow Connector 25"/>
          <p:cNvCxnSpPr>
            <a:stCxn id="29" idx="2"/>
            <a:endCxn id="32" idx="0"/>
          </p:cNvCxnSpPr>
          <p:nvPr>
            <p:custDataLst>
              <p:tags r:id="rId11"/>
            </p:custDataLst>
          </p:nvPr>
        </p:nvCxnSpPr>
        <p:spPr>
          <a:xfrm flipH="1">
            <a:off x="5490876" y="3005866"/>
            <a:ext cx="2118511" cy="1556027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2" name="Can 38"/>
          <p:cNvSpPr/>
          <p:nvPr>
            <p:custDataLst>
              <p:tags r:id="rId12"/>
            </p:custDataLst>
          </p:nvPr>
        </p:nvSpPr>
        <p:spPr>
          <a:xfrm>
            <a:off x="10157426" y="5033642"/>
            <a:ext cx="532039" cy="421282"/>
          </a:xfrm>
          <a:prstGeom prst="can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DB</a:t>
            </a:r>
            <a:endParaRPr lang="en-US" sz="1400" dirty="0"/>
          </a:p>
        </p:txBody>
      </p:sp>
      <p:cxnSp>
        <p:nvCxnSpPr>
          <p:cNvPr id="44" name="Straight Arrow Connector 30"/>
          <p:cNvCxnSpPr>
            <a:stCxn id="29" idx="2"/>
            <a:endCxn id="34" idx="0"/>
          </p:cNvCxnSpPr>
          <p:nvPr>
            <p:custDataLst>
              <p:tags r:id="rId13"/>
            </p:custDataLst>
          </p:nvPr>
        </p:nvCxnSpPr>
        <p:spPr>
          <a:xfrm>
            <a:off x="7609387" y="3005866"/>
            <a:ext cx="1862448" cy="1630263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30"/>
          <p:cNvCxnSpPr>
            <a:stCxn id="30" idx="3"/>
            <a:endCxn id="34" idx="1"/>
          </p:cNvCxnSpPr>
          <p:nvPr>
            <p:custDataLst>
              <p:tags r:id="rId14"/>
            </p:custDataLst>
          </p:nvPr>
        </p:nvCxnSpPr>
        <p:spPr>
          <a:xfrm flipV="1">
            <a:off x="6295396" y="4918552"/>
            <a:ext cx="2310614" cy="13150"/>
          </a:xfrm>
          <a:prstGeom prst="straightConnector1">
            <a:avLst/>
          </a:prstGeom>
          <a:ln w="28575">
            <a:tailEnd type="arrow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99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020200"/>
            <a:ext cx="1743075" cy="1131079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API + </a:t>
            </a: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数据库</a:t>
            </a:r>
            <a:r>
              <a:rPr 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 </a:t>
            </a: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设计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文本框 1"/>
          <p:cNvSpPr txBox="1"/>
          <p:nvPr/>
        </p:nvSpPr>
        <p:spPr>
          <a:xfrm>
            <a:off x="3932339" y="988875"/>
            <a:ext cx="664797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bwic</a:t>
            </a:r>
            <a:r>
              <a:rPr lang="en-US" altLang="zh-CN" dirty="0"/>
              <a:t>-service </a:t>
            </a:r>
            <a:r>
              <a:rPr lang="en-US" altLang="zh-CN" dirty="0" smtClean="0"/>
              <a:t>(client </a:t>
            </a:r>
            <a:r>
              <a:rPr lang="zh-CN" altLang="en-US" dirty="0" smtClean="0"/>
              <a:t>用户</a:t>
            </a:r>
            <a:r>
              <a:rPr lang="en-US" altLang="zh-CN" dirty="0" smtClean="0"/>
              <a:t>)</a:t>
            </a:r>
            <a:endParaRPr lang="zh-CN" altLang="en-US" dirty="0"/>
          </a:p>
          <a:p>
            <a:pPr lvl="1"/>
            <a:r>
              <a:rPr lang="zh-CN" altLang="en-US" dirty="0"/>
              <a:t>查看所有 </a:t>
            </a:r>
            <a:r>
              <a:rPr lang="en-US" altLang="zh-CN" dirty="0" err="1"/>
              <a:t>bwic</a:t>
            </a:r>
            <a:endParaRPr lang="en-US" altLang="zh-CN" dirty="0"/>
          </a:p>
          <a:p>
            <a:pPr lvl="1"/>
            <a:r>
              <a:rPr lang="zh-CN" altLang="en-US" dirty="0"/>
              <a:t>输入、更新和取消 </a:t>
            </a:r>
            <a:r>
              <a:rPr lang="en-US" altLang="zh-CN" dirty="0"/>
              <a:t>bid</a:t>
            </a:r>
          </a:p>
          <a:p>
            <a:pPr lvl="1"/>
            <a:r>
              <a:rPr lang="zh-CN" altLang="en-US" dirty="0"/>
              <a:t>查询 </a:t>
            </a:r>
            <a:r>
              <a:rPr lang="en-US" altLang="zh-CN" dirty="0"/>
              <a:t>my </a:t>
            </a:r>
            <a:r>
              <a:rPr lang="en-US" altLang="zh-CN" dirty="0" smtClean="0"/>
              <a:t>bid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client-service </a:t>
            </a:r>
            <a:r>
              <a:rPr lang="zh-CN" altLang="en-US" dirty="0"/>
              <a:t>输入 </a:t>
            </a:r>
            <a:r>
              <a:rPr lang="en-US" altLang="zh-CN" dirty="0"/>
              <a:t>client </a:t>
            </a:r>
            <a:r>
              <a:rPr lang="zh-CN" altLang="en-US" dirty="0"/>
              <a:t>信息，主要是资产是否有资格参与拍卖</a:t>
            </a:r>
          </a:p>
          <a:p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3932339" y="3604300"/>
            <a:ext cx="809153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bwic</a:t>
            </a:r>
            <a:r>
              <a:rPr lang="en-US" altLang="zh-CN" dirty="0"/>
              <a:t>-service</a:t>
            </a:r>
          </a:p>
          <a:p>
            <a:pPr lvl="1"/>
            <a:r>
              <a:rPr lang="en-US" altLang="zh-CN" dirty="0" err="1"/>
              <a:t>bwic</a:t>
            </a:r>
            <a:r>
              <a:rPr lang="en-US" altLang="zh-CN" dirty="0"/>
              <a:t> [id, </a:t>
            </a:r>
            <a:r>
              <a:rPr lang="en-US" altLang="zh-CN" dirty="0" err="1"/>
              <a:t>cusip</a:t>
            </a:r>
            <a:r>
              <a:rPr lang="en-US" altLang="zh-CN" dirty="0"/>
              <a:t>, position, price, </a:t>
            </a:r>
            <a:r>
              <a:rPr lang="en-US" altLang="zh-CN" dirty="0" err="1"/>
              <a:t>due_date</a:t>
            </a:r>
            <a:r>
              <a:rPr lang="en-US" altLang="zh-CN" dirty="0"/>
              <a:t>, </a:t>
            </a:r>
            <a:r>
              <a:rPr lang="en-US" altLang="zh-CN" dirty="0" err="1"/>
              <a:t>market_value</a:t>
            </a:r>
            <a:r>
              <a:rPr lang="en-US" altLang="zh-CN" dirty="0"/>
              <a:t>, </a:t>
            </a:r>
            <a:r>
              <a:rPr lang="en-US" altLang="zh-CN" dirty="0" err="1"/>
              <a:t>created_by</a:t>
            </a:r>
            <a:r>
              <a:rPr lang="en-US" altLang="zh-CN" dirty="0"/>
              <a:t>, </a:t>
            </a:r>
            <a:r>
              <a:rPr lang="en-US" altLang="zh-CN" dirty="0" err="1"/>
              <a:t>created_date</a:t>
            </a:r>
            <a:r>
              <a:rPr lang="en-US" altLang="zh-CN" dirty="0"/>
              <a:t>)]</a:t>
            </a:r>
          </a:p>
          <a:p>
            <a:pPr lvl="1"/>
            <a:r>
              <a:rPr lang="en-US" altLang="zh-CN" dirty="0"/>
              <a:t>bid [id, </a:t>
            </a:r>
            <a:r>
              <a:rPr lang="en-US" altLang="zh-CN" dirty="0" err="1"/>
              <a:t>bwic_id</a:t>
            </a:r>
            <a:r>
              <a:rPr lang="en-US" altLang="zh-CN" dirty="0"/>
              <a:t>, </a:t>
            </a:r>
            <a:r>
              <a:rPr lang="en-US" altLang="zh-CN" dirty="0" err="1"/>
              <a:t>client_id</a:t>
            </a:r>
            <a:r>
              <a:rPr lang="en-US" altLang="zh-CN" dirty="0"/>
              <a:t>, </a:t>
            </a:r>
            <a:r>
              <a:rPr lang="en-US" altLang="zh-CN" dirty="0" err="1"/>
              <a:t>bid_market_value</a:t>
            </a:r>
            <a:r>
              <a:rPr lang="en-US" altLang="zh-CN" dirty="0"/>
              <a:t>, </a:t>
            </a:r>
            <a:r>
              <a:rPr lang="en-US" altLang="zh-CN" dirty="0" err="1"/>
              <a:t>bid_time</a:t>
            </a:r>
            <a:r>
              <a:rPr lang="en-US" altLang="zh-CN" dirty="0" smtClean="0"/>
              <a:t>]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client-service</a:t>
            </a:r>
          </a:p>
          <a:p>
            <a:pPr lvl="1"/>
            <a:r>
              <a:rPr lang="en-US" altLang="zh-CN" dirty="0"/>
              <a:t>client [id, name, </a:t>
            </a:r>
            <a:r>
              <a:rPr lang="en-US" altLang="zh-CN" dirty="0" err="1"/>
              <a:t>asset_value</a:t>
            </a:r>
            <a:r>
              <a:rPr lang="en-US" altLang="zh-CN" dirty="0" smtClean="0"/>
              <a:t>]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73292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7" name="Picture 17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5772" y="5199063"/>
            <a:ext cx="669925" cy="436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8678" name="Group 1"/>
          <p:cNvGrpSpPr>
            <a:grpSpLocks/>
          </p:cNvGrpSpPr>
          <p:nvPr/>
        </p:nvGrpSpPr>
        <p:grpSpPr bwMode="auto">
          <a:xfrm>
            <a:off x="2451647" y="2511425"/>
            <a:ext cx="241300" cy="241300"/>
            <a:chOff x="1863950" y="2383780"/>
            <a:chExt cx="322730" cy="322730"/>
          </a:xfrm>
        </p:grpSpPr>
        <p:sp>
          <p:nvSpPr>
            <p:cNvPr id="10" name="Oval 9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28680" name="Rectangle 10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b="1" dirty="0">
                  <a:solidFill>
                    <a:schemeClr val="bg1"/>
                  </a:solidFill>
                  <a:latin typeface="Helvetica" charset="0"/>
                  <a:ea typeface="Helvetica" charset="0"/>
                  <a:cs typeface="Helvetica" charset="0"/>
                </a:rPr>
                <a:t>1</a:t>
              </a:r>
              <a:endParaRPr lang="en-US" altLang="en-US" sz="900" dirty="0">
                <a:solidFill>
                  <a:schemeClr val="bg1"/>
                </a:solidFill>
                <a:latin typeface="Helvetica Light" charset="0"/>
                <a:ea typeface="Helvetica Light" charset="0"/>
                <a:cs typeface="Helvetica Light" charset="0"/>
              </a:endParaRPr>
            </a:p>
          </p:txBody>
        </p:sp>
      </p:grpSp>
      <p:sp>
        <p:nvSpPr>
          <p:cNvPr id="12" name="Rectangle 11"/>
          <p:cNvSpPr/>
          <p:nvPr/>
        </p:nvSpPr>
        <p:spPr>
          <a:xfrm>
            <a:off x="1458686" y="-33136"/>
            <a:ext cx="2086747" cy="6891136"/>
          </a:xfrm>
          <a:prstGeom prst="rect">
            <a:avLst/>
          </a:prstGeom>
          <a:solidFill>
            <a:srgbClr val="0094D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sp>
        <p:nvSpPr>
          <p:cNvPr id="13" name="Rectangle 12"/>
          <p:cNvSpPr/>
          <p:nvPr/>
        </p:nvSpPr>
        <p:spPr>
          <a:xfrm>
            <a:off x="1708310" y="3158699"/>
            <a:ext cx="1743075" cy="854080"/>
          </a:xfrm>
          <a:prstGeom prst="rect">
            <a:avLst/>
          </a:prstGeom>
        </p:spPr>
        <p:txBody>
          <a:bodyPr anchor="ctr">
            <a:spAutoFit/>
          </a:bodyPr>
          <a:lstStyle/>
          <a:p>
            <a:pPr algn="ctr">
              <a:defRPr/>
            </a:pPr>
            <a:r>
              <a:rPr lang="zh-CN" altLang="en-US" dirty="0" smtClean="0">
                <a:solidFill>
                  <a:prstClr val="white"/>
                </a:solidFill>
                <a:ea typeface="Helvetica Light" charset="0"/>
                <a:cs typeface="Helvetica Light" charset="0"/>
              </a:rPr>
              <a:t>项目实践</a:t>
            </a:r>
            <a:endParaRPr lang="en-US" dirty="0">
              <a:solidFill>
                <a:prstClr val="white"/>
              </a:solidFill>
              <a:ea typeface="Helvetica Light" charset="0"/>
              <a:cs typeface="Helvetica Light" charset="0"/>
            </a:endParaRPr>
          </a:p>
          <a:p>
            <a:pPr algn="ctr">
              <a:defRPr/>
            </a:pPr>
            <a:r>
              <a:rPr lang="en-US" sz="1350" dirty="0">
                <a:solidFill>
                  <a:schemeClr val="bg1"/>
                </a:solidFill>
                <a:ea typeface="Helvetica Light" charset="0"/>
                <a:cs typeface="Helvetica Light" charset="0"/>
              </a:rPr>
              <a:t>—————</a:t>
            </a:r>
          </a:p>
          <a:p>
            <a:pPr algn="ctr">
              <a:defRPr/>
            </a:pPr>
            <a:r>
              <a:rPr 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API</a:t>
            </a:r>
            <a:r>
              <a:rPr lang="zh-CN" altLang="en-US" dirty="0" smtClean="0">
                <a:solidFill>
                  <a:schemeClr val="bg1"/>
                </a:solidFill>
                <a:ea typeface="Helvetica Light" charset="0"/>
                <a:cs typeface="Helvetica Light" charset="0"/>
              </a:rPr>
              <a:t>约定</a:t>
            </a:r>
            <a:endParaRPr lang="en-US" dirty="0">
              <a:solidFill>
                <a:schemeClr val="bg1"/>
              </a:solidFill>
              <a:ea typeface="Helvetica Light" charset="0"/>
              <a:cs typeface="Helvetica Light" charset="0"/>
            </a:endParaRPr>
          </a:p>
        </p:txBody>
      </p:sp>
      <p:grpSp>
        <p:nvGrpSpPr>
          <p:cNvPr id="17" name="Group 36"/>
          <p:cNvGrpSpPr>
            <a:grpSpLocks/>
          </p:cNvGrpSpPr>
          <p:nvPr/>
        </p:nvGrpSpPr>
        <p:grpSpPr bwMode="auto">
          <a:xfrm>
            <a:off x="2470594" y="2419063"/>
            <a:ext cx="241300" cy="241300"/>
            <a:chOff x="1863950" y="2383780"/>
            <a:chExt cx="322730" cy="322730"/>
          </a:xfrm>
        </p:grpSpPr>
        <p:sp>
          <p:nvSpPr>
            <p:cNvPr id="18" name="Oval 17"/>
            <p:cNvSpPr/>
            <p:nvPr/>
          </p:nvSpPr>
          <p:spPr>
            <a:xfrm>
              <a:off x="1863950" y="2383780"/>
              <a:ext cx="322730" cy="322730"/>
            </a:xfrm>
            <a:prstGeom prst="ellipse">
              <a:avLst/>
            </a:prstGeom>
            <a:solidFill>
              <a:srgbClr val="0047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350"/>
            </a:p>
          </p:txBody>
        </p:sp>
        <p:sp>
          <p:nvSpPr>
            <p:cNvPr id="19" name="Rectangle 38"/>
            <p:cNvSpPr>
              <a:spLocks noChangeArrowheads="1"/>
            </p:cNvSpPr>
            <p:nvPr/>
          </p:nvSpPr>
          <p:spPr bwMode="auto">
            <a:xfrm>
              <a:off x="1922921" y="2393995"/>
              <a:ext cx="204790" cy="307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chemeClr val="bg1"/>
                  </a:solidFill>
                  <a:latin typeface="Helvetica Light" charset="0"/>
                  <a:ea typeface="Helvetica Light" charset="0"/>
                  <a:cs typeface="Helvetica Light" charset="0"/>
                </a:rPr>
                <a:t>6</a:t>
              </a:r>
            </a:p>
          </p:txBody>
        </p:sp>
      </p:grpSp>
      <p:pic>
        <p:nvPicPr>
          <p:cNvPr id="20" name="Picture 9" descr="citi-r_white_red_rgb-1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108" y="4879915"/>
            <a:ext cx="794809" cy="495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文本框 2"/>
          <p:cNvSpPr txBox="1"/>
          <p:nvPr/>
        </p:nvSpPr>
        <p:spPr>
          <a:xfrm>
            <a:off x="3945218" y="3262573"/>
            <a:ext cx="8091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https://gitee.com/dulprepare/microservice-course-materials/blob/master/03-API%E8%AE%BE%E8%AE%A1.md</a:t>
            </a:r>
          </a:p>
        </p:txBody>
      </p:sp>
    </p:spTree>
    <p:extLst>
      <p:ext uri="{BB962C8B-B14F-4D97-AF65-F5344CB8AC3E}">
        <p14:creationId xmlns:p14="http://schemas.microsoft.com/office/powerpoint/2010/main" val="1678142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DUzMjBjZDYwODRhNzE5MDgyN2QxZTlhZjViZmVkZmE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1136</Words>
  <Application>Microsoft Office PowerPoint</Application>
  <PresentationFormat>宽屏</PresentationFormat>
  <Paragraphs>151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Helvetica Light</vt:lpstr>
      <vt:lpstr>宋体</vt:lpstr>
      <vt:lpstr>微软雅黑</vt:lpstr>
      <vt:lpstr>等线</vt:lpstr>
      <vt:lpstr>Arial</vt:lpstr>
      <vt:lpstr>Calibri</vt:lpstr>
      <vt:lpstr>Helvetica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MicroSoft</cp:lastModifiedBy>
  <cp:revision>197</cp:revision>
  <dcterms:created xsi:type="dcterms:W3CDTF">2019-06-19T02:08:00Z</dcterms:created>
  <dcterms:modified xsi:type="dcterms:W3CDTF">2023-03-16T14:25:48Z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889EBC3406AD4B109986D872EFFED655</vt:lpwstr>
  </property>
</Properties>
</file>