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9" r:id="rId4"/>
    <p:sldId id="260" r:id="rId5"/>
    <p:sldId id="262" r:id="rId6"/>
    <p:sldId id="261" r:id="rId7"/>
    <p:sldId id="263" r:id="rId8"/>
    <p:sldId id="264" r:id="rId9"/>
    <p:sldId id="267" r:id="rId10"/>
    <p:sldId id="265" r:id="rId11"/>
    <p:sldId id="268" r:id="rId12"/>
    <p:sldId id="266" r:id="rId13"/>
    <p:sldId id="269" r:id="rId14"/>
  </p:sldIdLst>
  <p:sldSz cx="12192000" cy="6858000"/>
  <p:notesSz cx="7010400" cy="9296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41"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42"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43"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44" name="PlaceHolder 5"/>
          <p:cNvSpPr>
            <a:spLocks noGrp="1"/>
          </p:cNvSpPr>
          <p:nvPr>
            <p:ph type="sldNum"/>
          </p:nvPr>
        </p:nvSpPr>
        <p:spPr>
          <a:xfrm>
            <a:off x="4399200" y="9555480"/>
            <a:ext cx="3372840" cy="502560"/>
          </a:xfrm>
          <a:prstGeom prst="rect">
            <a:avLst/>
          </a:prstGeom>
        </p:spPr>
        <p:txBody>
          <a:bodyPr lIns="0" tIns="0" rIns="0" bIns="0" anchor="b"/>
          <a:lstStyle/>
          <a:p>
            <a:pPr algn="r"/>
            <a:fld id="{A35494A1-ED39-4030-9485-1B0F450211FD}"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body"/>
          </p:nvPr>
        </p:nvSpPr>
        <p:spPr>
          <a:xfrm>
            <a:off x="700560" y="4415040"/>
            <a:ext cx="5608800" cy="4182840"/>
          </a:xfrm>
          <a:prstGeom prst="rect">
            <a:avLst/>
          </a:prstGeom>
        </p:spPr>
        <p:txBody>
          <a:bodyPr lIns="93240" tIns="46440" rIns="93240" bIns="46440"/>
          <a:lstStyle/>
          <a:p>
            <a:pPr marL="171450" indent="-170815">
              <a:lnSpc>
                <a:spcPct val="100000"/>
              </a:lnSpc>
              <a:buClr>
                <a:srgbClr val="000000"/>
              </a:buClr>
              <a:buFont typeface="Arial"/>
              <a:buChar char="•"/>
            </a:pPr>
            <a:r>
              <a:rPr lang="en-US" sz="2000" b="0" strike="noStrike" spc="-1">
                <a:solidFill>
                  <a:srgbClr val="000000"/>
                </a:solidFill>
                <a:uFill>
                  <a:solidFill>
                    <a:srgbClr val="FFFFFF"/>
                  </a:solidFill>
                </a:uFill>
                <a:latin typeface="Arial"/>
              </a:rPr>
              <a:t>Resideo launched at the end of October 2018 and is trading on the New York Stock Exchange under the ticker symbol “REZI.”</a:t>
            </a:r>
          </a:p>
          <a:p>
            <a:pPr marL="171450" indent="-170815">
              <a:lnSpc>
                <a:spcPct val="100000"/>
              </a:lnSpc>
              <a:buClr>
                <a:srgbClr val="000000"/>
              </a:buClr>
              <a:buFont typeface="Arial"/>
              <a:buChar char="•"/>
            </a:pPr>
            <a:r>
              <a:rPr lang="en-US" sz="2000" b="0" strike="noStrike" spc="-1">
                <a:solidFill>
                  <a:srgbClr val="000000"/>
                </a:solidFill>
                <a:uFill>
                  <a:solidFill>
                    <a:srgbClr val="FFFFFF"/>
                  </a:solidFill>
                </a:uFill>
                <a:latin typeface="Arial"/>
              </a:rPr>
              <a:t>We are a growing company with approximately $4.8 billion of net sales.</a:t>
            </a:r>
          </a:p>
          <a:p>
            <a:pPr marL="171450" indent="-170815">
              <a:lnSpc>
                <a:spcPct val="100000"/>
              </a:lnSpc>
              <a:buClr>
                <a:srgbClr val="000000"/>
              </a:buClr>
              <a:buFont typeface="Arial"/>
              <a:buChar char="•"/>
            </a:pPr>
            <a:r>
              <a:rPr lang="en-US" sz="2000" b="0" strike="noStrike" spc="-1">
                <a:solidFill>
                  <a:srgbClr val="000000"/>
                </a:solidFill>
                <a:uFill>
                  <a:solidFill>
                    <a:srgbClr val="FFFFFF"/>
                  </a:solidFill>
                </a:uFill>
                <a:latin typeface="Arial"/>
              </a:rPr>
              <a:t>Resideo has two business segments: </a:t>
            </a:r>
          </a:p>
          <a:p>
            <a:pPr marL="628650" lvl="1" indent="-170815">
              <a:lnSpc>
                <a:spcPct val="100000"/>
              </a:lnSpc>
              <a:buClr>
                <a:srgbClr val="000000"/>
              </a:buClr>
              <a:buFont typeface="Arial"/>
              <a:buChar char="•"/>
            </a:pPr>
            <a:r>
              <a:rPr lang="en-US" sz="2000" b="0" strike="noStrike" spc="-1">
                <a:solidFill>
                  <a:srgbClr val="000000"/>
                </a:solidFill>
                <a:uFill>
                  <a:solidFill>
                    <a:srgbClr val="FFFFFF"/>
                  </a:solidFill>
                </a:uFill>
                <a:latin typeface="Arial"/>
              </a:rPr>
              <a:t>Products segments which includes our connected home solutions under the trusted Honeywell Home brand.</a:t>
            </a:r>
          </a:p>
          <a:p>
            <a:pPr marL="628650" lvl="1" indent="-170815">
              <a:lnSpc>
                <a:spcPct val="100000"/>
              </a:lnSpc>
              <a:buClr>
                <a:srgbClr val="000000"/>
              </a:buClr>
              <a:buFont typeface="Arial"/>
              <a:buChar char="•"/>
            </a:pPr>
            <a:r>
              <a:rPr lang="en-US" sz="2000" b="0" strike="noStrike" spc="-1">
                <a:solidFill>
                  <a:srgbClr val="000000"/>
                </a:solidFill>
                <a:uFill>
                  <a:solidFill>
                    <a:srgbClr val="FFFFFF"/>
                  </a:solidFill>
                </a:uFill>
                <a:latin typeface="Arial"/>
              </a:rPr>
              <a:t>Our Distribution segment, ADI, is a leading global distributor of security and low-voltage solutions.</a:t>
            </a:r>
          </a:p>
          <a:p>
            <a:pPr>
              <a:lnSpc>
                <a:spcPct val="100000"/>
              </a:lnSpc>
            </a:pPr>
            <a:endParaRPr lang="en-US" sz="2000" b="0" strike="noStrike" spc="-1">
              <a:solidFill>
                <a:srgbClr val="000000"/>
              </a:solidFill>
              <a:uFill>
                <a:solidFill>
                  <a:srgbClr val="FFFFFF"/>
                </a:solidFill>
              </a:uFill>
              <a:latin typeface="Arial"/>
            </a:endParaRPr>
          </a:p>
          <a:p>
            <a:pPr>
              <a:lnSpc>
                <a:spcPct val="100000"/>
              </a:lnSpc>
            </a:pPr>
            <a:endParaRPr lang="en-US" sz="2000" b="0" strike="noStrike" spc="-1">
              <a:solidFill>
                <a:srgbClr val="000000"/>
              </a:solidFill>
              <a:uFill>
                <a:solidFill>
                  <a:srgbClr val="FFFFFF"/>
                </a:solidFill>
              </a:uFill>
              <a:latin typeface="Arial"/>
            </a:endParaRPr>
          </a:p>
        </p:txBody>
      </p:sp>
      <p:sp>
        <p:nvSpPr>
          <p:cNvPr id="62" name="CustomShape 2"/>
          <p:cNvSpPr/>
          <p:nvPr/>
        </p:nvSpPr>
        <p:spPr>
          <a:xfrm>
            <a:off x="0" y="0"/>
            <a:ext cx="3036960" cy="463680"/>
          </a:xfrm>
          <a:prstGeom prst="rect">
            <a:avLst/>
          </a:prstGeom>
          <a:noFill/>
          <a:ln>
            <a:noFill/>
          </a:ln>
        </p:spPr>
        <p:style>
          <a:lnRef idx="0">
            <a:srgbClr val="FFFFFF"/>
          </a:lnRef>
          <a:fillRef idx="0">
            <a:srgbClr val="FFFFFF"/>
          </a:fillRef>
          <a:effectRef idx="0">
            <a:srgbClr val="FFFFFF"/>
          </a:effectRef>
          <a:fontRef idx="minor"/>
        </p:style>
      </p:sp>
      <p:sp>
        <p:nvSpPr>
          <p:cNvPr id="63" name="CustomShape 3"/>
          <p:cNvSpPr/>
          <p:nvPr/>
        </p:nvSpPr>
        <p:spPr>
          <a:xfrm>
            <a:off x="0" y="8830440"/>
            <a:ext cx="7009560" cy="463680"/>
          </a:xfrm>
          <a:prstGeom prst="rect">
            <a:avLst/>
          </a:prstGeom>
          <a:noFill/>
          <a:ln>
            <a:noFill/>
          </a:ln>
        </p:spPr>
        <p:style>
          <a:lnRef idx="0">
            <a:srgbClr val="FFFFFF"/>
          </a:lnRef>
          <a:fillRef idx="0">
            <a:srgbClr val="FFFFFF"/>
          </a:fillRef>
          <a:effectRef idx="0">
            <a:srgbClr val="FFFFFF"/>
          </a:effectRef>
          <a:fontRef idx="minor"/>
        </p:style>
      </p:sp>
      <p:sp>
        <p:nvSpPr>
          <p:cNvPr id="64" name="CustomShape 4"/>
          <p:cNvSpPr/>
          <p:nvPr/>
        </p:nvSpPr>
        <p:spPr>
          <a:xfrm>
            <a:off x="3971160" y="8830440"/>
            <a:ext cx="3036960" cy="463680"/>
          </a:xfrm>
          <a:prstGeom prst="rect">
            <a:avLst/>
          </a:prstGeom>
          <a:noFill/>
          <a:ln>
            <a:noFill/>
          </a:ln>
        </p:spPr>
        <p:style>
          <a:lnRef idx="0">
            <a:srgbClr val="FFFFFF"/>
          </a:lnRef>
          <a:fillRef idx="0">
            <a:srgbClr val="FFFFFF"/>
          </a:fillRef>
          <a:effectRef idx="0">
            <a:srgbClr val="FFFFFF"/>
          </a:effectRef>
          <a:fontRef idx="minor"/>
        </p:style>
        <p:txBody>
          <a:bodyPr lIns="93240" tIns="46440" rIns="93240" bIns="46440" anchor="b"/>
          <a:lstStyle/>
          <a:p>
            <a:pPr algn="r">
              <a:lnSpc>
                <a:spcPct val="100000"/>
              </a:lnSpc>
            </a:pPr>
            <a:fld id="{CEF78DA7-A15D-4322-A7C7-5CE6531728BA}" type="slidenum">
              <a:rPr lang="en-US" sz="12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C3523-5F2D-4BFF-89FF-E80604EE9693}" type="slidenum">
              <a:rPr lang="en-US" smtClean="0"/>
              <a:t>5</a:t>
            </a:fld>
            <a:endParaRPr lang="en-US"/>
          </a:p>
        </p:txBody>
      </p:sp>
    </p:spTree>
    <p:extLst>
      <p:ext uri="{BB962C8B-B14F-4D97-AF65-F5344CB8AC3E}">
        <p14:creationId xmlns:p14="http://schemas.microsoft.com/office/powerpoint/2010/main" val="96348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8" name="图片 37"/>
          <p:cNvPicPr/>
          <p:nvPr/>
        </p:nvPicPr>
        <p:blipFill>
          <a:blip r:embed="rId2"/>
          <a:stretch>
            <a:fillRect/>
          </a:stretch>
        </p:blipFill>
        <p:spPr>
          <a:xfrm>
            <a:off x="3603240" y="1604520"/>
            <a:ext cx="4984560" cy="3977280"/>
          </a:xfrm>
          <a:prstGeom prst="rect">
            <a:avLst/>
          </a:prstGeom>
          <a:ln>
            <a:noFill/>
          </a:ln>
        </p:spPr>
      </p:pic>
      <p:pic>
        <p:nvPicPr>
          <p:cNvPr id="39" name="图片 38"/>
          <p:cNvPicPr/>
          <p:nvPr/>
        </p:nvPicPr>
        <p:blipFill>
          <a:blip r:embed="rId2"/>
          <a:stretch>
            <a:fillRect/>
          </a:stretch>
        </p:blipFill>
        <p:spPr>
          <a:xfrm>
            <a:off x="3603240" y="1604520"/>
            <a:ext cx="498456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6" name="Title 1"/>
          <p:cNvSpPr>
            <a:spLocks noGrp="1"/>
          </p:cNvSpPr>
          <p:nvPr>
            <p:ph type="title"/>
          </p:nvPr>
        </p:nvSpPr>
        <p:spPr>
          <a:xfrm>
            <a:off x="686106" y="357810"/>
            <a:ext cx="10669812" cy="498610"/>
          </a:xfrm>
        </p:spPr>
        <p:txBody>
          <a:bodyPr/>
          <a:lstStyle>
            <a:lvl1pPr>
              <a:defRPr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sz="quarter" idx="10"/>
          </p:nvPr>
        </p:nvSpPr>
        <p:spPr>
          <a:xfrm>
            <a:off x="685800" y="1074738"/>
            <a:ext cx="10670117" cy="5308600"/>
          </a:xfrm>
          <a:prstGeom prst="rect">
            <a:avLst/>
          </a:prstGeom>
        </p:spPr>
        <p:txBody>
          <a:bodyPr>
            <a:normAutofit/>
          </a:bodyPr>
          <a:lstStyle>
            <a:lvl1pPr>
              <a:buClr>
                <a:schemeClr val="tx2"/>
              </a:buClr>
              <a:defRPr>
                <a:solidFill>
                  <a:schemeClr val="tx1"/>
                </a:solidFill>
              </a:defRPr>
            </a:lvl1pPr>
            <a:lvl2pPr marL="342900" indent="-127635">
              <a:buClr>
                <a:schemeClr val="accent2"/>
              </a:buClr>
              <a:defRPr>
                <a:solidFill>
                  <a:schemeClr val="tx1"/>
                </a:solidFill>
              </a:defRPr>
            </a:lvl2pPr>
            <a:lvl3pPr marL="603885" indent="-133350">
              <a:buClr>
                <a:schemeClr val="accent2"/>
              </a:buClr>
              <a:defRPr>
                <a:solidFill>
                  <a:schemeClr val="tx1"/>
                </a:solidFill>
              </a:defRPr>
            </a:lvl3pPr>
            <a:lvl4pPr marL="901065" indent="-126365">
              <a:buClr>
                <a:schemeClr val="accent2"/>
              </a:buClr>
              <a:buFontTx/>
              <a:buChar char="-"/>
              <a:defRPr sz="1050">
                <a:solidFill>
                  <a:schemeClr val="tx1"/>
                </a:solidFill>
              </a:defRPr>
            </a:lvl4pPr>
            <a:lvl5pPr marL="1289685" indent="-133350">
              <a:buClr>
                <a:schemeClr val="accent2"/>
              </a:buClr>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1"/>
          </p:nvPr>
        </p:nvSpPr>
        <p:spPr>
          <a:xfrm>
            <a:off x="11645900" y="2"/>
            <a:ext cx="674688" cy="504825"/>
          </a:xfrm>
        </p:spPr>
        <p:txBody>
          <a:bodyPr/>
          <a:lstStyle>
            <a:lvl1pPr>
              <a:defRPr/>
            </a:lvl1pPr>
          </a:lstStyle>
          <a:p>
            <a:fld id="{89CCE7BF-5926-41D2-A1EF-6F2EE30A9535}"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8"/>
          <p:cNvPicPr/>
          <p:nvPr/>
        </p:nvPicPr>
        <p:blipFill>
          <a:blip r:embed="rId15"/>
          <a:stretch>
            <a:fillRect/>
          </a:stretch>
        </p:blipFill>
        <p:spPr>
          <a:xfrm>
            <a:off x="-12600" y="0"/>
            <a:ext cx="1128600" cy="1138320"/>
          </a:xfrm>
          <a:prstGeom prst="rect">
            <a:avLst/>
          </a:prstGeom>
          <a:ln>
            <a:noFill/>
          </a:ln>
        </p:spPr>
      </p:pic>
      <p:sp>
        <p:nvSpPr>
          <p:cNvPr id="2" name="CustomShape 1" hidden="1"/>
          <p:cNvSpPr/>
          <p:nvPr/>
        </p:nvSpPr>
        <p:spPr>
          <a:xfrm>
            <a:off x="546120" y="0"/>
            <a:ext cx="565092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800" b="0" strike="noStrike" spc="-1">
                <a:solidFill>
                  <a:srgbClr val="000000"/>
                </a:solidFill>
                <a:uFill>
                  <a:solidFill>
                    <a:srgbClr val="FFFFFF"/>
                  </a:solidFill>
                </a:uFill>
                <a:latin typeface="Arial"/>
                <a:ea typeface="DejaVu Sans" panose="020B0603030804020204"/>
              </a:rPr>
              <a:t>C:\Users\kvinie\AppData\Local\Microsoft\Windows\Temporary Internet Files\Content.Outlook\2J93TSPS\Resideo Lender Presentation vSent (07-Sep-2018).pptx</a:t>
            </a:r>
            <a:endParaRPr lang="en-US" sz="1800" b="0" strike="noStrike" spc="-1">
              <a:solidFill>
                <a:srgbClr val="000000"/>
              </a:solidFill>
              <a:uFill>
                <a:solidFill>
                  <a:srgbClr val="FFFFFF"/>
                </a:solidFill>
              </a:uFill>
              <a:latin typeface="Arial"/>
            </a:endParaRPr>
          </a:p>
        </p:txBody>
      </p:sp>
      <p:graphicFrame>
        <p:nvGraphicFramePr>
          <p:cNvPr id="3" name="Table 2"/>
          <p:cNvGraphicFramePr/>
          <p:nvPr/>
        </p:nvGraphicFramePr>
        <p:xfrm>
          <a:off x="-1422360" y="487800"/>
          <a:ext cx="1059480" cy="4937760"/>
        </p:xfrm>
        <a:graphic>
          <a:graphicData uri="http://schemas.openxmlformats.org/drawingml/2006/table">
            <a:tbl>
              <a:tblPr/>
              <a:tblGrid>
                <a:gridCol w="1059480">
                  <a:extLst>
                    <a:ext uri="{9D8B030D-6E8A-4147-A177-3AD203B41FA5}">
                      <a16:colId xmlns:a16="http://schemas.microsoft.com/office/drawing/2014/main" val="20000"/>
                    </a:ext>
                  </a:extLst>
                </a:gridCol>
              </a:tblGrid>
              <a:tr h="821880">
                <a:tc>
                  <a:txBody>
                    <a:bodyPr/>
                    <a:lstStyle/>
                    <a:p>
                      <a:pPr algn="ctr">
                        <a:lnSpc>
                          <a:spcPct val="100000"/>
                        </a:lnSpc>
                      </a:pPr>
                      <a:r>
                        <a:rPr lang="en-US" sz="1600" b="1" strike="noStrike" spc="-1">
                          <a:solidFill>
                            <a:srgbClr val="FFFFFF"/>
                          </a:solidFill>
                          <a:uFill>
                            <a:solidFill>
                              <a:srgbClr val="FFFFFF"/>
                            </a:solidFill>
                          </a:uFill>
                          <a:latin typeface="Arial"/>
                        </a:rPr>
                        <a:t>225</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38</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28</a:t>
                      </a:r>
                      <a:endParaRPr lang="en-US" sz="1800" b="0" strike="noStrike" spc="-1">
                        <a:solidFill>
                          <a:srgbClr val="000000"/>
                        </a:solidFill>
                        <a:uFill>
                          <a:solidFill>
                            <a:srgbClr val="FFFFFF"/>
                          </a:solidFill>
                        </a:uFill>
                        <a:latin typeface="Arial"/>
                      </a:endParaRPr>
                    </a:p>
                  </a:txBody>
                  <a:tcPr>
                    <a:lnT w="25200">
                      <a:solidFill>
                        <a:srgbClr val="000000"/>
                      </a:solidFill>
                    </a:lnT>
                    <a:lnB w="6480">
                      <a:solidFill>
                        <a:srgbClr val="FFFFFF"/>
                      </a:solidFill>
                    </a:lnB>
                    <a:solidFill>
                      <a:srgbClr val="E1261C"/>
                    </a:solidFill>
                  </a:tcPr>
                </a:tc>
                <a:extLst>
                  <a:ext uri="{0D108BD9-81ED-4DB2-BD59-A6C34878D82A}">
                    <a16:rowId xmlns:a16="http://schemas.microsoft.com/office/drawing/2014/main" val="10000"/>
                  </a:ext>
                </a:extLst>
              </a:tr>
              <a:tr h="821880">
                <a:tc>
                  <a:txBody>
                    <a:bodyPr/>
                    <a:lstStyle/>
                    <a:p>
                      <a:pPr algn="ctr">
                        <a:lnSpc>
                          <a:spcPct val="100000"/>
                        </a:lnSpc>
                      </a:pPr>
                      <a:r>
                        <a:rPr lang="en-US" sz="1600" b="1" strike="noStrike" spc="-1">
                          <a:solidFill>
                            <a:srgbClr val="FFFFFF"/>
                          </a:solidFill>
                          <a:uFill>
                            <a:solidFill>
                              <a:srgbClr val="FFFFFF"/>
                            </a:solidFill>
                          </a:uFill>
                          <a:latin typeface="Arial"/>
                        </a:rPr>
                        <a:t>243</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112</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33</a:t>
                      </a:r>
                      <a:endParaRPr lang="en-US" sz="1800" b="0" strike="noStrike" spc="-1">
                        <a:solidFill>
                          <a:srgbClr val="000000"/>
                        </a:solidFill>
                        <a:uFill>
                          <a:solidFill>
                            <a:srgbClr val="FFFFFF"/>
                          </a:solidFill>
                        </a:uFill>
                        <a:latin typeface="Arial"/>
                      </a:endParaRPr>
                    </a:p>
                  </a:txBody>
                  <a:tcPr>
                    <a:lnT w="6480">
                      <a:solidFill>
                        <a:srgbClr val="FFFFFF"/>
                      </a:solidFill>
                    </a:lnT>
                    <a:lnB w="6480">
                      <a:solidFill>
                        <a:srgbClr val="FFFFFF"/>
                      </a:solidFill>
                    </a:lnB>
                    <a:solidFill>
                      <a:srgbClr val="F37021"/>
                    </a:solidFill>
                  </a:tcPr>
                </a:tc>
                <a:extLst>
                  <a:ext uri="{0D108BD9-81ED-4DB2-BD59-A6C34878D82A}">
                    <a16:rowId xmlns:a16="http://schemas.microsoft.com/office/drawing/2014/main" val="10001"/>
                  </a:ext>
                </a:extLst>
              </a:tr>
              <a:tr h="821880">
                <a:tc>
                  <a:txBody>
                    <a:bodyPr/>
                    <a:lstStyle/>
                    <a:p>
                      <a:r>
                        <a:rPr lang="en-US" sz="1600" b="1" strike="noStrike" spc="-1">
                          <a:solidFill>
                            <a:srgbClr val="FFFFFF"/>
                          </a:solidFill>
                          <a:uFill>
                            <a:solidFill>
                              <a:srgbClr val="FFFFFF"/>
                            </a:solidFill>
                          </a:uFill>
                          <a:latin typeface="Arial"/>
                        </a:rPr>
                        <a:t>248</a:t>
                      </a:r>
                      <a:endParaRPr lang="en-US" sz="1800" b="0" strike="noStrike" spc="-1">
                        <a:solidFill>
                          <a:srgbClr val="000000"/>
                        </a:solidFill>
                        <a:uFill>
                          <a:solidFill>
                            <a:srgbClr val="FFFFFF"/>
                          </a:solidFill>
                        </a:uFill>
                        <a:latin typeface="Arial"/>
                      </a:endParaRPr>
                    </a:p>
                    <a:p>
                      <a:r>
                        <a:rPr lang="en-US" sz="1600" b="1" strike="noStrike" spc="-1">
                          <a:solidFill>
                            <a:srgbClr val="FFFFFF"/>
                          </a:solidFill>
                          <a:uFill>
                            <a:solidFill>
                              <a:srgbClr val="FFFFFF"/>
                            </a:solidFill>
                          </a:uFill>
                          <a:latin typeface="Arial"/>
                        </a:rPr>
                        <a:t>153</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110</a:t>
                      </a:r>
                      <a:endParaRPr lang="en-US" sz="1800" b="0" strike="noStrike" spc="-1">
                        <a:solidFill>
                          <a:srgbClr val="000000"/>
                        </a:solidFill>
                        <a:uFill>
                          <a:solidFill>
                            <a:srgbClr val="FFFFFF"/>
                          </a:solidFill>
                        </a:uFill>
                        <a:latin typeface="Arial"/>
                      </a:endParaRPr>
                    </a:p>
                  </a:txBody>
                  <a:tcPr>
                    <a:lnT w="6480">
                      <a:solidFill>
                        <a:srgbClr val="FFFFFF"/>
                      </a:solidFill>
                    </a:lnT>
                    <a:lnB w="6480">
                      <a:solidFill>
                        <a:srgbClr val="FFFFFF"/>
                      </a:solidFill>
                    </a:lnB>
                    <a:solidFill>
                      <a:srgbClr val="F8996E"/>
                    </a:solidFill>
                  </a:tcPr>
                </a:tc>
                <a:extLst>
                  <a:ext uri="{0D108BD9-81ED-4DB2-BD59-A6C34878D82A}">
                    <a16:rowId xmlns:a16="http://schemas.microsoft.com/office/drawing/2014/main" val="10002"/>
                  </a:ext>
                </a:extLst>
              </a:tr>
              <a:tr h="821880">
                <a:tc>
                  <a:txBody>
                    <a:bodyPr/>
                    <a:lstStyle/>
                    <a:p>
                      <a:pPr algn="ctr">
                        <a:lnSpc>
                          <a:spcPct val="100000"/>
                        </a:lnSpc>
                      </a:pPr>
                      <a:r>
                        <a:rPr lang="en-US" sz="1600" b="1" strike="noStrike" spc="-1">
                          <a:solidFill>
                            <a:srgbClr val="FFFFFF"/>
                          </a:solidFill>
                          <a:uFill>
                            <a:solidFill>
                              <a:srgbClr val="FFFFFF"/>
                            </a:solidFill>
                          </a:uFill>
                          <a:latin typeface="Arial"/>
                        </a:rPr>
                        <a:t>112</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112</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112</a:t>
                      </a:r>
                      <a:endParaRPr lang="en-US" sz="1800" b="0" strike="noStrike" spc="-1">
                        <a:solidFill>
                          <a:srgbClr val="000000"/>
                        </a:solidFill>
                        <a:uFill>
                          <a:solidFill>
                            <a:srgbClr val="FFFFFF"/>
                          </a:solidFill>
                        </a:uFill>
                        <a:latin typeface="Arial"/>
                      </a:endParaRPr>
                    </a:p>
                  </a:txBody>
                  <a:tcPr>
                    <a:lnT w="6480">
                      <a:solidFill>
                        <a:srgbClr val="FFFFFF"/>
                      </a:solidFill>
                    </a:lnT>
                    <a:lnB w="6480">
                      <a:solidFill>
                        <a:srgbClr val="FFFFFF"/>
                      </a:solidFill>
                    </a:lnB>
                    <a:solidFill>
                      <a:srgbClr val="707070"/>
                    </a:solidFill>
                  </a:tcPr>
                </a:tc>
                <a:extLst>
                  <a:ext uri="{0D108BD9-81ED-4DB2-BD59-A6C34878D82A}">
                    <a16:rowId xmlns:a16="http://schemas.microsoft.com/office/drawing/2014/main" val="10003"/>
                  </a:ext>
                </a:extLst>
              </a:tr>
              <a:tr h="821880">
                <a:tc>
                  <a:txBody>
                    <a:bodyPr/>
                    <a:lstStyle/>
                    <a:p>
                      <a:pPr algn="ctr">
                        <a:lnSpc>
                          <a:spcPct val="100000"/>
                        </a:lnSpc>
                      </a:pPr>
                      <a:r>
                        <a:rPr lang="en-US" sz="1600" b="1" strike="noStrike" spc="-1">
                          <a:solidFill>
                            <a:srgbClr val="000000"/>
                          </a:solidFill>
                          <a:uFill>
                            <a:solidFill>
                              <a:srgbClr val="FFFFFF"/>
                            </a:solidFill>
                          </a:uFill>
                          <a:latin typeface="Arial"/>
                        </a:rPr>
                        <a:t>231</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000000"/>
                          </a:solidFill>
                          <a:uFill>
                            <a:solidFill>
                              <a:srgbClr val="FFFFFF"/>
                            </a:solidFill>
                          </a:uFill>
                          <a:latin typeface="Arial"/>
                        </a:rPr>
                        <a:t>231</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000000"/>
                          </a:solidFill>
                          <a:uFill>
                            <a:solidFill>
                              <a:srgbClr val="FFFFFF"/>
                            </a:solidFill>
                          </a:uFill>
                          <a:latin typeface="Arial"/>
                        </a:rPr>
                        <a:t>231</a:t>
                      </a:r>
                      <a:endParaRPr lang="en-US" sz="1800" b="0" strike="noStrike" spc="-1">
                        <a:solidFill>
                          <a:srgbClr val="000000"/>
                        </a:solidFill>
                        <a:uFill>
                          <a:solidFill>
                            <a:srgbClr val="FFFFFF"/>
                          </a:solidFill>
                        </a:uFill>
                        <a:latin typeface="Arial"/>
                      </a:endParaRPr>
                    </a:p>
                  </a:txBody>
                  <a:tcPr>
                    <a:lnT w="6480">
                      <a:solidFill>
                        <a:srgbClr val="FFFFFF"/>
                      </a:solidFill>
                    </a:lnT>
                    <a:lnB w="6480">
                      <a:solidFill>
                        <a:srgbClr val="FFFFFF"/>
                      </a:solidFill>
                    </a:lnB>
                    <a:solidFill>
                      <a:srgbClr val="E7E7E7"/>
                    </a:solidFill>
                  </a:tcPr>
                </a:tc>
                <a:extLst>
                  <a:ext uri="{0D108BD9-81ED-4DB2-BD59-A6C34878D82A}">
                    <a16:rowId xmlns:a16="http://schemas.microsoft.com/office/drawing/2014/main" val="10004"/>
                  </a:ext>
                </a:extLst>
              </a:tr>
              <a:tr h="821880">
                <a:tc>
                  <a:txBody>
                    <a:bodyPr/>
                    <a:lstStyle/>
                    <a:p>
                      <a:pPr algn="ctr">
                        <a:lnSpc>
                          <a:spcPct val="100000"/>
                        </a:lnSpc>
                      </a:pPr>
                      <a:r>
                        <a:rPr lang="en-US" sz="1600" b="1" strike="noStrike" spc="-1">
                          <a:solidFill>
                            <a:srgbClr val="FFFFFF"/>
                          </a:solidFill>
                          <a:uFill>
                            <a:solidFill>
                              <a:srgbClr val="FFFFFF"/>
                            </a:solidFill>
                          </a:uFill>
                          <a:latin typeface="Arial"/>
                        </a:rPr>
                        <a:t>50</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31</a:t>
                      </a:r>
                      <a:endParaRPr lang="en-US" sz="1800" b="0" strike="noStrike" spc="-1">
                        <a:solidFill>
                          <a:srgbClr val="000000"/>
                        </a:solidFill>
                        <a:uFill>
                          <a:solidFill>
                            <a:srgbClr val="FFFFFF"/>
                          </a:solidFill>
                        </a:uFill>
                        <a:latin typeface="Arial"/>
                      </a:endParaRPr>
                    </a:p>
                    <a:p>
                      <a:pPr algn="ctr">
                        <a:lnSpc>
                          <a:spcPct val="100000"/>
                        </a:lnSpc>
                      </a:pPr>
                      <a:r>
                        <a:rPr lang="en-US" sz="1600" b="1" strike="noStrike" spc="-1">
                          <a:solidFill>
                            <a:srgbClr val="FFFFFF"/>
                          </a:solidFill>
                          <a:uFill>
                            <a:solidFill>
                              <a:srgbClr val="FFFFFF"/>
                            </a:solidFill>
                          </a:uFill>
                          <a:latin typeface="Arial"/>
                        </a:rPr>
                        <a:t>160</a:t>
                      </a:r>
                      <a:endParaRPr lang="en-US" sz="1800" b="0" strike="noStrike" spc="-1">
                        <a:solidFill>
                          <a:srgbClr val="000000"/>
                        </a:solidFill>
                        <a:uFill>
                          <a:solidFill>
                            <a:srgbClr val="FFFFFF"/>
                          </a:solidFill>
                        </a:uFill>
                        <a:latin typeface="Arial"/>
                      </a:endParaRPr>
                    </a:p>
                  </a:txBody>
                  <a:tcPr>
                    <a:lnT w="6480">
                      <a:solidFill>
                        <a:srgbClr val="FFFFFF"/>
                      </a:solidFill>
                    </a:lnT>
                    <a:lnB w="25200">
                      <a:solidFill>
                        <a:srgbClr val="000000"/>
                      </a:solidFill>
                    </a:lnB>
                    <a:solidFill>
                      <a:srgbClr val="321FA0"/>
                    </a:solidFill>
                  </a:tcPr>
                </a:tc>
                <a:extLst>
                  <a:ext uri="{0D108BD9-81ED-4DB2-BD59-A6C34878D82A}">
                    <a16:rowId xmlns:a16="http://schemas.microsoft.com/office/drawing/2014/main" val="10005"/>
                  </a:ext>
                </a:extLst>
              </a:tr>
            </a:tbl>
          </a:graphicData>
        </a:graphic>
      </p:graphicFrame>
      <p:pic>
        <p:nvPicPr>
          <p:cNvPr id="4" name="Picture 16"/>
          <p:cNvPicPr/>
          <p:nvPr/>
        </p:nvPicPr>
        <p:blipFill>
          <a:blip r:embed="rId16"/>
          <a:stretch>
            <a:fillRect/>
          </a:stretch>
        </p:blipFill>
        <p:spPr>
          <a:xfrm>
            <a:off x="11019960" y="6409440"/>
            <a:ext cx="1085760" cy="42300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a:rPr>
              <a:t>Click to edit the outline text format</a:t>
            </a: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a:rPr>
              <a:t>Third Outline Level</a:t>
            </a: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Fifth Outline Level</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Sixth Outline Level</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host.robots.ox.ac.uk/pascal/VOC/voc2012/index.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2"/>
          <p:cNvSpPr/>
          <p:nvPr/>
        </p:nvSpPr>
        <p:spPr>
          <a:xfrm>
            <a:off x="11545200" y="154440"/>
            <a:ext cx="547920" cy="462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gn="r">
              <a:lnSpc>
                <a:spcPct val="100000"/>
              </a:lnSpc>
            </a:pPr>
            <a:fld id="{2FD07073-0A8D-486A-8213-98C87730B87B}" type="slidenum">
              <a:rPr lang="en-US" sz="1200" b="0" strike="noStrike" spc="-1">
                <a:solidFill>
                  <a:srgbClr val="BFBFBF"/>
                </a:solidFill>
                <a:uFill>
                  <a:solidFill>
                    <a:srgbClr val="FFFFFF"/>
                  </a:solidFill>
                </a:uFill>
                <a:latin typeface="Arial"/>
                <a:ea typeface="Verdana"/>
              </a:rPr>
              <a:t>1</a:t>
            </a:fld>
            <a:endParaRPr lang="en-US" sz="1800" b="0" strike="noStrike" spc="-1">
              <a:solidFill>
                <a:srgbClr val="000000"/>
              </a:solidFill>
              <a:uFill>
                <a:solidFill>
                  <a:srgbClr val="FFFFFF"/>
                </a:solidFill>
              </a:uFill>
              <a:latin typeface="Arial"/>
            </a:endParaRPr>
          </a:p>
        </p:txBody>
      </p:sp>
      <p:sp>
        <p:nvSpPr>
          <p:cNvPr id="6" name="Title 5"/>
          <p:cNvSpPr>
            <a:spLocks noGrp="1"/>
          </p:cNvSpPr>
          <p:nvPr>
            <p:ph type="title"/>
          </p:nvPr>
        </p:nvSpPr>
        <p:spPr>
          <a:xfrm>
            <a:off x="572760" y="2397823"/>
            <a:ext cx="10972440" cy="1144800"/>
          </a:xfrm>
        </p:spPr>
        <p:txBody>
          <a:bodyPr/>
          <a:lstStyle/>
          <a:p>
            <a:pPr algn="ctr"/>
            <a:r>
              <a:rPr lang="en-US" sz="4400" dirty="0"/>
              <a:t>CV_PROGRESS_2019</a:t>
            </a:r>
          </a:p>
        </p:txBody>
      </p:sp>
      <p:sp>
        <p:nvSpPr>
          <p:cNvPr id="2" name="TextBox 1"/>
          <p:cNvSpPr txBox="1"/>
          <p:nvPr/>
        </p:nvSpPr>
        <p:spPr>
          <a:xfrm>
            <a:off x="7978680" y="5683348"/>
            <a:ext cx="2712766" cy="646331"/>
          </a:xfrm>
          <a:prstGeom prst="rect">
            <a:avLst/>
          </a:prstGeom>
          <a:noFill/>
        </p:spPr>
        <p:txBody>
          <a:bodyPr wrap="square" rtlCol="0">
            <a:spAutoFit/>
          </a:bodyPr>
          <a:lstStyle/>
          <a:p>
            <a:r>
              <a:rPr lang="en-US" altLang="zh-CN" dirty="0"/>
              <a:t>Yu </a:t>
            </a:r>
            <a:r>
              <a:rPr lang="en-US" altLang="zh-CN" dirty="0" err="1"/>
              <a:t>qianjin</a:t>
            </a:r>
            <a:endParaRPr lang="en-US" altLang="zh-CN" dirty="0"/>
          </a:p>
          <a:p>
            <a:r>
              <a:rPr lang="en-US" altLang="zh-CN" dirty="0"/>
              <a:t>2019.12.12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EE700-0FCB-4665-B99B-E2969EF85A40}"/>
              </a:ext>
            </a:extLst>
          </p:cNvPr>
          <p:cNvSpPr>
            <a:spLocks noGrp="1"/>
          </p:cNvSpPr>
          <p:nvPr>
            <p:ph type="title"/>
          </p:nvPr>
        </p:nvSpPr>
        <p:spPr>
          <a:xfrm>
            <a:off x="623547" y="618977"/>
            <a:ext cx="7957745" cy="926031"/>
          </a:xfrm>
        </p:spPr>
        <p:txBody>
          <a:bodyPr/>
          <a:lstStyle/>
          <a:p>
            <a:r>
              <a:rPr lang="en-US" altLang="zh-CN" sz="3200" b="1" dirty="0"/>
              <a:t>Face Recognition</a:t>
            </a:r>
            <a:endParaRPr lang="zh-CN" altLang="en-US" sz="3200" b="1" dirty="0"/>
          </a:p>
        </p:txBody>
      </p:sp>
      <p:sp>
        <p:nvSpPr>
          <p:cNvPr id="3" name="内容占位符 2">
            <a:extLst>
              <a:ext uri="{FF2B5EF4-FFF2-40B4-BE49-F238E27FC236}">
                <a16:creationId xmlns:a16="http://schemas.microsoft.com/office/drawing/2014/main" id="{7AD9DB38-C096-4217-8AB5-099DC1BBE69F}"/>
              </a:ext>
            </a:extLst>
          </p:cNvPr>
          <p:cNvSpPr>
            <a:spLocks noGrp="1"/>
          </p:cNvSpPr>
          <p:nvPr>
            <p:ph idx="1"/>
          </p:nvPr>
        </p:nvSpPr>
        <p:spPr>
          <a:xfrm>
            <a:off x="623547" y="2500875"/>
            <a:ext cx="10852052" cy="2450954"/>
          </a:xfrm>
        </p:spPr>
        <p:txBody>
          <a:bodyPr>
            <a:normAutofit/>
          </a:bodyPr>
          <a:lstStyle/>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Using a lightweight network skeleton, with the </a:t>
            </a:r>
            <a:r>
              <a:rPr lang="en-US" altLang="zh-CN" kern="1200" dirty="0" err="1">
                <a:solidFill>
                  <a:schemeClr val="tx1"/>
                </a:solidFill>
                <a:latin typeface="Arial" panose="020B0604020202020204" pitchFamily="34" charset="0"/>
                <a:ea typeface="+mn-ea"/>
                <a:cs typeface="+mn-cs"/>
              </a:rPr>
              <a:t>softmaxwithloss</a:t>
            </a:r>
            <a:r>
              <a:rPr lang="en-US" altLang="zh-CN" kern="1200" dirty="0">
                <a:solidFill>
                  <a:schemeClr val="tx1"/>
                </a:solidFill>
                <a:latin typeface="Arial" panose="020B0604020202020204" pitchFamily="34" charset="0"/>
                <a:ea typeface="+mn-ea"/>
                <a:cs typeface="+mn-cs"/>
              </a:rPr>
              <a:t> + </a:t>
            </a:r>
            <a:r>
              <a:rPr lang="en-US" altLang="zh-CN" kern="1200" dirty="0" err="1">
                <a:solidFill>
                  <a:schemeClr val="tx1"/>
                </a:solidFill>
                <a:latin typeface="Arial" panose="020B0604020202020204" pitchFamily="34" charset="0"/>
                <a:ea typeface="+mn-ea"/>
                <a:cs typeface="+mn-cs"/>
              </a:rPr>
              <a:t>tripletloss</a:t>
            </a:r>
            <a:r>
              <a:rPr lang="en-US" altLang="zh-CN" kern="1200" dirty="0">
                <a:solidFill>
                  <a:schemeClr val="tx1"/>
                </a:solidFill>
                <a:latin typeface="Arial" panose="020B0604020202020204" pitchFamily="34" charset="0"/>
                <a:ea typeface="+mn-ea"/>
                <a:cs typeface="+mn-cs"/>
              </a:rPr>
              <a:t> loss function, training on the </a:t>
            </a:r>
            <a:r>
              <a:rPr lang="en-US" altLang="zh-CN" kern="1200" dirty="0" err="1">
                <a:solidFill>
                  <a:schemeClr val="tx1"/>
                </a:solidFill>
                <a:latin typeface="Arial" panose="020B0604020202020204" pitchFamily="34" charset="0"/>
                <a:ea typeface="+mn-ea"/>
                <a:cs typeface="+mn-cs"/>
              </a:rPr>
              <a:t>vggface</a:t>
            </a:r>
            <a:r>
              <a:rPr lang="en-US" altLang="zh-CN" kern="1200" dirty="0">
                <a:solidFill>
                  <a:schemeClr val="tx1"/>
                </a:solidFill>
                <a:latin typeface="Arial" panose="020B0604020202020204" pitchFamily="34" charset="0"/>
                <a:ea typeface="+mn-ea"/>
                <a:cs typeface="+mn-cs"/>
              </a:rPr>
              <a:t> dataset, the test accuracy on the </a:t>
            </a:r>
            <a:r>
              <a:rPr lang="en-US" altLang="zh-CN" kern="1200" dirty="0" err="1">
                <a:solidFill>
                  <a:schemeClr val="tx1"/>
                </a:solidFill>
                <a:latin typeface="Arial" panose="020B0604020202020204" pitchFamily="34" charset="0"/>
                <a:ea typeface="+mn-ea"/>
                <a:cs typeface="+mn-cs"/>
              </a:rPr>
              <a:t>lfw</a:t>
            </a:r>
            <a:r>
              <a:rPr lang="en-US" altLang="zh-CN" kern="1200" dirty="0">
                <a:solidFill>
                  <a:schemeClr val="tx1"/>
                </a:solidFill>
                <a:latin typeface="Arial" panose="020B0604020202020204" pitchFamily="34" charset="0"/>
                <a:ea typeface="+mn-ea"/>
                <a:cs typeface="+mn-cs"/>
              </a:rPr>
              <a:t> dataset is 99.5%, and the </a:t>
            </a:r>
            <a:r>
              <a:rPr lang="en-US" altLang="zh-CN" kern="1200" dirty="0" err="1">
                <a:solidFill>
                  <a:schemeClr val="tx1"/>
                </a:solidFill>
                <a:latin typeface="Arial" panose="020B0604020202020204" pitchFamily="34" charset="0"/>
                <a:ea typeface="+mn-ea"/>
                <a:cs typeface="+mn-cs"/>
              </a:rPr>
              <a:t>facenet</a:t>
            </a:r>
            <a:r>
              <a:rPr lang="en-US" altLang="zh-CN" kern="1200" dirty="0">
                <a:solidFill>
                  <a:schemeClr val="tx1"/>
                </a:solidFill>
                <a:latin typeface="Arial" panose="020B0604020202020204" pitchFamily="34" charset="0"/>
                <a:ea typeface="+mn-ea"/>
                <a:cs typeface="+mn-cs"/>
              </a:rPr>
              <a:t> test </a:t>
            </a:r>
            <a:r>
              <a:rPr lang="en-US" altLang="zh-CN" kern="1200" dirty="0">
                <a:solidFill>
                  <a:schemeClr val="tx1"/>
                </a:solidFill>
                <a:latin typeface="Arial" panose="020B0604020202020204" pitchFamily="34" charset="0"/>
              </a:rPr>
              <a:t>accuracy </a:t>
            </a:r>
            <a:r>
              <a:rPr lang="en-US" altLang="zh-CN" kern="1200" dirty="0">
                <a:solidFill>
                  <a:schemeClr val="tx1"/>
                </a:solidFill>
                <a:latin typeface="Arial" panose="020B0604020202020204" pitchFamily="34" charset="0"/>
                <a:ea typeface="+mn-ea"/>
                <a:cs typeface="+mn-cs"/>
              </a:rPr>
              <a:t>on the same dataset is 99.78%</a:t>
            </a:r>
          </a:p>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The weight file  is 25 times smaller than </a:t>
            </a:r>
            <a:r>
              <a:rPr lang="en-US" altLang="zh-CN" kern="1200" dirty="0" err="1">
                <a:solidFill>
                  <a:schemeClr val="tx1"/>
                </a:solidFill>
                <a:latin typeface="Arial" panose="020B0604020202020204" pitchFamily="34" charset="0"/>
                <a:ea typeface="+mn-ea"/>
                <a:cs typeface="+mn-cs"/>
              </a:rPr>
              <a:t>facenet</a:t>
            </a:r>
            <a:r>
              <a:rPr lang="en-US" altLang="zh-CN" kern="1200" dirty="0">
                <a:solidFill>
                  <a:schemeClr val="tx1"/>
                </a:solidFill>
                <a:latin typeface="Arial" panose="020B0604020202020204" pitchFamily="34" charset="0"/>
                <a:ea typeface="+mn-ea"/>
                <a:cs typeface="+mn-cs"/>
              </a:rPr>
              <a:t> and only about 4M in size.</a:t>
            </a:r>
          </a:p>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Test speed. on PC is 20 times faster than </a:t>
            </a:r>
            <a:r>
              <a:rPr lang="en-US" altLang="zh-CN" kern="1200" dirty="0" err="1">
                <a:solidFill>
                  <a:schemeClr val="tx1"/>
                </a:solidFill>
                <a:latin typeface="Arial" panose="020B0604020202020204" pitchFamily="34" charset="0"/>
                <a:ea typeface="+mn-ea"/>
                <a:cs typeface="+mn-cs"/>
              </a:rPr>
              <a:t>facenet</a:t>
            </a:r>
            <a:endParaRPr lang="zh-CN" altLang="en-US" kern="1200" dirty="0">
              <a:solidFill>
                <a:schemeClr val="tx1"/>
              </a:solidFill>
              <a:latin typeface="Arial" panose="020B0604020202020204" pitchFamily="34" charset="0"/>
              <a:ea typeface="+mn-ea"/>
              <a:cs typeface="+mn-cs"/>
            </a:endParaRPr>
          </a:p>
        </p:txBody>
      </p:sp>
    </p:spTree>
    <p:extLst>
      <p:ext uri="{BB962C8B-B14F-4D97-AF65-F5344CB8AC3E}">
        <p14:creationId xmlns:p14="http://schemas.microsoft.com/office/powerpoint/2010/main" val="27004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6" y="1596572"/>
            <a:ext cx="10725179" cy="3741072"/>
          </a:xfrm>
          <a:prstGeom prst="rect">
            <a:avLst/>
          </a:prstGeom>
        </p:spPr>
      </p:pic>
    </p:spTree>
    <p:extLst>
      <p:ext uri="{BB962C8B-B14F-4D97-AF65-F5344CB8AC3E}">
        <p14:creationId xmlns:p14="http://schemas.microsoft.com/office/powerpoint/2010/main" val="225336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EE700-0FCB-4665-B99B-E2969EF85A40}"/>
              </a:ext>
            </a:extLst>
          </p:cNvPr>
          <p:cNvSpPr>
            <a:spLocks noGrp="1"/>
          </p:cNvSpPr>
          <p:nvPr>
            <p:ph type="title"/>
          </p:nvPr>
        </p:nvSpPr>
        <p:spPr>
          <a:xfrm>
            <a:off x="623547" y="618977"/>
            <a:ext cx="7957745" cy="926031"/>
          </a:xfrm>
        </p:spPr>
        <p:txBody>
          <a:bodyPr/>
          <a:lstStyle/>
          <a:p>
            <a:r>
              <a:rPr lang="en-US" altLang="zh-CN" sz="3200" b="1" dirty="0"/>
              <a:t>Pedestrian re-identification</a:t>
            </a:r>
            <a:endParaRPr lang="zh-CN" altLang="en-US" sz="3200" b="1" dirty="0"/>
          </a:p>
        </p:txBody>
      </p:sp>
      <p:sp>
        <p:nvSpPr>
          <p:cNvPr id="3" name="内容占位符 2">
            <a:extLst>
              <a:ext uri="{FF2B5EF4-FFF2-40B4-BE49-F238E27FC236}">
                <a16:creationId xmlns:a16="http://schemas.microsoft.com/office/drawing/2014/main" id="{7AD9DB38-C096-4217-8AB5-099DC1BBE69F}"/>
              </a:ext>
            </a:extLst>
          </p:cNvPr>
          <p:cNvSpPr>
            <a:spLocks noGrp="1"/>
          </p:cNvSpPr>
          <p:nvPr>
            <p:ph idx="1"/>
          </p:nvPr>
        </p:nvSpPr>
        <p:spPr>
          <a:xfrm>
            <a:off x="623547" y="2264899"/>
            <a:ext cx="10852052" cy="3137095"/>
          </a:xfrm>
        </p:spPr>
        <p:txBody>
          <a:bodyPr>
            <a:noAutofit/>
          </a:bodyPr>
          <a:lstStyle/>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On the cuhk03 + </a:t>
            </a:r>
            <a:r>
              <a:rPr lang="en-US" altLang="zh-CN" kern="1200" dirty="0" err="1">
                <a:solidFill>
                  <a:schemeClr val="tx1"/>
                </a:solidFill>
                <a:latin typeface="Arial" panose="020B0604020202020204" pitchFamily="34" charset="0"/>
                <a:ea typeface="+mn-ea"/>
                <a:cs typeface="+mn-cs"/>
              </a:rPr>
              <a:t>DukeMTMC</a:t>
            </a:r>
            <a:r>
              <a:rPr lang="en-US" altLang="zh-CN" kern="1200" dirty="0">
                <a:solidFill>
                  <a:schemeClr val="tx1"/>
                </a:solidFill>
                <a:latin typeface="Arial" panose="020B0604020202020204" pitchFamily="34" charset="0"/>
                <a:ea typeface="+mn-ea"/>
                <a:cs typeface="+mn-cs"/>
              </a:rPr>
              <a:t> + Market1501 dataset (2946 pedestrians), using the </a:t>
            </a:r>
            <a:r>
              <a:rPr lang="en-US" altLang="zh-CN" kern="1200" dirty="0" err="1">
                <a:solidFill>
                  <a:schemeClr val="tx1"/>
                </a:solidFill>
                <a:latin typeface="Arial" panose="020B0604020202020204" pitchFamily="34" charset="0"/>
                <a:ea typeface="+mn-ea"/>
                <a:cs typeface="+mn-cs"/>
              </a:rPr>
              <a:t>googlenet</a:t>
            </a:r>
            <a:r>
              <a:rPr lang="en-US" altLang="zh-CN" kern="1200" dirty="0">
                <a:solidFill>
                  <a:schemeClr val="tx1"/>
                </a:solidFill>
                <a:latin typeface="Arial" panose="020B0604020202020204" pitchFamily="34" charset="0"/>
                <a:ea typeface="+mn-ea"/>
                <a:cs typeface="+mn-cs"/>
              </a:rPr>
              <a:t> and the </a:t>
            </a:r>
            <a:r>
              <a:rPr lang="en-US" altLang="zh-CN" kern="1200" dirty="0" err="1">
                <a:solidFill>
                  <a:schemeClr val="tx1"/>
                </a:solidFill>
                <a:latin typeface="Arial" panose="020B0604020202020204" pitchFamily="34" charset="0"/>
                <a:ea typeface="+mn-ea"/>
                <a:cs typeface="+mn-cs"/>
              </a:rPr>
              <a:t>softmaxwithloss</a:t>
            </a:r>
            <a:r>
              <a:rPr lang="en-US" altLang="zh-CN" kern="1200" dirty="0">
                <a:solidFill>
                  <a:schemeClr val="tx1"/>
                </a:solidFill>
                <a:latin typeface="Arial" panose="020B0604020202020204" pitchFamily="34" charset="0"/>
                <a:ea typeface="+mn-ea"/>
                <a:cs typeface="+mn-cs"/>
              </a:rPr>
              <a:t> + </a:t>
            </a:r>
            <a:r>
              <a:rPr lang="en-US" altLang="zh-CN" kern="1200" dirty="0" err="1">
                <a:solidFill>
                  <a:schemeClr val="tx1"/>
                </a:solidFill>
                <a:latin typeface="Arial" panose="020B0604020202020204" pitchFamily="34" charset="0"/>
                <a:ea typeface="+mn-ea"/>
                <a:cs typeface="+mn-cs"/>
              </a:rPr>
              <a:t>tripletloss</a:t>
            </a:r>
            <a:r>
              <a:rPr lang="en-US" altLang="zh-CN" kern="1200" dirty="0">
                <a:solidFill>
                  <a:schemeClr val="tx1"/>
                </a:solidFill>
                <a:latin typeface="Arial" panose="020B0604020202020204" pitchFamily="34" charset="0"/>
                <a:ea typeface="+mn-ea"/>
                <a:cs typeface="+mn-cs"/>
              </a:rPr>
              <a:t> loss function.</a:t>
            </a:r>
          </a:p>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 the test accuracy is 96.5 on the </a:t>
            </a:r>
            <a:r>
              <a:rPr lang="en-US" altLang="zh-CN" kern="1200" dirty="0" err="1">
                <a:solidFill>
                  <a:schemeClr val="tx1"/>
                </a:solidFill>
                <a:latin typeface="Arial" panose="020B0604020202020204" pitchFamily="34" charset="0"/>
                <a:ea typeface="+mn-ea"/>
                <a:cs typeface="+mn-cs"/>
              </a:rPr>
              <a:t>val</a:t>
            </a:r>
            <a:r>
              <a:rPr lang="en-US" altLang="zh-CN" kern="1200" dirty="0">
                <a:solidFill>
                  <a:schemeClr val="tx1"/>
                </a:solidFill>
                <a:latin typeface="Arial" panose="020B0604020202020204" pitchFamily="34" charset="0"/>
                <a:ea typeface="+mn-ea"/>
                <a:cs typeface="+mn-cs"/>
              </a:rPr>
              <a:t> dataset (40,000 pairs of whole datasets), but this high accuracy is built on the complete Body image set which I used. So the body will be randomly cut later to simulate the real situation</a:t>
            </a:r>
          </a:p>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Using data enhancement technology, random cutting, cropping, etc.</a:t>
            </a:r>
          </a:p>
          <a:p>
            <a:pPr marL="342900" indent="-342900" algn="l" rtl="0">
              <a:lnSpc>
                <a:spcPct val="150000"/>
              </a:lnSpc>
              <a:buFont typeface="+mj-lt"/>
              <a:buAutoNum type="alphaLcPeriod"/>
            </a:pPr>
            <a:r>
              <a:rPr lang="en-US" altLang="zh-CN" kern="1200" dirty="0">
                <a:solidFill>
                  <a:schemeClr val="tx1"/>
                </a:solidFill>
                <a:latin typeface="Arial" panose="020B0604020202020204" pitchFamily="34" charset="0"/>
                <a:ea typeface="+mn-ea"/>
                <a:cs typeface="+mn-cs"/>
              </a:rPr>
              <a:t>I plan to use </a:t>
            </a:r>
            <a:r>
              <a:rPr lang="en-US" altLang="zh-CN" kern="1200" dirty="0" err="1">
                <a:solidFill>
                  <a:schemeClr val="tx1"/>
                </a:solidFill>
                <a:latin typeface="Arial" panose="020B0604020202020204" pitchFamily="34" charset="0"/>
                <a:ea typeface="+mn-ea"/>
                <a:cs typeface="+mn-cs"/>
              </a:rPr>
              <a:t>centerloss</a:t>
            </a:r>
            <a:r>
              <a:rPr lang="en-US" altLang="zh-CN" kern="1200" dirty="0">
                <a:solidFill>
                  <a:schemeClr val="tx1"/>
                </a:solidFill>
                <a:latin typeface="Arial" panose="020B0604020202020204" pitchFamily="34" charset="0"/>
                <a:ea typeface="+mn-ea"/>
                <a:cs typeface="+mn-cs"/>
              </a:rPr>
              <a:t> to continue to optimize the network.</a:t>
            </a:r>
            <a:endParaRPr lang="zh-CN" altLang="en-US" kern="1200" dirty="0">
              <a:solidFill>
                <a:schemeClr val="tx1"/>
              </a:solidFill>
              <a:latin typeface="Arial" panose="020B0604020202020204" pitchFamily="34" charset="0"/>
              <a:ea typeface="+mn-ea"/>
              <a:cs typeface="+mn-cs"/>
            </a:endParaRPr>
          </a:p>
        </p:txBody>
      </p:sp>
    </p:spTree>
    <p:extLst>
      <p:ext uri="{BB962C8B-B14F-4D97-AF65-F5344CB8AC3E}">
        <p14:creationId xmlns:p14="http://schemas.microsoft.com/office/powerpoint/2010/main" val="196377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3" y="74178"/>
            <a:ext cx="9567934" cy="6783822"/>
          </a:xfrm>
          <a:prstGeom prst="rect">
            <a:avLst/>
          </a:prstGeom>
        </p:spPr>
      </p:pic>
    </p:spTree>
    <p:extLst>
      <p:ext uri="{BB962C8B-B14F-4D97-AF65-F5344CB8AC3E}">
        <p14:creationId xmlns:p14="http://schemas.microsoft.com/office/powerpoint/2010/main" val="189110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90842"/>
            <a:ext cx="10972440" cy="731520"/>
          </a:xfrm>
        </p:spPr>
        <p:txBody>
          <a:bodyPr/>
          <a:lstStyle/>
          <a:p>
            <a:r>
              <a:rPr lang="en-US" sz="3200" b="1" dirty="0"/>
              <a:t>Object Detection</a:t>
            </a:r>
          </a:p>
        </p:txBody>
      </p:sp>
      <p:sp>
        <p:nvSpPr>
          <p:cNvPr id="4" name="TextBox 3"/>
          <p:cNvSpPr txBox="1"/>
          <p:nvPr/>
        </p:nvSpPr>
        <p:spPr>
          <a:xfrm>
            <a:off x="356261" y="1322362"/>
            <a:ext cx="10864948" cy="5442516"/>
          </a:xfrm>
          <a:prstGeom prst="rect">
            <a:avLst/>
          </a:prstGeom>
          <a:noFill/>
        </p:spPr>
        <p:txBody>
          <a:bodyPr wrap="square" rtlCol="0">
            <a:spAutoFit/>
          </a:bodyPr>
          <a:lstStyle/>
          <a:p>
            <a:pPr marL="342900" indent="-342900">
              <a:lnSpc>
                <a:spcPct val="150000"/>
              </a:lnSpc>
              <a:buFont typeface="+mj-lt"/>
              <a:buAutoNum type="alphaLcPeriod"/>
            </a:pPr>
            <a:r>
              <a:rPr lang="en-US" dirty="0">
                <a:latin typeface="Arial" panose="020B0604020202020204" pitchFamily="34" charset="0"/>
              </a:rPr>
              <a:t>Open </a:t>
            </a:r>
            <a:r>
              <a:rPr lang="en-US" dirty="0" err="1">
                <a:latin typeface="Arial" panose="020B0604020202020204" pitchFamily="34" charset="0"/>
              </a:rPr>
              <a:t>DataSet</a:t>
            </a:r>
            <a:r>
              <a:rPr lang="en-US" dirty="0">
                <a:latin typeface="Arial" panose="020B0604020202020204" pitchFamily="34" charset="0"/>
              </a:rPr>
              <a:t>: Pascal VOC 2012(</a:t>
            </a:r>
            <a:r>
              <a:rPr lang="en-US" altLang="zh-CN" dirty="0">
                <a:latin typeface="等线" panose="020F0502020204030204"/>
                <a:ea typeface="等线" panose="02010600030101010101" pitchFamily="2" charset="-122"/>
                <a:hlinkClick r:id="rId2"/>
              </a:rPr>
              <a:t>http://host.robots.ox.ac.uk/pascal/VOC/voc2012/index.html</a:t>
            </a:r>
            <a:r>
              <a:rPr lang="en-US" dirty="0">
                <a:latin typeface="Arial" panose="020B0604020202020204" pitchFamily="34" charset="0"/>
              </a:rPr>
              <a:t>), identifying specific objects from a given picture, of which there are 20 types of objects to be identified including </a:t>
            </a:r>
            <a:r>
              <a:rPr lang="en-US" altLang="zh-CN" dirty="0"/>
              <a:t>person</a:t>
            </a:r>
            <a:r>
              <a:rPr lang="zh-CN" altLang="en-US" dirty="0"/>
              <a:t>，</a:t>
            </a:r>
            <a:r>
              <a:rPr lang="en-US" altLang="zh-CN" dirty="0"/>
              <a:t>bird</a:t>
            </a:r>
            <a:r>
              <a:rPr lang="zh-CN" altLang="en-US" dirty="0"/>
              <a:t>，</a:t>
            </a:r>
            <a:r>
              <a:rPr lang="en-US" altLang="zh-CN" dirty="0"/>
              <a:t>cat, cow, dog, horse, sheep</a:t>
            </a:r>
            <a:r>
              <a:rPr lang="zh-CN" altLang="en-US" dirty="0"/>
              <a:t>，</a:t>
            </a:r>
            <a:r>
              <a:rPr lang="en-US" altLang="zh-CN" dirty="0"/>
              <a:t>airplane, bicycle, boat, bus, car, motorbike, train</a:t>
            </a:r>
            <a:r>
              <a:rPr lang="zh-CN" altLang="en-US" dirty="0"/>
              <a:t>，</a:t>
            </a:r>
            <a:r>
              <a:rPr lang="en-US" altLang="zh-CN" dirty="0"/>
              <a:t>bottle, chair, dining table, potted plant, sofa, </a:t>
            </a:r>
            <a:r>
              <a:rPr lang="en-US" altLang="zh-CN" dirty="0" err="1"/>
              <a:t>tv</a:t>
            </a:r>
            <a:r>
              <a:rPr lang="en-US" altLang="zh-CN" dirty="0"/>
              <a:t>/monitor. For detection tasks, VOC2012 Train-Val / test contains all corresponding pictures from 2008-2011(which has updated to voc2017). Train-Val has 11,540 pictures with a total of 27450 objects, which is a relatively large data set for object classification and detection.</a:t>
            </a:r>
            <a:endParaRPr lang="en-US" dirty="0">
              <a:latin typeface="Arial" panose="020B0604020202020204" pitchFamily="34" charset="0"/>
            </a:endParaRPr>
          </a:p>
          <a:p>
            <a:pPr marL="342900" indent="-342900">
              <a:lnSpc>
                <a:spcPct val="150000"/>
              </a:lnSpc>
              <a:buFont typeface="+mj-lt"/>
              <a:buAutoNum type="alphaLcPeriod"/>
            </a:pPr>
            <a:r>
              <a:rPr lang="en-US" dirty="0"/>
              <a:t>Net backbone: </a:t>
            </a:r>
            <a:r>
              <a:rPr lang="en-US" dirty="0" err="1"/>
              <a:t>Mobilenet</a:t>
            </a:r>
            <a:r>
              <a:rPr lang="en-US" dirty="0"/>
              <a:t> is selected as the basic backbone, and adopted an end-to-end network detection algorithm. </a:t>
            </a:r>
          </a:p>
          <a:p>
            <a:pPr marL="342900" indent="-342900">
              <a:lnSpc>
                <a:spcPct val="150000"/>
              </a:lnSpc>
              <a:buFont typeface="+mj-lt"/>
              <a:buAutoNum type="alphaLcPeriod"/>
            </a:pPr>
            <a:r>
              <a:rPr lang="en-US" dirty="0"/>
              <a:t>Test results: The </a:t>
            </a:r>
            <a:r>
              <a:rPr lang="en-US" dirty="0" err="1"/>
              <a:t>mAP</a:t>
            </a:r>
            <a:r>
              <a:rPr lang="en-US" dirty="0"/>
              <a:t> value is 71.2%, and the latest algorithm research is about 83.5% or more (this latest  result is        the latest test result in October 2018, and the best result may be far better than this value. The comparison chart is in the second page)</a:t>
            </a:r>
          </a:p>
          <a:p>
            <a:pPr marL="342900" indent="-342900">
              <a:lnSpc>
                <a:spcPct val="150000"/>
              </a:lnSpc>
              <a:buFont typeface="+mj-lt"/>
              <a:buAutoNum type="alphaLcPeriod"/>
            </a:pPr>
            <a:r>
              <a:rPr lang="en-US" altLang="zh-CN" dirty="0"/>
              <a:t>The algorithm is suitable for running on a local port device, which is small and light</a:t>
            </a:r>
            <a:endParaRPr lang="en-US" dirty="0"/>
          </a:p>
        </p:txBody>
      </p:sp>
    </p:spTree>
    <p:extLst>
      <p:ext uri="{BB962C8B-B14F-4D97-AF65-F5344CB8AC3E}">
        <p14:creationId xmlns:p14="http://schemas.microsoft.com/office/powerpoint/2010/main" val="263148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FBE4969-8EA4-4AEB-853F-EF86D2FDF57D}"/>
              </a:ext>
            </a:extLst>
          </p:cNvPr>
          <p:cNvSpPr txBox="1"/>
          <p:nvPr/>
        </p:nvSpPr>
        <p:spPr>
          <a:xfrm>
            <a:off x="860280" y="6488668"/>
            <a:ext cx="8771108" cy="369332"/>
          </a:xfrm>
          <a:prstGeom prst="rect">
            <a:avLst/>
          </a:prstGeom>
          <a:noFill/>
        </p:spPr>
        <p:txBody>
          <a:bodyPr wrap="square" rtlCol="0">
            <a:spAutoFit/>
          </a:bodyPr>
          <a:lstStyle/>
          <a:p>
            <a:r>
              <a:rPr lang="en-US" altLang="zh-CN" dirty="0"/>
              <a:t>Note: The test data set is pascal </a:t>
            </a:r>
            <a:r>
              <a:rPr lang="en-US" altLang="zh-CN" dirty="0" err="1"/>
              <a:t>voc</a:t>
            </a:r>
            <a:r>
              <a:rPr lang="en-US" altLang="zh-CN" dirty="0"/>
              <a:t> 2012. The </a:t>
            </a:r>
            <a:r>
              <a:rPr lang="en-US" altLang="zh-CN" dirty="0" err="1"/>
              <a:t>val</a:t>
            </a:r>
            <a:r>
              <a:rPr lang="en-US" altLang="zh-CN" dirty="0"/>
              <a:t> data set contains 5823 images.</a:t>
            </a:r>
            <a:endParaRPr lang="zh-CN" altLang="en-US" dirty="0"/>
          </a:p>
        </p:txBody>
      </p:sp>
      <p:pic>
        <p:nvPicPr>
          <p:cNvPr id="4" name="Picture 2" descr="https://upload.wikimedia.org/wikipedia/commons/thumb/3/38/Detected-with-YOLO--Schreibtisch-mit-Objekten.jpg/1024px-Detected-with-YOLO--Schreibtisch-mit-Objekt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9062" y="763002"/>
            <a:ext cx="8153547" cy="524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890170587"/>
              </p:ext>
            </p:extLst>
          </p:nvPr>
        </p:nvGraphicFramePr>
        <p:xfrm>
          <a:off x="633045" y="763002"/>
          <a:ext cx="2912016" cy="5445330"/>
        </p:xfrm>
        <a:graphic>
          <a:graphicData uri="http://schemas.openxmlformats.org/drawingml/2006/table">
            <a:tbl>
              <a:tblPr firstRow="1" bandRow="1">
                <a:tableStyleId>{5C22544A-7EE6-4342-B048-85BDC9FD1C3A}</a:tableStyleId>
              </a:tblPr>
              <a:tblGrid>
                <a:gridCol w="1456008">
                  <a:extLst>
                    <a:ext uri="{9D8B030D-6E8A-4147-A177-3AD203B41FA5}">
                      <a16:colId xmlns:a16="http://schemas.microsoft.com/office/drawing/2014/main" val="1166705360"/>
                    </a:ext>
                  </a:extLst>
                </a:gridCol>
                <a:gridCol w="1456008">
                  <a:extLst>
                    <a:ext uri="{9D8B030D-6E8A-4147-A177-3AD203B41FA5}">
                      <a16:colId xmlns:a16="http://schemas.microsoft.com/office/drawing/2014/main" val="2482138933"/>
                    </a:ext>
                  </a:extLst>
                </a:gridCol>
              </a:tblGrid>
              <a:tr h="1089066">
                <a:tc>
                  <a:txBody>
                    <a:bodyPr/>
                    <a:lstStyle/>
                    <a:p>
                      <a:pPr algn="ctr"/>
                      <a:r>
                        <a:rPr lang="en-US" altLang="zh-CN" dirty="0" err="1"/>
                        <a:t>mAP</a:t>
                      </a:r>
                      <a:endParaRPr lang="en-US" dirty="0"/>
                    </a:p>
                  </a:txBody>
                  <a:tcPr anchor="ctr"/>
                </a:tc>
                <a:tc>
                  <a:txBody>
                    <a:bodyPr/>
                    <a:lstStyle/>
                    <a:p>
                      <a:pPr algn="ctr"/>
                      <a:r>
                        <a:rPr lang="en-US" dirty="0"/>
                        <a:t>Method</a:t>
                      </a:r>
                    </a:p>
                  </a:txBody>
                  <a:tcPr anchor="ctr"/>
                </a:tc>
                <a:extLst>
                  <a:ext uri="{0D108BD9-81ED-4DB2-BD59-A6C34878D82A}">
                    <a16:rowId xmlns:a16="http://schemas.microsoft.com/office/drawing/2014/main" val="1691275737"/>
                  </a:ext>
                </a:extLst>
              </a:tr>
              <a:tr h="1089066">
                <a:tc>
                  <a:txBody>
                    <a:bodyPr/>
                    <a:lstStyle/>
                    <a:p>
                      <a:pPr algn="ctr"/>
                      <a:r>
                        <a:rPr lang="en-US" dirty="0"/>
                        <a:t>ours</a:t>
                      </a:r>
                    </a:p>
                  </a:txBody>
                  <a:tcPr anchor="ctr"/>
                </a:tc>
                <a:tc>
                  <a:txBody>
                    <a:bodyPr/>
                    <a:lstStyle/>
                    <a:p>
                      <a:pPr algn="ctr"/>
                      <a:r>
                        <a:rPr lang="en-US" dirty="0"/>
                        <a:t>71.2%</a:t>
                      </a:r>
                    </a:p>
                  </a:txBody>
                  <a:tcPr anchor="ctr"/>
                </a:tc>
                <a:extLst>
                  <a:ext uri="{0D108BD9-81ED-4DB2-BD59-A6C34878D82A}">
                    <a16:rowId xmlns:a16="http://schemas.microsoft.com/office/drawing/2014/main" val="418119605"/>
                  </a:ext>
                </a:extLst>
              </a:tr>
              <a:tr h="1089066">
                <a:tc>
                  <a:txBody>
                    <a:bodyPr/>
                    <a:lstStyle/>
                    <a:p>
                      <a:pPr algn="ctr"/>
                      <a:r>
                        <a:rPr lang="en-US" dirty="0"/>
                        <a:t>SSD</a:t>
                      </a:r>
                    </a:p>
                  </a:txBody>
                  <a:tcPr anchor="ctr"/>
                </a:tc>
                <a:tc>
                  <a:txBody>
                    <a:bodyPr/>
                    <a:lstStyle/>
                    <a:p>
                      <a:pPr algn="ctr"/>
                      <a:r>
                        <a:rPr lang="en-US" dirty="0"/>
                        <a:t>79.5%</a:t>
                      </a:r>
                    </a:p>
                  </a:txBody>
                  <a:tcPr anchor="ctr"/>
                </a:tc>
                <a:extLst>
                  <a:ext uri="{0D108BD9-81ED-4DB2-BD59-A6C34878D82A}">
                    <a16:rowId xmlns:a16="http://schemas.microsoft.com/office/drawing/2014/main" val="4075581725"/>
                  </a:ext>
                </a:extLst>
              </a:tr>
              <a:tr h="1089066">
                <a:tc>
                  <a:txBody>
                    <a:bodyPr/>
                    <a:lstStyle/>
                    <a:p>
                      <a:pPr algn="ctr"/>
                      <a:r>
                        <a:rPr lang="en-US" dirty="0"/>
                        <a:t>YOLOV3</a:t>
                      </a:r>
                    </a:p>
                    <a:p>
                      <a:pPr algn="ctr"/>
                      <a:r>
                        <a:rPr lang="en-US" dirty="0"/>
                        <a:t>(AP50)</a:t>
                      </a:r>
                    </a:p>
                  </a:txBody>
                  <a:tcPr anchor="ctr"/>
                </a:tc>
                <a:tc>
                  <a:txBody>
                    <a:bodyPr/>
                    <a:lstStyle/>
                    <a:p>
                      <a:pPr algn="ctr"/>
                      <a:r>
                        <a:rPr lang="en-US" dirty="0"/>
                        <a:t>60</a:t>
                      </a:r>
                      <a:r>
                        <a:rPr lang="en-US" baseline="0" dirty="0"/>
                        <a:t>%</a:t>
                      </a:r>
                      <a:endParaRPr lang="en-US" dirty="0"/>
                    </a:p>
                  </a:txBody>
                  <a:tcPr anchor="ctr"/>
                </a:tc>
                <a:extLst>
                  <a:ext uri="{0D108BD9-81ED-4DB2-BD59-A6C34878D82A}">
                    <a16:rowId xmlns:a16="http://schemas.microsoft.com/office/drawing/2014/main" val="1284744451"/>
                  </a:ext>
                </a:extLst>
              </a:tr>
              <a:tr h="1089066">
                <a:tc>
                  <a:txBody>
                    <a:bodyPr/>
                    <a:lstStyle/>
                    <a:p>
                      <a:pPr algn="ctr"/>
                      <a:r>
                        <a:rPr lang="en-US" dirty="0"/>
                        <a:t>DSSD</a:t>
                      </a:r>
                    </a:p>
                  </a:txBody>
                  <a:tcPr anchor="ctr"/>
                </a:tc>
                <a:tc>
                  <a:txBody>
                    <a:bodyPr/>
                    <a:lstStyle/>
                    <a:p>
                      <a:pPr algn="ctr"/>
                      <a:r>
                        <a:rPr lang="en-US" dirty="0"/>
                        <a:t>81.5%</a:t>
                      </a:r>
                    </a:p>
                  </a:txBody>
                  <a:tcPr anchor="ctr"/>
                </a:tc>
                <a:extLst>
                  <a:ext uri="{0D108BD9-81ED-4DB2-BD59-A6C34878D82A}">
                    <a16:rowId xmlns:a16="http://schemas.microsoft.com/office/drawing/2014/main" val="2712021425"/>
                  </a:ext>
                </a:extLst>
              </a:tr>
            </a:tbl>
          </a:graphicData>
        </a:graphic>
      </p:graphicFrame>
    </p:spTree>
    <p:extLst>
      <p:ext uri="{BB962C8B-B14F-4D97-AF65-F5344CB8AC3E}">
        <p14:creationId xmlns:p14="http://schemas.microsoft.com/office/powerpoint/2010/main" val="52532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90842"/>
            <a:ext cx="10972440" cy="731520"/>
          </a:xfrm>
        </p:spPr>
        <p:txBody>
          <a:bodyPr/>
          <a:lstStyle/>
          <a:p>
            <a:r>
              <a:rPr lang="en-US" sz="3200" b="1" dirty="0"/>
              <a:t>Face Detection</a:t>
            </a:r>
          </a:p>
        </p:txBody>
      </p:sp>
      <p:sp>
        <p:nvSpPr>
          <p:cNvPr id="4" name="TextBox 3"/>
          <p:cNvSpPr txBox="1"/>
          <p:nvPr/>
        </p:nvSpPr>
        <p:spPr>
          <a:xfrm>
            <a:off x="356261" y="1913205"/>
            <a:ext cx="10864948" cy="4247317"/>
          </a:xfrm>
          <a:prstGeom prst="rect">
            <a:avLst/>
          </a:prstGeom>
          <a:noFill/>
        </p:spPr>
        <p:txBody>
          <a:bodyPr wrap="square" rtlCol="0">
            <a:spAutoFit/>
          </a:bodyPr>
          <a:lstStyle/>
          <a:p>
            <a:pPr marL="342900" indent="-342900">
              <a:lnSpc>
                <a:spcPct val="150000"/>
              </a:lnSpc>
              <a:buFont typeface="+mj-lt"/>
              <a:buAutoNum type="alphaLcPeriod"/>
            </a:pPr>
            <a:r>
              <a:rPr lang="en-US" dirty="0">
                <a:latin typeface="Arial" panose="020B0604020202020204" pitchFamily="34" charset="0"/>
              </a:rPr>
              <a:t>Open Data Set WIDER FACE is a benchmark dataset for face detection that provides a wider range of face data from the Chinese University of Hong Kong. It was collected by </a:t>
            </a:r>
            <a:r>
              <a:rPr lang="en-US" dirty="0" err="1">
                <a:latin typeface="Arial" panose="020B0604020202020204" pitchFamily="34" charset="0"/>
              </a:rPr>
              <a:t>YangShuo</a:t>
            </a:r>
            <a:r>
              <a:rPr lang="en-US" dirty="0">
                <a:latin typeface="Arial" panose="020B0604020202020204" pitchFamily="34" charset="0"/>
              </a:rPr>
              <a:t>, Luo Ping, Loy, </a:t>
            </a:r>
            <a:r>
              <a:rPr lang="en-US" i="1" dirty="0">
                <a:latin typeface="Arial" panose="020B0604020202020204" pitchFamily="34" charset="0"/>
              </a:rPr>
              <a:t>et. al</a:t>
            </a:r>
            <a:r>
              <a:rPr lang="en-US" dirty="0">
                <a:latin typeface="Arial" panose="020B0604020202020204" pitchFamily="34" charset="0"/>
              </a:rPr>
              <a:t>. It contains 32,203 images and 393,703 face images, showing great changes in scale, pose, occlusion, expression, dressing, and care. WIDER FACE is organized based on 61 event categories. For each event category, 40% of it is selected as the training set, 10% is used for cross validation, and 50% is used as the test set. Like the PASCAL VOC dataset, this dataset also uses the same indicators. As with the MALF and Caltech datasets, no corresponding background bounding box is provided for the test images. The image is shown below and the download link is http://mmlab.ie.cuhk.edu.hk/projects/WIDERFace/ </a:t>
            </a:r>
          </a:p>
          <a:p>
            <a:pPr marL="342900" indent="-342900">
              <a:lnSpc>
                <a:spcPct val="150000"/>
              </a:lnSpc>
              <a:buFont typeface="+mj-lt"/>
              <a:buAutoNum type="alphaLcPeriod"/>
            </a:pPr>
            <a:r>
              <a:rPr lang="en-US" dirty="0" err="1"/>
              <a:t>widerface</a:t>
            </a:r>
            <a:r>
              <a:rPr lang="en-US" dirty="0"/>
              <a:t> </a:t>
            </a:r>
            <a:r>
              <a:rPr lang="en-US" dirty="0" err="1"/>
              <a:t>val</a:t>
            </a:r>
            <a:r>
              <a:rPr lang="en-US" dirty="0"/>
              <a:t> set </a:t>
            </a:r>
            <a:r>
              <a:rPr lang="en-US" dirty="0" err="1"/>
              <a:t>mAP</a:t>
            </a:r>
            <a:r>
              <a:rPr lang="en-US" dirty="0"/>
              <a:t> value is 79.5% </a:t>
            </a:r>
            <a:r>
              <a:rPr lang="en-US" altLang="zh-CN" dirty="0"/>
              <a:t>which </a:t>
            </a:r>
            <a:r>
              <a:rPr lang="en-US" dirty="0"/>
              <a:t>does not detect faces below 20px pixels, </a:t>
            </a:r>
          </a:p>
        </p:txBody>
      </p:sp>
    </p:spTree>
    <p:extLst>
      <p:ext uri="{BB962C8B-B14F-4D97-AF65-F5344CB8AC3E}">
        <p14:creationId xmlns:p14="http://schemas.microsoft.com/office/powerpoint/2010/main" val="218133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38080" y="644040"/>
            <a:ext cx="10515240" cy="80928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face detector</a:t>
            </a:r>
            <a:endParaRPr lang="zh-CN" sz="1800" b="0" strike="noStrike" spc="-1">
              <a:solidFill>
                <a:srgbClr val="000000"/>
              </a:solidFill>
              <a:uFill>
                <a:solidFill>
                  <a:srgbClr val="FFFFFF"/>
                </a:solidFill>
              </a:uFill>
              <a:latin typeface="Calibri"/>
            </a:endParaRPr>
          </a:p>
        </p:txBody>
      </p:sp>
      <p:sp>
        <p:nvSpPr>
          <p:cNvPr id="101" name="TextShape 2"/>
          <p:cNvSpPr txBox="1"/>
          <p:nvPr/>
        </p:nvSpPr>
        <p:spPr>
          <a:xfrm>
            <a:off x="135360" y="1825560"/>
            <a:ext cx="11218320" cy="491832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algorithm graph</a:t>
            </a: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a:lnSpc>
                <a:spcPct val="90000"/>
              </a:lnSpc>
            </a:pPr>
            <a:endParaRPr lang="zh-CN" sz="2800" b="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algorithm evaluate:</a:t>
            </a:r>
          </a:p>
          <a:p>
            <a:pPr>
              <a:lnSpc>
                <a:spcPct val="100000"/>
              </a:lnSpc>
            </a:pPr>
            <a:r>
              <a:rPr lang="zh-CN" sz="2800" b="0" strike="noStrike" spc="-1" dirty="0">
                <a:solidFill>
                  <a:srgbClr val="000000"/>
                </a:solidFill>
                <a:uFill>
                  <a:solidFill>
                    <a:srgbClr val="FFFFFF"/>
                  </a:solidFill>
                </a:uFill>
                <a:latin typeface="Calibri"/>
              </a:rPr>
              <a:t>pixels solution: </a:t>
            </a:r>
            <a:r>
              <a:rPr lang="en-US" altLang="zh-CN" sz="2800" b="0" strike="noStrike" spc="-1" dirty="0">
                <a:solidFill>
                  <a:srgbClr val="000000"/>
                </a:solidFill>
                <a:uFill>
                  <a:solidFill>
                    <a:srgbClr val="FFFFFF"/>
                  </a:solidFill>
                </a:uFill>
                <a:latin typeface="Calibri"/>
              </a:rPr>
              <a:t>2</a:t>
            </a:r>
            <a:r>
              <a:rPr lang="zh-CN" sz="2800" b="0" strike="noStrike" spc="-1" dirty="0">
                <a:solidFill>
                  <a:srgbClr val="000000"/>
                </a:solidFill>
                <a:uFill>
                  <a:solidFill>
                    <a:srgbClr val="FFFFFF"/>
                  </a:solidFill>
                </a:uFill>
                <a:latin typeface="Calibri"/>
              </a:rPr>
              <a:t>0 px</a:t>
            </a:r>
          </a:p>
          <a:p>
            <a:pPr>
              <a:lnSpc>
                <a:spcPct val="100000"/>
              </a:lnSpc>
            </a:pPr>
            <a:r>
              <a:rPr lang="zh-CN" sz="2800" b="0" strike="noStrike" spc="-1" dirty="0">
                <a:solidFill>
                  <a:srgbClr val="000000"/>
                </a:solidFill>
                <a:uFill>
                  <a:solidFill>
                    <a:srgbClr val="FFFFFF"/>
                  </a:solidFill>
                </a:uFill>
                <a:latin typeface="Calibri"/>
              </a:rPr>
              <a:t>mAP: 7</a:t>
            </a:r>
            <a:r>
              <a:rPr lang="en-US" altLang="zh-CN" sz="2800" b="0" strike="noStrike" spc="-1" dirty="0">
                <a:solidFill>
                  <a:srgbClr val="000000"/>
                </a:solidFill>
                <a:uFill>
                  <a:solidFill>
                    <a:srgbClr val="FFFFFF"/>
                  </a:solidFill>
                </a:uFill>
                <a:latin typeface="Calibri"/>
              </a:rPr>
              <a:t>9.5</a:t>
            </a:r>
            <a:r>
              <a:rPr lang="zh-CN" sz="2800" b="0" strike="noStrike" spc="-1" dirty="0">
                <a:solidFill>
                  <a:srgbClr val="000000"/>
                </a:solidFill>
                <a:uFill>
                  <a:solidFill>
                    <a:srgbClr val="FFFFFF"/>
                  </a:solidFill>
                </a:uFill>
                <a:latin typeface="Calibri"/>
              </a:rPr>
              <a:t>%</a:t>
            </a:r>
          </a:p>
        </p:txBody>
      </p:sp>
      <p:sp>
        <p:nvSpPr>
          <p:cNvPr id="102" name="CustomShape 3"/>
          <p:cNvSpPr/>
          <p:nvPr/>
        </p:nvSpPr>
        <p:spPr>
          <a:xfrm>
            <a:off x="3137400" y="3385800"/>
            <a:ext cx="1994760" cy="13878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Calibri"/>
              </a:rPr>
              <a:t>CNN MOUDLE</a:t>
            </a:r>
            <a:endParaRPr lang="en-US" sz="1800" b="0" strike="noStrike" spc="-1">
              <a:solidFill>
                <a:srgbClr val="000000"/>
              </a:solidFill>
              <a:uFill>
                <a:solidFill>
                  <a:srgbClr val="FFFFFF"/>
                </a:solidFill>
              </a:uFill>
              <a:latin typeface="Arial"/>
            </a:endParaRPr>
          </a:p>
        </p:txBody>
      </p:sp>
      <p:sp>
        <p:nvSpPr>
          <p:cNvPr id="103" name="CustomShape 4"/>
          <p:cNvSpPr/>
          <p:nvPr/>
        </p:nvSpPr>
        <p:spPr>
          <a:xfrm>
            <a:off x="283680" y="3759120"/>
            <a:ext cx="2203200" cy="6404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data(</a:t>
            </a:r>
            <a:r>
              <a:rPr lang="en-US" spc="-1" dirty="0">
                <a:solidFill>
                  <a:srgbClr val="FFFFFF"/>
                </a:solidFill>
                <a:uFill>
                  <a:solidFill>
                    <a:srgbClr val="FFFFFF"/>
                  </a:solidFill>
                </a:uFill>
                <a:latin typeface="Calibri"/>
              </a:rPr>
              <a:t>64</a:t>
            </a:r>
            <a:r>
              <a:rPr lang="en-US" altLang="zh-CN" sz="1800" b="0" strike="noStrike" spc="-1" dirty="0">
                <a:solidFill>
                  <a:srgbClr val="FFFFFF"/>
                </a:solidFill>
                <a:uFill>
                  <a:solidFill>
                    <a:srgbClr val="FFFFFF"/>
                  </a:solidFill>
                </a:uFill>
                <a:latin typeface="Calibri"/>
              </a:rPr>
              <a:t>0</a:t>
            </a:r>
            <a:r>
              <a:rPr lang="en-US" altLang="zh-CN" spc="-1" dirty="0">
                <a:solidFill>
                  <a:srgbClr val="FFFFFF"/>
                </a:solidFill>
                <a:uFill>
                  <a:solidFill>
                    <a:srgbClr val="FFFFFF"/>
                  </a:solidFill>
                </a:uFill>
                <a:latin typeface="Calibri"/>
              </a:rPr>
              <a:t>x640</a:t>
            </a:r>
            <a:r>
              <a:rPr lang="en-US" sz="1800" b="0" strike="noStrike" spc="-1" dirty="0">
                <a:solidFill>
                  <a:srgbClr val="FFFFFF"/>
                </a:solidFill>
                <a:uFill>
                  <a:solidFill>
                    <a:srgbClr val="FFFFFF"/>
                  </a:solidFill>
                </a:uFill>
                <a:latin typeface="Calibri"/>
              </a:rPr>
              <a:t>x3)</a:t>
            </a:r>
            <a:endParaRPr lang="en-US" sz="1800" b="0" strike="noStrike" spc="-1" dirty="0">
              <a:solidFill>
                <a:srgbClr val="000000"/>
              </a:solidFill>
              <a:uFill>
                <a:solidFill>
                  <a:srgbClr val="FFFFFF"/>
                </a:solidFill>
              </a:uFill>
              <a:latin typeface="Arial"/>
            </a:endParaRPr>
          </a:p>
        </p:txBody>
      </p:sp>
      <p:sp>
        <p:nvSpPr>
          <p:cNvPr id="104" name="CustomShape 5"/>
          <p:cNvSpPr/>
          <p:nvPr/>
        </p:nvSpPr>
        <p:spPr>
          <a:xfrm>
            <a:off x="2487960" y="3990240"/>
            <a:ext cx="640440" cy="7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5756400" y="145368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a:solidFill>
                  <a:srgbClr val="FFFFFF"/>
                </a:solidFill>
                <a:uFill>
                  <a:solidFill>
                    <a:srgbClr val="FFFFFF"/>
                  </a:solidFill>
                </a:uFill>
                <a:latin typeface="Calibri"/>
              </a:rPr>
              <a:t>5X5X</a:t>
            </a:r>
            <a:r>
              <a:rPr lang="en-US" altLang="zh-CN" sz="1800" b="0" strike="noStrike" spc="-1">
                <a:solidFill>
                  <a:srgbClr val="FFFFFF"/>
                </a:solidFill>
                <a:uFill>
                  <a:solidFill>
                    <a:srgbClr val="FFFFFF"/>
                  </a:solidFill>
                </a:uFill>
                <a:latin typeface="Calibri"/>
              </a:rPr>
              <a:t>4</a:t>
            </a:r>
            <a:endParaRPr lang="en-US" sz="1800" b="0" strike="noStrike" spc="-1" dirty="0">
              <a:solidFill>
                <a:srgbClr val="000000"/>
              </a:solidFill>
              <a:uFill>
                <a:solidFill>
                  <a:srgbClr val="FFFFFF"/>
                </a:solidFill>
              </a:uFill>
              <a:latin typeface="Arial"/>
            </a:endParaRPr>
          </a:p>
        </p:txBody>
      </p:sp>
      <p:sp>
        <p:nvSpPr>
          <p:cNvPr id="106" name="CustomShape 7"/>
          <p:cNvSpPr/>
          <p:nvPr/>
        </p:nvSpPr>
        <p:spPr>
          <a:xfrm>
            <a:off x="5756400" y="222624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10X10X</a:t>
            </a:r>
            <a:r>
              <a:rPr lang="en-US" altLang="zh-CN" sz="1800" b="0" strike="noStrike" spc="-1" dirty="0">
                <a:solidFill>
                  <a:srgbClr val="FFFFFF"/>
                </a:solidFill>
                <a:uFill>
                  <a:solidFill>
                    <a:srgbClr val="FFFFFF"/>
                  </a:solidFill>
                </a:uFill>
                <a:latin typeface="Calibri"/>
              </a:rPr>
              <a:t>4</a:t>
            </a:r>
            <a:endParaRPr lang="en-US" sz="1800" b="0" strike="noStrike" spc="-1" dirty="0">
              <a:solidFill>
                <a:srgbClr val="000000"/>
              </a:solidFill>
              <a:uFill>
                <a:solidFill>
                  <a:srgbClr val="FFFFFF"/>
                </a:solidFill>
              </a:uFill>
              <a:latin typeface="Arial"/>
            </a:endParaRPr>
          </a:p>
        </p:txBody>
      </p:sp>
      <p:sp>
        <p:nvSpPr>
          <p:cNvPr id="107" name="CustomShape 8"/>
          <p:cNvSpPr/>
          <p:nvPr/>
        </p:nvSpPr>
        <p:spPr>
          <a:xfrm>
            <a:off x="5756400" y="293256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20X20X</a:t>
            </a:r>
            <a:r>
              <a:rPr lang="en-US" altLang="zh-CN" sz="1800" b="0" strike="noStrike" spc="-1" dirty="0">
                <a:solidFill>
                  <a:srgbClr val="FFFFFF"/>
                </a:solidFill>
                <a:uFill>
                  <a:solidFill>
                    <a:srgbClr val="FFFFFF"/>
                  </a:solidFill>
                </a:uFill>
                <a:latin typeface="Calibri"/>
              </a:rPr>
              <a:t>4</a:t>
            </a:r>
            <a:endParaRPr lang="en-US" sz="1800" b="0" strike="noStrike" spc="-1" dirty="0">
              <a:solidFill>
                <a:srgbClr val="000000"/>
              </a:solidFill>
              <a:uFill>
                <a:solidFill>
                  <a:srgbClr val="FFFFFF"/>
                </a:solidFill>
              </a:uFill>
              <a:latin typeface="Arial"/>
            </a:endParaRPr>
          </a:p>
        </p:txBody>
      </p:sp>
      <p:sp>
        <p:nvSpPr>
          <p:cNvPr id="108" name="CustomShape 9"/>
          <p:cNvSpPr/>
          <p:nvPr/>
        </p:nvSpPr>
        <p:spPr>
          <a:xfrm>
            <a:off x="5756400" y="383220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40X40X</a:t>
            </a:r>
            <a:r>
              <a:rPr lang="en-US" altLang="zh-CN" sz="1800" b="0" strike="noStrike" spc="-1" dirty="0">
                <a:solidFill>
                  <a:srgbClr val="FFFFFF"/>
                </a:solidFill>
                <a:uFill>
                  <a:solidFill>
                    <a:srgbClr val="FFFFFF"/>
                  </a:solidFill>
                </a:uFill>
                <a:latin typeface="Calibri"/>
              </a:rPr>
              <a:t>4</a:t>
            </a:r>
            <a:endParaRPr lang="en-US" sz="1800" b="0" strike="noStrike" spc="-1" dirty="0">
              <a:solidFill>
                <a:srgbClr val="000000"/>
              </a:solidFill>
              <a:uFill>
                <a:solidFill>
                  <a:srgbClr val="FFFFFF"/>
                </a:solidFill>
              </a:uFill>
              <a:latin typeface="Arial"/>
            </a:endParaRPr>
          </a:p>
        </p:txBody>
      </p:sp>
      <p:sp>
        <p:nvSpPr>
          <p:cNvPr id="109" name="CustomShape 10"/>
          <p:cNvSpPr/>
          <p:nvPr/>
        </p:nvSpPr>
        <p:spPr>
          <a:xfrm>
            <a:off x="5756400" y="500436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80X80X4</a:t>
            </a:r>
            <a:endParaRPr lang="en-US" sz="1800" b="0" strike="noStrike" spc="-1" dirty="0">
              <a:solidFill>
                <a:srgbClr val="000000"/>
              </a:solidFill>
              <a:uFill>
                <a:solidFill>
                  <a:srgbClr val="FFFFFF"/>
                </a:solidFill>
              </a:uFill>
              <a:latin typeface="Arial"/>
            </a:endParaRPr>
          </a:p>
        </p:txBody>
      </p:sp>
      <p:sp>
        <p:nvSpPr>
          <p:cNvPr id="110" name="CustomShape 11"/>
          <p:cNvSpPr/>
          <p:nvPr/>
        </p:nvSpPr>
        <p:spPr>
          <a:xfrm>
            <a:off x="5756400" y="6177240"/>
            <a:ext cx="2078640" cy="493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160X160X4</a:t>
            </a:r>
            <a:endParaRPr lang="en-US" sz="1800" b="0" strike="noStrike" spc="-1" dirty="0">
              <a:solidFill>
                <a:srgbClr val="000000"/>
              </a:solidFill>
              <a:uFill>
                <a:solidFill>
                  <a:srgbClr val="FFFFFF"/>
                </a:solidFill>
              </a:uFill>
              <a:latin typeface="Arial"/>
            </a:endParaRPr>
          </a:p>
        </p:txBody>
      </p:sp>
      <p:sp>
        <p:nvSpPr>
          <p:cNvPr id="111" name="CustomShape 12"/>
          <p:cNvSpPr/>
          <p:nvPr/>
        </p:nvSpPr>
        <p:spPr>
          <a:xfrm>
            <a:off x="8159040" y="3814920"/>
            <a:ext cx="1963080" cy="493200"/>
          </a:xfrm>
          <a:prstGeom prst="chevron">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112" name="CustomShape 13"/>
          <p:cNvSpPr/>
          <p:nvPr/>
        </p:nvSpPr>
        <p:spPr>
          <a:xfrm>
            <a:off x="8159040" y="2728080"/>
            <a:ext cx="174348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Calibri"/>
              </a:rPr>
              <a:t>generate 23450 boxes to map labels</a:t>
            </a:r>
            <a:endParaRPr lang="en-US" sz="1800" b="0" strike="noStrike" spc="-1" dirty="0">
              <a:solidFill>
                <a:srgbClr val="000000"/>
              </a:solidFill>
              <a:uFill>
                <a:solidFill>
                  <a:srgbClr val="FFFFFF"/>
                </a:solidFill>
              </a:uFill>
              <a:latin typeface="Arial"/>
            </a:endParaRPr>
          </a:p>
        </p:txBody>
      </p:sp>
      <p:sp>
        <p:nvSpPr>
          <p:cNvPr id="113" name="CustomShape 14"/>
          <p:cNvSpPr/>
          <p:nvPr/>
        </p:nvSpPr>
        <p:spPr>
          <a:xfrm>
            <a:off x="10226520" y="2719800"/>
            <a:ext cx="1679760" cy="7876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detector box</a:t>
            </a:r>
            <a:endParaRPr lang="en-US" sz="1800" b="0" strike="noStrike" spc="-1" dirty="0">
              <a:solidFill>
                <a:srgbClr val="000000"/>
              </a:solidFill>
              <a:uFill>
                <a:solidFill>
                  <a:srgbClr val="FFFFFF"/>
                </a:solidFill>
              </a:uFill>
              <a:latin typeface="Arial"/>
            </a:endParaRPr>
          </a:p>
        </p:txBody>
      </p:sp>
      <p:sp>
        <p:nvSpPr>
          <p:cNvPr id="114" name="CustomShape 15"/>
          <p:cNvSpPr/>
          <p:nvPr/>
        </p:nvSpPr>
        <p:spPr>
          <a:xfrm>
            <a:off x="10127603" y="4801126"/>
            <a:ext cx="1679760" cy="7876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b="0" strike="noStrike" spc="-1" dirty="0">
                <a:solidFill>
                  <a:srgbClr val="FFFFFF"/>
                </a:solidFill>
                <a:uFill>
                  <a:solidFill>
                    <a:srgbClr val="FFFFFF"/>
                  </a:solidFill>
                </a:uFill>
                <a:latin typeface="Calibri"/>
              </a:rPr>
              <a:t>box classes</a:t>
            </a:r>
            <a:endParaRPr lang="en-US" sz="1800" b="0" strike="noStrike" spc="-1" dirty="0">
              <a:solidFill>
                <a:srgbClr val="000000"/>
              </a:solidFill>
              <a:uFill>
                <a:solidFill>
                  <a:srgbClr val="FFFFFF"/>
                </a:solidFill>
              </a:uFill>
              <a:latin typeface="Arial"/>
            </a:endParaRPr>
          </a:p>
        </p:txBody>
      </p:sp>
      <p:sp>
        <p:nvSpPr>
          <p:cNvPr id="117" name="CustomShape 18"/>
          <p:cNvSpPr/>
          <p:nvPr/>
        </p:nvSpPr>
        <p:spPr>
          <a:xfrm>
            <a:off x="5932800" y="997560"/>
            <a:ext cx="1627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pribox layer</a:t>
            </a:r>
            <a:endParaRPr lang="en-US" sz="1800" b="0" strike="noStrike" spc="-1">
              <a:solidFill>
                <a:srgbClr val="000000"/>
              </a:solidFill>
              <a:uFill>
                <a:solidFill>
                  <a:srgbClr val="FFFFFF"/>
                </a:solidFill>
              </a:uFill>
              <a:latin typeface="Arial"/>
            </a:endParaRPr>
          </a:p>
        </p:txBody>
      </p:sp>
      <p:sp>
        <p:nvSpPr>
          <p:cNvPr id="118" name="CustomShape 19"/>
          <p:cNvSpPr/>
          <p:nvPr/>
        </p:nvSpPr>
        <p:spPr>
          <a:xfrm>
            <a:off x="10395720" y="923760"/>
            <a:ext cx="165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rPr>
              <a:t>outputs</a:t>
            </a:r>
            <a:endParaRPr lang="en-US" sz="1800" b="0" strike="noStrike" spc="-1">
              <a:solidFill>
                <a:srgbClr val="000000"/>
              </a:solidFill>
              <a:uFill>
                <a:solidFill>
                  <a:srgbClr val="FFFFFF"/>
                </a:solidFill>
              </a:uFill>
              <a:latin typeface="Arial"/>
            </a:endParaRPr>
          </a:p>
        </p:txBody>
      </p:sp>
      <p:sp>
        <p:nvSpPr>
          <p:cNvPr id="119" name="CustomShape 20"/>
          <p:cNvSpPr/>
          <p:nvPr/>
        </p:nvSpPr>
        <p:spPr>
          <a:xfrm>
            <a:off x="5176440" y="4001040"/>
            <a:ext cx="545760" cy="7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28166748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22118" y="0"/>
            <a:ext cx="7188198" cy="683157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4254171591"/>
              </p:ext>
            </p:extLst>
          </p:nvPr>
        </p:nvGraphicFramePr>
        <p:xfrm>
          <a:off x="727224" y="1476190"/>
          <a:ext cx="3094894" cy="5145284"/>
        </p:xfrm>
        <a:graphic>
          <a:graphicData uri="http://schemas.openxmlformats.org/drawingml/2006/table">
            <a:tbl>
              <a:tblPr firstRow="1" bandRow="1">
                <a:tableStyleId>{5C22544A-7EE6-4342-B048-85BDC9FD1C3A}</a:tableStyleId>
              </a:tblPr>
              <a:tblGrid>
                <a:gridCol w="1547447">
                  <a:extLst>
                    <a:ext uri="{9D8B030D-6E8A-4147-A177-3AD203B41FA5}">
                      <a16:colId xmlns:a16="http://schemas.microsoft.com/office/drawing/2014/main" val="1166705360"/>
                    </a:ext>
                  </a:extLst>
                </a:gridCol>
                <a:gridCol w="1547447">
                  <a:extLst>
                    <a:ext uri="{9D8B030D-6E8A-4147-A177-3AD203B41FA5}">
                      <a16:colId xmlns:a16="http://schemas.microsoft.com/office/drawing/2014/main" val="2482138933"/>
                    </a:ext>
                  </a:extLst>
                </a:gridCol>
              </a:tblGrid>
              <a:tr h="1113719">
                <a:tc>
                  <a:txBody>
                    <a:bodyPr/>
                    <a:lstStyle/>
                    <a:p>
                      <a:pPr algn="ctr"/>
                      <a:r>
                        <a:rPr lang="en-US" altLang="zh-CN" dirty="0" err="1"/>
                        <a:t>mAP</a:t>
                      </a:r>
                      <a:endParaRPr lang="en-US" dirty="0"/>
                    </a:p>
                  </a:txBody>
                  <a:tcPr anchor="ctr"/>
                </a:tc>
                <a:tc>
                  <a:txBody>
                    <a:bodyPr/>
                    <a:lstStyle/>
                    <a:p>
                      <a:pPr algn="ctr"/>
                      <a:r>
                        <a:rPr lang="en-US" dirty="0"/>
                        <a:t>Method</a:t>
                      </a:r>
                    </a:p>
                  </a:txBody>
                  <a:tcPr anchor="ctr"/>
                </a:tc>
                <a:extLst>
                  <a:ext uri="{0D108BD9-81ED-4DB2-BD59-A6C34878D82A}">
                    <a16:rowId xmlns:a16="http://schemas.microsoft.com/office/drawing/2014/main" val="1691275737"/>
                  </a:ext>
                </a:extLst>
              </a:tr>
              <a:tr h="917862">
                <a:tc>
                  <a:txBody>
                    <a:bodyPr/>
                    <a:lstStyle/>
                    <a:p>
                      <a:pPr algn="ctr"/>
                      <a:r>
                        <a:rPr lang="en-US" dirty="0"/>
                        <a:t>ours</a:t>
                      </a:r>
                    </a:p>
                  </a:txBody>
                  <a:tcPr anchor="ctr"/>
                </a:tc>
                <a:tc>
                  <a:txBody>
                    <a:bodyPr/>
                    <a:lstStyle/>
                    <a:p>
                      <a:pPr algn="ctr"/>
                      <a:r>
                        <a:rPr lang="en-US" dirty="0"/>
                        <a:t>79.5%</a:t>
                      </a:r>
                    </a:p>
                  </a:txBody>
                  <a:tcPr anchor="ctr"/>
                </a:tc>
                <a:extLst>
                  <a:ext uri="{0D108BD9-81ED-4DB2-BD59-A6C34878D82A}">
                    <a16:rowId xmlns:a16="http://schemas.microsoft.com/office/drawing/2014/main" val="418119605"/>
                  </a:ext>
                </a:extLst>
              </a:tr>
              <a:tr h="886265">
                <a:tc>
                  <a:txBody>
                    <a:bodyPr/>
                    <a:lstStyle/>
                    <a:p>
                      <a:pPr algn="ctr"/>
                      <a:r>
                        <a:rPr lang="en-US" dirty="0"/>
                        <a:t>DSFD</a:t>
                      </a:r>
                    </a:p>
                  </a:txBody>
                  <a:tcPr anchor="ctr"/>
                </a:tc>
                <a:tc>
                  <a:txBody>
                    <a:bodyPr/>
                    <a:lstStyle/>
                    <a:p>
                      <a:pPr algn="ctr"/>
                      <a:r>
                        <a:rPr lang="en-US" dirty="0"/>
                        <a:t>94%</a:t>
                      </a:r>
                    </a:p>
                  </a:txBody>
                  <a:tcPr anchor="ctr"/>
                </a:tc>
                <a:extLst>
                  <a:ext uri="{0D108BD9-81ED-4DB2-BD59-A6C34878D82A}">
                    <a16:rowId xmlns:a16="http://schemas.microsoft.com/office/drawing/2014/main" val="4075581725"/>
                  </a:ext>
                </a:extLst>
              </a:tr>
              <a:tr h="1113719">
                <a:tc>
                  <a:txBody>
                    <a:bodyPr/>
                    <a:lstStyle/>
                    <a:p>
                      <a:pPr algn="ctr"/>
                      <a:r>
                        <a:rPr lang="en-US" dirty="0" err="1"/>
                        <a:t>PyramidBox</a:t>
                      </a:r>
                      <a:endParaRPr lang="en-US" dirty="0"/>
                    </a:p>
                  </a:txBody>
                  <a:tcPr anchor="ctr"/>
                </a:tc>
                <a:tc>
                  <a:txBody>
                    <a:bodyPr/>
                    <a:lstStyle/>
                    <a:p>
                      <a:pPr algn="ctr"/>
                      <a:r>
                        <a:rPr lang="en-US" dirty="0"/>
                        <a:t>More</a:t>
                      </a:r>
                      <a:r>
                        <a:rPr lang="en-US" baseline="0" dirty="0"/>
                        <a:t> 94%</a:t>
                      </a:r>
                      <a:endParaRPr lang="en-US" dirty="0"/>
                    </a:p>
                  </a:txBody>
                  <a:tcPr anchor="ctr"/>
                </a:tc>
                <a:extLst>
                  <a:ext uri="{0D108BD9-81ED-4DB2-BD59-A6C34878D82A}">
                    <a16:rowId xmlns:a16="http://schemas.microsoft.com/office/drawing/2014/main" val="1284744451"/>
                  </a:ext>
                </a:extLst>
              </a:tr>
              <a:tr h="1113719">
                <a:tc>
                  <a:txBody>
                    <a:bodyPr/>
                    <a:lstStyle/>
                    <a:p>
                      <a:pPr algn="ctr"/>
                      <a:r>
                        <a:rPr lang="en-US" dirty="0"/>
                        <a:t>S3FD</a:t>
                      </a:r>
                    </a:p>
                  </a:txBody>
                  <a:tcPr anchor="ctr"/>
                </a:tc>
                <a:tc>
                  <a:txBody>
                    <a:bodyPr/>
                    <a:lstStyle/>
                    <a:p>
                      <a:pPr algn="ctr"/>
                      <a:r>
                        <a:rPr lang="en-US" dirty="0"/>
                        <a:t>More 94%</a:t>
                      </a:r>
                    </a:p>
                  </a:txBody>
                  <a:tcPr anchor="ctr"/>
                </a:tc>
                <a:extLst>
                  <a:ext uri="{0D108BD9-81ED-4DB2-BD59-A6C34878D82A}">
                    <a16:rowId xmlns:a16="http://schemas.microsoft.com/office/drawing/2014/main" val="2712021425"/>
                  </a:ext>
                </a:extLst>
              </a:tr>
            </a:tbl>
          </a:graphicData>
        </a:graphic>
      </p:graphicFrame>
    </p:spTree>
    <p:extLst>
      <p:ext uri="{BB962C8B-B14F-4D97-AF65-F5344CB8AC3E}">
        <p14:creationId xmlns:p14="http://schemas.microsoft.com/office/powerpoint/2010/main" val="298721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90842"/>
            <a:ext cx="10972440" cy="731520"/>
          </a:xfrm>
        </p:spPr>
        <p:txBody>
          <a:bodyPr/>
          <a:lstStyle/>
          <a:p>
            <a:r>
              <a:rPr lang="en-US" sz="3200" b="1" dirty="0"/>
              <a:t>Face Attributes Recognition</a:t>
            </a:r>
          </a:p>
        </p:txBody>
      </p:sp>
      <p:sp>
        <p:nvSpPr>
          <p:cNvPr id="4" name="TextBox 3"/>
          <p:cNvSpPr txBox="1"/>
          <p:nvPr/>
        </p:nvSpPr>
        <p:spPr>
          <a:xfrm>
            <a:off x="384397" y="1547445"/>
            <a:ext cx="10864948" cy="5078313"/>
          </a:xfrm>
          <a:prstGeom prst="rect">
            <a:avLst/>
          </a:prstGeom>
          <a:noFill/>
        </p:spPr>
        <p:txBody>
          <a:bodyPr wrap="square" rtlCol="0">
            <a:spAutoFit/>
          </a:bodyPr>
          <a:lstStyle/>
          <a:p>
            <a:pPr marL="342900" indent="-342900">
              <a:lnSpc>
                <a:spcPct val="150000"/>
              </a:lnSpc>
              <a:buFont typeface="+mj-lt"/>
              <a:buAutoNum type="alphaLcPeriod"/>
            </a:pPr>
            <a:r>
              <a:rPr lang="en-US" dirty="0">
                <a:latin typeface="Arial" panose="020B0604020202020204" pitchFamily="34" charset="0"/>
              </a:rPr>
              <a:t>Open Data Set </a:t>
            </a:r>
            <a:r>
              <a:rPr lang="en-US" dirty="0" err="1">
                <a:latin typeface="Arial" panose="020B0604020202020204" pitchFamily="34" charset="0"/>
              </a:rPr>
              <a:t>UMDFaces</a:t>
            </a:r>
            <a:r>
              <a:rPr lang="en-US" dirty="0">
                <a:latin typeface="Arial" panose="020B0604020202020204" pitchFamily="34" charset="0"/>
              </a:rPr>
              <a:t> dataset contains lots of face attributes including face pose, face gender, and face box and so on.</a:t>
            </a:r>
          </a:p>
          <a:p>
            <a:pPr marL="342900" indent="-342900">
              <a:lnSpc>
                <a:spcPct val="150000"/>
              </a:lnSpc>
              <a:buFont typeface="+mj-lt"/>
              <a:buAutoNum type="alphaLcPeriod"/>
            </a:pPr>
            <a:r>
              <a:rPr lang="en-US" dirty="0">
                <a:latin typeface="Arial" panose="020B0604020202020204" pitchFamily="34" charset="0"/>
              </a:rPr>
              <a:t>Our model is a multi-task recognition network. The main recognition tasks are face attributes including gender, whether or not glasses are worn, the pose (pose and angle) of the face, and the position of the facial features, which helps us to recognize the face later.</a:t>
            </a:r>
          </a:p>
          <a:p>
            <a:pPr marL="342900" indent="-342900">
              <a:lnSpc>
                <a:spcPct val="150000"/>
              </a:lnSpc>
              <a:buFont typeface="+mj-lt"/>
              <a:buAutoNum type="alphaLcPeriod"/>
            </a:pPr>
            <a:r>
              <a:rPr lang="en-US" dirty="0">
                <a:latin typeface="Arial" panose="020B0604020202020204" pitchFamily="34" charset="0"/>
              </a:rPr>
              <a:t>At the same time, we use a network to complete these tasks, using a double-stranded neural network, merging the residual structure improves the network's feature extraction capabilities. Through analysis, it is considered that the pose of the face and the facial features of the face are highly correlated, so when training them, combine the two to increase the weight alpha of the loss function. During training, alpha is set to 0.8.</a:t>
            </a:r>
          </a:p>
          <a:p>
            <a:pPr marL="342900" indent="-342900">
              <a:lnSpc>
                <a:spcPct val="150000"/>
              </a:lnSpc>
              <a:buFont typeface="+mj-lt"/>
              <a:buAutoNum type="alphaLcPeriod"/>
            </a:pPr>
            <a:r>
              <a:rPr lang="en-US" dirty="0"/>
              <a:t>At present, the accuracy reaches gender is 99%, wearing glasses is 99%, angle 99%, </a:t>
            </a:r>
            <a:r>
              <a:rPr lang="en-US" dirty="0" err="1"/>
              <a:t>eu_landmarks</a:t>
            </a:r>
            <a:r>
              <a:rPr lang="en-US" dirty="0"/>
              <a:t>: 3% (&lt;10%)</a:t>
            </a:r>
          </a:p>
        </p:txBody>
      </p:sp>
    </p:spTree>
    <p:extLst>
      <p:ext uri="{BB962C8B-B14F-4D97-AF65-F5344CB8AC3E}">
        <p14:creationId xmlns:p14="http://schemas.microsoft.com/office/powerpoint/2010/main" val="333805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549360"/>
            <a:ext cx="10515240" cy="809280"/>
          </a:xfrm>
          <a:prstGeom prst="rect">
            <a:avLst/>
          </a:prstGeom>
          <a:noFill/>
          <a:ln>
            <a:noFill/>
          </a:ln>
        </p:spPr>
        <p:txBody>
          <a:bodyPr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0" u="none" strike="noStrike" kern="1200" cap="none" spc="-1" normalizeH="0" baseline="0" noProof="0" dirty="0">
                <a:ln>
                  <a:noFill/>
                </a:ln>
                <a:solidFill>
                  <a:srgbClr val="000000"/>
                </a:solidFill>
                <a:effectLst/>
                <a:uLnTx/>
                <a:uFill>
                  <a:solidFill>
                    <a:srgbClr val="FFFFFF"/>
                  </a:solidFill>
                </a:uFill>
                <a:latin typeface="Calibri Light"/>
              </a:rPr>
              <a:t>Face Attributes: landmarks gender glasses </a:t>
            </a:r>
            <a:r>
              <a:rPr kumimoji="0" lang="en-US" altLang="zh-CN" sz="2800" b="0" i="0" u="none" strike="noStrike" kern="1200" cap="none" spc="-1" normalizeH="0" baseline="0" noProof="0" dirty="0" err="1">
                <a:ln>
                  <a:noFill/>
                </a:ln>
                <a:solidFill>
                  <a:srgbClr val="000000"/>
                </a:solidFill>
                <a:effectLst/>
                <a:uLnTx/>
                <a:uFill>
                  <a:solidFill>
                    <a:srgbClr val="FFFFFF"/>
                  </a:solidFill>
                </a:uFill>
                <a:latin typeface="Calibri Light"/>
              </a:rPr>
              <a:t>headpose</a:t>
            </a:r>
            <a:endParaRPr kumimoji="0" lang="zh-CN" altLang="en-US" sz="1800" b="0" i="0" u="none" strike="noStrike" kern="1200" cap="none" spc="-1" normalizeH="0" baseline="0" noProof="0" dirty="0">
              <a:ln>
                <a:noFill/>
              </a:ln>
              <a:solidFill>
                <a:srgbClr val="000000"/>
              </a:solidFill>
              <a:effectLst/>
              <a:uLnTx/>
              <a:uFill>
                <a:solidFill>
                  <a:srgbClr val="FFFFFF"/>
                </a:solidFill>
              </a:uFill>
              <a:latin typeface="Calibri"/>
            </a:endParaRPr>
          </a:p>
        </p:txBody>
      </p:sp>
      <p:sp>
        <p:nvSpPr>
          <p:cNvPr id="123" name="TextShape 2"/>
          <p:cNvSpPr txBox="1"/>
          <p:nvPr/>
        </p:nvSpPr>
        <p:spPr>
          <a:xfrm>
            <a:off x="838080" y="1825560"/>
            <a:ext cx="10515240" cy="4855320"/>
          </a:xfrm>
          <a:prstGeom prst="rect">
            <a:avLst/>
          </a:prstGeom>
          <a:noFill/>
          <a:ln>
            <a:noFill/>
          </a:ln>
        </p:spPr>
        <p:txBody>
          <a:bodyPr/>
          <a:lstStyle/>
          <a:p>
            <a:pPr marL="228600" marR="0" lvl="0" indent="-228240" algn="l" defTabSz="914400" rtl="0" eaLnBrk="1" fontAlgn="auto" latinLnBrk="0" hangingPunct="1">
              <a:lnSpc>
                <a:spcPct val="90000"/>
              </a:lnSpc>
              <a:spcBef>
                <a:spcPts val="0"/>
              </a:spcBef>
              <a:spcAft>
                <a:spcPts val="0"/>
              </a:spcAft>
              <a:buClr>
                <a:srgbClr val="000000"/>
              </a:buClr>
              <a:buSzTx/>
              <a:buFont typeface="Arial"/>
              <a:buChar char="•"/>
              <a:tabLst/>
              <a:defRPr/>
            </a:pPr>
            <a:r>
              <a:rPr kumimoji="0" lang="en-US" altLang="zh-CN" sz="2800" b="0" i="0" u="none" strike="noStrike" kern="1200" cap="none" spc="-1" normalizeH="0" baseline="0" noProof="0" dirty="0">
                <a:ln>
                  <a:noFill/>
                </a:ln>
                <a:solidFill>
                  <a:srgbClr val="000000"/>
                </a:solidFill>
                <a:effectLst/>
                <a:uLnTx/>
                <a:uFill>
                  <a:solidFill>
                    <a:srgbClr val="FFFFFF"/>
                  </a:solidFill>
                </a:uFill>
                <a:latin typeface="Calibri"/>
              </a:rPr>
              <a:t>algorithm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1" normalizeH="0" baseline="0" noProof="0" dirty="0">
              <a:ln>
                <a:noFill/>
              </a:ln>
              <a:solidFill>
                <a:srgbClr val="000000"/>
              </a:solidFill>
              <a:effectLst/>
              <a:uLnTx/>
              <a:uFill>
                <a:solidFill>
                  <a:srgbClr val="FFFFFF"/>
                </a:solidFill>
              </a:uFill>
              <a:latin typeface="Calibri"/>
            </a:endParaRPr>
          </a:p>
        </p:txBody>
      </p:sp>
      <p:sp>
        <p:nvSpPr>
          <p:cNvPr id="124" name="CustomShape 3"/>
          <p:cNvSpPr/>
          <p:nvPr/>
        </p:nvSpPr>
        <p:spPr>
          <a:xfrm>
            <a:off x="5098320" y="2025748"/>
            <a:ext cx="1994760" cy="827695"/>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FFFFFF"/>
                </a:solidFill>
                <a:effectLst/>
                <a:uLnTx/>
                <a:uFill>
                  <a:solidFill>
                    <a:srgbClr val="FFFFFF"/>
                  </a:solidFill>
                </a:uFill>
                <a:latin typeface="Calibri"/>
              </a:rPr>
              <a:t>CNN MOUDLE</a:t>
            </a:r>
            <a:endParaRPr kumimoji="0" lang="en-US"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5" name="CustomShape 4"/>
          <p:cNvSpPr/>
          <p:nvPr/>
        </p:nvSpPr>
        <p:spPr>
          <a:xfrm>
            <a:off x="1324385" y="3593755"/>
            <a:ext cx="2203200" cy="6404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FF"/>
                </a:solidFill>
                <a:effectLst/>
                <a:uLnTx/>
                <a:uFill>
                  <a:solidFill>
                    <a:srgbClr val="FFFFFF"/>
                  </a:solidFill>
                </a:uFill>
                <a:latin typeface="Calibri"/>
              </a:rPr>
              <a:t>data(128x128x3)</a:t>
            </a:r>
            <a:endParaRPr kumimoji="0" lang="en-US"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6" name="CustomShape 5"/>
          <p:cNvSpPr/>
          <p:nvPr/>
        </p:nvSpPr>
        <p:spPr>
          <a:xfrm>
            <a:off x="3693670" y="3874347"/>
            <a:ext cx="640440" cy="752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27" name="CustomShape 6"/>
          <p:cNvSpPr/>
          <p:nvPr/>
        </p:nvSpPr>
        <p:spPr>
          <a:xfrm>
            <a:off x="7302932" y="2282095"/>
            <a:ext cx="1963080" cy="493200"/>
          </a:xfrm>
          <a:prstGeom prst="chevron">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128" name="CustomShape 7"/>
          <p:cNvSpPr/>
          <p:nvPr/>
        </p:nvSpPr>
        <p:spPr>
          <a:xfrm>
            <a:off x="9664560" y="1553760"/>
            <a:ext cx="1679760" cy="7876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FFFFFF"/>
                </a:solidFill>
                <a:effectLst/>
                <a:uLnTx/>
                <a:uFill>
                  <a:solidFill>
                    <a:srgbClr val="FFFFFF"/>
                  </a:solidFill>
                </a:uFill>
                <a:latin typeface="Calibri"/>
              </a:rPr>
              <a:t>face landmarks</a:t>
            </a:r>
            <a:endParaRPr kumimoji="0" lang="en-US"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29" name="CustomShape 8"/>
          <p:cNvSpPr/>
          <p:nvPr/>
        </p:nvSpPr>
        <p:spPr>
          <a:xfrm>
            <a:off x="9673560" y="5355817"/>
            <a:ext cx="1679760" cy="7876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FFFFFF"/>
                </a:solidFill>
                <a:effectLst/>
                <a:uLnTx/>
                <a:uFill>
                  <a:solidFill>
                    <a:srgbClr val="FFFFFF"/>
                  </a:solidFill>
                </a:uFill>
                <a:latin typeface="Calibri"/>
              </a:rPr>
              <a:t>gender</a:t>
            </a:r>
            <a:endParaRPr kumimoji="0" lang="en-US"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30" name="CustomShape 9"/>
          <p:cNvSpPr/>
          <p:nvPr/>
        </p:nvSpPr>
        <p:spPr>
          <a:xfrm>
            <a:off x="9673560" y="3990240"/>
            <a:ext cx="1679760" cy="78768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FFFFFF"/>
                </a:solidFill>
                <a:effectLst/>
                <a:uLnTx/>
                <a:uFill>
                  <a:solidFill>
                    <a:srgbClr val="FFFFFF"/>
                  </a:solidFill>
                </a:uFill>
                <a:latin typeface="Calibri"/>
              </a:rPr>
              <a:t>glasses </a:t>
            </a:r>
            <a:endParaRPr kumimoji="0" lang="en-US" sz="1800" b="0" i="0" u="none" strike="noStrike" kern="1200" cap="none" spc="-1" normalizeH="0" baseline="0" noProof="0">
              <a:ln>
                <a:noFill/>
              </a:ln>
              <a:solidFill>
                <a:srgbClr val="000000"/>
              </a:solidFill>
              <a:effectLst/>
              <a:uLnTx/>
              <a:uFill>
                <a:solidFill>
                  <a:srgbClr val="FFFFFF"/>
                </a:solidFill>
              </a:uFill>
              <a:latin typeface="Arial"/>
            </a:endParaRPr>
          </a:p>
        </p:txBody>
      </p:sp>
      <p:sp>
        <p:nvSpPr>
          <p:cNvPr id="131" name="CustomShape 10"/>
          <p:cNvSpPr/>
          <p:nvPr/>
        </p:nvSpPr>
        <p:spPr>
          <a:xfrm>
            <a:off x="9664560" y="2746703"/>
            <a:ext cx="1679760" cy="838274"/>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FF"/>
                </a:solidFill>
                <a:effectLst/>
                <a:uLnTx/>
                <a:uFill>
                  <a:solidFill>
                    <a:srgbClr val="FFFFFF"/>
                  </a:solidFill>
                </a:uFill>
                <a:latin typeface="Calibri"/>
              </a:rPr>
              <a:t>face angle</a:t>
            </a:r>
            <a:endParaRPr kumimoji="0" lang="en-US"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2" name="CustomShape 3"/>
          <p:cNvSpPr/>
          <p:nvPr/>
        </p:nvSpPr>
        <p:spPr>
          <a:xfrm>
            <a:off x="5007891" y="4616127"/>
            <a:ext cx="1994760" cy="827695"/>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dirty="0">
                <a:ln>
                  <a:noFill/>
                </a:ln>
                <a:solidFill>
                  <a:srgbClr val="FFFFFF"/>
                </a:solidFill>
                <a:effectLst/>
                <a:uLnTx/>
                <a:uFill>
                  <a:solidFill>
                    <a:srgbClr val="FFFFFF"/>
                  </a:solidFill>
                </a:uFill>
                <a:latin typeface="Calibri"/>
              </a:rPr>
              <a:t>CNN MOUDLE</a:t>
            </a:r>
            <a:endParaRPr kumimoji="0" lang="en-US"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13" name="CustomShape 6"/>
          <p:cNvSpPr/>
          <p:nvPr/>
        </p:nvSpPr>
        <p:spPr>
          <a:xfrm>
            <a:off x="7539738" y="4783375"/>
            <a:ext cx="1963080" cy="493200"/>
          </a:xfrm>
          <a:prstGeom prst="chevron">
            <a:avLst>
              <a:gd name="adj" fmla="val 50000"/>
            </a:avLst>
          </a:prstGeom>
          <a:ln/>
        </p:spPr>
        <p:style>
          <a:lnRef idx="2">
            <a:schemeClr val="accent1">
              <a:shade val="50000"/>
            </a:schemeClr>
          </a:lnRef>
          <a:fillRef idx="1">
            <a:schemeClr val="accent1"/>
          </a:fillRef>
          <a:effectRef idx="0">
            <a:schemeClr val="accent1"/>
          </a:effectRef>
          <a:fontRef idx="minor"/>
        </p:style>
      </p:sp>
      <p:sp>
        <p:nvSpPr>
          <p:cNvPr id="2" name="Left Brace 1"/>
          <p:cNvSpPr/>
          <p:nvPr/>
        </p:nvSpPr>
        <p:spPr>
          <a:xfrm>
            <a:off x="4829400" y="2528695"/>
            <a:ext cx="45719" cy="27665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4500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6183" y="61686"/>
            <a:ext cx="6796314" cy="679631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110" y="2254930"/>
            <a:ext cx="3600450" cy="2409825"/>
          </a:xfrm>
          <a:prstGeom prst="rect">
            <a:avLst/>
          </a:prstGeom>
        </p:spPr>
      </p:pic>
    </p:spTree>
    <p:extLst>
      <p:ext uri="{BB962C8B-B14F-4D97-AF65-F5344CB8AC3E}">
        <p14:creationId xmlns:p14="http://schemas.microsoft.com/office/powerpoint/2010/main" val="41343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Resideo Overview Presentation - 10.29</Template>
  <TotalTime>456</TotalTime>
  <Words>1033</Words>
  <Application>Microsoft Office PowerPoint</Application>
  <PresentationFormat>Widescreen</PresentationFormat>
  <Paragraphs>93</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DejaVu Sans</vt:lpstr>
      <vt:lpstr>等线</vt:lpstr>
      <vt:lpstr>Arial</vt:lpstr>
      <vt:lpstr>Calibri</vt:lpstr>
      <vt:lpstr>Calibri Light</vt:lpstr>
      <vt:lpstr>Symbol</vt:lpstr>
      <vt:lpstr>Times New Roman</vt:lpstr>
      <vt:lpstr>Verdana</vt:lpstr>
      <vt:lpstr>Wingdings</vt:lpstr>
      <vt:lpstr>Office Theme</vt:lpstr>
      <vt:lpstr>CV_PROGRESS_2019</vt:lpstr>
      <vt:lpstr>Object Detection</vt:lpstr>
      <vt:lpstr>PowerPoint Presentation</vt:lpstr>
      <vt:lpstr>Face Detection</vt:lpstr>
      <vt:lpstr>PowerPoint Presentation</vt:lpstr>
      <vt:lpstr>PowerPoint Presentation</vt:lpstr>
      <vt:lpstr>Face Attributes Recognition</vt:lpstr>
      <vt:lpstr>PowerPoint Presentation</vt:lpstr>
      <vt:lpstr>PowerPoint Presentation</vt:lpstr>
      <vt:lpstr>Face Recognition</vt:lpstr>
      <vt:lpstr>PowerPoint Presentation</vt:lpstr>
      <vt:lpstr>Pedestrian re-identification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Yu, tonny</cp:lastModifiedBy>
  <cp:revision>72</cp:revision>
  <dcterms:created xsi:type="dcterms:W3CDTF">2019-06-21T12:27:50Z</dcterms:created>
  <dcterms:modified xsi:type="dcterms:W3CDTF">2019-12-16T03:27:45Z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BJClassification">
    <vt:lpwstr>Honeywell Unrestricted</vt:lpwstr>
  </property>
  <property fmtid="{D5CDD505-2E9C-101B-9397-08002B2CF9AE}" pid="4" name="ContentTypeId">
    <vt:lpwstr>0x01010038E00C57A2780341B39CF026022456DD</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2</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2</vt:i4>
  </property>
  <property fmtid="{D5CDD505-2E9C-101B-9397-08002B2CF9AE}" pid="14" name="bjDocumentLabelXML">
    <vt:lpwstr>&lt;?xml version="1.0" encoding="us-ascii"?&gt;&lt;sisl xmlns:xsi="http://www.w3.org/2001/XMLSchema-instance" xmlns:xsd="http://www.w3.org/2001/XMLSchema" sislVersion="0" policy="bf276872-af07-4968-a71d-1c83e80bd0bf" origin="userSelected" xmlns="http://www.boldonj</vt:lpwstr>
  </property>
  <property fmtid="{D5CDD505-2E9C-101B-9397-08002B2CF9AE}" pid="15" name="bjDocumentLabelXML-0">
    <vt:lpwstr>ames.com/2008/01/sie/internal/label"&gt;&lt;element uid="id_protectivemarking_newvalue1" value="" /&gt;&lt;/sisl&gt;</vt:lpwstr>
  </property>
  <property fmtid="{D5CDD505-2E9C-101B-9397-08002B2CF9AE}" pid="16" name="bjDocumentSecurityLabel">
    <vt:lpwstr>Honeywell Unrestricted</vt:lpwstr>
  </property>
  <property fmtid="{D5CDD505-2E9C-101B-9397-08002B2CF9AE}" pid="17" name="docIndexRef">
    <vt:lpwstr>b751e134-e4e9-4ea1-a0e5-d9096b86e946</vt:lpwstr>
  </property>
  <property fmtid="{D5CDD505-2E9C-101B-9397-08002B2CF9AE}" pid="18" name="KSOProductBuildVer">
    <vt:lpwstr>1033-11.1.0.8392</vt:lpwstr>
  </property>
</Properties>
</file>