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video/mp4" Extension="mp4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4"/>
    <p:sldId id="257" r:id="rId25"/>
    <p:sldId id="258" r:id="rId26"/>
    <p:sldId id="259" r:id="rId27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Open Sans Light" charset="1" panose="020B0306030504020204"/>
      <p:regular r:id="rId10"/>
    </p:embeddedFont>
    <p:embeddedFont>
      <p:font typeface="Open Sans Light Bold" charset="1" panose="020B0806030504020204"/>
      <p:regular r:id="rId11"/>
    </p:embeddedFont>
    <p:embeddedFont>
      <p:font typeface="Open Sans Light Italics" charset="1" panose="020B0306030504020204"/>
      <p:regular r:id="rId12"/>
    </p:embeddedFont>
    <p:embeddedFont>
      <p:font typeface="Open Sans Light Bold Italics" charset="1" panose="020B0806030504020204"/>
      <p:regular r:id="rId13"/>
    </p:embeddedFont>
    <p:embeddedFont>
      <p:font typeface="Hagrid Heavy" charset="1" panose="00000A00000000000000"/>
      <p:regular r:id="rId14"/>
    </p:embeddedFont>
    <p:embeddedFont>
      <p:font typeface="Hagrid" charset="1" panose="00000500000000000000"/>
      <p:regular r:id="rId15"/>
    </p:embeddedFont>
    <p:embeddedFont>
      <p:font typeface="Hagrid Bold" charset="1" panose="00000800000000000000"/>
      <p:regular r:id="rId16"/>
    </p:embeddedFont>
    <p:embeddedFont>
      <p:font typeface="TDTD네온" charset="1" panose="02000503000000000000"/>
      <p:regular r:id="rId17"/>
    </p:embeddedFont>
    <p:embeddedFont>
      <p:font typeface="210 네버랜드" charset="1" panose="02020503020101020101"/>
      <p:regular r:id="rId18"/>
    </p:embeddedFont>
    <p:embeddedFont>
      <p:font typeface="210 네버랜드 Bold" charset="1" panose="02020503020101020101"/>
      <p:regular r:id="rId19"/>
    </p:embeddedFont>
    <p:embeddedFont>
      <p:font typeface="210 네버랜드 Light" charset="1" panose="02020503020101020101"/>
      <p:regular r:id="rId20"/>
    </p:embeddedFont>
    <p:embeddedFont>
      <p:font typeface="210 어린아이" charset="1" panose="02020503020101020101"/>
      <p:regular r:id="rId21"/>
    </p:embeddedFont>
    <p:embeddedFont>
      <p:font typeface="210 어린아이 Bold" charset="1" panose="02020503020101020101"/>
      <p:regular r:id="rId22"/>
    </p:embeddedFont>
    <p:embeddedFont>
      <p:font typeface="210 어린아이 Light" charset="1" panose="02020503020101020101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slides/slide1.xml" Type="http://schemas.openxmlformats.org/officeDocument/2006/relationships/slide"/><Relationship Id="rId25" Target="slides/slide2.xml" Type="http://schemas.openxmlformats.org/officeDocument/2006/relationships/slide"/><Relationship Id="rId26" Target="slides/slide3.xml" Type="http://schemas.openxmlformats.org/officeDocument/2006/relationships/slide"/><Relationship Id="rId27" Target="slides/slide4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jpeg" Type="http://schemas.openxmlformats.org/officeDocument/2006/relationships/image"/><Relationship Id="rId4" Target="../media/VAFn6Jmf0mc.mp4" Type="http://schemas.openxmlformats.org/officeDocument/2006/relationships/video"/><Relationship Id="rId5" Target="../media/VAFn6Jmf0mc.mp4" Type="http://schemas.microsoft.com/office/2007/relationships/media"/></Relationships>
</file>

<file path=ppt/slides/slide1.xml><?xml version="1.0" encoding="utf-8"?>
<p:sld xmlns:p="http://schemas.openxmlformats.org/presentationml/2006/main" xmlns:a="http://schemas.openxmlformats.org/drawingml/2006/main">
  <p:cSld>
    <p:bg>
      <p:bgPr>
        <a:solidFill>
          <a:srgbClr val="343F5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31218" y="3977600"/>
            <a:ext cx="16228082" cy="18592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119"/>
              </a:lnSpc>
            </a:pPr>
            <a:r>
              <a:rPr lang="en-US" sz="10800">
                <a:solidFill>
                  <a:srgbClr val="F5E6CA"/>
                </a:solidFill>
                <a:latin typeface="Hagrid Heavy"/>
              </a:rPr>
              <a:t>BINARY SEARCH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031218" y="7934949"/>
            <a:ext cx="16228082" cy="1323351"/>
            <a:chOff x="0" y="0"/>
            <a:chExt cx="3964388" cy="323284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964388" cy="323284"/>
            </a:xfrm>
            <a:custGeom>
              <a:avLst/>
              <a:gdLst/>
              <a:ahLst/>
              <a:cxnLst/>
              <a:rect r="r" b="b" t="t" l="l"/>
              <a:pathLst>
                <a:path h="323284" w="3964388">
                  <a:moveTo>
                    <a:pt x="0" y="0"/>
                  </a:moveTo>
                  <a:lnTo>
                    <a:pt x="3964388" y="0"/>
                  </a:lnTo>
                  <a:lnTo>
                    <a:pt x="3964388" y="323284"/>
                  </a:lnTo>
                  <a:lnTo>
                    <a:pt x="0" y="323284"/>
                  </a:lnTo>
                  <a:close/>
                </a:path>
              </a:pathLst>
            </a:custGeom>
            <a:solidFill>
              <a:srgbClr val="F5E6CA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960374" y="8280077"/>
            <a:ext cx="3295829" cy="5664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480"/>
              </a:lnSpc>
            </a:pPr>
            <a:r>
              <a:rPr lang="en-US" sz="3200">
                <a:solidFill>
                  <a:srgbClr val="343F56"/>
                </a:solidFill>
                <a:latin typeface="Hagrid Bold"/>
              </a:rPr>
              <a:t>YURA JO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318153" y="1709381"/>
            <a:ext cx="5651694" cy="3917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80"/>
              </a:lnSpc>
            </a:pPr>
            <a:r>
              <a:rPr lang="en-US" sz="2200">
                <a:solidFill>
                  <a:srgbClr val="F5E6CA"/>
                </a:solidFill>
                <a:latin typeface="Hagrid Bold"/>
              </a:rPr>
              <a:t>TOPICS IN COMPUTER SCIENCE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343F5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502971" y="1025061"/>
            <a:ext cx="3949768" cy="651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040"/>
              </a:lnSpc>
            </a:pPr>
            <a:r>
              <a:rPr lang="en-US" sz="3600">
                <a:solidFill>
                  <a:srgbClr val="F5E6CA"/>
                </a:solidFill>
                <a:latin typeface="Hagrid Bold"/>
              </a:rPr>
              <a:t>INTRODUCTION</a:t>
            </a:r>
          </a:p>
        </p:txBody>
      </p:sp>
      <p:sp>
        <p:nvSpPr>
          <p:cNvPr name="AutoShape 3" id="3"/>
          <p:cNvSpPr/>
          <p:nvPr/>
        </p:nvSpPr>
        <p:spPr>
          <a:xfrm rot="0">
            <a:off x="5727469" y="1351134"/>
            <a:ext cx="11531831" cy="0"/>
          </a:xfrm>
          <a:prstGeom prst="line">
            <a:avLst/>
          </a:prstGeom>
          <a:ln cap="flat" w="38100">
            <a:solidFill>
              <a:srgbClr val="F5E6CA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4" id="4"/>
          <p:cNvSpPr txBox="true"/>
          <p:nvPr/>
        </p:nvSpPr>
        <p:spPr>
          <a:xfrm rot="0">
            <a:off x="1502971" y="1809716"/>
            <a:ext cx="15977976" cy="74371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719"/>
              </a:lnSpc>
            </a:pPr>
            <a:r>
              <a:rPr lang="en-US" sz="4800">
                <a:solidFill>
                  <a:srgbClr val="F5E6CA"/>
                </a:solidFill>
                <a:latin typeface="210 어린아이 Bold"/>
              </a:rPr>
              <a:t>Input</a:t>
            </a:r>
          </a:p>
          <a:p>
            <a:pPr>
              <a:lnSpc>
                <a:spcPts val="5039"/>
              </a:lnSpc>
            </a:pPr>
            <a:r>
              <a:rPr lang="en-US" sz="3599">
                <a:solidFill>
                  <a:srgbClr val="F5E6CA"/>
                </a:solidFill>
                <a:latin typeface="210 어린아이"/>
              </a:rPr>
              <a:t>: I</a:t>
            </a:r>
            <a:r>
              <a:rPr lang="en-US" sz="3599">
                <a:solidFill>
                  <a:srgbClr val="F5E6CA"/>
                </a:solidFill>
                <a:latin typeface="210 어린아이"/>
              </a:rPr>
              <a:t>n the first row, n integers are arranged in ascending order are input. (-1 billion ~ 1 billion)</a:t>
            </a:r>
          </a:p>
          <a:p>
            <a:pPr>
              <a:lnSpc>
                <a:spcPts val="5039"/>
              </a:lnSpc>
            </a:pPr>
            <a:r>
              <a:rPr lang="en-US" sz="3599">
                <a:solidFill>
                  <a:srgbClr val="F5E6CA"/>
                </a:solidFill>
                <a:latin typeface="210 어린아이"/>
              </a:rPr>
              <a:t>In the second row, m integers are input. (-1 billion ~ 1 billion)</a:t>
            </a:r>
          </a:p>
          <a:p>
            <a:pPr>
              <a:lnSpc>
                <a:spcPts val="5039"/>
              </a:lnSpc>
            </a:pPr>
          </a:p>
          <a:p>
            <a:pPr>
              <a:lnSpc>
                <a:spcPts val="6719"/>
              </a:lnSpc>
            </a:pPr>
            <a:r>
              <a:rPr lang="en-US" sz="4800">
                <a:solidFill>
                  <a:srgbClr val="F5E6CA"/>
                </a:solidFill>
                <a:latin typeface="210 어린아이 Bold"/>
              </a:rPr>
              <a:t>output</a:t>
            </a:r>
          </a:p>
          <a:p>
            <a:pPr>
              <a:lnSpc>
                <a:spcPts val="5039"/>
              </a:lnSpc>
            </a:pPr>
            <a:r>
              <a:rPr lang="en-US" sz="3599">
                <a:solidFill>
                  <a:srgbClr val="F5E6CA"/>
                </a:solidFill>
                <a:latin typeface="210 어린아이"/>
              </a:rPr>
              <a:t>: find the index of the target value in sorted data.</a:t>
            </a:r>
          </a:p>
          <a:p>
            <a:pPr>
              <a:lnSpc>
                <a:spcPts val="5039"/>
              </a:lnSpc>
            </a:pPr>
            <a:r>
              <a:rPr lang="en-US" sz="3599">
                <a:solidFill>
                  <a:srgbClr val="F5E6CA"/>
                </a:solidFill>
                <a:latin typeface="210 어린아이"/>
              </a:rPr>
              <a:t>each result is separated by blanks and output on one line.</a:t>
            </a:r>
          </a:p>
          <a:p>
            <a:pPr>
              <a:lnSpc>
                <a:spcPts val="5039"/>
              </a:lnSpc>
            </a:pPr>
            <a:r>
              <a:rPr lang="en-US" sz="3599">
                <a:solidFill>
                  <a:srgbClr val="F5E6CA"/>
                </a:solidFill>
                <a:latin typeface="210 어린아이"/>
              </a:rPr>
              <a:t>Assume that the first item of the list is stored at index 0 and the last item is at index N-1.</a:t>
            </a:r>
          </a:p>
          <a:p>
            <a:pPr>
              <a:lnSpc>
                <a:spcPts val="5039"/>
              </a:lnSpc>
              <a:spcBef>
                <a:spcPct val="0"/>
              </a:spcBef>
            </a:pPr>
            <a:r>
              <a:rPr lang="en-US" sz="3599">
                <a:solidFill>
                  <a:srgbClr val="F5E6CA"/>
                </a:solidFill>
                <a:latin typeface="210 어린아이"/>
              </a:rPr>
              <a:t>If the value is not found, output -1.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13309680" y="4896497"/>
            <a:ext cx="3799564" cy="2085263"/>
            <a:chOff x="0" y="0"/>
            <a:chExt cx="1000708" cy="549205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000708" cy="549205"/>
            </a:xfrm>
            <a:custGeom>
              <a:avLst/>
              <a:gdLst/>
              <a:ahLst/>
              <a:cxnLst/>
              <a:rect r="r" b="b" t="t" l="l"/>
              <a:pathLst>
                <a:path h="549205" w="1000708">
                  <a:moveTo>
                    <a:pt x="103917" y="0"/>
                  </a:moveTo>
                  <a:lnTo>
                    <a:pt x="896792" y="0"/>
                  </a:lnTo>
                  <a:cubicBezTo>
                    <a:pt x="924352" y="0"/>
                    <a:pt x="950784" y="10948"/>
                    <a:pt x="970272" y="30436"/>
                  </a:cubicBezTo>
                  <a:cubicBezTo>
                    <a:pt x="989760" y="49925"/>
                    <a:pt x="1000708" y="76356"/>
                    <a:pt x="1000708" y="103917"/>
                  </a:cubicBezTo>
                  <a:lnTo>
                    <a:pt x="1000708" y="445289"/>
                  </a:lnTo>
                  <a:cubicBezTo>
                    <a:pt x="1000708" y="502680"/>
                    <a:pt x="954183" y="549205"/>
                    <a:pt x="896792" y="549205"/>
                  </a:cubicBezTo>
                  <a:lnTo>
                    <a:pt x="103917" y="549205"/>
                  </a:lnTo>
                  <a:cubicBezTo>
                    <a:pt x="46525" y="549205"/>
                    <a:pt x="0" y="502680"/>
                    <a:pt x="0" y="445289"/>
                  </a:cubicBezTo>
                  <a:lnTo>
                    <a:pt x="0" y="103917"/>
                  </a:lnTo>
                  <a:cubicBezTo>
                    <a:pt x="0" y="46525"/>
                    <a:pt x="46525" y="0"/>
                    <a:pt x="103917" y="0"/>
                  </a:cubicBezTo>
                  <a:close/>
                </a:path>
              </a:pathLst>
            </a:custGeom>
            <a:solidFill>
              <a:srgbClr val="F5E6CA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80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13559773" y="5209856"/>
            <a:ext cx="3549472" cy="19862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TDTD네온"/>
              </a:rPr>
              <a:t>ex) input : 1 2 3 4 5</a:t>
            </a:r>
          </a:p>
          <a:p>
            <a:pPr algn="just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TDTD네온"/>
              </a:rPr>
              <a:t>                     -5 5 2</a:t>
            </a:r>
          </a:p>
          <a:p>
            <a:pPr algn="just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TDTD네온"/>
              </a:rPr>
              <a:t>       output : -1 4 1</a:t>
            </a:r>
          </a:p>
          <a:p>
            <a:pPr algn="just">
              <a:lnSpc>
                <a:spcPts val="3919"/>
              </a:lnSpc>
              <a:spcBef>
                <a:spcPct val="0"/>
              </a:spcBef>
            </a:pPr>
          </a:p>
        </p:txBody>
      </p:sp>
    </p:spTree>
  </p:cSld>
  <p:clrMapOvr>
    <a:masterClrMapping/>
  </p:clrMapOvr>
  <p:transition spd="fast">
    <p:push dir="l"/>
  </p:transition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43F5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755927" y="1695621"/>
            <a:ext cx="8707239" cy="8379755"/>
          </a:xfrm>
          <a:custGeom>
            <a:avLst/>
            <a:gdLst/>
            <a:ahLst/>
            <a:cxnLst/>
            <a:rect r="r" b="b" t="t" l="l"/>
            <a:pathLst>
              <a:path h="8379755" w="8707239">
                <a:moveTo>
                  <a:pt x="0" y="0"/>
                </a:moveTo>
                <a:lnTo>
                  <a:pt x="8707239" y="0"/>
                </a:lnTo>
                <a:lnTo>
                  <a:pt x="8707239" y="8379755"/>
                </a:lnTo>
                <a:lnTo>
                  <a:pt x="0" y="837975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986454" y="1044111"/>
            <a:ext cx="2015721" cy="651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040"/>
              </a:lnSpc>
            </a:pPr>
            <a:r>
              <a:rPr lang="en-US" sz="3600">
                <a:solidFill>
                  <a:srgbClr val="F5E6CA"/>
                </a:solidFill>
                <a:latin typeface="Hagrid Bold"/>
              </a:rPr>
              <a:t>CODES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0880830" y="1988626"/>
            <a:ext cx="5772992" cy="1894027"/>
            <a:chOff x="0" y="0"/>
            <a:chExt cx="7697323" cy="2525370"/>
          </a:xfrm>
        </p:grpSpPr>
        <p:grpSp>
          <p:nvGrpSpPr>
            <p:cNvPr name="Group 5" id="5"/>
            <p:cNvGrpSpPr/>
            <p:nvPr/>
          </p:nvGrpSpPr>
          <p:grpSpPr>
            <a:xfrm rot="0">
              <a:off x="0" y="0"/>
              <a:ext cx="7432225" cy="2525370"/>
              <a:chOff x="0" y="0"/>
              <a:chExt cx="1468094" cy="498838"/>
            </a:xfrm>
          </p:grpSpPr>
          <p:sp>
            <p:nvSpPr>
              <p:cNvPr name="Freeform 6" id="6"/>
              <p:cNvSpPr/>
              <p:nvPr/>
            </p:nvSpPr>
            <p:spPr>
              <a:xfrm flipH="false" flipV="false" rot="0">
                <a:off x="0" y="0"/>
                <a:ext cx="1468094" cy="498838"/>
              </a:xfrm>
              <a:custGeom>
                <a:avLst/>
                <a:gdLst/>
                <a:ahLst/>
                <a:cxnLst/>
                <a:rect r="r" b="b" t="t" l="l"/>
                <a:pathLst>
                  <a:path h="498838" w="1468094">
                    <a:moveTo>
                      <a:pt x="70834" y="0"/>
                    </a:moveTo>
                    <a:lnTo>
                      <a:pt x="1397260" y="0"/>
                    </a:lnTo>
                    <a:cubicBezTo>
                      <a:pt x="1416047" y="0"/>
                      <a:pt x="1434063" y="7463"/>
                      <a:pt x="1447347" y="20747"/>
                    </a:cubicBezTo>
                    <a:cubicBezTo>
                      <a:pt x="1460631" y="34031"/>
                      <a:pt x="1468094" y="52047"/>
                      <a:pt x="1468094" y="70834"/>
                    </a:cubicBezTo>
                    <a:lnTo>
                      <a:pt x="1468094" y="428005"/>
                    </a:lnTo>
                    <a:cubicBezTo>
                      <a:pt x="1468094" y="467125"/>
                      <a:pt x="1436381" y="498838"/>
                      <a:pt x="1397260" y="498838"/>
                    </a:cubicBezTo>
                    <a:lnTo>
                      <a:pt x="70834" y="498838"/>
                    </a:lnTo>
                    <a:cubicBezTo>
                      <a:pt x="52047" y="498838"/>
                      <a:pt x="34031" y="491376"/>
                      <a:pt x="20747" y="478092"/>
                    </a:cubicBezTo>
                    <a:cubicBezTo>
                      <a:pt x="7463" y="464808"/>
                      <a:pt x="0" y="446791"/>
                      <a:pt x="0" y="428005"/>
                    </a:cubicBezTo>
                    <a:lnTo>
                      <a:pt x="0" y="70834"/>
                    </a:lnTo>
                    <a:cubicBezTo>
                      <a:pt x="0" y="52047"/>
                      <a:pt x="7463" y="34031"/>
                      <a:pt x="20747" y="20747"/>
                    </a:cubicBezTo>
                    <a:cubicBezTo>
                      <a:pt x="34031" y="7463"/>
                      <a:pt x="52047" y="0"/>
                      <a:pt x="70834" y="0"/>
                    </a:cubicBezTo>
                    <a:close/>
                  </a:path>
                </a:pathLst>
              </a:custGeom>
              <a:solidFill>
                <a:srgbClr val="F5E6CA"/>
              </a:solidFill>
            </p:spPr>
          </p:sp>
          <p:sp>
            <p:nvSpPr>
              <p:cNvPr name="TextBox 7" id="7"/>
              <p:cNvSpPr txBox="true"/>
              <p:nvPr/>
            </p:nvSpPr>
            <p:spPr>
              <a:xfrm>
                <a:off x="0" y="-47625"/>
                <a:ext cx="812800" cy="8604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>
                  <a:lnSpc>
                    <a:spcPts val="3080"/>
                  </a:lnSpc>
                </a:pPr>
              </a:p>
            </p:txBody>
          </p:sp>
        </p:grpSp>
        <p:sp>
          <p:nvSpPr>
            <p:cNvPr name="TextBox 8" id="8"/>
            <p:cNvSpPr txBox="true"/>
            <p:nvPr/>
          </p:nvSpPr>
          <p:spPr>
            <a:xfrm rot="0">
              <a:off x="0" y="169215"/>
              <a:ext cx="6874797" cy="109347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518160" indent="-259080" lvl="1">
                <a:lnSpc>
                  <a:spcPts val="3359"/>
                </a:lnSpc>
                <a:buFont typeface="Arial"/>
                <a:buChar char="•"/>
              </a:pPr>
              <a:r>
                <a:rPr lang="en-US" sz="2400">
                  <a:solidFill>
                    <a:srgbClr val="000000"/>
                  </a:solidFill>
                  <a:latin typeface="TDTD네온"/>
                </a:rPr>
                <a:t>map(function, iterable)</a:t>
              </a:r>
            </a:p>
            <a:p>
              <a:pPr marL="518160" indent="-259080" lvl="1">
                <a:lnSpc>
                  <a:spcPts val="335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2400">
                  <a:solidFill>
                    <a:srgbClr val="000000"/>
                  </a:solidFill>
                  <a:latin typeface="TDTD네온"/>
                </a:rPr>
                <a:t>input().split()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555761" y="1333621"/>
              <a:ext cx="7141562" cy="9747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879"/>
                </a:lnSpc>
              </a:pPr>
              <a:r>
                <a:rPr lang="en-US" sz="2400">
                  <a:solidFill>
                    <a:srgbClr val="000000"/>
                  </a:solidFill>
                  <a:latin typeface="TDTD네온"/>
                </a:rPr>
                <a:t>: Separating input values based on</a:t>
              </a:r>
              <a:r>
                <a:rPr lang="en-US" sz="2400">
                  <a:solidFill>
                    <a:srgbClr val="000000"/>
                  </a:solidFill>
                  <a:latin typeface="TDTD네온"/>
                </a:rPr>
                <a:t> spaces</a:t>
              </a:r>
            </a:p>
          </p:txBody>
        </p:sp>
      </p:grpSp>
      <p:sp>
        <p:nvSpPr>
          <p:cNvPr name="AutoShape 10" id="10"/>
          <p:cNvSpPr/>
          <p:nvPr/>
        </p:nvSpPr>
        <p:spPr>
          <a:xfrm flipV="true">
            <a:off x="4002175" y="1370184"/>
            <a:ext cx="13257125" cy="37783"/>
          </a:xfrm>
          <a:prstGeom prst="line">
            <a:avLst/>
          </a:prstGeom>
          <a:ln cap="flat" w="38100">
            <a:solidFill>
              <a:srgbClr val="F5E6CA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1" id="11"/>
          <p:cNvGrpSpPr/>
          <p:nvPr/>
        </p:nvGrpSpPr>
        <p:grpSpPr>
          <a:xfrm rot="0">
            <a:off x="11706135" y="4444628"/>
            <a:ext cx="6294308" cy="1017191"/>
            <a:chOff x="0" y="0"/>
            <a:chExt cx="8392410" cy="1356254"/>
          </a:xfrm>
        </p:grpSpPr>
        <p:grpSp>
          <p:nvGrpSpPr>
            <p:cNvPr name="Group 12" id="12"/>
            <p:cNvGrpSpPr/>
            <p:nvPr/>
          </p:nvGrpSpPr>
          <p:grpSpPr>
            <a:xfrm rot="0">
              <a:off x="0" y="0"/>
              <a:ext cx="8138319" cy="1356254"/>
              <a:chOff x="0" y="0"/>
              <a:chExt cx="1607569" cy="267902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1607569" cy="267902"/>
              </a:xfrm>
              <a:custGeom>
                <a:avLst/>
                <a:gdLst/>
                <a:ahLst/>
                <a:cxnLst/>
                <a:rect r="r" b="b" t="t" l="l"/>
                <a:pathLst>
                  <a:path h="267902" w="1607569">
                    <a:moveTo>
                      <a:pt x="64688" y="0"/>
                    </a:moveTo>
                    <a:lnTo>
                      <a:pt x="1542881" y="0"/>
                    </a:lnTo>
                    <a:cubicBezTo>
                      <a:pt x="1578608" y="0"/>
                      <a:pt x="1607569" y="28962"/>
                      <a:pt x="1607569" y="64688"/>
                    </a:cubicBezTo>
                    <a:lnTo>
                      <a:pt x="1607569" y="203214"/>
                    </a:lnTo>
                    <a:cubicBezTo>
                      <a:pt x="1607569" y="238940"/>
                      <a:pt x="1578608" y="267902"/>
                      <a:pt x="1542881" y="267902"/>
                    </a:cubicBezTo>
                    <a:lnTo>
                      <a:pt x="64688" y="267902"/>
                    </a:lnTo>
                    <a:cubicBezTo>
                      <a:pt x="28962" y="267902"/>
                      <a:pt x="0" y="238940"/>
                      <a:pt x="0" y="203214"/>
                    </a:cubicBezTo>
                    <a:lnTo>
                      <a:pt x="0" y="64688"/>
                    </a:lnTo>
                    <a:cubicBezTo>
                      <a:pt x="0" y="28962"/>
                      <a:pt x="28962" y="0"/>
                      <a:pt x="64688" y="0"/>
                    </a:cubicBezTo>
                    <a:close/>
                  </a:path>
                </a:pathLst>
              </a:custGeom>
              <a:solidFill>
                <a:srgbClr val="F5E6CA"/>
              </a:solidFill>
            </p:spPr>
          </p:sp>
          <p:sp>
            <p:nvSpPr>
              <p:cNvPr name="TextBox 14" id="14"/>
              <p:cNvSpPr txBox="true"/>
              <p:nvPr/>
            </p:nvSpPr>
            <p:spPr>
              <a:xfrm>
                <a:off x="0" y="-47625"/>
                <a:ext cx="812800" cy="8604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 marL="474984" indent="-237492" lvl="1">
                  <a:lnSpc>
                    <a:spcPts val="3080"/>
                  </a:lnSpc>
                  <a:buFont typeface="Arial"/>
                  <a:buChar char="•"/>
                </a:pPr>
              </a:p>
            </p:txBody>
          </p:sp>
        </p:grpSp>
        <p:sp>
          <p:nvSpPr>
            <p:cNvPr name="TextBox 15" id="15"/>
            <p:cNvSpPr txBox="true"/>
            <p:nvPr/>
          </p:nvSpPr>
          <p:spPr>
            <a:xfrm rot="0">
              <a:off x="0" y="380812"/>
              <a:ext cx="8392410" cy="53467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518160" indent="-259080" lvl="1">
                <a:lnSpc>
                  <a:spcPts val="3359"/>
                </a:lnSpc>
                <a:buFont typeface="Arial"/>
                <a:buChar char="•"/>
              </a:pPr>
              <a:r>
                <a:rPr lang="en-US" sz="2400">
                  <a:solidFill>
                    <a:srgbClr val="000000"/>
                  </a:solidFill>
                  <a:latin typeface="TDTD네온"/>
                </a:rPr>
                <a:t>len(L) : the number of items in a list</a:t>
              </a: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10880830" y="7605324"/>
            <a:ext cx="6123121" cy="1887678"/>
            <a:chOff x="0" y="0"/>
            <a:chExt cx="8164162" cy="2516905"/>
          </a:xfrm>
        </p:grpSpPr>
        <p:grpSp>
          <p:nvGrpSpPr>
            <p:cNvPr name="Group 17" id="17"/>
            <p:cNvGrpSpPr/>
            <p:nvPr/>
          </p:nvGrpSpPr>
          <p:grpSpPr>
            <a:xfrm rot="0">
              <a:off x="0" y="0"/>
              <a:ext cx="8164162" cy="2516905"/>
              <a:chOff x="0" y="0"/>
              <a:chExt cx="1612674" cy="497166"/>
            </a:xfrm>
          </p:grpSpPr>
          <p:sp>
            <p:nvSpPr>
              <p:cNvPr name="Freeform 18" id="18"/>
              <p:cNvSpPr/>
              <p:nvPr/>
            </p:nvSpPr>
            <p:spPr>
              <a:xfrm flipH="false" flipV="false" rot="0">
                <a:off x="0" y="0"/>
                <a:ext cx="1612674" cy="497166"/>
              </a:xfrm>
              <a:custGeom>
                <a:avLst/>
                <a:gdLst/>
                <a:ahLst/>
                <a:cxnLst/>
                <a:rect r="r" b="b" t="t" l="l"/>
                <a:pathLst>
                  <a:path h="497166" w="1612674">
                    <a:moveTo>
                      <a:pt x="64483" y="0"/>
                    </a:moveTo>
                    <a:lnTo>
                      <a:pt x="1548191" y="0"/>
                    </a:lnTo>
                    <a:cubicBezTo>
                      <a:pt x="1565293" y="0"/>
                      <a:pt x="1581694" y="6794"/>
                      <a:pt x="1593787" y="18887"/>
                    </a:cubicBezTo>
                    <a:cubicBezTo>
                      <a:pt x="1605880" y="30980"/>
                      <a:pt x="1612674" y="47381"/>
                      <a:pt x="1612674" y="64483"/>
                    </a:cubicBezTo>
                    <a:lnTo>
                      <a:pt x="1612674" y="432683"/>
                    </a:lnTo>
                    <a:cubicBezTo>
                      <a:pt x="1612674" y="449785"/>
                      <a:pt x="1605880" y="466187"/>
                      <a:pt x="1593787" y="478280"/>
                    </a:cubicBezTo>
                    <a:cubicBezTo>
                      <a:pt x="1581694" y="490373"/>
                      <a:pt x="1565293" y="497166"/>
                      <a:pt x="1548191" y="497166"/>
                    </a:cubicBezTo>
                    <a:lnTo>
                      <a:pt x="64483" y="497166"/>
                    </a:lnTo>
                    <a:cubicBezTo>
                      <a:pt x="47381" y="497166"/>
                      <a:pt x="30980" y="490373"/>
                      <a:pt x="18887" y="478280"/>
                    </a:cubicBezTo>
                    <a:cubicBezTo>
                      <a:pt x="6794" y="466187"/>
                      <a:pt x="0" y="449785"/>
                      <a:pt x="0" y="432683"/>
                    </a:cubicBezTo>
                    <a:lnTo>
                      <a:pt x="0" y="64483"/>
                    </a:lnTo>
                    <a:cubicBezTo>
                      <a:pt x="0" y="47381"/>
                      <a:pt x="6794" y="30980"/>
                      <a:pt x="18887" y="18887"/>
                    </a:cubicBezTo>
                    <a:cubicBezTo>
                      <a:pt x="30980" y="6794"/>
                      <a:pt x="47381" y="0"/>
                      <a:pt x="64483" y="0"/>
                    </a:cubicBezTo>
                    <a:close/>
                  </a:path>
                </a:pathLst>
              </a:custGeom>
              <a:solidFill>
                <a:srgbClr val="F5E6CA"/>
              </a:solidFill>
            </p:spPr>
          </p:sp>
          <p:sp>
            <p:nvSpPr>
              <p:cNvPr name="TextBox 19" id="19"/>
              <p:cNvSpPr txBox="true"/>
              <p:nvPr/>
            </p:nvSpPr>
            <p:spPr>
              <a:xfrm>
                <a:off x="0" y="-47625"/>
                <a:ext cx="812800" cy="8604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>
                  <a:lnSpc>
                    <a:spcPts val="3080"/>
                  </a:lnSpc>
                </a:pPr>
              </a:p>
            </p:txBody>
          </p:sp>
        </p:grpSp>
        <p:sp>
          <p:nvSpPr>
            <p:cNvPr name="TextBox 20" id="20"/>
            <p:cNvSpPr txBox="true"/>
            <p:nvPr/>
          </p:nvSpPr>
          <p:spPr>
            <a:xfrm rot="0">
              <a:off x="0" y="201389"/>
              <a:ext cx="6874797" cy="53467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518160" indent="-259080" lvl="1">
                <a:lnSpc>
                  <a:spcPts val="335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2400">
                  <a:solidFill>
                    <a:srgbClr val="000000"/>
                  </a:solidFill>
                  <a:latin typeface="TDTD네온"/>
                </a:rPr>
                <a:t>end = '[delimiter]'</a:t>
              </a:r>
              <a:r>
                <a:rPr lang="en-US" sz="2400">
                  <a:solidFill>
                    <a:srgbClr val="000000"/>
                  </a:solidFill>
                  <a:latin typeface="TDTD네온"/>
                </a:rPr>
                <a:t> </a:t>
              </a:r>
            </a:p>
          </p:txBody>
        </p:sp>
        <p:sp>
          <p:nvSpPr>
            <p:cNvPr name="TextBox 21" id="21"/>
            <p:cNvSpPr txBox="true"/>
            <p:nvPr/>
          </p:nvSpPr>
          <p:spPr>
            <a:xfrm rot="0">
              <a:off x="555761" y="785452"/>
              <a:ext cx="7141562" cy="14573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879"/>
                </a:lnSpc>
              </a:pPr>
              <a:r>
                <a:rPr lang="en-US" sz="2400">
                  <a:solidFill>
                    <a:srgbClr val="000000"/>
                  </a:solidFill>
                  <a:latin typeface="TDTD네온"/>
                </a:rPr>
                <a:t>: prints a phrase with the print function, and can be set to a value other than \n at the end.</a:t>
              </a:r>
            </a:p>
          </p:txBody>
        </p:sp>
      </p:grpSp>
    </p:spTree>
  </p:cSld>
  <p:clrMapOvr>
    <a:masterClrMapping/>
  </p:clrMapOvr>
  <p:transition spd="slow">
    <p:push dir="l"/>
  </p:transition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43F5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755927" y="1695621"/>
            <a:ext cx="8707239" cy="8379755"/>
          </a:xfrm>
          <a:custGeom>
            <a:avLst/>
            <a:gdLst/>
            <a:ahLst/>
            <a:cxnLst/>
            <a:rect r="r" b="b" t="t" l="l"/>
            <a:pathLst>
              <a:path h="8379755" w="8707239">
                <a:moveTo>
                  <a:pt x="0" y="0"/>
                </a:moveTo>
                <a:lnTo>
                  <a:pt x="8707239" y="0"/>
                </a:lnTo>
                <a:lnTo>
                  <a:pt x="8707239" y="8379755"/>
                </a:lnTo>
                <a:lnTo>
                  <a:pt x="0" y="837975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986454" y="1044111"/>
            <a:ext cx="2015721" cy="651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040"/>
              </a:lnSpc>
            </a:pPr>
            <a:r>
              <a:rPr lang="en-US" sz="3600">
                <a:solidFill>
                  <a:srgbClr val="F5E6CA"/>
                </a:solidFill>
                <a:latin typeface="Hagrid Bold"/>
              </a:rPr>
              <a:t>CODES</a:t>
            </a:r>
          </a:p>
        </p:txBody>
      </p:sp>
      <p:sp>
        <p:nvSpPr>
          <p:cNvPr name="AutoShape 4" id="4"/>
          <p:cNvSpPr/>
          <p:nvPr/>
        </p:nvSpPr>
        <p:spPr>
          <a:xfrm flipV="true">
            <a:off x="4002175" y="1370184"/>
            <a:ext cx="13257125" cy="37783"/>
          </a:xfrm>
          <a:prstGeom prst="line">
            <a:avLst/>
          </a:prstGeom>
          <a:ln cap="flat" w="38100">
            <a:solidFill>
              <a:srgbClr val="F5E6CA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5" id="5"/>
          <p:cNvGrpSpPr/>
          <p:nvPr/>
        </p:nvGrpSpPr>
        <p:grpSpPr>
          <a:xfrm rot="0">
            <a:off x="10804003" y="7389783"/>
            <a:ext cx="6950727" cy="1868517"/>
            <a:chOff x="0" y="0"/>
            <a:chExt cx="1830644" cy="49212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830644" cy="492120"/>
            </a:xfrm>
            <a:custGeom>
              <a:avLst/>
              <a:gdLst/>
              <a:ahLst/>
              <a:cxnLst/>
              <a:rect r="r" b="b" t="t" l="l"/>
              <a:pathLst>
                <a:path h="492120" w="1830644">
                  <a:moveTo>
                    <a:pt x="56805" y="0"/>
                  </a:moveTo>
                  <a:lnTo>
                    <a:pt x="1773839" y="0"/>
                  </a:lnTo>
                  <a:cubicBezTo>
                    <a:pt x="1788905" y="0"/>
                    <a:pt x="1803353" y="5985"/>
                    <a:pt x="1814006" y="16638"/>
                  </a:cubicBezTo>
                  <a:cubicBezTo>
                    <a:pt x="1824659" y="27291"/>
                    <a:pt x="1830644" y="41740"/>
                    <a:pt x="1830644" y="56805"/>
                  </a:cubicBezTo>
                  <a:lnTo>
                    <a:pt x="1830644" y="435314"/>
                  </a:lnTo>
                  <a:cubicBezTo>
                    <a:pt x="1830644" y="450380"/>
                    <a:pt x="1824659" y="464829"/>
                    <a:pt x="1814006" y="475482"/>
                  </a:cubicBezTo>
                  <a:cubicBezTo>
                    <a:pt x="1803353" y="486135"/>
                    <a:pt x="1788905" y="492120"/>
                    <a:pt x="1773839" y="492120"/>
                  </a:cubicBezTo>
                  <a:lnTo>
                    <a:pt x="56805" y="492120"/>
                  </a:lnTo>
                  <a:cubicBezTo>
                    <a:pt x="41740" y="492120"/>
                    <a:pt x="27291" y="486135"/>
                    <a:pt x="16638" y="475482"/>
                  </a:cubicBezTo>
                  <a:cubicBezTo>
                    <a:pt x="5985" y="464829"/>
                    <a:pt x="0" y="450380"/>
                    <a:pt x="0" y="435314"/>
                  </a:cubicBezTo>
                  <a:lnTo>
                    <a:pt x="0" y="56805"/>
                  </a:lnTo>
                  <a:cubicBezTo>
                    <a:pt x="0" y="41740"/>
                    <a:pt x="5985" y="27291"/>
                    <a:pt x="16638" y="16638"/>
                  </a:cubicBezTo>
                  <a:cubicBezTo>
                    <a:pt x="27291" y="5985"/>
                    <a:pt x="41740" y="0"/>
                    <a:pt x="56805" y="0"/>
                  </a:cubicBezTo>
                  <a:close/>
                </a:path>
              </a:pathLst>
            </a:custGeom>
            <a:solidFill>
              <a:srgbClr val="F5E6CA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474984" indent="-237492" lvl="1">
                <a:lnSpc>
                  <a:spcPts val="3080"/>
                </a:lnSpc>
                <a:buFont typeface="Arial"/>
                <a:buChar char="•"/>
              </a:pPr>
            </a:p>
          </p:txBody>
        </p:sp>
      </p:grpSp>
      <p:pic>
        <p:nvPicPr>
          <p:cNvPr name="Picture 8" id="8">
            <a:hlinkClick action="ppaction://media"/>
          </p:cNvPr>
          <p:cNvPicPr>
            <a:picLocks noChangeAspect="true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10842103" y="1729753"/>
            <a:ext cx="6950727" cy="4633818"/>
          </a:xfrm>
          <a:prstGeom prst="rect">
            <a:avLst/>
          </a:prstGeom>
        </p:spPr>
      </p:pic>
      <p:sp>
        <p:nvSpPr>
          <p:cNvPr name="TextBox 9" id="9"/>
          <p:cNvSpPr txBox="true"/>
          <p:nvPr/>
        </p:nvSpPr>
        <p:spPr>
          <a:xfrm rot="0">
            <a:off x="11005327" y="7718569"/>
            <a:ext cx="6950727" cy="11633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474984" indent="-237492" lvl="1">
              <a:lnSpc>
                <a:spcPts val="3080"/>
              </a:lnSpc>
              <a:buFont typeface="Arial"/>
              <a:buChar char="•"/>
            </a:pPr>
            <a:r>
              <a:rPr lang="en-US" sz="2200">
                <a:solidFill>
                  <a:srgbClr val="000000"/>
                </a:solidFill>
                <a:latin typeface="TDTD네온"/>
              </a:rPr>
              <a:t>Change the[mid] by using if statements</a:t>
            </a:r>
          </a:p>
          <a:p>
            <a:pPr marL="474984" indent="-237492" lvl="1">
              <a:lnSpc>
                <a:spcPts val="3080"/>
              </a:lnSpc>
              <a:buFont typeface="Arial"/>
              <a:buChar char="•"/>
            </a:pPr>
            <a:r>
              <a:rPr lang="en-US" sz="2200">
                <a:solidFill>
                  <a:srgbClr val="000000"/>
                </a:solidFill>
                <a:latin typeface="TDTD네온"/>
              </a:rPr>
              <a:t>used while to make a loop</a:t>
            </a:r>
          </a:p>
          <a:p>
            <a:pPr marL="474984" indent="-237492" lvl="1">
              <a:lnSpc>
                <a:spcPts val="3080"/>
              </a:lnSpc>
              <a:buFont typeface="Arial"/>
              <a:buChar char="•"/>
            </a:pPr>
            <a:r>
              <a:rPr lang="en-US" sz="2200">
                <a:solidFill>
                  <a:srgbClr val="000000"/>
                </a:solidFill>
                <a:latin typeface="TDTD네온"/>
              </a:rPr>
              <a:t>used range to find all the index in list b</a:t>
            </a:r>
          </a:p>
        </p:txBody>
      </p:sp>
    </p:spTree>
  </p:cSld>
  <p:clrMapOvr>
    <a:masterClrMapping/>
  </p:clrMapOvr>
  <p:transition spd="slow">
    <p:push dir="l"/>
  </p:transition>
  <p:timing>
    <p:tnLst>
      <p:par>
        <p:cTn dur="indefinite" restart="never" nodeType="tmRoot">
          <p:childTnLst>
            <p:video>
              <p:cMediaNode vol="0">
                <p:cTn fill="hold" display="false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DAFjvRvT0hI</dc:identifier>
  <dcterms:modified xsi:type="dcterms:W3CDTF">2011-08-01T06:04:30Z</dcterms:modified>
  <cp:revision>1</cp:revision>
  <dc:title>introduction</dc:title>
</cp:coreProperties>
</file>