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ТТЕСТАЦИОННАЯ РАБОТА"/>
          <p:cNvSpPr txBox="1"/>
          <p:nvPr>
            <p:ph type="title"/>
          </p:nvPr>
        </p:nvSpPr>
        <p:spPr>
          <a:xfrm>
            <a:off x="2314727" y="3103187"/>
            <a:ext cx="20815301" cy="2984501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АТТЕСТАЦИОННАЯ РАБОТА</a:t>
            </a:r>
          </a:p>
        </p:txBody>
      </p:sp>
      <p:sp>
        <p:nvSpPr>
          <p:cNvPr id="120" name="НАЦИОНАЛЬНЫЙ ИССЛЕДОВАТЕЛЬСКИЙ УНИВЕРСИТЕТ  ИТМО…"/>
          <p:cNvSpPr txBox="1"/>
          <p:nvPr/>
        </p:nvSpPr>
        <p:spPr>
          <a:xfrm>
            <a:off x="3464189" y="242013"/>
            <a:ext cx="18516377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НАЦИОНАЛЬНЫЙ ИССЛЕДОВАТЕЛЬСКИЙ УНИВЕРСИТЕТ </a:t>
            </a:r>
            <a:br/>
            <a:r>
              <a:t>ИТМО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  ЦЕНТР АВТОРИЗОВАННОГО ОБУЧЕНИЯ ИНФОРМАЦИОННЫМ ТЕХНОЛОГИЯМ </a:t>
            </a:r>
          </a:p>
        </p:txBody>
      </p:sp>
      <p:sp>
        <p:nvSpPr>
          <p:cNvPr id="121" name="«Система автоматизации онлайн магазина рюкзаков»"/>
          <p:cNvSpPr txBox="1"/>
          <p:nvPr/>
        </p:nvSpPr>
        <p:spPr>
          <a:xfrm>
            <a:off x="6988175" y="6459660"/>
            <a:ext cx="125171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«Система автоматизации онлайн магазина рюкзаков»</a:t>
            </a:r>
          </a:p>
        </p:txBody>
      </p:sp>
      <p:sp>
        <p:nvSpPr>
          <p:cNvPr id="122" name="Руководитель: Лудов Д.Ю.…"/>
          <p:cNvSpPr txBox="1"/>
          <p:nvPr/>
        </p:nvSpPr>
        <p:spPr>
          <a:xfrm>
            <a:off x="1058082" y="8675228"/>
            <a:ext cx="6284492" cy="382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Руководитель: Лудов Д.Ю.</a:t>
            </a:r>
          </a:p>
          <a:p>
            <a:pPr algn="l">
              <a:lnSpc>
                <a:spcPct val="50000"/>
              </a:lnSpc>
              <a:spcBef>
                <a:spcPts val="25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Выполнил: Иванов Ю.А.</a:t>
            </a:r>
          </a:p>
          <a:p>
            <a:pPr algn="l"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" name="Санкт-Петербург…"/>
          <p:cNvSpPr txBox="1"/>
          <p:nvPr/>
        </p:nvSpPr>
        <p:spPr>
          <a:xfrm>
            <a:off x="10191749" y="11820451"/>
            <a:ext cx="40005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59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Санкт-Петербург</a:t>
            </a:r>
          </a:p>
          <a:p>
            <a:pPr>
              <a:spcBef>
                <a:spcPts val="2000"/>
              </a:spcBef>
              <a:defRPr b="1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ставленные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Поставленные задачи</a:t>
            </a:r>
          </a:p>
        </p:txBody>
      </p:sp>
      <p:sp>
        <p:nvSpPr>
          <p:cNvPr id="126" name="Освоить стек необходимых технологий.…"/>
          <p:cNvSpPr txBox="1"/>
          <p:nvPr>
            <p:ph type="body" idx="1"/>
          </p:nvPr>
        </p:nvSpPr>
        <p:spPr>
          <a:xfrm>
            <a:off x="1784350" y="3163953"/>
            <a:ext cx="20815300" cy="8839201"/>
          </a:xfrm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Освоить стек необходимых технологий.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Разработать оптимальную модель данных.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Разработать серверную часть (back-end) системы автоматизации онлайн-магазина.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Обеспечить качественное покрытие тестами.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Интегрировать базовый UI с помощью Swagger.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ограммные средства"/>
          <p:cNvSpPr txBox="1"/>
          <p:nvPr>
            <p:ph type="title"/>
          </p:nvPr>
        </p:nvSpPr>
        <p:spPr>
          <a:xfrm>
            <a:off x="1784350" y="261234"/>
            <a:ext cx="20815300" cy="2984501"/>
          </a:xfrm>
          <a:prstGeom prst="rect">
            <a:avLst/>
          </a:prstGeom>
        </p:spPr>
        <p:txBody>
          <a:bodyPr/>
          <a:lstStyle/>
          <a:p>
            <a:pPr/>
            <a:r>
              <a:t>Программные средства</a:t>
            </a:r>
          </a:p>
        </p:txBody>
      </p:sp>
      <p:pic>
        <p:nvPicPr>
          <p:cNvPr id="129" name="378554371540553613-128.png" descr="378554371540553613-1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3323" y="4259766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pring-tutorial-spring-java-logo-symbol-number-text-trademark-transparent-png-2703218.png" descr="spring-tutorial-spring-java-logo-symbol-number-text-trademark-transparent-png-27032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35329" y="5829335"/>
            <a:ext cx="2492198" cy="1143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free-intellij-idea-icon-download-text-first-aid-number-symbol-transparent-png-1849481.png" descr="free-intellij-idea-icon-download-text-first-aid-number-symbol-transparent-png-184948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67401" y="310803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kisspng-postgresql-database-logo-application-software-comp-iterative-consulting-web-development-prototyping-5b7c0d6d43a3e8.4852748515348565572771.png" descr="kisspng-postgresql-database-logo-application-software-comp-iterative-consulting-web-development-prototyping-5b7c0d6d43a3e8.485274851534856557277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80024" y="6899399"/>
            <a:ext cx="2492197" cy="2180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itlab-logo-white-rgb.png" descr="gitlab-logo-white-rg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510614" y="9520787"/>
            <a:ext cx="3523218" cy="1555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it-icon-git-logo-shovel-tool-symbol-sign-transparent-png-2846268.png" descr="git-icon-git-logo-shovel-tool-symbol-sign-transparent-png-284626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984712" y="8068561"/>
            <a:ext cx="1212104" cy="1211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Язык разработки Java…"/>
          <p:cNvSpPr txBox="1"/>
          <p:nvPr>
            <p:ph type="body" idx="1"/>
          </p:nvPr>
        </p:nvSpPr>
        <p:spPr>
          <a:xfrm>
            <a:off x="1213563" y="3115858"/>
            <a:ext cx="15564534" cy="883920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Язык разработки Java</a:t>
            </a:r>
          </a:p>
          <a:p>
            <a:pPr>
              <a:defRPr sz="4000"/>
            </a:pPr>
            <a:r>
              <a:t>Среда разработки IntelliJ Idea Ultimate Edition </a:t>
            </a:r>
          </a:p>
          <a:p>
            <a:pPr>
              <a:defRPr sz="4000"/>
            </a:pPr>
            <a:r>
              <a:t>Фреймворк Spring (</a:t>
            </a:r>
            <a:r>
              <a:t>Spring Boot, Spring Web, Spring Data, Spring Test)</a:t>
            </a:r>
          </a:p>
          <a:p>
            <a:pPr>
              <a:defRPr sz="4000"/>
            </a:pPr>
            <a:r>
              <a:t>CУБД PostgreSQL, H2 data base</a:t>
            </a:r>
          </a:p>
          <a:p>
            <a:pPr>
              <a:defRPr sz="4000"/>
            </a:pPr>
            <a:r>
              <a:t>Система контроля версий GitLab</a:t>
            </a:r>
          </a:p>
          <a:p>
            <a:pPr>
              <a:defRPr sz="4000"/>
            </a:pPr>
            <a:r>
              <a:t>Система сборки Maven</a:t>
            </a:r>
          </a:p>
        </p:txBody>
      </p:sp>
      <p:pic>
        <p:nvPicPr>
          <p:cNvPr id="136" name="Apache_Maven_logo.svg.png" descr="Apache_Maven_logo.sv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29155" y="11317387"/>
            <a:ext cx="3523218" cy="89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Графическое изображение структуры базы данных"/>
          <p:cNvSpPr txBox="1"/>
          <p:nvPr>
            <p:ph type="title"/>
          </p:nvPr>
        </p:nvSpPr>
        <p:spPr>
          <a:xfrm>
            <a:off x="804759" y="577850"/>
            <a:ext cx="20815301" cy="2984500"/>
          </a:xfrm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Графическое изображение структуры базы данных</a:t>
            </a:r>
          </a:p>
        </p:txBody>
      </p:sp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0574" y="4178300"/>
            <a:ext cx="16235552" cy="8137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kisspng-postgresql-database-logo-application-software-comp-iterative-consulting-web-development-prototyping-5b7c0d6d43a3e8.4852748515348565572771.png" descr="kisspng-postgresql-database-logo-application-software-comp-iterative-consulting-web-development-prototyping-5b7c0d6d43a3e8.485274851534856557277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44651" y="979764"/>
            <a:ext cx="2492197" cy="2180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ST API сервера"/>
          <p:cNvSpPr txBox="1"/>
          <p:nvPr>
            <p:ph type="title"/>
          </p:nvPr>
        </p:nvSpPr>
        <p:spPr>
          <a:xfrm>
            <a:off x="1790700" y="186742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REST API сервера</a:t>
            </a:r>
          </a:p>
        </p:txBody>
      </p:sp>
      <p:pic>
        <p:nvPicPr>
          <p:cNvPr id="14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552" y="3998921"/>
            <a:ext cx="9051410" cy="687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7596" y="3998921"/>
            <a:ext cx="9850994" cy="6877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ST API сервера"/>
          <p:cNvSpPr txBox="1"/>
          <p:nvPr>
            <p:ph type="title"/>
          </p:nvPr>
        </p:nvSpPr>
        <p:spPr>
          <a:xfrm>
            <a:off x="1790700" y="186742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REST API сервера</a:t>
            </a:r>
          </a:p>
        </p:txBody>
      </p:sp>
      <p:pic>
        <p:nvPicPr>
          <p:cNvPr id="14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500" y="3948647"/>
            <a:ext cx="16155700" cy="7447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Тестирование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Тестирование проекта</a:t>
            </a:r>
          </a:p>
        </p:txBody>
      </p:sp>
      <p:sp>
        <p:nvSpPr>
          <p:cNvPr id="150" name="Spring Boot Test…"/>
          <p:cNvSpPr txBox="1"/>
          <p:nvPr>
            <p:ph type="body" sz="half" idx="1"/>
          </p:nvPr>
        </p:nvSpPr>
        <p:spPr>
          <a:xfrm>
            <a:off x="1117374" y="2923479"/>
            <a:ext cx="8313546" cy="8839201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4500"/>
            </a:pPr>
            <a:r>
              <a:t>Spring Boot Test</a:t>
            </a:r>
          </a:p>
          <a:p>
            <a:pPr marL="609600" indent="-609600">
              <a:defRPr sz="4500"/>
            </a:pPr>
            <a:r>
              <a:t>JUnit 5</a:t>
            </a:r>
          </a:p>
          <a:p>
            <a:pPr marL="609600" indent="-609600">
              <a:defRPr sz="4500"/>
            </a:pPr>
            <a:r>
              <a:t>H2 Database</a:t>
            </a:r>
          </a:p>
          <a:p>
            <a:pPr marL="609600" indent="-609600">
              <a:defRPr sz="4500"/>
            </a:pPr>
            <a:r>
              <a:t>Postman</a:t>
            </a:r>
          </a:p>
        </p:txBody>
      </p:sp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3357" y="4326330"/>
            <a:ext cx="14178718" cy="603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клю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154" name="В процессе обучения был разработан базовый функционал приложения «онлайн-магазин рюкзаков». В проекте реализован СRUD-интерфейс, позволяющий работать с используемыми в приложении сущностями: регистрация покупателей, учет товара, создание корзины и заказ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92479">
              <a:spcBef>
                <a:spcPts val="5600"/>
              </a:spcBef>
              <a:buSzTx/>
              <a:buNone/>
              <a:defRPr sz="4992"/>
            </a:pPr>
            <a:r>
              <a:t>В процессе обучения был разработан базовый функционал приложения «онлайн-магазин рюкзаков». В проекте реализован СRUD-интерфейс, позволяющий работать с используемыми в приложении сущностями: регистрация покупателей, учет товара, создание корзины и заказа. </a:t>
            </a:r>
          </a:p>
          <a:p>
            <a:pPr marL="0" indent="0" defTabSz="792479">
              <a:spcBef>
                <a:spcPts val="5600"/>
              </a:spcBef>
              <a:buSzTx/>
              <a:buNone/>
              <a:defRPr sz="4992"/>
            </a:pPr>
            <a:r>
              <a:t>Приложение имеет широкий потенциал для расширения функционала:</a:t>
            </a:r>
          </a:p>
          <a:p>
            <a:pPr marL="585215" indent="-585215" defTabSz="792479">
              <a:spcBef>
                <a:spcPts val="900"/>
              </a:spcBef>
              <a:defRPr sz="4992"/>
            </a:pPr>
            <a:r>
              <a:t>Увеличение количества сущностей и функциональности.</a:t>
            </a:r>
          </a:p>
          <a:p>
            <a:pPr marL="585215" indent="-585215" defTabSz="792479">
              <a:spcBef>
                <a:spcPts val="900"/>
              </a:spcBef>
              <a:defRPr sz="4992"/>
            </a:pPr>
            <a:r>
              <a:t>Настройка автоматического развертывания CI/CD.</a:t>
            </a:r>
          </a:p>
          <a:p>
            <a:pPr marL="585215" indent="-585215" defTabSz="792479">
              <a:spcBef>
                <a:spcPts val="900"/>
              </a:spcBef>
              <a:defRPr sz="4992"/>
            </a:pPr>
            <a:r>
              <a:t>Разработка UI.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СПАСИБО ЗА ВНИМАНИЕ!"/>
          <p:cNvSpPr txBox="1"/>
          <p:nvPr>
            <p:ph type="title"/>
          </p:nvPr>
        </p:nvSpPr>
        <p:spPr>
          <a:xfrm>
            <a:off x="1784350" y="4587405"/>
            <a:ext cx="20815300" cy="2984501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