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37A37-22AC-33C7-D8E7-2F866ED356D4}" v="134" dt="2020-11-20T06:42:52.557"/>
    <p1510:client id="{4B29F571-382B-69FD-66CC-2115F2E86A7C}" v="63" dt="2020-11-19T12:58:12.917"/>
    <p1510:client id="{52330FDD-28A9-C294-3FD6-82763C6C89E2}" v="2" dt="2020-11-19T22:40:34.383"/>
    <p1510:client id="{61ADED15-9C2A-41D4-A890-0CDA2C06CF9C}" v="326" dt="2020-11-19T12:48:21.547"/>
    <p1510:client id="{8A11D2A4-020B-1DDB-7901-3752B5359545}" v="700" dt="2020-11-19T22:32:09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6" r:id="rId4"/>
    <p:sldLayoutId id="2147483677" r:id="rId5"/>
    <p:sldLayoutId id="2147483682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A5572A1E-83DC-4356-8DCE-3DD4DC1A4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 b="2590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43" name="Rectangle 4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5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uk-UA" sz="3200" dirty="0">
                <a:solidFill>
                  <a:schemeClr val="bg1"/>
                </a:solidFill>
              </a:rPr>
              <a:t>Списки</a:t>
            </a:r>
          </a:p>
          <a:p>
            <a:pPr algn="r"/>
            <a:endParaRPr lang="uk-UA" sz="3200">
              <a:solidFill>
                <a:schemeClr val="bg1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uk-UA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4C7D2-584F-4AAD-9147-15006A55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endParaRPr lang="uk-UA" sz="320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775AF7-59FB-408B-B70C-80CA7881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3" y="424675"/>
            <a:ext cx="9448799" cy="3600451"/>
          </a:xfrm>
        </p:spPr>
        <p:txBody>
          <a:bodyPr vert="horz" lIns="0" tIns="0" rIns="0" bIns="0" rtlCol="0">
            <a:normAutofit/>
          </a:bodyPr>
          <a:lstStyle/>
          <a:p>
            <a:r>
              <a:rPr lang="uk-UA" sz="1800">
                <a:ea typeface="+mn-lt"/>
                <a:cs typeface="+mn-lt"/>
              </a:rPr>
              <a:t>Кортежі (tuple) в Python - це ті ж списки за одним винятком. Кортежі незмінні структури даних. Так само як списки вони можуть складатися з елементів різних типів, перерахованих через кому. Кортежі полягають в круглі, а не квадратні дужки.</a:t>
            </a:r>
            <a:endParaRPr lang="uk-UA" sz="1800"/>
          </a:p>
        </p:txBody>
      </p:sp>
      <p:pic>
        <p:nvPicPr>
          <p:cNvPr id="5" name="Рисунок 5" descr="Зображення, що містить екран, монітор, телефон, мобільний телефон&#10;&#10;Опис створено автоматично">
            <a:extLst>
              <a:ext uri="{FF2B5EF4-FFF2-40B4-BE49-F238E27FC236}">
                <a16:creationId xmlns:a16="http://schemas.microsoft.com/office/drawing/2014/main" id="{E70FBFA4-9D9D-449B-B760-AA0DB8BF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4" y="2070940"/>
            <a:ext cx="4769005" cy="1136362"/>
          </a:xfrm>
          <a:prstGeom prst="rect">
            <a:avLst/>
          </a:prstGeom>
        </p:spPr>
      </p:pic>
      <p:pic>
        <p:nvPicPr>
          <p:cNvPr id="7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3AF2D40E-C748-4FAF-8607-15A4E7AA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120" y="3974481"/>
            <a:ext cx="3253832" cy="118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9131F-BFC6-4289-A83E-F00B8A552F02}"/>
              </a:ext>
            </a:extLst>
          </p:cNvPr>
          <p:cNvSpPr txBox="1"/>
          <p:nvPr/>
        </p:nvSpPr>
        <p:spPr>
          <a:xfrm>
            <a:off x="7540083" y="296808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Ось</a:t>
            </a:r>
            <a:r>
              <a:rPr lang="en-US"/>
              <a:t> </a:t>
            </a:r>
            <a:r>
              <a:rPr lang="en-US" err="1"/>
              <a:t>що</a:t>
            </a:r>
            <a:r>
              <a:rPr lang="en-US"/>
              <a:t> </a:t>
            </a:r>
            <a:r>
              <a:rPr lang="en-US" err="1"/>
              <a:t>буде</a:t>
            </a:r>
            <a:r>
              <a:rPr lang="en-US"/>
              <a:t> </a:t>
            </a:r>
            <a:r>
              <a:rPr lang="en-US" err="1"/>
              <a:t>якщо</a:t>
            </a:r>
            <a:r>
              <a:rPr lang="en-US"/>
              <a:t> </a:t>
            </a:r>
            <a:r>
              <a:rPr lang="en-US" err="1"/>
              <a:t>поробувати</a:t>
            </a:r>
            <a:r>
              <a:rPr lang="en-US"/>
              <a:t> </a:t>
            </a:r>
            <a:r>
              <a:rPr lang="en-US" err="1"/>
              <a:t>замінити</a:t>
            </a:r>
            <a:r>
              <a:rPr lang="en-US"/>
              <a:t> </a:t>
            </a:r>
            <a:r>
              <a:rPr lang="en-US" err="1"/>
              <a:t>елемент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FD167-183E-4BD6-8F64-49B45ABA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73" y="1378519"/>
            <a:ext cx="10240903" cy="1233488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uk-UA" sz="1800" b="0">
                <a:ea typeface="+mj-lt"/>
                <a:cs typeface="+mj-lt"/>
              </a:rPr>
              <a:t>Виникає резонне питання. Навіщо в мову програмування був введений цей тип даних, по-суті представляє собою незмінний список? Справа в тому, що іноді треба захистити список від змін. Перетворити ж кортеж в список, якщо це буде потрібно, як і виконати зворотну операцію легко за допомогою вбудованих в </a:t>
            </a:r>
            <a:r>
              <a:rPr lang="uk-UA" sz="1800" b="0" err="1">
                <a:ea typeface="+mj-lt"/>
                <a:cs typeface="+mj-lt"/>
              </a:rPr>
              <a:t>Python</a:t>
            </a:r>
            <a:r>
              <a:rPr lang="uk-UA" sz="1800" b="0">
                <a:ea typeface="+mj-lt"/>
                <a:cs typeface="+mj-lt"/>
              </a:rPr>
              <a:t> функцій </a:t>
            </a:r>
            <a:r>
              <a:rPr lang="uk-UA" sz="1800" b="0" err="1">
                <a:ea typeface="+mj-lt"/>
                <a:cs typeface="+mj-lt"/>
              </a:rPr>
              <a:t>list</a:t>
            </a:r>
            <a:r>
              <a:rPr lang="uk-UA" sz="1800" b="0">
                <a:ea typeface="+mj-lt"/>
                <a:cs typeface="+mj-lt"/>
              </a:rPr>
              <a:t> () і </a:t>
            </a:r>
            <a:r>
              <a:rPr lang="uk-UA" sz="1800" b="0" err="1">
                <a:ea typeface="+mj-lt"/>
                <a:cs typeface="+mj-lt"/>
              </a:rPr>
              <a:t>tuple</a:t>
            </a:r>
            <a:r>
              <a:rPr lang="uk-UA" sz="1800" b="0">
                <a:ea typeface="+mj-lt"/>
                <a:cs typeface="+mj-lt"/>
              </a:rPr>
              <a:t> ()</a:t>
            </a:r>
            <a:endParaRPr lang="uk-UA" sz="1800"/>
          </a:p>
        </p:txBody>
      </p:sp>
      <p:pic>
        <p:nvPicPr>
          <p:cNvPr id="7" name="Рисунок 7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F5B60047-BE6E-49E7-AEB3-E2BEC78A4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15" y="3085588"/>
            <a:ext cx="5437379" cy="2553860"/>
          </a:xfrm>
        </p:spPr>
      </p:pic>
    </p:spTree>
    <p:extLst>
      <p:ext uri="{BB962C8B-B14F-4D97-AF65-F5344CB8AC3E}">
        <p14:creationId xmlns:p14="http://schemas.microsoft.com/office/powerpoint/2010/main" val="31044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E859C-934B-4A4E-8E8B-84639876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Autofit/>
          </a:bodyPr>
          <a:lstStyle/>
          <a:p>
            <a:r>
              <a:rPr lang="uk-UA" sz="1800" b="0">
                <a:ea typeface="+mj-lt"/>
                <a:cs typeface="+mj-lt"/>
              </a:rPr>
              <a:t>Ви можете робити нарізку </a:t>
            </a:r>
            <a:r>
              <a:rPr lang="uk-UA" sz="1800" b="0" err="1">
                <a:ea typeface="+mj-lt"/>
                <a:cs typeface="+mj-lt"/>
              </a:rPr>
              <a:t>кортежівОднак</a:t>
            </a:r>
            <a:r>
              <a:rPr lang="uk-UA" sz="1800" b="0">
                <a:ea typeface="+mj-lt"/>
                <a:cs typeface="+mj-lt"/>
              </a:rPr>
              <a:t>, ви не можете </a:t>
            </a:r>
            <a:r>
              <a:rPr lang="uk-UA" sz="1800">
                <a:ea typeface="+mj-lt"/>
                <a:cs typeface="+mj-lt"/>
              </a:rPr>
              <a:t>сортувати кортеж</a:t>
            </a:r>
            <a:r>
              <a:rPr lang="uk-UA" sz="1800" b="0">
                <a:ea typeface="+mj-lt"/>
                <a:cs typeface="+mj-lt"/>
              </a:rPr>
              <a:t> ! Останні два приклади показують, як створювати кортеж за допомогою ключового слова </a:t>
            </a:r>
            <a:r>
              <a:rPr lang="uk-UA" sz="1800" err="1">
                <a:ea typeface="+mj-lt"/>
                <a:cs typeface="+mj-lt"/>
              </a:rPr>
              <a:t>tuple</a:t>
            </a:r>
            <a:r>
              <a:rPr lang="uk-UA" sz="1800" b="0">
                <a:ea typeface="+mj-lt"/>
                <a:cs typeface="+mj-lt"/>
              </a:rPr>
              <a:t> (яке і перекладається як «кортеж»).</a:t>
            </a:r>
            <a:endParaRPr lang="uk-UA" sz="1800"/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C5A72F2B-9568-4AB7-843B-DAEB1EFE1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931" y="2964780"/>
            <a:ext cx="2977607" cy="1001983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150B4E2-09AF-4188-B8BA-5AB52201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94" y="3904903"/>
            <a:ext cx="1011276" cy="3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619D2-B7A6-416A-8826-D2A71B17D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-2" b="33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3B3BA-2E82-413B-9315-AA333F54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37" y="-383787"/>
            <a:ext cx="9144000" cy="3850276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 err="1">
                <a:solidFill>
                  <a:schemeClr val="bg1">
                    <a:lumMod val="85000"/>
                  </a:schemeClr>
                </a:solidFill>
              </a:rPr>
              <a:t>Дякую</a:t>
            </a:r>
            <a:r>
              <a:rPr lang="en-US" sz="4000" spc="7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spc="750" dirty="0" err="1">
                <a:solidFill>
                  <a:schemeClr val="bg1">
                    <a:lumMod val="85000"/>
                  </a:schemeClr>
                </a:solidFill>
              </a:rPr>
              <a:t>за</a:t>
            </a:r>
            <a:r>
              <a:rPr lang="en-US" sz="4000" spc="7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spc="750" dirty="0" err="1">
                <a:solidFill>
                  <a:schemeClr val="bg1">
                    <a:lumMod val="85000"/>
                  </a:schemeClr>
                </a:solidFill>
              </a:rPr>
              <a:t>увагу</a:t>
            </a:r>
            <a:r>
              <a:rPr lang="en-US" sz="4000" spc="75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433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5503E-7A4A-4D95-9691-CA0A82FC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uk-UA" sz="2300" b="0">
                <a:ea typeface="+mj-lt"/>
                <a:cs typeface="+mj-lt"/>
              </a:rPr>
              <a:t>Стандартна структура даних для зберігання кількох елементів в певному порядку в </a:t>
            </a:r>
            <a:r>
              <a:rPr lang="uk-UA" sz="2300" b="0" err="1">
                <a:ea typeface="+mj-lt"/>
                <a:cs typeface="+mj-lt"/>
              </a:rPr>
              <a:t>Python</a:t>
            </a:r>
            <a:r>
              <a:rPr lang="uk-UA" sz="2300" b="0">
                <a:ea typeface="+mj-lt"/>
                <a:cs typeface="+mj-lt"/>
              </a:rPr>
              <a:t> називається списком (</a:t>
            </a:r>
            <a:r>
              <a:rPr lang="uk-UA" sz="2300" b="0" err="1">
                <a:latin typeface="Consolas"/>
              </a:rPr>
              <a:t>list</a:t>
            </a:r>
            <a:r>
              <a:rPr lang="uk-UA" sz="2300" b="0">
                <a:ea typeface="+mj-lt"/>
                <a:cs typeface="+mj-lt"/>
              </a:rPr>
              <a:t>)</a:t>
            </a:r>
            <a:endParaRPr lang="uk-UA" sz="23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69BE667-AC61-4148-ACFE-7920B807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34" y="1383990"/>
            <a:ext cx="5852159" cy="165502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7FB99-2E6F-4B6D-AB33-C1C608A4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636" y="741338"/>
            <a:ext cx="5852158" cy="1820198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1600" err="1">
                <a:ea typeface="+mn-lt"/>
                <a:cs typeface="+mn-lt"/>
              </a:rPr>
              <a:t>Створення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списку</a:t>
            </a:r>
            <a:r>
              <a:rPr lang="en-US" sz="1600">
                <a:ea typeface="+mn-lt"/>
                <a:cs typeface="+mn-lt"/>
              </a:rPr>
              <a:t> </a:t>
            </a:r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68EEB1C2-672B-4E96-9ED9-8632D365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65" y="3547039"/>
            <a:ext cx="6478857" cy="2548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FA6C2-B5F3-44B5-9294-38B2CAAC50B7}"/>
              </a:ext>
            </a:extLst>
          </p:cNvPr>
          <p:cNvSpPr txBox="1"/>
          <p:nvPr/>
        </p:nvSpPr>
        <p:spPr>
          <a:xfrm>
            <a:off x="6843132" y="317252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err="1">
                <a:solidFill>
                  <a:srgbClr val="333333"/>
                </a:solidFill>
                <a:latin typeface="Avenir Next LT Pro"/>
                <a:cs typeface="Arial"/>
              </a:rPr>
              <a:t>Створення</a:t>
            </a:r>
            <a:r>
              <a:rPr lang="en-US">
                <a:solidFill>
                  <a:srgbClr val="333333"/>
                </a:solidFill>
                <a:latin typeface="Avenir Next LT Pro"/>
                <a:cs typeface="Arial"/>
              </a:rPr>
              <a:t> </a:t>
            </a:r>
            <a:r>
              <a:rPr lang="en-US" err="1">
                <a:solidFill>
                  <a:srgbClr val="333333"/>
                </a:solidFill>
                <a:latin typeface="Avenir Next LT Pro"/>
                <a:cs typeface="Arial"/>
              </a:rPr>
              <a:t>списку</a:t>
            </a:r>
            <a:r>
              <a:rPr lang="en-US">
                <a:solidFill>
                  <a:srgbClr val="333333"/>
                </a:solidFill>
                <a:latin typeface="Avenir Next LT Pro"/>
                <a:cs typeface="Arial"/>
              </a:rPr>
              <a:t>  </a:t>
            </a:r>
            <a:r>
              <a:rPr lang="en-US" err="1">
                <a:solidFill>
                  <a:srgbClr val="333333"/>
                </a:solidFill>
                <a:latin typeface="Avenir Next LT Pro"/>
                <a:cs typeface="Arial"/>
              </a:rPr>
              <a:t>за</a:t>
            </a:r>
            <a:r>
              <a:rPr lang="en-US">
                <a:solidFill>
                  <a:srgbClr val="333333"/>
                </a:solidFill>
                <a:latin typeface="Avenir Next LT Pro"/>
                <a:cs typeface="Arial"/>
              </a:rPr>
              <a:t> </a:t>
            </a:r>
            <a:r>
              <a:rPr lang="en-US" err="1">
                <a:solidFill>
                  <a:srgbClr val="333333"/>
                </a:solidFill>
                <a:latin typeface="Avenir Next LT Pro"/>
                <a:cs typeface="Arial"/>
              </a:rPr>
              <a:t>допомогою</a:t>
            </a:r>
            <a:r>
              <a:rPr lang="en-US">
                <a:solidFill>
                  <a:srgbClr val="333333"/>
                </a:solidFill>
                <a:latin typeface="Avenir Next LT Pro"/>
                <a:cs typeface="Arial"/>
              </a:rPr>
              <a:t> </a:t>
            </a:r>
            <a:r>
              <a:rPr lang="en-US" err="1">
                <a:solidFill>
                  <a:srgbClr val="333333"/>
                </a:solidFill>
                <a:latin typeface="Avenir Next LT Pro"/>
                <a:cs typeface="Arial"/>
              </a:rPr>
              <a:t>конструктора</a:t>
            </a:r>
            <a:endParaRPr lang="en-US" err="1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81839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C3987-FD90-4378-83B5-8A8C6437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534" y="1702421"/>
            <a:ext cx="3091607" cy="1727643"/>
          </a:xfrm>
        </p:spPr>
        <p:txBody>
          <a:bodyPr anchor="b">
            <a:normAutofit/>
          </a:bodyPr>
          <a:lstStyle/>
          <a:p>
            <a:r>
              <a:rPr lang="uk-UA" sz="2800">
                <a:ea typeface="+mj-lt"/>
                <a:cs typeface="+mj-lt"/>
              </a:rPr>
              <a:t>Доступ за індексом</a:t>
            </a:r>
            <a:endParaRPr lang="uk-UA" sz="28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7E86F1A-418D-4FD7-906E-C1AB630D5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14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DDE02-D425-4B30-B2AB-0DE90913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B1AF-2F13-4ED5-9A04-F428D209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Методи і функції списків </a:t>
            </a:r>
            <a:r>
              <a:rPr lang="uk-UA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  <a:endParaRPr lang="uk-UA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br>
              <a:rPr lang="en-US"/>
            </a:br>
            <a:endParaRPr lang="en-US"/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6E6569A3-A639-46F9-9C0D-176B16D8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84" y="2496661"/>
            <a:ext cx="3075878" cy="13156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15851-9C04-4191-A1CA-3EEBE0F16968}"/>
              </a:ext>
            </a:extLst>
          </p:cNvPr>
          <p:cNvSpPr txBox="1"/>
          <p:nvPr/>
        </p:nvSpPr>
        <p:spPr>
          <a:xfrm>
            <a:off x="821473" y="1351157"/>
            <a:ext cx="52986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Метод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/>
              </a:rPr>
              <a:t>index</a:t>
            </a:r>
            <a:r>
              <a:rPr lang="en-US">
                <a:latin typeface="Avenir Next LT Pro Light"/>
              </a:rPr>
              <a:t> 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повертає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положення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першого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індексу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,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зі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значенням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 </a:t>
            </a:r>
            <a:r>
              <a:rPr lang="en-US">
                <a:latin typeface="Avenir Next LT Pro Light"/>
              </a:rPr>
              <a:t>х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. У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зазначеному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нижче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коді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,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він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повертає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назад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0.</a:t>
            </a:r>
            <a:endParaRPr lang="en-US">
              <a:latin typeface="Avenir Next LT Pro"/>
            </a:endParaRPr>
          </a:p>
        </p:txBody>
      </p:sp>
      <p:pic>
        <p:nvPicPr>
          <p:cNvPr id="6" name="Рисунок 6" descr="Зображення, що містить предмет, годинник&#10;&#10;Опис створено автоматично">
            <a:extLst>
              <a:ext uri="{FF2B5EF4-FFF2-40B4-BE49-F238E27FC236}">
                <a16:creationId xmlns:a16="http://schemas.microsoft.com/office/drawing/2014/main" id="{DB8BE159-56BC-43B2-86C8-252C5E7F0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15" y="2177796"/>
            <a:ext cx="3458736" cy="625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D3C54-0DB8-4610-AEF2-D9E5D4973E4E}"/>
              </a:ext>
            </a:extLst>
          </p:cNvPr>
          <p:cNvSpPr txBox="1"/>
          <p:nvPr/>
        </p:nvSpPr>
        <p:spPr>
          <a:xfrm>
            <a:off x="5198327" y="3479181"/>
            <a:ext cx="57075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111111"/>
                </a:solidFill>
                <a:latin typeface="Avenir Next LT Pro Light"/>
                <a:ea typeface="Verdana"/>
                <a:cs typeface="Verdana"/>
              </a:rPr>
              <a:t>Метод</a:t>
            </a:r>
            <a:r>
              <a:rPr lang="en-US" b="1">
                <a:solidFill>
                  <a:srgbClr val="111111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/>
                <a:ea typeface="Verdana"/>
                <a:cs typeface="Verdana"/>
              </a:rPr>
              <a:t>Count</a:t>
            </a:r>
          </a:p>
          <a:p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Метод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/>
                <a:ea typeface="Verdana"/>
                <a:cs typeface="Verdana"/>
              </a:rPr>
              <a:t> count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працює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так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,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як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звучить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. 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Він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вважає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кількість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разів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,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коли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значення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з'являється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в </a:t>
            </a:r>
            <a:r>
              <a:rPr lang="en-US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списку</a:t>
            </a:r>
            <a:r>
              <a:rPr lang="en-US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.</a:t>
            </a:r>
          </a:p>
        </p:txBody>
      </p:sp>
      <p:pic>
        <p:nvPicPr>
          <p:cNvPr id="9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D5FCC372-B286-4A7C-B849-86144781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84" y="4718373"/>
            <a:ext cx="3598126" cy="11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A559-45FD-4D85-9BB4-ED7A0846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9" y="2493390"/>
            <a:ext cx="3236613" cy="3406187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r"/>
            <a:r>
              <a:rPr lang="en-US" sz="3200" spc="750" dirty="0" err="1">
                <a:solidFill>
                  <a:schemeClr val="bg1"/>
                </a:solidFill>
              </a:rPr>
              <a:t>Заміна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значення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елемента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списку</a:t>
            </a:r>
            <a:br>
              <a:rPr lang="en-US" sz="3200" spc="750" dirty="0">
                <a:solidFill>
                  <a:schemeClr val="bg1"/>
                </a:solidFill>
              </a:rPr>
            </a:br>
            <a:r>
              <a:rPr lang="en-US" sz="3200" spc="750" dirty="0">
                <a:solidFill>
                  <a:schemeClr val="bg1"/>
                </a:solidFill>
              </a:rPr>
              <a:t> </a:t>
            </a:r>
            <a:br>
              <a:rPr lang="en-US" sz="3200" spc="750" dirty="0">
                <a:solidFill>
                  <a:schemeClr val="bg1"/>
                </a:solidFill>
              </a:rPr>
            </a:br>
            <a:r>
              <a:rPr lang="uk-UA" sz="3200" spc="750" dirty="0">
                <a:solidFill>
                  <a:schemeClr val="bg1"/>
                </a:solidFill>
                <a:ea typeface="+mj-lt"/>
                <a:cs typeface="+mj-lt"/>
              </a:rPr>
              <a:t>ЗРІЗИ (</a:t>
            </a:r>
            <a:r>
              <a:rPr lang="uk-UA" sz="3200" spc="750" dirty="0">
                <a:solidFill>
                  <a:schemeClr val="accent2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SLICE</a:t>
            </a:r>
            <a:r>
              <a:rPr lang="uk-UA" sz="3200" spc="750" dirty="0">
                <a:solidFill>
                  <a:schemeClr val="bg1"/>
                </a:solidFill>
                <a:ea typeface="+mj-lt"/>
                <a:cs typeface="+mj-lt"/>
              </a:rPr>
              <a:t>) СПИСКУ</a:t>
            </a:r>
            <a:br>
              <a:rPr lang="en-US" sz="3200" spc="75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3200" spc="750" dirty="0">
                <a:ea typeface="+mj-lt"/>
                <a:cs typeface="+mj-lt"/>
              </a:rPr>
            </a:br>
            <a:r>
              <a:rPr lang="en-US" sz="3200" spc="750" dirty="0" err="1">
                <a:solidFill>
                  <a:schemeClr val="bg1"/>
                </a:solidFill>
                <a:ea typeface="+mj-lt"/>
                <a:cs typeface="+mj-lt"/>
              </a:rPr>
              <a:t>Додавання</a:t>
            </a:r>
            <a:r>
              <a:rPr lang="en-US" sz="3200" spc="75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200" spc="750" dirty="0" err="1">
                <a:solidFill>
                  <a:schemeClr val="bg1"/>
                </a:solidFill>
                <a:ea typeface="+mj-lt"/>
                <a:cs typeface="+mj-lt"/>
              </a:rPr>
              <a:t>елемента</a:t>
            </a:r>
            <a:r>
              <a:rPr lang="en-US" sz="3200" spc="750" dirty="0">
                <a:solidFill>
                  <a:schemeClr val="bg1"/>
                </a:solidFill>
                <a:ea typeface="+mj-lt"/>
                <a:cs typeface="+mj-lt"/>
              </a:rPr>
              <a:t>(</a:t>
            </a:r>
            <a:r>
              <a:rPr lang="en-US" sz="3200" spc="750" dirty="0">
                <a:solidFill>
                  <a:schemeClr val="accent2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Append</a:t>
            </a:r>
            <a:r>
              <a:rPr lang="en-US" sz="3200" spc="750" dirty="0">
                <a:solidFill>
                  <a:schemeClr val="bg1"/>
                </a:solidFill>
                <a:ea typeface="+mj-lt"/>
                <a:cs typeface="+mj-lt"/>
              </a:rPr>
              <a:t>)</a:t>
            </a:r>
            <a:endParaRPr lang="en-US" sz="3200" spc="750" dirty="0" err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835F3-E826-4205-8F4E-F92237714D46}"/>
              </a:ext>
            </a:extLst>
          </p:cNvPr>
          <p:cNvSpPr txBox="1"/>
          <p:nvPr/>
        </p:nvSpPr>
        <p:spPr>
          <a:xfrm>
            <a:off x="4612888" y="11095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>
                <a:solidFill>
                  <a:srgbClr val="202122"/>
                </a:solidFill>
                <a:latin typeface="Arial"/>
                <a:ea typeface="Arial"/>
                <a:cs typeface="Arial"/>
              </a:rPr>
              <a:t>🠊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97B58-6EBC-4567-86A8-0771D0B65925}"/>
              </a:ext>
            </a:extLst>
          </p:cNvPr>
          <p:cNvSpPr txBox="1"/>
          <p:nvPr/>
        </p:nvSpPr>
        <p:spPr>
          <a:xfrm>
            <a:off x="4612888" y="53005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02122"/>
                </a:solidFill>
                <a:latin typeface="Arial"/>
                <a:cs typeface="Arial"/>
              </a:rPr>
              <a:t>🠊</a:t>
            </a:r>
            <a:endParaRPr lang="en-US"/>
          </a:p>
        </p:txBody>
      </p:sp>
      <p:pic>
        <p:nvPicPr>
          <p:cNvPr id="3" name="Рисунок 7">
            <a:extLst>
              <a:ext uri="{FF2B5EF4-FFF2-40B4-BE49-F238E27FC236}">
                <a16:creationId xmlns:a16="http://schemas.microsoft.com/office/drawing/2014/main" id="{02718BB6-2B9F-4B18-B867-0249BEA8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596" y="5443106"/>
            <a:ext cx="3440151" cy="469445"/>
          </a:xfrm>
          <a:prstGeom prst="rect">
            <a:avLst/>
          </a:prstGeom>
        </p:spPr>
      </p:pic>
      <p:pic>
        <p:nvPicPr>
          <p:cNvPr id="8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EF562E67-3525-41FB-86CD-EF9F877F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631590"/>
            <a:ext cx="2410986" cy="1850870"/>
          </a:xfrm>
          <a:prstGeom prst="rect">
            <a:avLst/>
          </a:prstGeom>
        </p:spPr>
      </p:pic>
      <p:pic>
        <p:nvPicPr>
          <p:cNvPr id="16" name="Рисунок 17">
            <a:extLst>
              <a:ext uri="{FF2B5EF4-FFF2-40B4-BE49-F238E27FC236}">
                <a16:creationId xmlns:a16="http://schemas.microsoft.com/office/drawing/2014/main" id="{B248B4B4-E93A-454C-8CAB-27EFA446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865" y="364580"/>
            <a:ext cx="5270809" cy="1668352"/>
          </a:xfrm>
          <a:prstGeom prst="rect">
            <a:avLst/>
          </a:prstGeom>
        </p:spPr>
      </p:pic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E3A5A20C-D186-490A-99E5-9BC5A20A9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913" y="1715745"/>
            <a:ext cx="2984809" cy="1038291"/>
          </a:xfrm>
          <a:prstGeom prst="rect">
            <a:avLst/>
          </a:prstGeom>
        </p:spPr>
      </p:pic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9114B887-5B7F-448B-96A4-A26E9178E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467757" y="3113231"/>
            <a:ext cx="6353175" cy="714375"/>
          </a:xfrm>
        </p:spPr>
      </p:pic>
      <p:pic>
        <p:nvPicPr>
          <p:cNvPr id="10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91E511A4-7336-4A14-BB4D-D28C2D00B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4227" y="3638782"/>
            <a:ext cx="1823690" cy="8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FE17C2-4B57-4127-9C8C-815E0785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AAAEA-9124-408D-89F3-D3E9B856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754" y="457200"/>
            <a:ext cx="9427026" cy="1005143"/>
          </a:xfrm>
        </p:spPr>
        <p:txBody>
          <a:bodyPr anchor="b">
            <a:normAutofit/>
          </a:bodyPr>
          <a:lstStyle/>
          <a:p>
            <a:endParaRPr lang="uk-UA"/>
          </a:p>
        </p:txBody>
      </p:sp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1F748386-6252-420C-9BB3-D15A6CD7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28" y="1744997"/>
            <a:ext cx="2953459" cy="231140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FAE576-9576-4111-9419-D41F0A8A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96" y="713508"/>
            <a:ext cx="2705101" cy="69116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1" err="1"/>
              <a:t>метод</a:t>
            </a:r>
            <a:r>
              <a:rPr lang="en-US" b="1"/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Extend</a:t>
            </a:r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065D0-77D7-45EA-9B34-CCC05C0BF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E3F0D2-9558-4A46-B430-A8661F04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3079-D414-4AD5-A5C8-FF970433A3D9}"/>
              </a:ext>
            </a:extLst>
          </p:cNvPr>
          <p:cNvSpPr txBox="1"/>
          <p:nvPr/>
        </p:nvSpPr>
        <p:spPr>
          <a:xfrm>
            <a:off x="4306230" y="22711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333333"/>
              </a:solidFill>
              <a:latin typeface="Avenir Next LT Pro"/>
              <a:cs typeface="Arial"/>
            </a:endParaRPr>
          </a:p>
        </p:txBody>
      </p:sp>
      <p:pic>
        <p:nvPicPr>
          <p:cNvPr id="3" name="Рисунок 6">
            <a:extLst>
              <a:ext uri="{FF2B5EF4-FFF2-40B4-BE49-F238E27FC236}">
                <a16:creationId xmlns:a16="http://schemas.microsoft.com/office/drawing/2014/main" id="{9B3E36B5-5162-4C65-AF76-676EBA6A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77" y="1240747"/>
            <a:ext cx="5661101" cy="761654"/>
          </a:xfrm>
          <a:prstGeom prst="rect">
            <a:avLst/>
          </a:prstGeom>
        </p:spPr>
      </p:pic>
      <p:pic>
        <p:nvPicPr>
          <p:cNvPr id="7" name="Рисунок 7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6463684D-7BA1-4E38-9B44-AAC6DF5C9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151" y="1185631"/>
            <a:ext cx="2352675" cy="145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DF86AF-A0DE-4533-AFAB-A0EEA58D676C}"/>
              </a:ext>
            </a:extLst>
          </p:cNvPr>
          <p:cNvSpPr txBox="1"/>
          <p:nvPr/>
        </p:nvSpPr>
        <p:spPr>
          <a:xfrm>
            <a:off x="6778083" y="3367669"/>
            <a:ext cx="3021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111111"/>
                </a:solidFill>
                <a:latin typeface="Verdana"/>
                <a:ea typeface="Verdana"/>
                <a:cs typeface="Verdana"/>
              </a:rPr>
              <a:t>метод</a:t>
            </a:r>
            <a:r>
              <a:rPr lang="en-US" b="1">
                <a:solidFill>
                  <a:srgbClr val="111111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Verdana"/>
                <a:ea typeface="Verdana"/>
                <a:cs typeface="Verdana"/>
              </a:rPr>
              <a:t>Insert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50516FA4-66E6-48B3-8449-3CB0AB52B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009" y="3792704"/>
            <a:ext cx="5772615" cy="703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1EB9DA-1A79-4ACF-B55F-C3AE1D8F2A41}"/>
              </a:ext>
            </a:extLst>
          </p:cNvPr>
          <p:cNvSpPr txBox="1"/>
          <p:nvPr/>
        </p:nvSpPr>
        <p:spPr>
          <a:xfrm>
            <a:off x="2745059" y="465935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Roboto Mono"/>
              </a:rPr>
              <a:t>z </a:t>
            </a:r>
            <a:r>
              <a:rPr lang="en-US">
                <a:solidFill>
                  <a:srgbClr val="A67F59"/>
                </a:solidFill>
                <a:latin typeface="Roboto Mono"/>
              </a:rPr>
              <a:t>=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5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z</a:t>
            </a:r>
            <a:r>
              <a:rPr lang="en-US" err="1">
                <a:solidFill>
                  <a:srgbClr val="999999"/>
                </a:solidFill>
                <a:latin typeface="Roboto Mono"/>
              </a:rPr>
              <a:t>.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insert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1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2</a:t>
            </a:r>
            <a:r>
              <a:rPr lang="en-US">
                <a:solidFill>
                  <a:srgbClr val="999999"/>
                </a:solidFill>
                <a:latin typeface="Roboto Mono"/>
              </a:rPr>
              <a:t>])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r>
              <a:rPr lang="en-US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222222"/>
                </a:solidFill>
                <a:latin typeface="Roboto Mono"/>
              </a:rPr>
              <a:t>z</a:t>
            </a:r>
            <a:r>
              <a:rPr lang="en-US">
                <a:solidFill>
                  <a:srgbClr val="999999"/>
                </a:solidFill>
                <a:latin typeface="Roboto Mono"/>
              </a:rPr>
              <a:t>)</a:t>
            </a:r>
            <a:r>
              <a:rPr lang="en-US">
                <a:solidFill>
                  <a:srgbClr val="222222"/>
                </a:solidFill>
                <a:latin typeface="Roboto Mono"/>
              </a:rPr>
              <a:t> 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endParaRPr lang="en-US">
              <a:solidFill>
                <a:srgbClr val="999999"/>
              </a:solidFill>
              <a:latin typeface="Roboto Mono"/>
            </a:endParaRPr>
          </a:p>
          <a:p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1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2</a:t>
            </a:r>
            <a:r>
              <a:rPr lang="en-US">
                <a:solidFill>
                  <a:srgbClr val="999999"/>
                </a:solidFill>
                <a:latin typeface="Roboto Mono"/>
              </a:rPr>
              <a:t>],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5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B5E63-8346-4922-BE49-4D332105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35" y="477129"/>
            <a:ext cx="10240903" cy="1233488"/>
          </a:xfrm>
        </p:spPr>
        <p:txBody>
          <a:bodyPr/>
          <a:lstStyle/>
          <a:p>
            <a:r>
              <a:rPr lang="uk-UA"/>
              <a:t>метод </a:t>
            </a:r>
            <a:r>
              <a:rPr lang="uk-UA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Sort</a:t>
            </a:r>
            <a:endParaRPr lang="uk-UA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uk-UA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BC76FBE-FB5D-4939-93DC-278A9C594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396" y="1582145"/>
            <a:ext cx="6200775" cy="91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FF74B-69F3-40B8-8684-40DC8F015C4D}"/>
              </a:ext>
            </a:extLst>
          </p:cNvPr>
          <p:cNvSpPr txBox="1"/>
          <p:nvPr/>
        </p:nvSpPr>
        <p:spPr>
          <a:xfrm>
            <a:off x="1713571" y="165781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Roboto Mono"/>
              </a:rPr>
              <a:t>z </a:t>
            </a:r>
            <a:r>
              <a:rPr lang="en-US">
                <a:solidFill>
                  <a:srgbClr val="A67F59"/>
                </a:solidFill>
                <a:latin typeface="Roboto Mono"/>
              </a:rPr>
              <a:t>=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2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r>
              <a:rPr lang="en-US">
                <a:solidFill>
                  <a:srgbClr val="222222"/>
                </a:solidFill>
                <a:latin typeface="Roboto Mono"/>
              </a:rPr>
              <a:t> 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z</a:t>
            </a:r>
            <a:r>
              <a:rPr lang="en-US" err="1">
                <a:solidFill>
                  <a:srgbClr val="999999"/>
                </a:solidFill>
                <a:latin typeface="Roboto Mono"/>
              </a:rPr>
              <a:t>.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sort</a:t>
            </a:r>
            <a:r>
              <a:rPr lang="en-US">
                <a:solidFill>
                  <a:srgbClr val="999999"/>
                </a:solidFill>
                <a:latin typeface="Roboto Mono"/>
              </a:rPr>
              <a:t>()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r>
              <a:rPr lang="en-US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222222"/>
                </a:solidFill>
                <a:latin typeface="Roboto Mono"/>
              </a:rPr>
              <a:t>z</a:t>
            </a:r>
            <a:r>
              <a:rPr lang="en-US">
                <a:solidFill>
                  <a:srgbClr val="999999"/>
                </a:solidFill>
                <a:latin typeface="Roboto Mono"/>
              </a:rPr>
              <a:t>)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endParaRPr lang="en-US">
              <a:solidFill>
                <a:srgbClr val="999999"/>
              </a:solidFill>
              <a:latin typeface="Roboto Mono"/>
            </a:endParaRPr>
          </a:p>
          <a:p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2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6EBB2E4-AEBB-45C2-8E45-36D7ADE4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75" y="2988528"/>
            <a:ext cx="5345151" cy="657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31553-E339-4A86-82C0-DD91A85888DB}"/>
              </a:ext>
            </a:extLst>
          </p:cNvPr>
          <p:cNvSpPr txBox="1"/>
          <p:nvPr/>
        </p:nvSpPr>
        <p:spPr>
          <a:xfrm>
            <a:off x="9538010" y="298666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222222"/>
                </a:solidFill>
                <a:latin typeface="Roboto Mono"/>
              </a:rPr>
              <a:t>z</a:t>
            </a:r>
            <a:r>
              <a:rPr lang="en-US" err="1">
                <a:solidFill>
                  <a:srgbClr val="999999"/>
                </a:solidFill>
                <a:latin typeface="Roboto Mono"/>
              </a:rPr>
              <a:t>.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sort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222222"/>
                </a:solidFill>
                <a:latin typeface="Roboto Mono"/>
              </a:rPr>
              <a:t>reverse </a:t>
            </a:r>
            <a:r>
              <a:rPr lang="en-US">
                <a:solidFill>
                  <a:srgbClr val="A67F59"/>
                </a:solidFill>
                <a:latin typeface="Roboto Mono"/>
              </a:rPr>
              <a:t>=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True</a:t>
            </a:r>
            <a:r>
              <a:rPr lang="en-US">
                <a:solidFill>
                  <a:srgbClr val="999999"/>
                </a:solidFill>
                <a:latin typeface="Roboto Mono"/>
              </a:rPr>
              <a:t>)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222222"/>
                </a:solidFill>
                <a:latin typeface="Roboto Mono"/>
              </a:rPr>
              <a:t>z</a:t>
            </a:r>
            <a:r>
              <a:rPr lang="en-US">
                <a:solidFill>
                  <a:srgbClr val="999999"/>
                </a:solidFill>
                <a:latin typeface="Roboto Mono"/>
              </a:rPr>
              <a:t>)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endParaRPr lang="en-US">
              <a:solidFill>
                <a:srgbClr val="222222"/>
              </a:solidFill>
              <a:latin typeface="Roboto Mono"/>
            </a:endParaRPr>
          </a:p>
          <a:p>
            <a:r>
              <a:rPr lang="en-US">
                <a:solidFill>
                  <a:srgbClr val="222222"/>
                </a:solidFill>
                <a:latin typeface="Roboto Mono"/>
              </a:rPr>
              <a:t> 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2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7158B-72E0-4004-8943-3B1000F30664}"/>
              </a:ext>
            </a:extLst>
          </p:cNvPr>
          <p:cNvSpPr txBox="1"/>
          <p:nvPr/>
        </p:nvSpPr>
        <p:spPr>
          <a:xfrm>
            <a:off x="765717" y="4083205"/>
            <a:ext cx="55031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Слід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зазначити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,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що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ви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також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можете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відсортувати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список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рядків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від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A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до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Z і </a:t>
            </a:r>
            <a:r>
              <a:rPr lang="en-US" b="1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навпаки</a:t>
            </a:r>
            <a:r>
              <a:rPr lang="en-US" b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.</a:t>
            </a:r>
            <a:endParaRPr lang="en-US" b="1">
              <a:latin typeface="Avenir Next LT Pr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D56F7-FEE4-4055-A480-7F2A4DD2F4B6}"/>
              </a:ext>
            </a:extLst>
          </p:cNvPr>
          <p:cNvSpPr txBox="1"/>
          <p:nvPr/>
        </p:nvSpPr>
        <p:spPr>
          <a:xfrm>
            <a:off x="914400" y="4817326"/>
            <a:ext cx="696207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Roboto Mono"/>
              </a:rPr>
              <a:t>names </a:t>
            </a:r>
            <a:r>
              <a:rPr lang="en-US">
                <a:solidFill>
                  <a:srgbClr val="A67F59"/>
                </a:solidFill>
                <a:latin typeface="Roboto Mono"/>
              </a:rPr>
              <a:t>=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669900"/>
                </a:solidFill>
                <a:latin typeface="Roboto Mono"/>
              </a:rPr>
              <a:t>'Steve'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'Rachel'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'Michael'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'Adam'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'Jessica'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'Lester'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names</a:t>
            </a:r>
            <a:r>
              <a:rPr lang="en-US" err="1">
                <a:solidFill>
                  <a:srgbClr val="999999"/>
                </a:solidFill>
                <a:latin typeface="Roboto Mono"/>
              </a:rPr>
              <a:t>.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sort</a:t>
            </a:r>
            <a:r>
              <a:rPr lang="en-US">
                <a:solidFill>
                  <a:srgbClr val="999999"/>
                </a:solidFill>
                <a:latin typeface="Roboto Mono"/>
              </a:rPr>
              <a:t>()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r>
              <a:rPr lang="en-US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222222"/>
                </a:solidFill>
                <a:latin typeface="Roboto Mono"/>
              </a:rPr>
              <a:t>names</a:t>
            </a:r>
            <a:r>
              <a:rPr lang="en-US">
                <a:solidFill>
                  <a:srgbClr val="999999"/>
                </a:solidFill>
                <a:latin typeface="Roboto Mono"/>
              </a:rPr>
              <a:t>)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endParaRPr lang="en-US">
              <a:solidFill>
                <a:srgbClr val="999999"/>
              </a:solidFill>
              <a:latin typeface="Roboto Mono"/>
            </a:endParaRPr>
          </a:p>
          <a:p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669900"/>
                </a:solidFill>
                <a:latin typeface="Roboto Mono"/>
              </a:rPr>
              <a:t>'Adam'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'Jessica'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'Lester'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'Michael'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'Rachel'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669900"/>
                </a:solidFill>
                <a:latin typeface="Roboto Mono"/>
              </a:rPr>
              <a:t>'Steve'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57D0B-32C7-4771-AF21-23A47B8A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44" y="477130"/>
            <a:ext cx="10240903" cy="1233488"/>
          </a:xfrm>
        </p:spPr>
        <p:txBody>
          <a:bodyPr/>
          <a:lstStyle/>
          <a:p>
            <a:r>
              <a:rPr lang="uk-UA"/>
              <a:t>метод </a:t>
            </a:r>
            <a:r>
              <a:rPr lang="uk-UA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uk-UA"/>
              <a:t> та </a:t>
            </a:r>
            <a:r>
              <a:rPr lang="uk-UA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pop</a:t>
            </a:r>
            <a:endParaRPr lang="uk-UA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uk-UA"/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91793B98-2E54-42F9-AF2B-208B801A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7" y="1677501"/>
            <a:ext cx="5345152" cy="733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257472-A474-4E8C-BA02-F65A37EF7864}"/>
              </a:ext>
            </a:extLst>
          </p:cNvPr>
          <p:cNvSpPr txBox="1"/>
          <p:nvPr/>
        </p:nvSpPr>
        <p:spPr>
          <a:xfrm>
            <a:off x="1825083" y="2819400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Roboto Mono"/>
              </a:rPr>
              <a:t>z </a:t>
            </a:r>
            <a:r>
              <a:rPr lang="en-US">
                <a:solidFill>
                  <a:srgbClr val="A67F59"/>
                </a:solidFill>
                <a:latin typeface="Roboto Mono"/>
              </a:rPr>
              <a:t>=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2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z</a:t>
            </a:r>
            <a:r>
              <a:rPr lang="en-US" err="1">
                <a:solidFill>
                  <a:srgbClr val="999999"/>
                </a:solidFill>
                <a:latin typeface="Roboto Mono"/>
              </a:rPr>
              <a:t>.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remove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990055"/>
                </a:solidFill>
                <a:latin typeface="Roboto Mono"/>
              </a:rPr>
              <a:t>2</a:t>
            </a:r>
            <a:r>
              <a:rPr lang="en-US">
                <a:solidFill>
                  <a:srgbClr val="999999"/>
                </a:solidFill>
                <a:latin typeface="Roboto Mono"/>
              </a:rPr>
              <a:t>)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r>
              <a:rPr lang="en-US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222222"/>
                </a:solidFill>
                <a:latin typeface="Roboto Mono"/>
              </a:rPr>
              <a:t>z</a:t>
            </a:r>
            <a:r>
              <a:rPr lang="en-US">
                <a:solidFill>
                  <a:srgbClr val="999999"/>
                </a:solidFill>
                <a:latin typeface="Roboto Mono"/>
              </a:rPr>
              <a:t>)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endParaRPr lang="en-US">
              <a:solidFill>
                <a:srgbClr val="222222"/>
              </a:solidFill>
              <a:latin typeface="Roboto Mono"/>
            </a:endParaRPr>
          </a:p>
          <a:p>
            <a:r>
              <a:rPr lang="en-US">
                <a:solidFill>
                  <a:srgbClr val="222222"/>
                </a:solidFill>
                <a:latin typeface="Roboto Mono"/>
              </a:rPr>
              <a:t> 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endParaRPr lang="en-US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A8849A5B-5481-43B2-905E-E8609057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97" y="3470991"/>
            <a:ext cx="4834053" cy="6594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2D1B05-0A82-434A-BDA2-9B4B488AACE9}"/>
              </a:ext>
            </a:extLst>
          </p:cNvPr>
          <p:cNvSpPr txBox="1"/>
          <p:nvPr/>
        </p:nvSpPr>
        <p:spPr>
          <a:xfrm>
            <a:off x="6415667" y="1927302"/>
            <a:ext cx="493627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Метод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 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Light"/>
              </a:rPr>
              <a:t>pop</a:t>
            </a:r>
            <a:r>
              <a:rPr lang="en-US" sz="1600">
                <a:latin typeface="Avenir Next LT Pro Light"/>
              </a:rPr>
              <a:t> 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видаляє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елемент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в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зазначеному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індексі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. 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Цей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метод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також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поверне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елемент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,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який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був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вилучений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зі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списку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. У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разі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,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якщо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ви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не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вказали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індекс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,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він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за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замовчуванням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видалить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елемент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за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останнім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індексом</a:t>
            </a:r>
            <a:r>
              <a:rPr lang="en-US" sz="1600">
                <a:solidFill>
                  <a:srgbClr val="222222"/>
                </a:solidFill>
                <a:latin typeface="Avenir Next LT Pro Light"/>
                <a:ea typeface="Verdana"/>
                <a:cs typeface="Verdana"/>
              </a:rPr>
              <a:t>.</a:t>
            </a:r>
            <a:endParaRPr lang="en-US" sz="1600">
              <a:latin typeface="Avenir Next LT Pro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031DC-1B49-4E6F-8432-FE67326333F1}"/>
              </a:ext>
            </a:extLst>
          </p:cNvPr>
          <p:cNvSpPr txBox="1"/>
          <p:nvPr/>
        </p:nvSpPr>
        <p:spPr>
          <a:xfrm>
            <a:off x="7753814" y="4482790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Roboto Mono"/>
              </a:rPr>
              <a:t>z </a:t>
            </a:r>
            <a:r>
              <a:rPr lang="en-US">
                <a:solidFill>
                  <a:srgbClr val="A67F59"/>
                </a:solidFill>
                <a:latin typeface="Roboto Mono"/>
              </a:rPr>
              <a:t>=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z</a:t>
            </a:r>
            <a:r>
              <a:rPr lang="en-US" err="1">
                <a:solidFill>
                  <a:srgbClr val="999999"/>
                </a:solidFill>
                <a:latin typeface="Roboto Mono"/>
              </a:rPr>
              <a:t>.</a:t>
            </a:r>
            <a:r>
              <a:rPr lang="en-US" err="1">
                <a:solidFill>
                  <a:srgbClr val="222222"/>
                </a:solidFill>
                <a:latin typeface="Roboto Mono"/>
              </a:rPr>
              <a:t>pop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990055"/>
                </a:solidFill>
                <a:latin typeface="Roboto Mono"/>
              </a:rPr>
              <a:t>1</a:t>
            </a:r>
            <a:r>
              <a:rPr lang="en-US">
                <a:solidFill>
                  <a:srgbClr val="999999"/>
                </a:solidFill>
                <a:latin typeface="Roboto Mono"/>
              </a:rPr>
              <a:t>))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r>
              <a:rPr lang="en-US">
                <a:solidFill>
                  <a:srgbClr val="222222"/>
                </a:solidFill>
                <a:latin typeface="Roboto Mono"/>
              </a:rPr>
              <a:t> </a:t>
            </a:r>
            <a:r>
              <a:rPr lang="en-US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>
                <a:solidFill>
                  <a:srgbClr val="999999"/>
                </a:solidFill>
                <a:latin typeface="Roboto Mono"/>
              </a:rPr>
              <a:t>(</a:t>
            </a:r>
            <a:r>
              <a:rPr lang="en-US">
                <a:solidFill>
                  <a:srgbClr val="222222"/>
                </a:solidFill>
                <a:latin typeface="Roboto Mono"/>
              </a:rPr>
              <a:t>z</a:t>
            </a:r>
            <a:r>
              <a:rPr lang="en-US">
                <a:solidFill>
                  <a:srgbClr val="999999"/>
                </a:solidFill>
                <a:latin typeface="Roboto Mono"/>
              </a:rPr>
              <a:t>)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endParaRPr lang="en-US">
              <a:solidFill>
                <a:srgbClr val="990055"/>
              </a:solidFill>
              <a:latin typeface="Roboto Mono"/>
            </a:endParaRPr>
          </a:p>
          <a:p>
            <a:r>
              <a:rPr lang="en-US">
                <a:solidFill>
                  <a:srgbClr val="990055"/>
                </a:solidFill>
                <a:latin typeface="Roboto Mono"/>
              </a:rPr>
              <a:t>4</a:t>
            </a:r>
            <a:endParaRPr lang="en-US">
              <a:solidFill>
                <a:srgbClr val="000000"/>
              </a:solidFill>
              <a:latin typeface="Avenir Next LT Pro"/>
            </a:endParaRPr>
          </a:p>
          <a:p>
            <a:r>
              <a:rPr lang="en-US">
                <a:solidFill>
                  <a:srgbClr val="222222"/>
                </a:solidFill>
                <a:latin typeface="Roboto Mono"/>
              </a:rPr>
              <a:t> </a:t>
            </a:r>
            <a:r>
              <a:rPr lang="en-US">
                <a:solidFill>
                  <a:srgbClr val="999999"/>
                </a:solidFill>
                <a:latin typeface="Roboto Mono"/>
              </a:rPr>
              <a:t>[</a:t>
            </a:r>
            <a:r>
              <a:rPr lang="en-US">
                <a:solidFill>
                  <a:srgbClr val="990055"/>
                </a:solidFill>
                <a:latin typeface="Roboto Mono"/>
              </a:rPr>
              <a:t>7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,</a:t>
            </a:r>
            <a:r>
              <a:rPr lang="en-US">
                <a:solidFill>
                  <a:srgbClr val="222222"/>
                </a:solidFill>
                <a:latin typeface="Roboto Mono"/>
              </a:rPr>
              <a:t> </a:t>
            </a:r>
            <a:r>
              <a:rPr lang="en-US">
                <a:solidFill>
                  <a:srgbClr val="990055"/>
                </a:solidFill>
                <a:latin typeface="Roboto Mono"/>
              </a:rPr>
              <a:t>3</a:t>
            </a:r>
            <a:r>
              <a:rPr lang="en-US">
                <a:solidFill>
                  <a:srgbClr val="999999"/>
                </a:solidFill>
                <a:latin typeface="Roboto Mono"/>
              </a:rPr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69BCE88-5E74-43B3-8D20-2CA273DC2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r="65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23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9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44989-2384-4825-9A98-A446881D8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7" y="5271715"/>
            <a:ext cx="10145864" cy="715617"/>
          </a:xfrm>
        </p:spPr>
        <p:txBody>
          <a:bodyPr>
            <a:normAutofit/>
          </a:bodyPr>
          <a:lstStyle/>
          <a:p>
            <a:pPr algn="l"/>
            <a:r>
              <a:rPr lang="uk-UA" sz="3600" b="0">
                <a:solidFill>
                  <a:schemeClr val="bg1"/>
                </a:solidFill>
              </a:rPr>
              <a:t>Кортежі (tuple)</a:t>
            </a:r>
            <a:endParaRPr lang="uk-UA" sz="3600">
              <a:solidFill>
                <a:schemeClr val="bg1"/>
              </a:solidFill>
            </a:endParaRPr>
          </a:p>
          <a:p>
            <a:pPr algn="l"/>
            <a:endParaRPr lang="uk-UA" sz="360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D5CD430-0AB2-4F8A-AF98-22FA41BD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7" y="6098649"/>
            <a:ext cx="9866244" cy="302151"/>
          </a:xfrm>
        </p:spPr>
        <p:txBody>
          <a:bodyPr>
            <a:normAutofit/>
          </a:bodyPr>
          <a:lstStyle/>
          <a:p>
            <a:pPr algn="l"/>
            <a:endParaRPr lang="uk-UA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41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2"/>
      </a:accent1>
      <a:accent2>
        <a:srgbClr val="A13BB1"/>
      </a:accent2>
      <a:accent3>
        <a:srgbClr val="814DC3"/>
      </a:accent3>
      <a:accent4>
        <a:srgbClr val="4643B5"/>
      </a:accent4>
      <a:accent5>
        <a:srgbClr val="4D7BC3"/>
      </a:accent5>
      <a:accent6>
        <a:srgbClr val="3B9AB1"/>
      </a:accent6>
      <a:hlink>
        <a:srgbClr val="3F5C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13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4" baseType="lpstr">
      <vt:lpstr>GradientRiseVTI</vt:lpstr>
      <vt:lpstr>Списки </vt:lpstr>
      <vt:lpstr>Стандартна структура даних для зберігання кількох елементів в певному порядку в Python називається списком (list)</vt:lpstr>
      <vt:lpstr>Доступ за індексом</vt:lpstr>
      <vt:lpstr>Методи і функції списків python  </vt:lpstr>
      <vt:lpstr>Заміна значення елемента списку   ЗРІЗИ (SLICE) СПИСКУ  Додавання елемента(Append)</vt:lpstr>
      <vt:lpstr>Презентація PowerPoint</vt:lpstr>
      <vt:lpstr>метод Sort </vt:lpstr>
      <vt:lpstr>метод Remove та pop </vt:lpstr>
      <vt:lpstr>Кортежі (tuple) </vt:lpstr>
      <vt:lpstr>Презентація PowerPoint</vt:lpstr>
      <vt:lpstr>Виникає резонне питання. Навіщо в мову програмування був введений цей тип даних, по-суті представляє собою незмінний список? Справа в тому, що іноді треба захистити список від змін. Перетворити ж кортеж в список, якщо це буде потрібно, як і виконати зворотну операцію легко за допомогою вбудованих в Python функцій list () і tuple ()</vt:lpstr>
      <vt:lpstr>Ви можете робити нарізку кортежівОднак, ви не можете сортувати кортеж ! Останні два приклади показують, як створювати кортеж за допомогою ключового слова tuple (яке і перекладається як «кортеж»).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revision>64</cp:revision>
  <dcterms:created xsi:type="dcterms:W3CDTF">2020-11-19T10:50:43Z</dcterms:created>
  <dcterms:modified xsi:type="dcterms:W3CDTF">2021-01-12T10:29:03Z</dcterms:modified>
</cp:coreProperties>
</file>