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6" r:id="rId23"/>
    <p:sldId id="327" r:id="rId24"/>
    <p:sldId id="325" r:id="rId25"/>
    <p:sldId id="319" r:id="rId26"/>
    <p:sldId id="320" r:id="rId27"/>
    <p:sldId id="321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323" r:id="rId61"/>
    <p:sldId id="322" r:id="rId62"/>
    <p:sldId id="324" r:id="rId63"/>
    <p:sldId id="341" r:id="rId64"/>
    <p:sldId id="342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7" r:id="rId74"/>
    <p:sldId id="338" r:id="rId75"/>
    <p:sldId id="339" r:id="rId76"/>
    <p:sldId id="340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3068458-EB77-4232-A066-CB1E432F2206}">
          <p14:sldIdLst>
            <p14:sldId id="256"/>
          </p14:sldIdLst>
        </p14:section>
        <p14:section name="블루프린트" id="{ADEC9145-51A5-48B2-B1A6-9046F41A1B6D}">
          <p14:sldIdLst>
            <p14:sldId id="318"/>
          </p14:sldIdLst>
        </p14:section>
        <p14:section name="Event" id="{3122B6B3-6DD1-4761-9547-5D00B58F1E07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NavLinkProxy" id="{FA44E41E-A7E1-4509-ADAC-F9A36A5494D4}">
          <p14:sldIdLst>
            <p14:sldId id="326"/>
            <p14:sldId id="327"/>
            <p14:sldId id="325"/>
          </p14:sldIdLst>
        </p14:section>
        <p14:section name="BehaviorTreeEvent" id="{BC59CDCA-1EE5-40EE-9311-CBDA7C863681}">
          <p14:sldIdLst>
            <p14:sldId id="319"/>
            <p14:sldId id="320"/>
            <p14:sldId id="321"/>
          </p14:sldIdLst>
        </p14:section>
        <p14:section name="BehaviorTree" id="{83C980E5-B359-41C2-9103-93259327E4DB}">
          <p14:sldIdLst>
            <p14:sldId id="267"/>
            <p14:sldId id="268"/>
          </p14:sldIdLst>
        </p14:section>
        <p14:section name="컴포짓" id="{26ECE846-4F3F-4501-A0FB-89E896AFBBD5}">
          <p14:sldIdLst>
            <p14:sldId id="269"/>
            <p14:sldId id="270"/>
            <p14:sldId id="271"/>
            <p14:sldId id="272"/>
          </p14:sldIdLst>
        </p14:section>
        <p14:section name="데코레이터" id="{63BD3580-9897-42F2-AA47-C9AD10B5CB82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서비스" id="{5F70AFB7-87B6-4DFB-A21E-188591D5548E}">
          <p14:sldIdLst>
            <p14:sldId id="290"/>
          </p14:sldIdLst>
        </p14:section>
        <p14:section name="태스크" id="{19D0ACDA-666A-4F5F-9E4A-4B10591E185E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샘플" id="{13C49E57-AC97-4443-AF13-E415B8EBA7BA}">
          <p14:sldIdLst>
            <p14:sldId id="323"/>
            <p14:sldId id="322"/>
            <p14:sldId id="324"/>
          </p14:sldIdLst>
        </p14:section>
        <p14:section name="EQS" id="{37CF0342-59F8-4233-9F98-2C75CE82D220}">
          <p14:sldIdLst>
            <p14:sldId id="341"/>
            <p14:sldId id="342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40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집단행동" id="{06A11581-5698-47E1-AA91-1DE854B475B1}">
          <p14:sldIdLst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40000" y="0"/>
            <a:ext cx="9652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12192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9464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962400"/>
            <a:ext cx="9144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203200" y="0"/>
            <a:ext cx="26416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609600" y="165100"/>
            <a:ext cx="17272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931333" y="393700"/>
            <a:ext cx="1016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946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743200" y="6629400"/>
            <a:ext cx="94488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34544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3"/>
            <a:ext cx="2952728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333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7715261" y="6553200"/>
            <a:ext cx="2540000" cy="304800"/>
          </a:xfrm>
        </p:spPr>
        <p:txBody>
          <a:bodyPr/>
          <a:lstStyle/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10668000" y="6572272"/>
            <a:ext cx="812800" cy="304800"/>
          </a:xfrm>
        </p:spPr>
        <p:txBody>
          <a:bodyPr/>
          <a:lstStyle/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3860800" y="6553224"/>
            <a:ext cx="3454400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3333731" y="500043"/>
            <a:ext cx="7715261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059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83651" y="352427"/>
            <a:ext cx="2597151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92201" y="352427"/>
            <a:ext cx="7588251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3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352427"/>
            <a:ext cx="1038860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2800" y="64770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60800" y="6477000"/>
            <a:ext cx="34544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668000" y="6477000"/>
            <a:ext cx="812800" cy="304800"/>
          </a:xfrm>
        </p:spPr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1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4"/>
            <a:ext cx="109728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7715261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72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75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5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47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4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2192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"/>
            <a:ext cx="12192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38216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B5B8E5D8-000F-4DD6-99CC-456052F6C558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35" y="6553200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AF56C23-BAB5-4482-B61A-5A658D7F92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12192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6"/>
            <a:ext cx="12192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1334744" y="0"/>
            <a:ext cx="857256" cy="500042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9855200" y="6629400"/>
            <a:ext cx="233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 dirty="0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7715261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KOR/Engine/AI/BehaviorTrees/NodeReference/Services/index.html" TargetMode="External"/><Relationship Id="rId2" Type="http://schemas.openxmlformats.org/officeDocument/2006/relationships/hyperlink" Target="http://api.unrealengine.com/KOR/Engine/AI/BehaviorTrees/NodeReference/Decorators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latest/KOR/Engine/AI/BehaviorTrees/NodeReference/Tasks/index.html" TargetMode="External"/><Relationship Id="rId2" Type="http://schemas.openxmlformats.org/officeDocument/2006/relationships/hyperlink" Target="http://api.unrealengine.com/latest/KOR/Engine/AI/BehaviorTrees/NodeReference/Composites/index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://api.unrealengine.com/latest/KOR/Engine/AI/BehaviorTrees/NodeReference/Composites/index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unrealengine.com/latest/KOR/Engine/AI/BehaviorTrees/NodeReference/Decorators/index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http://api.unrealengine.com/KOR/Engine/AI/EnvironmentQuerySystem/EQSPawn/index.html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B59691D-66E2-4FBA-9913-975AF77C3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0D92F8-0DD8-4DF2-B120-951905E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8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DA4B3-486B-4700-BA15-2BB798F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블루프린트</a:t>
            </a:r>
            <a:r>
              <a:rPr lang="ko-KR" altLang="en-US" dirty="0"/>
              <a:t> 이벤트 노드는 서버에서만 실행됩니다</a:t>
            </a:r>
            <a:r>
              <a:rPr lang="en-US" altLang="ko-KR" dirty="0"/>
              <a:t>. </a:t>
            </a:r>
            <a:r>
              <a:rPr lang="ko-KR" altLang="en-US" dirty="0"/>
              <a:t>싱글 플레이어 게임의 경우 로컬 클라이언트가 서버로 간주됩니다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포인트 대미지는 </a:t>
            </a:r>
            <a:r>
              <a:rPr lang="ko-KR" altLang="en-US" dirty="0" err="1"/>
              <a:t>프로젝타일</a:t>
            </a:r>
            <a:r>
              <a:rPr lang="en-US" altLang="ko-KR" dirty="0"/>
              <a:t>, </a:t>
            </a:r>
            <a:r>
              <a:rPr lang="ko-KR" altLang="en-US" dirty="0"/>
              <a:t>즉시 적중 무기</a:t>
            </a:r>
            <a:r>
              <a:rPr lang="en-US" altLang="ko-KR" dirty="0"/>
              <a:t>, </a:t>
            </a:r>
            <a:r>
              <a:rPr lang="ko-KR" altLang="en-US" dirty="0"/>
              <a:t>심지어 근접 무기로 입은 대미지를 나타내는 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45BDB4-BF3F-4182-BEA5-9D1754F2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Point Damage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887E8B-84E1-48A8-BE53-56A90898D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2048"/>
              </p:ext>
            </p:extLst>
          </p:nvPr>
        </p:nvGraphicFramePr>
        <p:xfrm>
          <a:off x="0" y="2400299"/>
          <a:ext cx="12192000" cy="3869055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1890620218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161067927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Float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액터에 전해지는 대미지 양입니다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6733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 Type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Object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DamageType - </a:t>
                      </a:r>
                      <a:r>
                        <a:rPr lang="ko-KR" altLang="en-US">
                          <a:effectLst/>
                        </a:rPr>
                        <a:t>전해지는 대미지의 부가 데이터가 포함된 오브젝트입니다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033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Hit Location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Vector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대미지가 적용되고 있는 위치를 나타냅니다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7199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Hit Normal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Vector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콜리전 방향입니다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3572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Hit Component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PrimitiveComponent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걸린 실행 액터상의 컴포넌트입니다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069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Bone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Name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걸린 본의 이름입니다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4266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Shot from Direction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Vector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대미지를 입은 방향입니다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9494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Instigated By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Actor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대미지를 입힌 액터입니다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총을 발사하거나 수류탄을 던져 피해를 입힌 액터를 나타냅니다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941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 Causer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 dirty="0">
                          <a:effectLst/>
                        </a:rPr>
                        <a:t>Actor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피해를 유발한 </a:t>
                      </a:r>
                      <a:r>
                        <a:rPr lang="ko-KR" altLang="en-US" dirty="0" err="1">
                          <a:effectLst/>
                        </a:rPr>
                        <a:t>액터입니다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총알 또는 폭발 같은 것이 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8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4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C81250-57E7-4A3F-BA31-3F88AAFE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/>
              <a:t>이 예제에서는</a:t>
            </a:r>
            <a:r>
              <a:rPr lang="en-US" altLang="ko-KR" i="1" dirty="0"/>
              <a:t>, </a:t>
            </a:r>
            <a:r>
              <a:rPr lang="ko-KR" altLang="en-US" i="1" dirty="0"/>
              <a:t>대미지를 받으면 </a:t>
            </a:r>
            <a:r>
              <a:rPr lang="ko-KR" altLang="en-US" i="1" dirty="0" err="1"/>
              <a:t>액터의</a:t>
            </a:r>
            <a:r>
              <a:rPr lang="ko-KR" altLang="en-US" i="1" dirty="0"/>
              <a:t> 생명력에서 입은 </a:t>
            </a:r>
            <a:r>
              <a:rPr lang="ko-KR" altLang="en-US" i="1" dirty="0" err="1"/>
              <a:t>피해량을</a:t>
            </a:r>
            <a:r>
              <a:rPr lang="ko-KR" altLang="en-US" i="1" dirty="0"/>
              <a:t> 빼지만</a:t>
            </a:r>
            <a:r>
              <a:rPr lang="en-US" altLang="ko-KR" i="1" dirty="0"/>
              <a:t>, </a:t>
            </a:r>
            <a:r>
              <a:rPr lang="ko-KR" altLang="en-US" i="1" dirty="0" err="1"/>
              <a:t>액터의</a:t>
            </a:r>
            <a:r>
              <a:rPr lang="ko-KR" altLang="en-US" i="1" dirty="0"/>
              <a:t> 머리가 맞으면 </a:t>
            </a:r>
            <a:r>
              <a:rPr lang="ko-KR" altLang="en-US" i="1" dirty="0" err="1"/>
              <a:t>액터의</a:t>
            </a:r>
            <a:r>
              <a:rPr lang="ko-KR" altLang="en-US" i="1" dirty="0"/>
              <a:t> 생명력은 </a:t>
            </a:r>
            <a:r>
              <a:rPr lang="en-US" altLang="ko-KR" i="1" dirty="0"/>
              <a:t>-1 </a:t>
            </a:r>
            <a:r>
              <a:rPr lang="ko-KR" altLang="en-US" i="1" dirty="0"/>
              <a:t>로 설정됩니다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DCF16-5068-48A7-B72B-5491C77D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914" name="Picture 2" descr="PointDamageEX.png">
            <a:extLst>
              <a:ext uri="{FF2B5EF4-FFF2-40B4-BE49-F238E27FC236}">
                <a16:creationId xmlns:a16="http://schemas.microsoft.com/office/drawing/2014/main" id="{4B9F1578-8DEE-47C9-9913-A6E0B49E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728809"/>
            <a:ext cx="105251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9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BA0E6B-75FE-4B2D-BFAD-6BD71025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블루프린트</a:t>
            </a:r>
            <a:r>
              <a:rPr lang="ko-KR" altLang="en-US" dirty="0"/>
              <a:t> 이벤트 노드는 서버에서만 실행됩니다</a:t>
            </a:r>
            <a:r>
              <a:rPr lang="en-US" altLang="ko-KR" dirty="0"/>
              <a:t>. </a:t>
            </a:r>
            <a:r>
              <a:rPr lang="ko-KR" altLang="en-US" dirty="0"/>
              <a:t>싱글 플레이어 게임의 경우 로컬 클라이언트가 서버로 간주됩니다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시퀀스의 부모 </a:t>
            </a:r>
            <a:r>
              <a:rPr lang="ko-KR" altLang="en-US" dirty="0" err="1"/>
              <a:t>액터가</a:t>
            </a:r>
            <a:r>
              <a:rPr lang="ko-KR" altLang="en-US" dirty="0"/>
              <a:t> 방사형 대미지를 받을 때마다 </a:t>
            </a:r>
            <a:r>
              <a:rPr lang="en-US" altLang="ko-KR" b="1" dirty="0"/>
              <a:t>Radial Damage</a:t>
            </a:r>
            <a:r>
              <a:rPr lang="ko-KR" altLang="en-US" dirty="0"/>
              <a:t> 이벤트가 호출됩니다</a:t>
            </a:r>
            <a:r>
              <a:rPr lang="en-US" altLang="ko-KR" dirty="0"/>
              <a:t>. </a:t>
            </a:r>
            <a:r>
              <a:rPr lang="ko-KR" altLang="en-US" dirty="0"/>
              <a:t>폭발형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또는 간접적으로 유발된 </a:t>
            </a:r>
            <a:r>
              <a:rPr lang="ko-KR" altLang="en-US" dirty="0" err="1"/>
              <a:t>대미지</a:t>
            </a:r>
            <a:r>
              <a:rPr lang="ko-KR" altLang="en-US" dirty="0"/>
              <a:t> 처리에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987366-04B6-4FED-9244-AA247381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Radial Damage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4FE4FB-522C-4B71-8C4D-0D29F7384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77756"/>
              </p:ext>
            </p:extLst>
          </p:nvPr>
        </p:nvGraphicFramePr>
        <p:xfrm>
          <a:off x="0" y="2400299"/>
          <a:ext cx="12192000" cy="2886148"/>
        </p:xfrm>
        <a:graphic>
          <a:graphicData uri="http://schemas.openxmlformats.org/drawingml/2006/table">
            <a:tbl>
              <a:tblPr/>
              <a:tblGrid>
                <a:gridCol w="2609850">
                  <a:extLst>
                    <a:ext uri="{9D8B030D-6E8A-4147-A177-3AD203B41FA5}">
                      <a16:colId xmlns:a16="http://schemas.microsoft.com/office/drawing/2014/main" val="3758996064"/>
                    </a:ext>
                  </a:extLst>
                </a:gridCol>
                <a:gridCol w="9582150">
                  <a:extLst>
                    <a:ext uri="{9D8B030D-6E8A-4147-A177-3AD203B41FA5}">
                      <a16:colId xmlns:a16="http://schemas.microsoft.com/office/drawing/2014/main" val="4176904942"/>
                    </a:ext>
                  </a:extLst>
                </a:gridCol>
              </a:tblGrid>
              <a:tr h="249848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 Received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Float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이벤트에서 받은 대미지 양입니다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46538"/>
                  </a:ext>
                </a:extLst>
              </a:tr>
              <a:tr h="43723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 Type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Object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DamageType - </a:t>
                      </a:r>
                      <a:r>
                        <a:rPr lang="ko-KR" altLang="en-US">
                          <a:effectLst/>
                        </a:rPr>
                        <a:t>받은 대미지에 대한 부가 데이터가 들어있는 오브젝트입니다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62305"/>
                  </a:ext>
                </a:extLst>
              </a:tr>
              <a:tr h="249848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Origin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Vector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대미지 진원지의 </a:t>
                      </a:r>
                      <a:r>
                        <a:rPr lang="en-US" altLang="ko-KR">
                          <a:effectLst/>
                        </a:rPr>
                        <a:t>3D </a:t>
                      </a:r>
                      <a:r>
                        <a:rPr lang="ko-KR" altLang="en-US">
                          <a:effectLst/>
                        </a:rPr>
                        <a:t>스페이스 위치를 나타냅니다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6479"/>
                  </a:ext>
                </a:extLst>
              </a:tr>
              <a:tr h="62462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Hit Info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Struct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HitResult - </a:t>
                      </a:r>
                      <a:r>
                        <a:rPr lang="ko-KR" altLang="en-US">
                          <a:effectLst/>
                        </a:rPr>
                        <a:t>한 번의 </a:t>
                      </a:r>
                      <a:r>
                        <a:rPr lang="en-US" altLang="ko-KR">
                          <a:effectLst/>
                        </a:rPr>
                        <a:t>Hit </a:t>
                      </a:r>
                      <a:r>
                        <a:rPr lang="ko-KR" altLang="en-US">
                          <a:effectLst/>
                        </a:rPr>
                        <a:t>에 수집된 모든 데이터로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이 결과를 분석 추출하여 개별 개별 데이터에 접근할 수 있습니다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47159"/>
                  </a:ext>
                </a:extLst>
              </a:tr>
              <a:tr h="43723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Instigated By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Controller</a:t>
                      </a:r>
                      <a:r>
                        <a:rPr lang="en-US">
                          <a:effectLst/>
                        </a:rPr>
                        <a:t> - </a:t>
                      </a:r>
                      <a:r>
                        <a:rPr lang="ko-KR" altLang="en-US">
                          <a:effectLst/>
                        </a:rPr>
                        <a:t>대미지를 입힌 </a:t>
                      </a:r>
                      <a:r>
                        <a:rPr lang="en-US">
                          <a:effectLst/>
                        </a:rPr>
                        <a:t>Controller (AI </a:t>
                      </a:r>
                      <a:r>
                        <a:rPr lang="ko-KR" altLang="en-US">
                          <a:effectLst/>
                        </a:rPr>
                        <a:t>또는 </a:t>
                      </a:r>
                      <a:r>
                        <a:rPr lang="en-US">
                          <a:effectLst/>
                        </a:rPr>
                        <a:t>Player) </a:t>
                      </a:r>
                      <a:r>
                        <a:rPr lang="ko-KR" altLang="en-US">
                          <a:effectLst/>
                        </a:rPr>
                        <a:t>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60048"/>
                  </a:ext>
                </a:extLst>
              </a:tr>
              <a:tr h="43723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 Causer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 dirty="0">
                          <a:effectLst/>
                        </a:rPr>
                        <a:t>Actor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대미지를 유발시킨 </a:t>
                      </a:r>
                      <a:r>
                        <a:rPr lang="ko-KR" altLang="en-US" dirty="0" err="1">
                          <a:effectLst/>
                        </a:rPr>
                        <a:t>액터입니다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총알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로켓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레이저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또는 펀치를 날린 캐릭터가 될 수도 있습니다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1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2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C924E6-AFFC-4825-B4B9-3358519F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687E26-0F91-486D-8C72-82AD6E80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62" name="Picture 2" descr="RadialDamageEX.png">
            <a:extLst>
              <a:ext uri="{FF2B5EF4-FFF2-40B4-BE49-F238E27FC236}">
                <a16:creationId xmlns:a16="http://schemas.microsoft.com/office/drawing/2014/main" id="{1A14C88B-6282-48E9-810E-487B07F0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909638"/>
            <a:ext cx="94583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2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012D77-B5F1-4871-BA99-2EAEC80D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0041"/>
            <a:ext cx="12192000" cy="5929354"/>
          </a:xfrm>
        </p:spPr>
        <p:txBody>
          <a:bodyPr/>
          <a:lstStyle/>
          <a:p>
            <a:r>
              <a:rPr lang="ko-KR" altLang="en-US" dirty="0"/>
              <a:t>마우스 인터페이스 사용시</a:t>
            </a:r>
            <a:r>
              <a:rPr lang="en-US" altLang="ko-KR" dirty="0"/>
              <a:t>, </a:t>
            </a:r>
            <a:r>
              <a:rPr lang="ko-KR" altLang="en-US" dirty="0"/>
              <a:t>마우스 커서가 </a:t>
            </a:r>
            <a:r>
              <a:rPr lang="ko-KR" altLang="en-US" dirty="0" err="1"/>
              <a:t>액터에</a:t>
            </a:r>
            <a:r>
              <a:rPr lang="ko-KR" altLang="en-US" dirty="0"/>
              <a:t> 올라가면 이 이벤트가 실행됩니다</a:t>
            </a:r>
            <a:r>
              <a:rPr lang="en-US" altLang="ko-KR" dirty="0"/>
              <a:t>.</a:t>
            </a:r>
          </a:p>
          <a:p>
            <a:r>
              <a:rPr lang="ko-KR" altLang="en-US" i="1" dirty="0"/>
              <a:t>이 </a:t>
            </a:r>
            <a:r>
              <a:rPr lang="ko-KR" altLang="en-US" i="1" dirty="0" err="1"/>
              <a:t>액터</a:t>
            </a:r>
            <a:r>
              <a:rPr lang="ko-KR" altLang="en-US" i="1" dirty="0"/>
              <a:t> 위로 마우스 커서가 지나가면</a:t>
            </a:r>
            <a:r>
              <a:rPr lang="en-US" altLang="ko-KR" i="1" dirty="0"/>
              <a:t>, </a:t>
            </a:r>
            <a:r>
              <a:rPr lang="ko-KR" altLang="en-US" i="1" dirty="0"/>
              <a:t>다이내믹 </a:t>
            </a:r>
            <a:r>
              <a:rPr lang="ko-KR" altLang="en-US" i="1" dirty="0" err="1"/>
              <a:t>머티리얼</a:t>
            </a:r>
            <a:r>
              <a:rPr lang="ko-KR" altLang="en-US" i="1" dirty="0"/>
              <a:t> 인스턴스에 </a:t>
            </a:r>
            <a:r>
              <a:rPr lang="en-US" altLang="ko-KR" i="1" dirty="0"/>
              <a:t>Highlight </a:t>
            </a:r>
            <a:r>
              <a:rPr lang="ko-KR" altLang="en-US" i="1" dirty="0"/>
              <a:t>라는 이름의 스칼라 파라미터를 </a:t>
            </a:r>
            <a:r>
              <a:rPr lang="en-US" altLang="ko-KR" i="1" dirty="0"/>
              <a:t>1.0 </a:t>
            </a:r>
            <a:r>
              <a:rPr lang="ko-KR" altLang="en-US" i="1" dirty="0"/>
              <a:t>으로 설정합니다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8CCCC3-11D4-4704-9E69-2F256756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Actor Begin Cursor Over</a:t>
            </a:r>
            <a:endParaRPr lang="ko-KR" altLang="en-US" dirty="0"/>
          </a:p>
        </p:txBody>
      </p:sp>
      <p:pic>
        <p:nvPicPr>
          <p:cNvPr id="41986" name="Picture 2" descr="BeginCursorOverEX.png">
            <a:extLst>
              <a:ext uri="{FF2B5EF4-FFF2-40B4-BE49-F238E27FC236}">
                <a16:creationId xmlns:a16="http://schemas.microsoft.com/office/drawing/2014/main" id="{3018F365-2B97-4EE0-820B-2FA3A463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36" y="2319337"/>
            <a:ext cx="7415527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5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8C0AA-BE09-4274-8DE5-F0D78553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12192000" cy="5929354"/>
          </a:xfrm>
        </p:spPr>
        <p:txBody>
          <a:bodyPr/>
          <a:lstStyle/>
          <a:p>
            <a:r>
              <a:rPr lang="ko-KR" altLang="en-US" dirty="0"/>
              <a:t>마우스 인터페이스 사용시</a:t>
            </a:r>
            <a:r>
              <a:rPr lang="en-US" altLang="ko-KR" dirty="0"/>
              <a:t>, </a:t>
            </a:r>
            <a:r>
              <a:rPr lang="ko-KR" altLang="en-US" dirty="0"/>
              <a:t>마우스 커서가 </a:t>
            </a:r>
            <a:r>
              <a:rPr lang="ko-KR" altLang="en-US" dirty="0" err="1"/>
              <a:t>액터를</a:t>
            </a:r>
            <a:r>
              <a:rPr lang="ko-KR" altLang="en-US" dirty="0"/>
              <a:t> 벗어나면 이 이벤트가 실행됩니다</a:t>
            </a:r>
            <a:r>
              <a:rPr lang="en-US" altLang="ko-KR" dirty="0"/>
              <a:t>.</a:t>
            </a:r>
          </a:p>
          <a:p>
            <a:r>
              <a:rPr lang="en-US" altLang="ko-KR" b="1" i="1" dirty="0"/>
              <a:t>Target Notification</a:t>
            </a:r>
            <a:r>
              <a:rPr lang="ko-KR" altLang="en-US" i="1" dirty="0"/>
              <a:t> 에 저장된 </a:t>
            </a:r>
            <a:r>
              <a:rPr lang="ko-KR" altLang="en-US" i="1" dirty="0" err="1"/>
              <a:t>액터를</a:t>
            </a:r>
            <a:r>
              <a:rPr lang="ko-KR" altLang="en-US" i="1" dirty="0"/>
              <a:t> 게임에서 숨김으로 설정합니다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5F3592-3DBE-4B48-A40B-A0ACA430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Actor End Cursor Over</a:t>
            </a:r>
            <a:endParaRPr lang="ko-KR" altLang="en-US" dirty="0"/>
          </a:p>
        </p:txBody>
      </p:sp>
      <p:pic>
        <p:nvPicPr>
          <p:cNvPr id="43010" name="Picture 2" descr="EndCursorOverEX.png">
            <a:extLst>
              <a:ext uri="{FF2B5EF4-FFF2-40B4-BE49-F238E27FC236}">
                <a16:creationId xmlns:a16="http://schemas.microsoft.com/office/drawing/2014/main" id="{B55CCCDA-F601-485B-AB56-6D349505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8" y="1902619"/>
            <a:ext cx="1032938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034EE2-1E88-4780-A7D9-89C4230D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게임이 시작되면 모든 </a:t>
            </a:r>
            <a:r>
              <a:rPr lang="ko-KR" altLang="en-US" dirty="0" err="1"/>
              <a:t>액터에</a:t>
            </a:r>
            <a:r>
              <a:rPr lang="ko-KR" altLang="en-US" dirty="0"/>
              <a:t> 대해 발동되는 이벤트로</a:t>
            </a:r>
            <a:r>
              <a:rPr lang="en-US" altLang="ko-KR" dirty="0"/>
              <a:t>, </a:t>
            </a:r>
            <a:r>
              <a:rPr lang="ko-KR" altLang="en-US" dirty="0"/>
              <a:t>게임 시작 이후 </a:t>
            </a:r>
            <a:r>
              <a:rPr lang="ko-KR" altLang="en-US" dirty="0" err="1"/>
              <a:t>스폰되는</a:t>
            </a:r>
            <a:r>
              <a:rPr lang="ko-KR" altLang="en-US" dirty="0"/>
              <a:t> </a:t>
            </a:r>
            <a:r>
              <a:rPr lang="ko-KR" altLang="en-US" dirty="0" err="1"/>
              <a:t>액터의</a:t>
            </a:r>
            <a:r>
              <a:rPr lang="ko-KR" altLang="en-US" dirty="0"/>
              <a:t> 경우 바로 호출됩니다</a:t>
            </a:r>
            <a:r>
              <a:rPr lang="en-US" altLang="ko-KR" dirty="0"/>
              <a:t>.</a:t>
            </a:r>
          </a:p>
          <a:p>
            <a:r>
              <a:rPr lang="ko-KR" altLang="en-US" i="1" dirty="0"/>
              <a:t>플레이 시작이</a:t>
            </a:r>
            <a:r>
              <a:rPr lang="en-US" altLang="ko-KR" i="1" dirty="0"/>
              <a:t>, </a:t>
            </a:r>
            <a:r>
              <a:rPr lang="ko-KR" altLang="en-US" i="1" dirty="0"/>
              <a:t>이 </a:t>
            </a:r>
            <a:r>
              <a:rPr lang="ko-KR" altLang="en-US" i="1" dirty="0" err="1"/>
              <a:t>액터는</a:t>
            </a:r>
            <a:r>
              <a:rPr lang="ko-KR" altLang="en-US" i="1" dirty="0"/>
              <a:t> </a:t>
            </a:r>
            <a:r>
              <a:rPr lang="en-US" altLang="ko-KR" i="1" dirty="0"/>
              <a:t>Health </a:t>
            </a:r>
            <a:r>
              <a:rPr lang="ko-KR" altLang="en-US" i="1" dirty="0"/>
              <a:t>를 </a:t>
            </a:r>
            <a:r>
              <a:rPr lang="en-US" altLang="ko-KR" i="1" dirty="0"/>
              <a:t>1000, Score </a:t>
            </a:r>
            <a:r>
              <a:rPr lang="ko-KR" altLang="en-US" i="1" dirty="0"/>
              <a:t>를 </a:t>
            </a:r>
            <a:r>
              <a:rPr lang="en-US" altLang="ko-KR" i="1" dirty="0"/>
              <a:t>0 </a:t>
            </a:r>
            <a:r>
              <a:rPr lang="ko-KR" altLang="en-US" i="1" dirty="0"/>
              <a:t>으로 설정합니다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4AE33A-2EDF-4C9C-9119-761CE515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Begin Play</a:t>
            </a:r>
            <a:endParaRPr lang="ko-KR" altLang="en-US" dirty="0"/>
          </a:p>
        </p:txBody>
      </p:sp>
      <p:pic>
        <p:nvPicPr>
          <p:cNvPr id="44034" name="Picture 2" descr="BeginPlayEX.png">
            <a:extLst>
              <a:ext uri="{FF2B5EF4-FFF2-40B4-BE49-F238E27FC236}">
                <a16:creationId xmlns:a16="http://schemas.microsoft.com/office/drawing/2014/main" id="{1EC7FF36-04CD-4751-A10B-EF8CC913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4" y="2550319"/>
            <a:ext cx="10915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1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DEEB9B-0499-4E3E-89A3-CA77D93C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액터가</a:t>
            </a:r>
            <a:r>
              <a:rPr lang="ko-KR" altLang="en-US" dirty="0"/>
              <a:t> 더이상 월드에 존재하지 않게 되면 실행되는 이벤트입니다</a:t>
            </a:r>
            <a:r>
              <a:rPr lang="en-US" altLang="ko-KR" dirty="0"/>
              <a:t>. </a:t>
            </a:r>
            <a:r>
              <a:rPr lang="ko-KR" altLang="en-US" i="1" dirty="0"/>
              <a:t>이 </a:t>
            </a:r>
            <a:r>
              <a:rPr lang="ko-KR" altLang="en-US" i="1" dirty="0" err="1"/>
              <a:t>액터가</a:t>
            </a:r>
            <a:r>
              <a:rPr lang="ko-KR" altLang="en-US" i="1" dirty="0"/>
              <a:t> 더이상 월드에 존재하지 않게 되면</a:t>
            </a:r>
            <a:r>
              <a:rPr lang="en-US" altLang="ko-KR" i="1" dirty="0"/>
              <a:t>, </a:t>
            </a:r>
            <a:r>
              <a:rPr lang="ko-KR" altLang="en-US" i="1" dirty="0"/>
              <a:t>이벤트 호출 이유를 나타내는 스트링이 출력됩니다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4FC6F2-12E8-416C-A8BF-C6D54954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End Play</a:t>
            </a:r>
            <a:endParaRPr lang="ko-KR" altLang="en-US" dirty="0"/>
          </a:p>
        </p:txBody>
      </p:sp>
      <p:pic>
        <p:nvPicPr>
          <p:cNvPr id="45058" name="Picture 2" descr="EndPlayEX.png">
            <a:extLst>
              <a:ext uri="{FF2B5EF4-FFF2-40B4-BE49-F238E27FC236}">
                <a16:creationId xmlns:a16="http://schemas.microsoft.com/office/drawing/2014/main" id="{37484E02-38EE-49E5-A563-2CC21277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226468"/>
            <a:ext cx="11201400" cy="41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BF7E54-069A-474F-900E-31D5D0095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57071"/>
              </p:ext>
            </p:extLst>
          </p:nvPr>
        </p:nvGraphicFramePr>
        <p:xfrm>
          <a:off x="0" y="1597819"/>
          <a:ext cx="12192000" cy="365760"/>
        </p:xfrm>
        <a:graphic>
          <a:graphicData uri="http://schemas.openxmlformats.org/drawingml/2006/table">
            <a:tbl>
              <a:tblPr/>
              <a:tblGrid>
                <a:gridCol w="3122994">
                  <a:extLst>
                    <a:ext uri="{9D8B030D-6E8A-4147-A177-3AD203B41FA5}">
                      <a16:colId xmlns:a16="http://schemas.microsoft.com/office/drawing/2014/main" val="40686091"/>
                    </a:ext>
                  </a:extLst>
                </a:gridCol>
                <a:gridCol w="9069006">
                  <a:extLst>
                    <a:ext uri="{9D8B030D-6E8A-4147-A177-3AD203B41FA5}">
                      <a16:colId xmlns:a16="http://schemas.microsoft.com/office/drawing/2014/main" val="3031133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End Play Reason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enum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EEndPlayReason</a:t>
                      </a:r>
                      <a:r>
                        <a:rPr lang="en-US" dirty="0">
                          <a:effectLst/>
                        </a:rPr>
                        <a:t> - Event End Play </a:t>
                      </a:r>
                      <a:r>
                        <a:rPr lang="ko-KR" altLang="en-US" dirty="0">
                          <a:effectLst/>
                        </a:rPr>
                        <a:t>가 호출된 이유를 나타내는 </a:t>
                      </a:r>
                      <a:r>
                        <a:rPr lang="en-US" dirty="0" err="1">
                          <a:effectLst/>
                        </a:rPr>
                        <a:t>Enum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0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0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AD36A7-8E27-4A60-AFDA-0E79B4A8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액터가</a:t>
            </a:r>
            <a:r>
              <a:rPr lang="ko-KR" altLang="en-US" dirty="0"/>
              <a:t> </a:t>
            </a:r>
            <a:r>
              <a:rPr lang="en-US" altLang="ko-KR" dirty="0"/>
              <a:t>Destroy (</a:t>
            </a:r>
            <a:r>
              <a:rPr lang="ko-KR" altLang="en-US" dirty="0"/>
              <a:t>소멸</a:t>
            </a:r>
            <a:r>
              <a:rPr lang="en-US" altLang="ko-KR" dirty="0"/>
              <a:t>)</a:t>
            </a:r>
            <a:r>
              <a:rPr lang="ko-KR" altLang="en-US" dirty="0"/>
              <a:t>되었을 때 실행되는 이벤트입니다</a:t>
            </a:r>
            <a:r>
              <a:rPr lang="en-US" altLang="ko-KR" dirty="0"/>
              <a:t>.</a:t>
            </a:r>
          </a:p>
          <a:p>
            <a:r>
              <a:rPr lang="ko-KR" altLang="en-US" i="1" dirty="0"/>
              <a:t>이 예제에서</a:t>
            </a:r>
            <a:r>
              <a:rPr lang="en-US" altLang="ko-KR" i="1" dirty="0"/>
              <a:t>, </a:t>
            </a:r>
            <a:r>
              <a:rPr lang="en-US" altLang="ko-KR" b="1" i="1" dirty="0"/>
              <a:t>Score</a:t>
            </a:r>
            <a:r>
              <a:rPr lang="ko-KR" altLang="en-US" i="1" dirty="0"/>
              <a:t> 변수는 </a:t>
            </a:r>
            <a:r>
              <a:rPr lang="en-US" altLang="ko-KR" b="1" i="1" dirty="0"/>
              <a:t>Value</a:t>
            </a:r>
            <a:r>
              <a:rPr lang="ko-KR" altLang="en-US" i="1" dirty="0"/>
              <a:t> 에 </a:t>
            </a:r>
            <a:r>
              <a:rPr lang="en-US" altLang="ko-KR" b="1" i="1" dirty="0"/>
              <a:t>Score</a:t>
            </a:r>
            <a:r>
              <a:rPr lang="ko-KR" altLang="en-US" i="1" dirty="0"/>
              <a:t> 를 더한 값으로 설정되고 있습니다</a:t>
            </a:r>
            <a:r>
              <a:rPr lang="en-US" altLang="ko-KR" i="1" dirty="0"/>
              <a:t>.</a:t>
            </a:r>
          </a:p>
          <a:p>
            <a:r>
              <a:rPr lang="en-US" altLang="ko-KR" dirty="0"/>
              <a:t>Destroyed Event </a:t>
            </a:r>
            <a:r>
              <a:rPr lang="ko-KR" altLang="en-US" dirty="0"/>
              <a:t>는 앞으로 폐기될 예정입니다</a:t>
            </a:r>
            <a:r>
              <a:rPr lang="en-US" altLang="ko-KR" dirty="0"/>
              <a:t>. Destroyed </a:t>
            </a:r>
            <a:r>
              <a:rPr lang="ko-KR" altLang="en-US" dirty="0"/>
              <a:t>함수 내 함수성은 </a:t>
            </a:r>
            <a:r>
              <a:rPr lang="en-US" altLang="ko-KR" dirty="0" err="1"/>
              <a:t>EndPlay</a:t>
            </a:r>
            <a:r>
              <a:rPr lang="en-US" altLang="ko-KR" dirty="0"/>
              <a:t> </a:t>
            </a:r>
            <a:r>
              <a:rPr lang="ko-KR" altLang="en-US" dirty="0"/>
              <a:t>함수로 통합되었습니다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5621AB-2CF1-418C-958C-AD2F60AC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Destroyed</a:t>
            </a:r>
            <a:endParaRPr lang="ko-KR" altLang="en-US" dirty="0"/>
          </a:p>
        </p:txBody>
      </p:sp>
      <p:pic>
        <p:nvPicPr>
          <p:cNvPr id="46082" name="Picture 2" descr="DestroyedEX.png">
            <a:extLst>
              <a:ext uri="{FF2B5EF4-FFF2-40B4-BE49-F238E27FC236}">
                <a16:creationId xmlns:a16="http://schemas.microsoft.com/office/drawing/2014/main" id="{9EA493FD-9AB9-4C26-815F-94A5325B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400300"/>
            <a:ext cx="73247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9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540178-D118-4E72-9FB9-B5A42B16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게임플레이 매 프레임마다 호출되는 단순한 이벤트입니다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Delta Seconds </a:t>
            </a:r>
            <a:r>
              <a:rPr lang="ko-KR" altLang="en-US" i="1" dirty="0"/>
              <a:t>를 사용하여 카운트다운 타이머를 만든 다음 마지막 </a:t>
            </a:r>
            <a:r>
              <a:rPr lang="ko-KR" altLang="en-US" i="1" dirty="0" err="1"/>
              <a:t>틱에</a:t>
            </a:r>
            <a:r>
              <a:rPr lang="ko-KR" altLang="en-US" i="1" dirty="0"/>
              <a:t> </a:t>
            </a:r>
            <a:r>
              <a:rPr lang="en-US" altLang="ko-KR" i="1" dirty="0"/>
              <a:t>"Blast Off!" </a:t>
            </a:r>
            <a:r>
              <a:rPr lang="ko-KR" altLang="en-US" i="1" dirty="0"/>
              <a:t>라 로그에 출력하는 예제입니다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132A32-F1C8-4B1B-898B-6C8E610D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Tick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AEFB5D-F028-4D8A-B4C7-C4058BE9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39401"/>
              </p:ext>
            </p:extLst>
          </p:nvPr>
        </p:nvGraphicFramePr>
        <p:xfrm>
          <a:off x="0" y="1808798"/>
          <a:ext cx="12192000" cy="36576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1406075626"/>
                    </a:ext>
                  </a:extLst>
                </a:gridCol>
                <a:gridCol w="10115550">
                  <a:extLst>
                    <a:ext uri="{9D8B030D-6E8A-4147-A177-3AD203B41FA5}">
                      <a16:colId xmlns:a16="http://schemas.microsoft.com/office/drawing/2014/main" val="2150739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Delta Seconds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Float - </a:t>
                      </a:r>
                      <a:r>
                        <a:rPr lang="ko-KR" altLang="en-US" dirty="0">
                          <a:effectLst/>
                        </a:rPr>
                        <a:t>프레임 사이에 경과되는 시간을 출력합니다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32118"/>
                  </a:ext>
                </a:extLst>
              </a:tr>
            </a:tbl>
          </a:graphicData>
        </a:graphic>
      </p:graphicFrame>
      <p:pic>
        <p:nvPicPr>
          <p:cNvPr id="47106" name="Picture 2" descr="TickEX.png">
            <a:extLst>
              <a:ext uri="{FF2B5EF4-FFF2-40B4-BE49-F238E27FC236}">
                <a16:creationId xmlns:a16="http://schemas.microsoft.com/office/drawing/2014/main" id="{66172966-C292-4CBD-B27F-A9C85802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245996"/>
            <a:ext cx="10353675" cy="41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3DE8AE-9AC1-4664-A597-D9710B76C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" y="500043"/>
            <a:ext cx="3894115" cy="592931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A7D0185-930D-414C-8162-136F08D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1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919F2B-A1F4-405C-9CFE-213E02F3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블루프린트에서</a:t>
            </a:r>
            <a:r>
              <a:rPr lang="ko-KR" altLang="en-US" dirty="0"/>
              <a:t> </a:t>
            </a:r>
            <a:r>
              <a:rPr lang="en-US" altLang="ko-KR" dirty="0"/>
              <a:t>HUD </a:t>
            </a:r>
            <a:r>
              <a:rPr lang="ko-KR" altLang="en-US" dirty="0"/>
              <a:t>를 그릴 수 있도록 해 주는 특수 이벤트입니다</a:t>
            </a:r>
            <a:r>
              <a:rPr lang="en-US" altLang="ko-KR" dirty="0"/>
              <a:t>. HUD </a:t>
            </a:r>
            <a:r>
              <a:rPr lang="ko-KR" altLang="en-US" dirty="0"/>
              <a:t>그리기 노드는 이 이벤트가 있어야 생성 가능합니다</a:t>
            </a:r>
            <a:r>
              <a:rPr lang="en-US" altLang="ko-KR" dirty="0"/>
              <a:t>.</a:t>
            </a:r>
          </a:p>
          <a:p>
            <a:r>
              <a:rPr lang="ko-KR" altLang="en-US" i="1" dirty="0" err="1"/>
              <a:t>렌더</a:t>
            </a:r>
            <a:r>
              <a:rPr lang="ko-KR" altLang="en-US" i="1" dirty="0"/>
              <a:t> 창 가운데 클릭하면 뒤에 빨강 박스가 보이는 </a:t>
            </a:r>
            <a:r>
              <a:rPr lang="ko-KR" altLang="en-US" b="1" i="1" dirty="0"/>
              <a:t>히트 박스</a:t>
            </a:r>
            <a:r>
              <a:rPr lang="ko-KR" altLang="en-US" i="1" dirty="0"/>
              <a:t> </a:t>
            </a:r>
            <a:r>
              <a:rPr lang="ko-KR" altLang="en-US" i="1" dirty="0" err="1"/>
              <a:t>를</a:t>
            </a:r>
            <a:r>
              <a:rPr lang="ko-KR" altLang="en-US" i="1" dirty="0"/>
              <a:t> 생성합니다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951916-D47D-4206-8A63-3C27ABC8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Receive Draw HUD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024A90-799B-4F6E-81F9-B7BF6FBC4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98366"/>
              </p:ext>
            </p:extLst>
          </p:nvPr>
        </p:nvGraphicFramePr>
        <p:xfrm>
          <a:off x="0" y="1860709"/>
          <a:ext cx="12192000" cy="73152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52962127"/>
                    </a:ext>
                  </a:extLst>
                </a:gridCol>
                <a:gridCol w="10534650">
                  <a:extLst>
                    <a:ext uri="{9D8B030D-6E8A-4147-A177-3AD203B41FA5}">
                      <a16:colId xmlns:a16="http://schemas.microsoft.com/office/drawing/2014/main" val="3772077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Size X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Int - </a:t>
                      </a:r>
                      <a:r>
                        <a:rPr lang="ko-KR" altLang="en-US">
                          <a:effectLst/>
                        </a:rPr>
                        <a:t>렌더링 창의 픽셀 단위 너비입니다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43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Size 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Int - </a:t>
                      </a:r>
                      <a:r>
                        <a:rPr lang="ko-KR" altLang="en-US" dirty="0">
                          <a:effectLst/>
                        </a:rPr>
                        <a:t>렌더링 창의 픽셀 단위 높이입니다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03"/>
                  </a:ext>
                </a:extLst>
              </a:tr>
            </a:tbl>
          </a:graphicData>
        </a:graphic>
      </p:graphicFrame>
      <p:pic>
        <p:nvPicPr>
          <p:cNvPr id="48130" name="Picture 2" descr="DrawHudEX.png">
            <a:extLst>
              <a:ext uri="{FF2B5EF4-FFF2-40B4-BE49-F238E27FC236}">
                <a16:creationId xmlns:a16="http://schemas.microsoft.com/office/drawing/2014/main" id="{108B01A3-03D8-4BC8-8F44-3E12E839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592229"/>
            <a:ext cx="11220450" cy="376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8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A54FAE-D83D-41F9-B394-A994BF86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Custom Event </a:t>
            </a:r>
            <a:r>
              <a:rPr lang="ko-KR" altLang="en-US" dirty="0"/>
              <a:t>노드는 별도의 작업방식을 가진 특수 노드입니다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717AB7-0B18-4FD1-B055-B86C1634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Event</a:t>
            </a:r>
            <a:endParaRPr lang="ko-KR" altLang="en-US" dirty="0"/>
          </a:p>
        </p:txBody>
      </p:sp>
      <p:pic>
        <p:nvPicPr>
          <p:cNvPr id="49154" name="Picture 2" descr="add_custom_event.png">
            <a:extLst>
              <a:ext uri="{FF2B5EF4-FFF2-40B4-BE49-F238E27FC236}">
                <a16:creationId xmlns:a16="http://schemas.microsoft.com/office/drawing/2014/main" id="{A20480F6-2036-4E6C-805D-E77B9A9C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33474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call_ce_context_menu.png">
            <a:extLst>
              <a:ext uri="{FF2B5EF4-FFF2-40B4-BE49-F238E27FC236}">
                <a16:creationId xmlns:a16="http://schemas.microsoft.com/office/drawing/2014/main" id="{82F822A2-8DB4-4C71-9846-ED35DCF8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67" y="889301"/>
            <a:ext cx="2581008" cy="7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8" name="Picture 6" descr="connected_custom_event.png">
            <a:extLst>
              <a:ext uri="{FF2B5EF4-FFF2-40B4-BE49-F238E27FC236}">
                <a16:creationId xmlns:a16="http://schemas.microsoft.com/office/drawing/2014/main" id="{ABBF3A28-5340-46E7-9B1B-959E5E7C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7" y="1677490"/>
            <a:ext cx="7100888" cy="44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6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851D7A-F22A-40A7-82B2-D79146C1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1,</a:t>
            </a:r>
            <a:r>
              <a:rPr lang="ko-KR" altLang="en-US" dirty="0" err="1"/>
              <a:t>블루프린트를</a:t>
            </a:r>
            <a:r>
              <a:rPr lang="ko-KR" altLang="en-US" dirty="0"/>
              <a:t> 생성하여 </a:t>
            </a:r>
            <a:r>
              <a:rPr lang="en-US" altLang="ko-KR" dirty="0" err="1"/>
              <a:t>NavLinkProxy</a:t>
            </a:r>
            <a:r>
              <a:rPr lang="ko-KR" altLang="en-US" dirty="0"/>
              <a:t>를 부모로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2, </a:t>
            </a:r>
            <a:r>
              <a:rPr lang="ko-KR" altLang="en-US" dirty="0"/>
              <a:t>이후 뷰 포트에 배치한다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3, </a:t>
            </a:r>
            <a:r>
              <a:rPr lang="ko-KR" altLang="en-US" dirty="0"/>
              <a:t>뷰 포트에서 </a:t>
            </a:r>
            <a:r>
              <a:rPr lang="en-US" altLang="ko-KR" dirty="0" err="1"/>
              <a:t>NavLinkProxy</a:t>
            </a:r>
            <a:r>
              <a:rPr lang="ko-KR" altLang="en-US" dirty="0"/>
              <a:t>를 선택하고 </a:t>
            </a:r>
            <a:r>
              <a:rPr lang="en-US" altLang="ko-KR" dirty="0"/>
              <a:t>Left, Right</a:t>
            </a:r>
            <a:r>
              <a:rPr lang="ko-KR" altLang="en-US" dirty="0"/>
              <a:t>를 원하는 지점으로 배치한다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배치 할 때 빨강색으로 변화면 정상적으로 적용된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4,</a:t>
            </a:r>
            <a:r>
              <a:rPr lang="ko-KR" altLang="en-US" dirty="0"/>
              <a:t>디테일 창에서 세부적인 옵션을 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1)Simple Link-&gt;Snap Radius </a:t>
            </a:r>
            <a:r>
              <a:rPr lang="ko-KR" altLang="en-US" dirty="0"/>
              <a:t>및 </a:t>
            </a:r>
            <a:r>
              <a:rPr lang="en-US" altLang="ko-KR" dirty="0"/>
              <a:t>Direction</a:t>
            </a:r>
            <a:r>
              <a:rPr lang="ko-KR" altLang="en-US" dirty="0"/>
              <a:t>를 조정한다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2)Simple Link-&gt; point Links-&gt; Left  </a:t>
            </a:r>
            <a:r>
              <a:rPr lang="ko-KR" altLang="en-US" dirty="0"/>
              <a:t>및 </a:t>
            </a:r>
            <a:r>
              <a:rPr lang="en-US" altLang="ko-KR" dirty="0"/>
              <a:t>Right</a:t>
            </a:r>
            <a:r>
              <a:rPr lang="ko-KR" altLang="en-US" dirty="0"/>
              <a:t>의 </a:t>
            </a:r>
            <a:r>
              <a:rPr lang="ko-KR" altLang="en-US" dirty="0" err="1"/>
              <a:t>위치값을</a:t>
            </a:r>
            <a:r>
              <a:rPr lang="ko-KR" altLang="en-US" dirty="0"/>
              <a:t> 복사하여</a:t>
            </a:r>
            <a:endParaRPr lang="en-US" altLang="ko-KR" dirty="0"/>
          </a:p>
          <a:p>
            <a:pPr lvl="1"/>
            <a:r>
              <a:rPr lang="en-US" altLang="ko-KR" dirty="0"/>
              <a:t>3)Smart Link-&gt;Link Relative Start </a:t>
            </a:r>
            <a:r>
              <a:rPr lang="ko-KR" altLang="en-US" dirty="0"/>
              <a:t>및 </a:t>
            </a:r>
            <a:r>
              <a:rPr lang="en-US" altLang="ko-KR" dirty="0"/>
              <a:t>Link Relative End</a:t>
            </a:r>
            <a:r>
              <a:rPr lang="ko-KR" altLang="en-US" dirty="0"/>
              <a:t>의 위치로 복사한다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블루프린트를</a:t>
            </a:r>
            <a:r>
              <a:rPr lang="ko-KR" altLang="en-US" dirty="0"/>
              <a:t> 열고 이벤트를 추가한다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Receive Smart Link Reached Event(</a:t>
            </a:r>
            <a:r>
              <a:rPr lang="ko-KR" altLang="en-US" dirty="0"/>
              <a:t>스마트 </a:t>
            </a:r>
            <a:r>
              <a:rPr lang="ko-KR" altLang="en-US"/>
              <a:t>링크 도착 시 </a:t>
            </a:r>
            <a:r>
              <a:rPr lang="ko-KR" altLang="en-US" dirty="0"/>
              <a:t>발생함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Suggest Projectile Velocity Custom Arc(A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에 도달하는 발사 궤적 속도를 얻는다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Launch Character(</a:t>
            </a:r>
            <a:r>
              <a:rPr lang="ko-KR" altLang="en-US" dirty="0"/>
              <a:t>특정 속도로 발사한다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도착 위치</a:t>
            </a:r>
            <a:r>
              <a:rPr lang="en-US" altLang="ko-KR" dirty="0"/>
              <a:t>(B)</a:t>
            </a:r>
            <a:r>
              <a:rPr lang="ko-KR" altLang="en-US" dirty="0"/>
              <a:t>를 약간 위로 높게 정하는 것이 좋다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6C9DA8-0E81-4179-852E-C32CB69A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NavLinkProxy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56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E86361F-C8E2-429C-80CD-CC9732B3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3"/>
            <a:ext cx="12192000" cy="611544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6471CDF-9033-4B5E-9EF2-1089D3B2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1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2D302A-992D-4A42-9666-52BEBB9E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케릭터의</a:t>
            </a:r>
            <a:r>
              <a:rPr lang="ko-KR" altLang="en-US" dirty="0"/>
              <a:t> 발사 속도를 설정한다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 err="1"/>
              <a:t>CharacterMovementComponent</a:t>
            </a:r>
            <a:r>
              <a:rPr lang="en-US" altLang="ko-KR" dirty="0"/>
              <a:t> </a:t>
            </a:r>
            <a:r>
              <a:rPr lang="ko-KR" altLang="en-US" dirty="0" err="1"/>
              <a:t>틱에서</a:t>
            </a:r>
            <a:r>
              <a:rPr lang="ko-KR" altLang="en-US" dirty="0"/>
              <a:t> 떨어지는 상태로 설정하며 </a:t>
            </a:r>
            <a:r>
              <a:rPr lang="en-US" altLang="ko-KR" dirty="0" err="1"/>
              <a:t>OnLaunched</a:t>
            </a:r>
            <a:r>
              <a:rPr lang="en-US" altLang="ko-KR" dirty="0"/>
              <a:t> </a:t>
            </a:r>
            <a:r>
              <a:rPr lang="ko-KR" altLang="en-US" dirty="0"/>
              <a:t>이벤트를 트리거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DBD8BC-5C64-4BE4-BFA6-C57AB02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ACharacter</a:t>
            </a:r>
            <a:r>
              <a:rPr lang="en-US" altLang="ko-KR" dirty="0"/>
              <a:t>::</a:t>
            </a:r>
            <a:r>
              <a:rPr lang="en-US" altLang="ko-KR" dirty="0" err="1"/>
              <a:t>LaunchCharacter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50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3A2DDA-F215-4657-A67D-165869E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서비스가 활성화 될 때 알면 이벤트 수신 활성화 </a:t>
            </a:r>
            <a:r>
              <a:rPr lang="en-US" altLang="ko-KR" dirty="0"/>
              <a:t>AI </a:t>
            </a:r>
            <a:r>
              <a:rPr lang="ko-KR" altLang="en-US" dirty="0"/>
              <a:t>노드를 만듭니다</a:t>
            </a:r>
            <a:r>
              <a:rPr lang="en-US" altLang="ko-KR"/>
              <a:t>. </a:t>
            </a:r>
          </a:p>
          <a:p>
            <a:r>
              <a:rPr lang="ko-KR" altLang="en-US"/>
              <a:t>이것은 </a:t>
            </a:r>
            <a:r>
              <a:rPr lang="ko-KR" altLang="en-US" dirty="0"/>
              <a:t>서비스의 부모 </a:t>
            </a:r>
            <a:r>
              <a:rPr lang="en-US" altLang="ko-KR" dirty="0"/>
              <a:t>(</a:t>
            </a:r>
            <a:r>
              <a:rPr lang="ko-KR" altLang="en-US" dirty="0"/>
              <a:t>노드가 연결된 노드</a:t>
            </a:r>
            <a:r>
              <a:rPr lang="en-US" altLang="ko-KR" dirty="0"/>
              <a:t>)</a:t>
            </a:r>
            <a:r>
              <a:rPr lang="ko-KR" altLang="en-US" dirty="0"/>
              <a:t>가 활성화 될 때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CCCFB8-10B0-4ABD-B9D7-9FE19E6D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46920" cy="500042"/>
          </a:xfrm>
        </p:spPr>
        <p:txBody>
          <a:bodyPr/>
          <a:lstStyle/>
          <a:p>
            <a:r>
              <a:rPr lang="en-US" altLang="ko-KR" i="1" dirty="0" err="1"/>
              <a:t>GetRandomPointInNavigableRadius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62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74DA3D-A3F6-486A-8411-C04076B9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노드가 </a:t>
            </a:r>
            <a:r>
              <a:rPr lang="en-US" altLang="ko-KR" dirty="0"/>
              <a:t>Branch</a:t>
            </a:r>
            <a:r>
              <a:rPr lang="ko-KR" altLang="en-US" dirty="0"/>
              <a:t>노드가 활성화 된 것을 통보한다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8CB3AB-B315-42A1-A077-3CD2340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EventReceiveActivation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91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E616B0-48B3-4488-8D8B-59EC9B81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브랜치가</a:t>
            </a:r>
            <a:r>
              <a:rPr lang="ko-KR" altLang="en-US" dirty="0"/>
              <a:t> 선택되면 이를 통보한다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이점을 활용해 상태를 변경하면</a:t>
            </a:r>
            <a:r>
              <a:rPr lang="en-US" altLang="ko-KR" dirty="0"/>
              <a:t>, </a:t>
            </a:r>
            <a:r>
              <a:rPr lang="ko-KR" altLang="en-US" dirty="0"/>
              <a:t>트리에 새로운 실행 경로의 선택을 지시하게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A3FA5D-47C9-480A-9829-AC9D5FAC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Receive Search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40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7BC59F-13ED-49C7-AE54-47FC6989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단순 병렬 노드</a:t>
            </a:r>
            <a:r>
              <a:rPr lang="en-US" altLang="ko-KR" sz="2000" dirty="0"/>
              <a:t>("A </a:t>
            </a:r>
            <a:r>
              <a:rPr lang="ko-KR" altLang="en-US" sz="2000" dirty="0"/>
              <a:t>를 하는 도중 </a:t>
            </a:r>
            <a:r>
              <a:rPr lang="en-US" altLang="ko-KR" sz="2000" dirty="0"/>
              <a:t>B </a:t>
            </a:r>
            <a:r>
              <a:rPr lang="ko-KR" altLang="en-US" sz="2000" dirty="0"/>
              <a:t>도 해라</a:t>
            </a:r>
            <a:r>
              <a:rPr lang="en-US" altLang="ko-KR" sz="2000" dirty="0"/>
              <a:t>" )</a:t>
            </a:r>
          </a:p>
          <a:p>
            <a:pPr lvl="1"/>
            <a:r>
              <a:rPr lang="ko-KR" altLang="en-US" sz="2000" dirty="0"/>
              <a:t>기본적으로 </a:t>
            </a:r>
            <a:r>
              <a:rPr lang="en-US" altLang="ko-KR" sz="2000" dirty="0"/>
              <a:t>A </a:t>
            </a:r>
            <a:r>
              <a:rPr lang="ko-KR" altLang="en-US" sz="2000" dirty="0"/>
              <a:t>는 주요 태스크이고</a:t>
            </a:r>
            <a:r>
              <a:rPr lang="en-US" altLang="ko-KR" sz="2000" dirty="0"/>
              <a:t>, </a:t>
            </a:r>
          </a:p>
          <a:p>
            <a:pPr lvl="1"/>
            <a:r>
              <a:rPr lang="en-US" altLang="ko-KR" sz="2000" dirty="0"/>
              <a:t>B </a:t>
            </a:r>
            <a:r>
              <a:rPr lang="ko-KR" altLang="en-US" sz="2000" dirty="0"/>
              <a:t>는 </a:t>
            </a:r>
            <a:r>
              <a:rPr lang="en-US" altLang="ko-KR" sz="2000" dirty="0"/>
              <a:t>A </a:t>
            </a:r>
            <a:r>
              <a:rPr lang="ko-KR" altLang="en-US" sz="2000" dirty="0"/>
              <a:t>가 완료되기까지 기다리는 도중의 부차적</a:t>
            </a:r>
            <a:r>
              <a:rPr lang="en-US" altLang="ko-KR" sz="2000" dirty="0"/>
              <a:t>(</a:t>
            </a:r>
            <a:r>
              <a:rPr lang="ko-KR" altLang="en-US" sz="2000" dirty="0"/>
              <a:t>옵션</a:t>
            </a:r>
            <a:r>
              <a:rPr lang="en-US" altLang="ko-KR" sz="2000" dirty="0"/>
              <a:t>)</a:t>
            </a:r>
            <a:r>
              <a:rPr lang="ko-KR" altLang="en-US" sz="2000" dirty="0"/>
              <a:t> 또는 필터링 태스크입니다</a:t>
            </a:r>
            <a:endParaRPr lang="en-US" altLang="ko-KR" sz="2000" dirty="0"/>
          </a:p>
          <a:p>
            <a:r>
              <a:rPr lang="ko-KR" altLang="en-US" sz="2000" dirty="0"/>
              <a:t>서비스</a:t>
            </a:r>
            <a:endParaRPr lang="en-US" altLang="ko-KR" sz="2000" dirty="0"/>
          </a:p>
          <a:p>
            <a:pPr lvl="1"/>
            <a:r>
              <a:rPr lang="ko-KR" altLang="en-US" sz="2000" dirty="0"/>
              <a:t>서비스는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선택기</a:t>
            </a:r>
            <a:r>
              <a:rPr lang="en-US" altLang="ko-KR" sz="2000" dirty="0"/>
              <a:t>, </a:t>
            </a:r>
            <a:r>
              <a:rPr lang="ko-KR" altLang="en-US" sz="2000" dirty="0"/>
              <a:t>시퀀스</a:t>
            </a:r>
            <a:r>
              <a:rPr lang="en-US" altLang="ko-KR" sz="2000" dirty="0"/>
              <a:t>, </a:t>
            </a:r>
            <a:r>
              <a:rPr lang="ko-KR" altLang="en-US" sz="2000" dirty="0"/>
              <a:t>단순 병렬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컴포짓</a:t>
            </a:r>
            <a:r>
              <a:rPr lang="ko-KR" altLang="en-US" sz="2000" dirty="0"/>
              <a:t> 노드와 연관된 특수 노드로</a:t>
            </a:r>
            <a:r>
              <a:rPr lang="en-US" altLang="ko-KR" sz="2000" dirty="0"/>
              <a:t>, x </a:t>
            </a:r>
            <a:r>
              <a:rPr lang="ko-KR" altLang="en-US" sz="2000" dirty="0"/>
              <a:t>초마다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등록한 다음 주기적으로 발생시킬 필요가 있는 다양한 유형의 업데이트를 수행합니다</a:t>
            </a:r>
            <a:endParaRPr lang="en-US" altLang="ko-KR" sz="2000" dirty="0"/>
          </a:p>
          <a:p>
            <a:pPr lvl="1"/>
            <a:r>
              <a:rPr lang="ko-KR" altLang="en-US" sz="2000" dirty="0"/>
              <a:t>예를 들어 </a:t>
            </a:r>
            <a:r>
              <a:rPr lang="en-US" altLang="ko-KR" sz="2000" dirty="0"/>
              <a:t>AI </a:t>
            </a:r>
            <a:r>
              <a:rPr lang="ko-KR" altLang="en-US" sz="2000" dirty="0"/>
              <a:t>폰이 현재 적을 쫓아가는 </a:t>
            </a:r>
            <a:r>
              <a:rPr lang="ko-KR" altLang="en-US" sz="2000" dirty="0" err="1"/>
              <a:t>비헤이비어</a:t>
            </a:r>
            <a:r>
              <a:rPr lang="ko-KR" altLang="en-US" sz="2000" dirty="0"/>
              <a:t> 트리를 정상적으로 따라가는 와중에 어느 적이 최적의 대상인지 결정하는 데 서비스를 사용할 수 있습니다</a:t>
            </a:r>
            <a:endParaRPr lang="en-US" altLang="ko-KR" sz="2000" dirty="0"/>
          </a:p>
          <a:p>
            <a:r>
              <a:rPr lang="ko-KR" altLang="en-US" sz="2000" b="1" dirty="0" err="1"/>
              <a:t>데코레이터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"Observer Aborts" </a:t>
            </a:r>
            <a:r>
              <a:rPr lang="ko-KR" altLang="en-US" sz="2000" b="1" dirty="0"/>
              <a:t>프로퍼티</a:t>
            </a:r>
            <a:endParaRPr lang="en-US" altLang="ko-KR" sz="2000" b="1" dirty="0"/>
          </a:p>
          <a:p>
            <a:pPr lvl="1"/>
            <a:r>
              <a:rPr lang="ko-KR" altLang="en-US" sz="2000" dirty="0"/>
              <a:t>표준 병렬 노드가 자주 쓰이는 경우 한 가지는</a:t>
            </a:r>
            <a:r>
              <a:rPr lang="en-US" altLang="ko-KR" sz="2000" dirty="0"/>
              <a:t>, </a:t>
            </a:r>
            <a:r>
              <a:rPr lang="ko-KR" altLang="en-US" sz="2000" dirty="0"/>
              <a:t>조건을 지속적으로 검사하여 요구 조건이 </a:t>
            </a:r>
            <a:r>
              <a:rPr lang="en-US" altLang="ko-KR" sz="2000" i="1" dirty="0"/>
              <a:t>false</a:t>
            </a:r>
            <a:r>
              <a:rPr lang="ko-KR" altLang="en-US" sz="2000" dirty="0"/>
              <a:t> 가 되는 경우 태스크를 중단시키는 것입니다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예를 들어</a:t>
            </a:r>
            <a:r>
              <a:rPr lang="en-US" altLang="ko-KR" sz="2000" dirty="0"/>
              <a:t>, "</a:t>
            </a:r>
            <a:r>
              <a:rPr lang="ko-KR" altLang="en-US" sz="2000" dirty="0"/>
              <a:t>꼬리 흔들기</a:t>
            </a:r>
            <a:r>
              <a:rPr lang="en-US" altLang="ko-KR" sz="2000" dirty="0"/>
              <a:t>" </a:t>
            </a:r>
            <a:r>
              <a:rPr lang="ko-KR" altLang="en-US" sz="2000" dirty="0"/>
              <a:t>와 </a:t>
            </a:r>
            <a:r>
              <a:rPr lang="en-US" altLang="ko-KR" sz="2000" dirty="0"/>
              <a:t>"</a:t>
            </a:r>
            <a:r>
              <a:rPr lang="ko-KR" altLang="en-US" sz="2000" dirty="0"/>
              <a:t>덮치기</a:t>
            </a:r>
            <a:r>
              <a:rPr lang="en-US" altLang="ko-KR" sz="2000" dirty="0"/>
              <a:t>" </a:t>
            </a:r>
            <a:r>
              <a:rPr lang="ko-KR" altLang="en-US" sz="2000" dirty="0"/>
              <a:t>시퀀스를 수행하는 고양이가 있는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쥐가 쥐구멍으로 탈출한 순간 즉시 포기하도록 하는 것이 좋을 것입니다</a:t>
            </a:r>
            <a:r>
              <a:rPr lang="en-US" altLang="ko-KR" sz="2000" dirty="0"/>
              <a:t>. "</a:t>
            </a:r>
            <a:r>
              <a:rPr lang="ko-KR" altLang="en-US" sz="2000" dirty="0"/>
              <a:t>병렬</a:t>
            </a:r>
            <a:r>
              <a:rPr lang="en-US" altLang="ko-KR" sz="2000" dirty="0"/>
              <a:t>" </a:t>
            </a:r>
            <a:r>
              <a:rPr lang="ko-KR" altLang="en-US" sz="2000" dirty="0"/>
              <a:t>노드로는 쥐를 덮칠 수 있는지 검사하도록 하는 자손 하나에</a:t>
            </a:r>
            <a:r>
              <a:rPr lang="en-US" altLang="ko-KR" sz="2000" dirty="0"/>
              <a:t>, </a:t>
            </a:r>
            <a:r>
              <a:rPr lang="ko-KR" altLang="en-US" sz="2000" dirty="0"/>
              <a:t>수행할 시퀀스를 또다른 자손에 넣어둘 것입니다</a:t>
            </a:r>
            <a:endParaRPr lang="ko-KR" altLang="en-US" sz="2000" b="1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70FD2D-80E1-4E59-BE14-20488905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2741" cy="500042"/>
          </a:xfrm>
        </p:spPr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</a:t>
            </a:r>
            <a:r>
              <a:rPr lang="en-US" altLang="ko-KR" dirty="0"/>
              <a:t>4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트리가 다른 점</a:t>
            </a:r>
          </a:p>
        </p:txBody>
      </p:sp>
    </p:spTree>
    <p:extLst>
      <p:ext uri="{BB962C8B-B14F-4D97-AF65-F5344CB8AC3E}">
        <p14:creationId xmlns:p14="http://schemas.microsoft.com/office/powerpoint/2010/main" val="343865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3104204-D98F-4B7E-930C-AACAC1BF5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860103"/>
              </p:ext>
            </p:extLst>
          </p:nvPr>
        </p:nvGraphicFramePr>
        <p:xfrm>
          <a:off x="0" y="500063"/>
          <a:ext cx="12192000" cy="3472134"/>
        </p:xfrm>
        <a:graphic>
          <a:graphicData uri="http://schemas.openxmlformats.org/drawingml/2006/table">
            <a:tbl>
              <a:tblPr/>
              <a:tblGrid>
                <a:gridCol w="1799782">
                  <a:extLst>
                    <a:ext uri="{9D8B030D-6E8A-4147-A177-3AD203B41FA5}">
                      <a16:colId xmlns:a16="http://schemas.microsoft.com/office/drawing/2014/main" val="2839683855"/>
                    </a:ext>
                  </a:extLst>
                </a:gridCol>
                <a:gridCol w="10392218">
                  <a:extLst>
                    <a:ext uri="{9D8B030D-6E8A-4147-A177-3AD203B41FA5}">
                      <a16:colId xmlns:a16="http://schemas.microsoft.com/office/drawing/2014/main" val="2580317105"/>
                    </a:ext>
                  </a:extLst>
                </a:gridCol>
              </a:tblGrid>
              <a:tr h="473162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Composite</a:t>
                      </a:r>
                      <a:endParaRPr lang="en-US" sz="1700">
                        <a:effectLst/>
                      </a:endParaRP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 dirty="0" err="1">
                          <a:effectLst/>
                        </a:rPr>
                        <a:t>컴포짓</a:t>
                      </a:r>
                      <a:r>
                        <a:rPr lang="ko-KR" altLang="en-US" sz="1700" dirty="0">
                          <a:effectLst/>
                        </a:rPr>
                        <a:t> </a:t>
                      </a:r>
                      <a:r>
                        <a:rPr lang="en-US" altLang="ko-KR" sz="1700" dirty="0">
                          <a:effectLst/>
                        </a:rPr>
                        <a:t>- </a:t>
                      </a:r>
                      <a:r>
                        <a:rPr lang="ko-KR" altLang="en-US" sz="1700" dirty="0">
                          <a:effectLst/>
                        </a:rPr>
                        <a:t>분기의 루트를 정의하고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그 분기가 어떻게 실행되는지에 대한 기본 규칙을 정의하는 노드입니다</a:t>
                      </a:r>
                      <a:r>
                        <a:rPr lang="en-US" altLang="ko-KR" sz="1700" dirty="0">
                          <a:effectLst/>
                        </a:rPr>
                        <a:t>.</a:t>
                      </a: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20186"/>
                  </a:ext>
                </a:extLst>
              </a:tr>
              <a:tr h="331213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Task</a:t>
                      </a:r>
                      <a:endParaRPr lang="en-US" sz="1700">
                        <a:effectLst/>
                      </a:endParaRP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태스크 </a:t>
                      </a:r>
                      <a:r>
                        <a:rPr lang="en-US" altLang="ko-KR" sz="1700">
                          <a:effectLst/>
                        </a:rPr>
                        <a:t>- </a:t>
                      </a:r>
                      <a:r>
                        <a:rPr lang="ko-KR" altLang="en-US" sz="1700">
                          <a:effectLst/>
                        </a:rPr>
                        <a:t>비헤이비어 트리의 잎에 해당하는 것으로</a:t>
                      </a:r>
                      <a:r>
                        <a:rPr lang="en-US" altLang="ko-KR" sz="1700">
                          <a:effectLst/>
                        </a:rPr>
                        <a:t>, </a:t>
                      </a:r>
                      <a:r>
                        <a:rPr lang="ko-KR" altLang="en-US" sz="1700">
                          <a:effectLst/>
                        </a:rPr>
                        <a:t>어떤 작업을 하며</a:t>
                      </a:r>
                      <a:r>
                        <a:rPr lang="en-US" altLang="ko-KR" sz="1700">
                          <a:effectLst/>
                        </a:rPr>
                        <a:t>, </a:t>
                      </a:r>
                      <a:r>
                        <a:rPr lang="ko-KR" altLang="en-US" sz="1700">
                          <a:effectLst/>
                        </a:rPr>
                        <a:t>출력 연결이 없는 노드입니다</a:t>
                      </a:r>
                      <a:r>
                        <a:rPr lang="en-US" altLang="ko-KR" sz="1700">
                          <a:effectLst/>
                        </a:rPr>
                        <a:t>.</a:t>
                      </a: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14081"/>
                  </a:ext>
                </a:extLst>
              </a:tr>
              <a:tr h="473162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Decorator</a:t>
                      </a:r>
                      <a:endParaRPr lang="en-US" sz="1700">
                        <a:effectLst/>
                      </a:endParaRP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 dirty="0" err="1">
                          <a:effectLst/>
                        </a:rPr>
                        <a:t>데코레이터</a:t>
                      </a:r>
                      <a:r>
                        <a:rPr lang="ko-KR" altLang="en-US" sz="1700" dirty="0">
                          <a:effectLst/>
                        </a:rPr>
                        <a:t> </a:t>
                      </a:r>
                      <a:r>
                        <a:rPr lang="en-US" altLang="ko-KR" sz="1700" dirty="0">
                          <a:effectLst/>
                        </a:rPr>
                        <a:t>- Conditionals, </a:t>
                      </a:r>
                      <a:r>
                        <a:rPr lang="ko-KR" altLang="en-US" sz="1700" dirty="0" err="1">
                          <a:effectLst/>
                        </a:rPr>
                        <a:t>조건문이라고도</a:t>
                      </a:r>
                      <a:r>
                        <a:rPr lang="ko-KR" altLang="en-US" sz="1700" dirty="0">
                          <a:effectLst/>
                        </a:rPr>
                        <a:t> 합니다</a:t>
                      </a:r>
                      <a:r>
                        <a:rPr lang="en-US" altLang="ko-KR" sz="1700" dirty="0">
                          <a:effectLst/>
                        </a:rPr>
                        <a:t>. </a:t>
                      </a:r>
                    </a:p>
                    <a:p>
                      <a:pPr fontAlgn="t"/>
                      <a:r>
                        <a:rPr lang="ko-KR" altLang="en-US" sz="1700" dirty="0">
                          <a:effectLst/>
                        </a:rPr>
                        <a:t>다른 노드에 붙어서 트리 내 분기 내지 노드 하나라도 그 실행 여부를 결정짓습니다</a:t>
                      </a:r>
                      <a:r>
                        <a:rPr lang="en-US" altLang="ko-KR" sz="1700" dirty="0">
                          <a:effectLst/>
                        </a:rPr>
                        <a:t>.</a:t>
                      </a: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6656"/>
                  </a:ext>
                </a:extLst>
              </a:tr>
              <a:tr h="757058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Service</a:t>
                      </a:r>
                      <a:endParaRPr lang="en-US" sz="1700">
                        <a:effectLst/>
                      </a:endParaRP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 dirty="0">
                          <a:effectLst/>
                        </a:rPr>
                        <a:t>서비스 </a:t>
                      </a:r>
                      <a:r>
                        <a:rPr lang="en-US" altLang="ko-KR" sz="1700" dirty="0">
                          <a:effectLst/>
                        </a:rPr>
                        <a:t>- </a:t>
                      </a:r>
                      <a:r>
                        <a:rPr lang="ko-KR" altLang="en-US" sz="1700" dirty="0" err="1">
                          <a:effectLst/>
                        </a:rPr>
                        <a:t>컴포짓</a:t>
                      </a:r>
                      <a:r>
                        <a:rPr lang="ko-KR" altLang="en-US" sz="1700" dirty="0">
                          <a:effectLst/>
                        </a:rPr>
                        <a:t> 노드에 붙어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그 분기 실행 도중 정해진 빈도에 따라 실행됩니다</a:t>
                      </a:r>
                      <a:r>
                        <a:rPr lang="en-US" altLang="ko-KR" sz="1700" dirty="0">
                          <a:effectLst/>
                        </a:rPr>
                        <a:t>. </a:t>
                      </a:r>
                    </a:p>
                    <a:p>
                      <a:pPr fontAlgn="t"/>
                      <a:r>
                        <a:rPr lang="ko-KR" altLang="en-US" sz="1700" dirty="0">
                          <a:effectLst/>
                        </a:rPr>
                        <a:t>보통 블랙보드 업데이트나 검사를 하는 데 사용됩니다</a:t>
                      </a:r>
                      <a:r>
                        <a:rPr lang="en-US" altLang="ko-KR" sz="1700" dirty="0">
                          <a:effectLst/>
                        </a:rPr>
                        <a:t>. </a:t>
                      </a:r>
                    </a:p>
                    <a:p>
                      <a:pPr fontAlgn="t"/>
                      <a:r>
                        <a:rPr lang="ko-KR" altLang="en-US" sz="1700" dirty="0">
                          <a:effectLst/>
                        </a:rPr>
                        <a:t>다른 </a:t>
                      </a:r>
                      <a:r>
                        <a:rPr lang="ko-KR" altLang="en-US" sz="1700" dirty="0" err="1">
                          <a:effectLst/>
                        </a:rPr>
                        <a:t>비헤이비어</a:t>
                      </a:r>
                      <a:r>
                        <a:rPr lang="ko-KR" altLang="en-US" sz="1700" dirty="0">
                          <a:effectLst/>
                        </a:rPr>
                        <a:t> 트리 시스템에서 전통적인 병렬 노드를 대체합니다</a:t>
                      </a:r>
                      <a:r>
                        <a:rPr lang="en-US" altLang="ko-KR" sz="1700" dirty="0">
                          <a:effectLst/>
                        </a:rPr>
                        <a:t>.</a:t>
                      </a: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08505"/>
                  </a:ext>
                </a:extLst>
              </a:tr>
              <a:tr h="1182904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Root</a:t>
                      </a:r>
                      <a:endParaRPr lang="en-US" sz="1700">
                        <a:effectLst/>
                      </a:endParaRP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700" dirty="0">
                          <a:effectLst/>
                        </a:rPr>
                        <a:t>Root </a:t>
                      </a:r>
                      <a:r>
                        <a:rPr lang="ko-KR" altLang="en-US" sz="1700" dirty="0">
                          <a:effectLst/>
                        </a:rPr>
                        <a:t>루트 노드는 </a:t>
                      </a:r>
                      <a:r>
                        <a:rPr lang="ko-KR" altLang="en-US" sz="1700" dirty="0" err="1">
                          <a:effectLst/>
                        </a:rPr>
                        <a:t>비헤이비어</a:t>
                      </a:r>
                      <a:r>
                        <a:rPr lang="ko-KR" altLang="en-US" sz="1700" dirty="0">
                          <a:effectLst/>
                        </a:rPr>
                        <a:t> 트리 고유의 것으로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 err="1">
                          <a:effectLst/>
                        </a:rPr>
                        <a:t>비헤이비어</a:t>
                      </a:r>
                      <a:r>
                        <a:rPr lang="ko-KR" altLang="en-US" sz="1700" dirty="0">
                          <a:effectLst/>
                        </a:rPr>
                        <a:t> 트리 시작점입니다</a:t>
                      </a:r>
                      <a:r>
                        <a:rPr lang="en-US" altLang="ko-KR" sz="1700" dirty="0">
                          <a:effectLst/>
                        </a:rPr>
                        <a:t>. </a:t>
                      </a:r>
                    </a:p>
                    <a:p>
                      <a:pPr fontAlgn="t"/>
                      <a:r>
                        <a:rPr lang="ko-KR" altLang="en-US" sz="1700" dirty="0">
                          <a:effectLst/>
                        </a:rPr>
                        <a:t>하나의 연결만 가질 수 있으며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 err="1">
                          <a:effectLst/>
                        </a:rPr>
                        <a:t>데코레이터나</a:t>
                      </a:r>
                      <a:r>
                        <a:rPr lang="ko-KR" altLang="en-US" sz="1700" dirty="0">
                          <a:effectLst/>
                        </a:rPr>
                        <a:t> 서비스를 붙일 수는 없습니다</a:t>
                      </a:r>
                      <a:r>
                        <a:rPr lang="en-US" altLang="ko-KR" sz="1700" dirty="0">
                          <a:effectLst/>
                        </a:rPr>
                        <a:t>. </a:t>
                      </a:r>
                    </a:p>
                    <a:p>
                      <a:pPr fontAlgn="t"/>
                      <a:r>
                        <a:rPr lang="ko-KR" altLang="en-US" sz="1700" dirty="0">
                          <a:effectLst/>
                        </a:rPr>
                        <a:t>루트 노드 자체에는 프로퍼티가 없지만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선택하면 디테일 패널에 </a:t>
                      </a:r>
                      <a:r>
                        <a:rPr lang="ko-KR" altLang="en-US" sz="1700" dirty="0" err="1">
                          <a:effectLst/>
                        </a:rPr>
                        <a:t>비헤이비어</a:t>
                      </a:r>
                      <a:r>
                        <a:rPr lang="ko-KR" altLang="en-US" sz="1700" dirty="0">
                          <a:effectLst/>
                        </a:rPr>
                        <a:t> 트리 프로퍼티가 표시되며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거기서 </a:t>
                      </a:r>
                      <a:r>
                        <a:rPr lang="ko-KR" altLang="en-US" sz="1700" dirty="0" err="1">
                          <a:effectLst/>
                        </a:rPr>
                        <a:t>비헤이비어</a:t>
                      </a:r>
                      <a:r>
                        <a:rPr lang="ko-KR" altLang="en-US" sz="1700" dirty="0">
                          <a:effectLst/>
                        </a:rPr>
                        <a:t> 트리의 블랙보드 </a:t>
                      </a:r>
                      <a:r>
                        <a:rPr lang="ko-KR" altLang="en-US" sz="1700" dirty="0" err="1">
                          <a:effectLst/>
                        </a:rPr>
                        <a:t>애셋을</a:t>
                      </a:r>
                      <a:r>
                        <a:rPr lang="ko-KR" altLang="en-US" sz="1700" dirty="0">
                          <a:effectLst/>
                        </a:rPr>
                        <a:t> 설정할 수 있습니다</a:t>
                      </a:r>
                      <a:r>
                        <a:rPr lang="en-US" altLang="ko-KR" sz="1700" dirty="0">
                          <a:effectLst/>
                        </a:rPr>
                        <a:t>.</a:t>
                      </a:r>
                    </a:p>
                  </a:txBody>
                  <a:tcPr marL="87196" marR="87196" marT="43598" marB="435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887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5358BFF-FC79-49AE-AB86-54DB3A49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비헤이비어</a:t>
            </a:r>
            <a:r>
              <a:rPr lang="ko-KR" altLang="en-US" dirty="0"/>
              <a:t> 트리 노드 유형</a:t>
            </a:r>
          </a:p>
        </p:txBody>
      </p:sp>
    </p:spTree>
    <p:extLst>
      <p:ext uri="{BB962C8B-B14F-4D97-AF65-F5344CB8AC3E}">
        <p14:creationId xmlns:p14="http://schemas.microsoft.com/office/powerpoint/2010/main" val="34988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EB9921-8FAA-4E7A-A13F-B557F1D7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12192000" cy="6034107"/>
          </a:xfrm>
        </p:spPr>
        <p:txBody>
          <a:bodyPr/>
          <a:lstStyle/>
          <a:p>
            <a:pPr lvl="1"/>
            <a:r>
              <a:rPr lang="en-US" altLang="ko-KR" dirty="0" err="1"/>
              <a:t>LevelReset</a:t>
            </a:r>
            <a:r>
              <a:rPr lang="en-US" altLang="ko-KR" dirty="0"/>
              <a:t> (</a:t>
            </a:r>
            <a:r>
              <a:rPr lang="ko-KR" altLang="en-US" dirty="0"/>
              <a:t>레벨 리셋</a:t>
            </a:r>
            <a:r>
              <a:rPr lang="en-US" altLang="ko-KR" dirty="0"/>
              <a:t>) </a:t>
            </a:r>
            <a:r>
              <a:rPr lang="ko-KR" altLang="en-US" dirty="0"/>
              <a:t>이벤트는 레벨 재시작시 실행 신호를 보냅니다</a:t>
            </a:r>
            <a:r>
              <a:rPr lang="en-US" altLang="ko-KR" dirty="0"/>
              <a:t>. </a:t>
            </a:r>
            <a:r>
              <a:rPr lang="ko-KR" altLang="en-US" dirty="0"/>
              <a:t>플레이어는 죽었는데 레벨은 다시 </a:t>
            </a:r>
            <a:r>
              <a:rPr lang="ko-KR" altLang="en-US" dirty="0" err="1"/>
              <a:t>로드할</a:t>
            </a:r>
            <a:r>
              <a:rPr lang="ko-KR" altLang="en-US" dirty="0"/>
              <a:t> 필요가 없는 게임 </a:t>
            </a:r>
            <a:r>
              <a:rPr lang="ko-KR" altLang="en-US" dirty="0" err="1"/>
              <a:t>상황에서처럼</a:t>
            </a:r>
            <a:r>
              <a:rPr lang="en-US" altLang="ko-KR" dirty="0"/>
              <a:t>, </a:t>
            </a:r>
            <a:r>
              <a:rPr lang="ko-KR" altLang="en-US" dirty="0"/>
              <a:t>레벨이 꼭 </a:t>
            </a:r>
            <a:r>
              <a:rPr lang="ko-KR" altLang="en-US" dirty="0" err="1"/>
              <a:t>재시작될</a:t>
            </a:r>
            <a:r>
              <a:rPr lang="ko-KR" altLang="en-US" dirty="0"/>
              <a:t> 때만 발동시킬 </a:t>
            </a:r>
            <a:r>
              <a:rPr lang="ko-KR" altLang="en-US" dirty="0" err="1"/>
              <a:t>무언가가</a:t>
            </a:r>
            <a:r>
              <a:rPr lang="ko-KR" altLang="en-US" dirty="0"/>
              <a:t> 있을 때 좋습니다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A4D28F-0333-4824-AD0D-BFCC525A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Level Reset</a:t>
            </a:r>
            <a:endParaRPr lang="ko-KR" altLang="en-US" dirty="0"/>
          </a:p>
        </p:txBody>
      </p:sp>
      <p:pic>
        <p:nvPicPr>
          <p:cNvPr id="30722" name="Picture 2" descr="LevelReset_Example.png">
            <a:extLst>
              <a:ext uri="{FF2B5EF4-FFF2-40B4-BE49-F238E27FC236}">
                <a16:creationId xmlns:a16="http://schemas.microsoft.com/office/drawing/2014/main" id="{ED526ADB-BC85-4A09-9B70-E83A85BE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86" y="2509838"/>
            <a:ext cx="8914328" cy="341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45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860C4B8-23FD-420D-91D6-EBEDDF7D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컴포짓</a:t>
            </a:r>
            <a:r>
              <a:rPr lang="ko-KR" altLang="en-US" dirty="0"/>
              <a:t> 노드는 분기의 루트와 그 분기가 실행되는 바탕 규칙을 정의합니다</a:t>
            </a:r>
            <a:r>
              <a:rPr lang="en-US" altLang="ko-KR" dirty="0"/>
              <a:t>. </a:t>
            </a:r>
          </a:p>
          <a:p>
            <a:r>
              <a:rPr lang="en-US" altLang="ko-KR" b="1" u="sng" dirty="0">
                <a:hlinkClick r:id="rId2"/>
              </a:rPr>
              <a:t>Decorator</a:t>
            </a:r>
            <a:r>
              <a:rPr lang="en-US" altLang="ko-KR" b="1" u="sng" dirty="0"/>
              <a:t>(</a:t>
            </a:r>
            <a:r>
              <a:rPr lang="ko-KR" altLang="en-US" dirty="0" err="1"/>
              <a:t>데코레이터</a:t>
            </a:r>
            <a:r>
              <a:rPr lang="en-US" altLang="ko-KR" dirty="0"/>
              <a:t>)</a:t>
            </a:r>
            <a:r>
              <a:rPr lang="ko-KR" altLang="en-US" dirty="0"/>
              <a:t>를 적용하여 그 분기로 들어가는 항목을 변경할 수 있으며</a:t>
            </a:r>
            <a:r>
              <a:rPr lang="en-US" altLang="ko-KR" dirty="0"/>
              <a:t>, </a:t>
            </a:r>
            <a:r>
              <a:rPr lang="ko-KR" altLang="en-US" dirty="0"/>
              <a:t>심지어 중간 실행 취소도 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 </a:t>
            </a:r>
            <a:r>
              <a:rPr lang="en-US" altLang="ko-KR" b="1" u="sng" dirty="0">
                <a:hlinkClick r:id="rId3"/>
              </a:rPr>
              <a:t>Service</a:t>
            </a:r>
            <a:r>
              <a:rPr lang="en-US" altLang="ko-KR" b="1" u="sng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를 붙이면 </a:t>
            </a:r>
            <a:r>
              <a:rPr lang="ko-KR" altLang="en-US" dirty="0" err="1"/>
              <a:t>컴포짓의</a:t>
            </a:r>
            <a:r>
              <a:rPr lang="ko-KR" altLang="en-US" dirty="0"/>
              <a:t> 자손이 실행중인 동안에만 활성화되도록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Select(</a:t>
            </a:r>
            <a:r>
              <a:rPr lang="ko-KR" altLang="en-US" dirty="0" err="1"/>
              <a:t>선택기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Sequence(</a:t>
            </a:r>
            <a:r>
              <a:rPr lang="ko-KR" altLang="en-US" dirty="0"/>
              <a:t>시퀀스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simpleParallel</a:t>
            </a:r>
            <a:r>
              <a:rPr lang="en-US" altLang="ko-KR" dirty="0"/>
              <a:t>(</a:t>
            </a:r>
            <a:r>
              <a:rPr lang="ko-KR" altLang="en-US" dirty="0" err="1"/>
              <a:t>단순병렬노드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2C5F1-527C-4710-ACF2-01814E1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컴포짓</a:t>
            </a:r>
            <a:r>
              <a:rPr lang="en-US" altLang="ko-KR" dirty="0"/>
              <a:t>(Composite) 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71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318349-F513-4256-8A5E-E870D439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Select(</a:t>
            </a:r>
            <a:r>
              <a:rPr lang="ko-KR" altLang="en-US" dirty="0" err="1"/>
              <a:t>선택기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선택기</a:t>
            </a:r>
            <a:r>
              <a:rPr lang="ko-KR" altLang="en-US" dirty="0"/>
              <a:t> 노드는 자손을 왼쪽에서 오른쪽 순으로 실행하며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자손 중 하나가 </a:t>
            </a:r>
            <a:r>
              <a:rPr lang="ko-KR" altLang="en-US" b="1" dirty="0"/>
              <a:t>성공</a:t>
            </a:r>
            <a:r>
              <a:rPr lang="ko-KR" altLang="en-US" dirty="0"/>
              <a:t> 하면 자손의 실행을 멈춥니다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선택기의 자손이 성공이면</a:t>
            </a:r>
            <a:r>
              <a:rPr lang="en-US" altLang="ko-KR" dirty="0"/>
              <a:t>, </a:t>
            </a:r>
            <a:r>
              <a:rPr lang="ko-KR" altLang="en-US" dirty="0"/>
              <a:t>선택기도 성공입니다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선택기의 모든 자손이 실패이면</a:t>
            </a:r>
            <a:r>
              <a:rPr lang="en-US" altLang="ko-KR" dirty="0"/>
              <a:t>, </a:t>
            </a:r>
            <a:r>
              <a:rPr lang="ko-KR" altLang="en-US" dirty="0"/>
              <a:t>선택기도 실패입니다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60C9C5-FDE4-40F0-AB37-AE586E87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-2-</a:t>
            </a:r>
            <a:endParaRPr lang="ko-KR" altLang="en-US" dirty="0"/>
          </a:p>
        </p:txBody>
      </p:sp>
      <p:pic>
        <p:nvPicPr>
          <p:cNvPr id="4" name="Picture 2" descr="Selector.png">
            <a:extLst>
              <a:ext uri="{FF2B5EF4-FFF2-40B4-BE49-F238E27FC236}">
                <a16:creationId xmlns:a16="http://schemas.microsoft.com/office/drawing/2014/main" id="{333138B2-B91A-41CF-A8D3-6BF30F89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58" y="765278"/>
            <a:ext cx="2921448" cy="13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57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4CC945-F31E-4E19-9215-C1AAEF73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 노드는 자손을 왼쪽에서 오른쪽 순으로 실행하며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자손 중 하나가 </a:t>
            </a:r>
            <a:r>
              <a:rPr lang="ko-KR" altLang="en-US" b="1" dirty="0"/>
              <a:t>실패</a:t>
            </a:r>
            <a:r>
              <a:rPr lang="ko-KR" altLang="en-US" dirty="0"/>
              <a:t> 하면 자손의 실행을 멈춥니다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자손이 실패하면</a:t>
            </a:r>
            <a:r>
              <a:rPr lang="en-US" altLang="ko-KR" dirty="0"/>
              <a:t>, </a:t>
            </a:r>
            <a:r>
              <a:rPr lang="ko-KR" altLang="en-US" dirty="0"/>
              <a:t>시퀀스는 실패합니다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시퀀스의 모든 자손이 성공이면</a:t>
            </a:r>
            <a:r>
              <a:rPr lang="en-US" altLang="ko-KR" dirty="0"/>
              <a:t>, </a:t>
            </a:r>
            <a:r>
              <a:rPr lang="ko-KR" altLang="en-US" dirty="0"/>
              <a:t>시퀀스는 성공입니다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A409FD-CD74-44FC-B713-AD6CC1D5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-3-</a:t>
            </a:r>
            <a:endParaRPr lang="ko-KR" altLang="en-US" dirty="0"/>
          </a:p>
        </p:txBody>
      </p:sp>
      <p:pic>
        <p:nvPicPr>
          <p:cNvPr id="3074" name="Picture 2" descr="Sequence.png">
            <a:extLst>
              <a:ext uri="{FF2B5EF4-FFF2-40B4-BE49-F238E27FC236}">
                <a16:creationId xmlns:a16="http://schemas.microsoft.com/office/drawing/2014/main" id="{CD0090E1-6030-45AC-9374-EFCBBC82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89" y="750289"/>
            <a:ext cx="3006144" cy="13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284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DB9DC4-2326-4E20-ACA6-77EFBD21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병렬 노드는 전체 트리와 나란히 단일 메인 태스크 노드 실행이 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메인 </a:t>
            </a:r>
            <a:r>
              <a:rPr lang="ko-KR" altLang="en-US" dirty="0" err="1"/>
              <a:t>테스크가</a:t>
            </a:r>
            <a:r>
              <a:rPr lang="ko-KR" altLang="en-US" dirty="0"/>
              <a:t> 완료되면</a:t>
            </a:r>
            <a:r>
              <a:rPr lang="en-US" altLang="ko-KR" dirty="0"/>
              <a:t>, </a:t>
            </a:r>
            <a:r>
              <a:rPr lang="en-US" altLang="ko-KR" b="1" dirty="0"/>
              <a:t>Finish Mode</a:t>
            </a:r>
            <a:r>
              <a:rPr lang="ko-KR" altLang="en-US" dirty="0"/>
              <a:t> 설정을 통해 부차적인 트리를 중단시키고 </a:t>
            </a:r>
            <a:endParaRPr lang="en-US" altLang="ko-KR" dirty="0"/>
          </a:p>
          <a:p>
            <a:r>
              <a:rPr lang="ko-KR" altLang="en-US" dirty="0"/>
              <a:t>노드를 </a:t>
            </a:r>
            <a:r>
              <a:rPr lang="ko-KR" altLang="en-US" b="1" dirty="0"/>
              <a:t>즉시</a:t>
            </a:r>
            <a:r>
              <a:rPr lang="ko-KR" altLang="en-US" dirty="0"/>
              <a:t> </a:t>
            </a:r>
            <a:r>
              <a:rPr lang="ko-KR" altLang="en-US" dirty="0" err="1"/>
              <a:t>완료시킬지</a:t>
            </a:r>
            <a:r>
              <a:rPr lang="en-US" altLang="ko-KR" dirty="0"/>
              <a:t>, </a:t>
            </a:r>
            <a:r>
              <a:rPr lang="ko-KR" altLang="en-US" dirty="0"/>
              <a:t>아니면 부차적인 트리 완료시까지 </a:t>
            </a:r>
            <a:r>
              <a:rPr lang="ko-KR" altLang="en-US" b="1" dirty="0"/>
              <a:t>지연</a:t>
            </a:r>
            <a:r>
              <a:rPr lang="ko-KR" altLang="en-US" dirty="0"/>
              <a:t> 시킬지를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2E696C-AD06-4F01-B374-1318264E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Parallel -4-</a:t>
            </a:r>
          </a:p>
        </p:txBody>
      </p:sp>
      <p:pic>
        <p:nvPicPr>
          <p:cNvPr id="5122" name="Picture 2" descr="SimpleParallel.png">
            <a:extLst>
              <a:ext uri="{FF2B5EF4-FFF2-40B4-BE49-F238E27FC236}">
                <a16:creationId xmlns:a16="http://schemas.microsoft.com/office/drawing/2014/main" id="{F9C3706F-659B-42D1-BEF3-765DAD76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72" y="1865317"/>
            <a:ext cx="4550866" cy="12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3A8A25-D814-4EF2-8689-D605F267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14229"/>
              </p:ext>
            </p:extLst>
          </p:nvPr>
        </p:nvGraphicFramePr>
        <p:xfrm>
          <a:off x="0" y="3193084"/>
          <a:ext cx="12192000" cy="2377440"/>
        </p:xfrm>
        <a:graphic>
          <a:graphicData uri="http://schemas.openxmlformats.org/drawingml/2006/table">
            <a:tbl>
              <a:tblPr/>
              <a:tblGrid>
                <a:gridCol w="1858780">
                  <a:extLst>
                    <a:ext uri="{9D8B030D-6E8A-4147-A177-3AD203B41FA5}">
                      <a16:colId xmlns:a16="http://schemas.microsoft.com/office/drawing/2014/main" val="3416693893"/>
                    </a:ext>
                  </a:extLst>
                </a:gridCol>
                <a:gridCol w="10333220">
                  <a:extLst>
                    <a:ext uri="{9D8B030D-6E8A-4147-A177-3AD203B41FA5}">
                      <a16:colId xmlns:a16="http://schemas.microsoft.com/office/drawing/2014/main" val="4191938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68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Finish Mode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완료 모드 </a:t>
                      </a:r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6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Immediate</a:t>
                      </a:r>
                      <a:endParaRPr lang="en-US" altLang="ko-KR" dirty="0">
                        <a:effectLst/>
                      </a:endParaRPr>
                    </a:p>
                    <a:p>
                      <a:pPr fontAlgn="t"/>
                      <a:r>
                        <a:rPr lang="ko-KR" altLang="en-US" dirty="0">
                          <a:effectLst/>
                        </a:rPr>
                        <a:t>즉시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메인 태스크가 완료되면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백그라운드 트리는 중단됩니다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08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Delayed</a:t>
                      </a:r>
                      <a:endParaRPr lang="en-US" altLang="ko-KR" dirty="0">
                        <a:effectLst/>
                      </a:endParaRPr>
                    </a:p>
                    <a:p>
                      <a:pPr fontAlgn="t"/>
                      <a:r>
                        <a:rPr lang="ko-KR" altLang="en-US" dirty="0">
                          <a:effectLst/>
                        </a:rPr>
                        <a:t>지연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메인 트리가 완료되고도 백그라운드 트리 완료를 기다려 줍니다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28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5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6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00747A-8D55-4327-A55C-FE460E3A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데코레이터는</a:t>
            </a:r>
            <a:r>
              <a:rPr lang="ko-KR" altLang="en-US" dirty="0"/>
              <a:t> 다른 </a:t>
            </a:r>
            <a:r>
              <a:rPr lang="ko-KR" altLang="en-US" dirty="0" err="1"/>
              <a:t>비헤이비어</a:t>
            </a:r>
            <a:r>
              <a:rPr lang="ko-KR" altLang="en-US" dirty="0"/>
              <a:t> 시스템에서는 </a:t>
            </a:r>
            <a:r>
              <a:rPr lang="ko-KR" altLang="en-US" dirty="0" err="1"/>
              <a:t>조건절이라고도</a:t>
            </a:r>
            <a:r>
              <a:rPr lang="ko-KR" altLang="en-US" dirty="0"/>
              <a:t> 하는데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 </a:t>
            </a:r>
            <a:r>
              <a:rPr lang="en-US" altLang="ko-KR" b="1" u="sng" dirty="0">
                <a:hlinkClick r:id="rId2"/>
              </a:rPr>
              <a:t>Composite</a:t>
            </a:r>
            <a:r>
              <a:rPr lang="en-US" altLang="ko-KR" b="1" u="sng" dirty="0"/>
              <a:t>(</a:t>
            </a:r>
            <a:r>
              <a:rPr lang="en-US" altLang="ko-KR" dirty="0"/>
              <a:t> </a:t>
            </a:r>
            <a:r>
              <a:rPr lang="ko-KR" altLang="en-US" dirty="0" err="1"/>
              <a:t>컴포짓</a:t>
            </a:r>
            <a:r>
              <a:rPr lang="en-US" altLang="ko-KR" dirty="0"/>
              <a:t>)</a:t>
            </a:r>
            <a:r>
              <a:rPr lang="ko-KR" altLang="en-US" dirty="0"/>
              <a:t>이나 </a:t>
            </a:r>
            <a:r>
              <a:rPr lang="en-US" altLang="ko-KR" b="1" u="sng" dirty="0">
                <a:hlinkClick r:id="rId3"/>
              </a:rPr>
              <a:t>Task</a:t>
            </a:r>
            <a:r>
              <a:rPr lang="en-US" altLang="ko-KR" b="1" u="sng" dirty="0"/>
              <a:t>(</a:t>
            </a:r>
            <a:r>
              <a:rPr lang="ko-KR" altLang="en-US" dirty="0"/>
              <a:t>태스크</a:t>
            </a:r>
            <a:r>
              <a:rPr lang="en-US" altLang="ko-KR" dirty="0"/>
              <a:t>)</a:t>
            </a:r>
            <a:r>
              <a:rPr lang="ko-KR" altLang="en-US" dirty="0"/>
              <a:t> 노드에 붙여 트리 내 분기 또는 노드 하나라도 실행할 것인지를 정의하는 것입니다</a:t>
            </a:r>
            <a:r>
              <a:rPr lang="en-US" altLang="ko-KR" dirty="0"/>
              <a:t>.</a:t>
            </a:r>
          </a:p>
          <a:p>
            <a:r>
              <a:rPr lang="en-US" altLang="ko-KR" sz="1600" b="1" dirty="0"/>
              <a:t>Blackboard</a:t>
            </a:r>
          </a:p>
          <a:p>
            <a:r>
              <a:rPr lang="en-US" altLang="ko-KR" sz="1600" b="1" dirty="0"/>
              <a:t>Compare Blackboard Entries</a:t>
            </a:r>
          </a:p>
          <a:p>
            <a:r>
              <a:rPr lang="en-US" altLang="ko-KR" sz="1600" b="1" dirty="0"/>
              <a:t>Composite</a:t>
            </a:r>
          </a:p>
          <a:p>
            <a:r>
              <a:rPr lang="en-US" altLang="ko-KR" sz="1600" b="1" dirty="0"/>
              <a:t>Conditional Loop</a:t>
            </a:r>
          </a:p>
          <a:p>
            <a:r>
              <a:rPr lang="en-US" altLang="ko-KR" sz="1600" b="1" dirty="0"/>
              <a:t>Cone Check</a:t>
            </a:r>
          </a:p>
          <a:p>
            <a:r>
              <a:rPr lang="en-US" altLang="ko-KR" sz="1600" b="1" dirty="0"/>
              <a:t>Cooldown</a:t>
            </a:r>
          </a:p>
          <a:p>
            <a:r>
              <a:rPr lang="en-US" altLang="ko-KR" sz="1600" b="1" dirty="0"/>
              <a:t>Does Path Exist</a:t>
            </a:r>
          </a:p>
          <a:p>
            <a:r>
              <a:rPr lang="en-US" altLang="ko-KR" sz="1600" b="1" dirty="0"/>
              <a:t>Force Success</a:t>
            </a:r>
          </a:p>
          <a:p>
            <a:r>
              <a:rPr lang="en-US" altLang="ko-KR" sz="1600" b="1" dirty="0"/>
              <a:t>Gameplay Tag Condition</a:t>
            </a:r>
          </a:p>
          <a:p>
            <a:r>
              <a:rPr lang="en-US" altLang="ko-KR" sz="1600" b="1" dirty="0"/>
              <a:t>Is Blackboard Value of Given Class</a:t>
            </a:r>
          </a:p>
          <a:p>
            <a:r>
              <a:rPr lang="en-US" altLang="ko-KR" sz="1600" b="1" dirty="0"/>
              <a:t>Keep in Cone</a:t>
            </a:r>
          </a:p>
          <a:p>
            <a:r>
              <a:rPr lang="en-US" altLang="ko-KR" sz="1600" b="1" dirty="0"/>
              <a:t>Loop</a:t>
            </a:r>
          </a:p>
          <a:p>
            <a:r>
              <a:rPr lang="en-US" altLang="ko-KR" sz="1600" b="1" dirty="0"/>
              <a:t>Reached Move Goal</a:t>
            </a:r>
          </a:p>
          <a:p>
            <a:r>
              <a:rPr lang="en-US" altLang="ko-KR" sz="1600" b="1" dirty="0"/>
              <a:t>Set Tag Cooldown</a:t>
            </a:r>
          </a:p>
          <a:p>
            <a:r>
              <a:rPr lang="en-US" altLang="ko-KR" sz="1400" b="1" dirty="0"/>
              <a:t>Tag Cooldown</a:t>
            </a:r>
          </a:p>
          <a:p>
            <a:r>
              <a:rPr lang="en-US" altLang="ko-KR" sz="1400" b="1" dirty="0"/>
              <a:t>Time Limit</a:t>
            </a:r>
          </a:p>
          <a:p>
            <a:endParaRPr lang="en-US" altLang="ko-KR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119E63-F0DE-4697-B70A-73B9DACB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758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7743F9-F2B0-47CC-9B4F-550C4CA5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블랙보드 노드는 주어진 블랙보드 키에 값이 설정되었는지 검사해 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775C9E-7A54-4B2D-A35D-6B6F4E9D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Blackboard -2-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5F8F70-F0A0-4120-BF54-20B69BC9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89309"/>
              </p:ext>
            </p:extLst>
          </p:nvPr>
        </p:nvGraphicFramePr>
        <p:xfrm>
          <a:off x="0" y="1248805"/>
          <a:ext cx="12192000" cy="5109148"/>
        </p:xfrm>
        <a:graphic>
          <a:graphicData uri="http://schemas.openxmlformats.org/drawingml/2006/table">
            <a:tbl>
              <a:tblPr/>
              <a:tblGrid>
                <a:gridCol w="1978702">
                  <a:extLst>
                    <a:ext uri="{9D8B030D-6E8A-4147-A177-3AD203B41FA5}">
                      <a16:colId xmlns:a16="http://schemas.microsoft.com/office/drawing/2014/main" val="3901234927"/>
                    </a:ext>
                  </a:extLst>
                </a:gridCol>
                <a:gridCol w="10213298">
                  <a:extLst>
                    <a:ext uri="{9D8B030D-6E8A-4147-A177-3AD203B41FA5}">
                      <a16:colId xmlns:a16="http://schemas.microsoft.com/office/drawing/2014/main" val="3864534950"/>
                    </a:ext>
                  </a:extLst>
                </a:gridCol>
              </a:tblGrid>
              <a:tr h="33606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66844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Notify Observer</a:t>
                      </a:r>
                      <a:endParaRPr lang="en-US" sz="130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>
                          <a:effectLst/>
                        </a:rPr>
                        <a:t>관찰자 알림 </a:t>
                      </a:r>
                      <a:r>
                        <a:rPr lang="en-US" altLang="ko-KR" sz="1300">
                          <a:effectLst/>
                        </a:rPr>
                        <a:t>-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69910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On Result Change</a:t>
                      </a:r>
                      <a:r>
                        <a:rPr lang="ko-KR" altLang="en-US" sz="1300" dirty="0">
                          <a:effectLst/>
                        </a:rPr>
                        <a:t>결과 </a:t>
                      </a:r>
                      <a:r>
                        <a:rPr lang="ko-KR" altLang="en-US" sz="1300" dirty="0" err="1">
                          <a:effectLst/>
                        </a:rPr>
                        <a:t>변경시</a:t>
                      </a:r>
                      <a:r>
                        <a:rPr lang="ko-KR" altLang="en-US" sz="1300" dirty="0">
                          <a:effectLst/>
                        </a:rPr>
                        <a:t>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조건이 변경되었을 때만 재평가합니다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78297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On Value Change</a:t>
                      </a:r>
                      <a:r>
                        <a:rPr lang="ko-KR" altLang="en-US" sz="1300" dirty="0">
                          <a:effectLst/>
                        </a:rPr>
                        <a:t>값 </a:t>
                      </a:r>
                      <a:r>
                        <a:rPr lang="ko-KR" altLang="en-US" sz="1300" dirty="0" err="1">
                          <a:effectLst/>
                        </a:rPr>
                        <a:t>변경시</a:t>
                      </a:r>
                      <a:r>
                        <a:rPr lang="ko-KR" altLang="en-US" sz="1300" dirty="0">
                          <a:effectLst/>
                        </a:rPr>
                        <a:t>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관찰된 블랙보드 키 변경시에만 재평가합니다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105447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Observer Aborts</a:t>
                      </a:r>
                      <a:endParaRPr lang="en-US" sz="130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dirty="0">
                          <a:effectLst/>
                        </a:rPr>
                        <a:t>관찰자 중단 </a:t>
                      </a:r>
                      <a:r>
                        <a:rPr lang="en-US" altLang="ko-KR" sz="1300" dirty="0">
                          <a:effectLst/>
                        </a:rPr>
                        <a:t>-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05400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None</a:t>
                      </a:r>
                      <a:r>
                        <a:rPr lang="ko-KR" altLang="en-US" sz="1300" dirty="0">
                          <a:effectLst/>
                        </a:rPr>
                        <a:t>없음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아무것도 중단하지 않습니다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04503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Self</a:t>
                      </a:r>
                      <a:r>
                        <a:rPr lang="ko-KR" altLang="en-US" sz="1300" dirty="0">
                          <a:effectLst/>
                        </a:rPr>
                        <a:t>자신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46673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Lower Priority</a:t>
                      </a:r>
                      <a:r>
                        <a:rPr lang="ko-KR" altLang="en-US" sz="1300" dirty="0">
                          <a:effectLst/>
                        </a:rPr>
                        <a:t>하위 우선권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98947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Both</a:t>
                      </a:r>
                      <a:r>
                        <a:rPr lang="ko-KR" altLang="en-US" sz="1300" dirty="0">
                          <a:effectLst/>
                        </a:rPr>
                        <a:t>양쪽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자신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그 아래 실행중인 서브 트리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1592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Key Query</a:t>
                      </a:r>
                      <a:endParaRPr lang="en-US" sz="130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>
                          <a:effectLst/>
                        </a:rPr>
                        <a:t>키 쿼리 </a:t>
                      </a:r>
                      <a:r>
                        <a:rPr lang="en-US" altLang="ko-KR" sz="1300">
                          <a:effectLst/>
                        </a:rPr>
                        <a:t>-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65010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Is Set</a:t>
                      </a:r>
                      <a:r>
                        <a:rPr lang="ko-KR" altLang="en-US" sz="1300" dirty="0">
                          <a:effectLst/>
                        </a:rPr>
                        <a:t>설정 되었는지</a:t>
                      </a:r>
                      <a:r>
                        <a:rPr lang="en-US" altLang="ko-KR" sz="1300" dirty="0">
                          <a:effectLst/>
                        </a:rPr>
                        <a:t>? - </a:t>
                      </a:r>
                      <a:r>
                        <a:rPr lang="ko-KR" altLang="en-US" sz="1300" dirty="0">
                          <a:effectLst/>
                        </a:rPr>
                        <a:t>값이 설정되었는가</a:t>
                      </a:r>
                      <a:r>
                        <a:rPr lang="en-US" altLang="ko-KR" sz="1300" dirty="0">
                          <a:effectLst/>
                        </a:rPr>
                        <a:t>? </a:t>
                      </a:r>
                      <a:r>
                        <a:rPr lang="ko-KR" altLang="en-US" sz="1300" dirty="0">
                          <a:effectLst/>
                        </a:rPr>
                        <a:t>입니다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96379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effectLst/>
                        </a:rPr>
                        <a:t>Is Not Set</a:t>
                      </a:r>
                      <a:r>
                        <a:rPr lang="ko-KR" altLang="en-US" sz="1300" dirty="0">
                          <a:effectLst/>
                        </a:rPr>
                        <a:t>설정되지 않았는지</a:t>
                      </a:r>
                      <a:r>
                        <a:rPr lang="en-US" altLang="ko-KR" sz="1300" dirty="0">
                          <a:effectLst/>
                        </a:rPr>
                        <a:t>? - </a:t>
                      </a:r>
                      <a:r>
                        <a:rPr lang="ko-KR" altLang="en-US" sz="1300" dirty="0">
                          <a:effectLst/>
                        </a:rPr>
                        <a:t>값이 설정되지 않았는가</a:t>
                      </a:r>
                      <a:r>
                        <a:rPr lang="en-US" altLang="ko-KR" sz="1300" dirty="0">
                          <a:effectLst/>
                        </a:rPr>
                        <a:t>? </a:t>
                      </a:r>
                      <a:r>
                        <a:rPr lang="ko-KR" altLang="en-US" sz="1300" dirty="0">
                          <a:effectLst/>
                        </a:rPr>
                        <a:t>입니다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242517"/>
                  </a:ext>
                </a:extLst>
              </a:tr>
              <a:tr h="740368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Blackboard Key</a:t>
                      </a:r>
                      <a:endParaRPr lang="en-US" sz="130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>
                          <a:effectLst/>
                        </a:rPr>
                        <a:t>블랙보드 키 </a:t>
                      </a:r>
                      <a:r>
                        <a:rPr lang="en-US" altLang="ko-KR" sz="1300">
                          <a:effectLst/>
                        </a:rPr>
                        <a:t>- </a:t>
                      </a:r>
                      <a:r>
                        <a:rPr lang="ko-KR" altLang="en-US" sz="1300">
                          <a:effectLst/>
                        </a:rPr>
                        <a:t>검사할 키 입니다</a:t>
                      </a:r>
                      <a:r>
                        <a:rPr lang="en-US" altLang="ko-KR" sz="1300">
                          <a:effectLst/>
                        </a:rPr>
                        <a:t>. Object </a:t>
                      </a:r>
                      <a:r>
                        <a:rPr lang="ko-KR" altLang="en-US" sz="1300">
                          <a:effectLst/>
                        </a:rPr>
                        <a:t>처럼 </a:t>
                      </a:r>
                      <a:r>
                        <a:rPr lang="en-US" altLang="ko-KR" sz="1300">
                          <a:effectLst/>
                        </a:rPr>
                        <a:t>None </a:t>
                      </a:r>
                      <a:r>
                        <a:rPr lang="ko-KR" altLang="en-US" sz="1300">
                          <a:effectLst/>
                        </a:rPr>
                        <a:t>반환이 가능한 데이터 유형에 가장 유용한데</a:t>
                      </a:r>
                      <a:r>
                        <a:rPr lang="en-US" altLang="ko-KR" sz="1300">
                          <a:effectLst/>
                        </a:rPr>
                        <a:t>, </a:t>
                      </a:r>
                      <a:r>
                        <a:rPr lang="ko-KR" altLang="en-US" sz="1300">
                          <a:effectLst/>
                        </a:rPr>
                        <a:t>다른 유형은 </a:t>
                      </a:r>
                      <a:r>
                        <a:rPr lang="en-US" altLang="ko-KR" sz="1300">
                          <a:effectLst/>
                        </a:rPr>
                        <a:t>(0, false, {0,0,0}, </a:t>
                      </a:r>
                      <a:r>
                        <a:rPr lang="ko-KR" altLang="en-US" sz="1300">
                          <a:effectLst/>
                        </a:rPr>
                        <a:t>등등</a:t>
                      </a:r>
                      <a:r>
                        <a:rPr lang="en-US" altLang="ko-KR" sz="1300">
                          <a:effectLst/>
                        </a:rPr>
                        <a:t>) </a:t>
                      </a:r>
                      <a:r>
                        <a:rPr lang="ko-KR" altLang="en-US" sz="1300">
                          <a:effectLst/>
                        </a:rPr>
                        <a:t>초기화된 값을 반환할 수가 있기 때문입니다</a:t>
                      </a:r>
                      <a:r>
                        <a:rPr lang="en-US" altLang="ko-KR" sz="130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56409"/>
                  </a:ext>
                </a:extLst>
              </a:tr>
              <a:tr h="33606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Node Name</a:t>
                      </a:r>
                      <a:endParaRPr lang="en-US" sz="1300">
                        <a:effectLst/>
                      </a:endParaRP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dirty="0">
                          <a:effectLst/>
                        </a:rPr>
                        <a:t>노드 이름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 err="1">
                          <a:effectLst/>
                        </a:rPr>
                        <a:t>비헤이비어</a:t>
                      </a:r>
                      <a:r>
                        <a:rPr lang="ko-KR" altLang="en-US" sz="1300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4449" marR="64449" marT="32225" marB="322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79358"/>
                  </a:ext>
                </a:extLst>
              </a:tr>
            </a:tbl>
          </a:graphicData>
        </a:graphic>
      </p:graphicFrame>
      <p:pic>
        <p:nvPicPr>
          <p:cNvPr id="6146" name="Picture 2" descr="Blackboard.png">
            <a:extLst>
              <a:ext uri="{FF2B5EF4-FFF2-40B4-BE49-F238E27FC236}">
                <a16:creationId xmlns:a16="http://schemas.microsoft.com/office/drawing/2014/main" id="{261745DA-D169-49E9-98EA-AB6245C6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548" y="0"/>
            <a:ext cx="2358452" cy="119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4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CAB86C-A765-4B7D-91F5-271A8E53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3"/>
            <a:ext cx="12192000" cy="5929353"/>
          </a:xfrm>
        </p:spPr>
        <p:txBody>
          <a:bodyPr/>
          <a:lstStyle/>
          <a:p>
            <a:pPr eaLnBrk="0" latinLnBrk="0" hangingPunct="0">
              <a:spcBef>
                <a:spcPct val="0"/>
              </a:spcBef>
              <a:buClrTx/>
            </a:pP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Compare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Blackboard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Entries</a:t>
            </a:r>
            <a:r>
              <a:rPr kumimoji="0" lang="en-US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블랙보드 항목 비교 노드</a:t>
            </a:r>
            <a:r>
              <a:rPr kumimoji="0" lang="en-US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두 블랙보드 키 값을 비교한 결과( </a:t>
            </a:r>
            <a:r>
              <a:rPr kumimoji="0" lang="ko-KR" altLang="ko-KR" dirty="0" err="1">
                <a:solidFill>
                  <a:srgbClr val="161617"/>
                </a:solidFill>
                <a:latin typeface="Arial Unicode MS"/>
              </a:rPr>
              <a:t>equal</a:t>
            </a:r>
            <a:r>
              <a:rPr kumimoji="0" lang="ko-KR" altLang="ko-KR" dirty="0">
                <a:solidFill>
                  <a:srgbClr val="161617"/>
                </a:solidFill>
                <a:latin typeface="Arial Unicode MS"/>
              </a:rPr>
              <a:t> </a:t>
            </a:r>
            <a:r>
              <a:rPr kumimoji="0" lang="ko-KR" altLang="ko-KR" dirty="0" err="1">
                <a:solidFill>
                  <a:srgbClr val="161617"/>
                </a:solidFill>
                <a:latin typeface="Arial Unicode MS"/>
              </a:rPr>
              <a:t>to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또는 </a:t>
            </a:r>
            <a:r>
              <a:rPr kumimoji="0" lang="ko-KR" altLang="ko-KR" dirty="0" err="1">
                <a:solidFill>
                  <a:srgbClr val="161617"/>
                </a:solidFill>
                <a:latin typeface="Arial Unicode MS"/>
              </a:rPr>
              <a:t>not</a:t>
            </a:r>
            <a:r>
              <a:rPr kumimoji="0" lang="ko-KR" altLang="ko-KR" dirty="0">
                <a:solidFill>
                  <a:srgbClr val="161617"/>
                </a:solidFill>
                <a:latin typeface="Arial Unicode MS"/>
              </a:rPr>
              <a:t> </a:t>
            </a:r>
            <a:r>
              <a:rPr kumimoji="0" lang="ko-KR" altLang="ko-KR" dirty="0" err="1">
                <a:solidFill>
                  <a:srgbClr val="161617"/>
                </a:solidFill>
                <a:latin typeface="Arial Unicode MS"/>
              </a:rPr>
              <a:t>equal</a:t>
            </a:r>
            <a:r>
              <a:rPr kumimoji="0" lang="ko-KR" altLang="ko-KR" dirty="0">
                <a:solidFill>
                  <a:srgbClr val="161617"/>
                </a:solidFill>
                <a:latin typeface="Arial Unicode MS"/>
              </a:rPr>
              <a:t> </a:t>
            </a:r>
            <a:r>
              <a:rPr kumimoji="0" lang="ko-KR" altLang="ko-KR" dirty="0" err="1">
                <a:solidFill>
                  <a:srgbClr val="161617"/>
                </a:solidFill>
                <a:latin typeface="Arial Unicode MS"/>
              </a:rPr>
              <a:t>to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에 따라 노드의 실행을 막거나 허용합니다.</a:t>
            </a:r>
            <a:r>
              <a:rPr kumimoji="0" lang="ko-KR" altLang="ko-KR" sz="3600" dirty="0"/>
              <a:t> </a:t>
            </a:r>
            <a:endParaRPr kumimoji="0" lang="en-US" altLang="ko-KR" sz="3600" dirty="0"/>
          </a:p>
          <a:p>
            <a:pPr eaLnBrk="0" latinLnBrk="0" hangingPunct="0">
              <a:spcBef>
                <a:spcPct val="0"/>
              </a:spcBef>
              <a:buClrTx/>
            </a:pPr>
            <a:endParaRPr kumimoji="0"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A8DBB2-F9BF-4775-A2D9-C612CE8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 Blackboard Entries -3-</a:t>
            </a:r>
            <a:endParaRPr lang="ko-KR" alt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7770667-FD45-4FB7-A84A-290E3030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CE85E14-6B93-4B5C-BA9D-B558FF796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08900"/>
              </p:ext>
            </p:extLst>
          </p:nvPr>
        </p:nvGraphicFramePr>
        <p:xfrm>
          <a:off x="184731" y="1485304"/>
          <a:ext cx="12007269" cy="3924277"/>
        </p:xfrm>
        <a:graphic>
          <a:graphicData uri="http://schemas.openxmlformats.org/drawingml/2006/table">
            <a:tbl>
              <a:tblPr/>
              <a:tblGrid>
                <a:gridCol w="2105167">
                  <a:extLst>
                    <a:ext uri="{9D8B030D-6E8A-4147-A177-3AD203B41FA5}">
                      <a16:colId xmlns:a16="http://schemas.microsoft.com/office/drawing/2014/main" val="3256343793"/>
                    </a:ext>
                  </a:extLst>
                </a:gridCol>
                <a:gridCol w="9902102">
                  <a:extLst>
                    <a:ext uri="{9D8B030D-6E8A-4147-A177-3AD203B41FA5}">
                      <a16:colId xmlns:a16="http://schemas.microsoft.com/office/drawing/2014/main" val="958426899"/>
                    </a:ext>
                  </a:extLst>
                </a:gridCol>
              </a:tblGrid>
              <a:tr h="19590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8219"/>
                  </a:ext>
                </a:extLst>
              </a:tr>
              <a:tr h="19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Operator</a:t>
                      </a:r>
                      <a:endParaRPr lang="en-US" sz="160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>
                          <a:effectLst/>
                        </a:rPr>
                        <a:t>연산자 </a:t>
                      </a:r>
                      <a:r>
                        <a:rPr lang="en-US" altLang="ko-KR" sz="1600">
                          <a:effectLst/>
                        </a:rPr>
                        <a:t>-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9387"/>
                  </a:ext>
                </a:extLst>
              </a:tr>
              <a:tr h="260678"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ffectLst/>
                        </a:rPr>
                        <a:t>Is Equal To </a:t>
                      </a:r>
                      <a:r>
                        <a:rPr lang="ko-KR" altLang="en-US" sz="1600" dirty="0">
                          <a:effectLst/>
                        </a:rPr>
                        <a:t>동일한지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두 키가 서로 같은가</a:t>
                      </a:r>
                      <a:r>
                        <a:rPr lang="en-US" altLang="ko-KR" sz="1600" dirty="0">
                          <a:effectLst/>
                        </a:rPr>
                        <a:t>? </a:t>
                      </a:r>
                      <a:r>
                        <a:rPr lang="ko-KR" altLang="en-US" sz="1600" dirty="0">
                          <a:effectLst/>
                        </a:rPr>
                        <a:t>입니다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7024"/>
                  </a:ext>
                </a:extLst>
              </a:tr>
              <a:tr h="260678"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ffectLst/>
                        </a:rPr>
                        <a:t>Is Not Equal To</a:t>
                      </a:r>
                      <a:r>
                        <a:rPr lang="ko-KR" altLang="en-US" sz="1600" dirty="0">
                          <a:effectLst/>
                        </a:rPr>
                        <a:t>동일하지 </a:t>
                      </a:r>
                      <a:r>
                        <a:rPr lang="ko-KR" altLang="en-US" sz="1600" dirty="0" err="1">
                          <a:effectLst/>
                        </a:rPr>
                        <a:t>않은지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두 키가 서로 </a:t>
                      </a:r>
                      <a:r>
                        <a:rPr lang="ko-KR" altLang="en-US" sz="1600" dirty="0" err="1">
                          <a:effectLst/>
                        </a:rPr>
                        <a:t>다른가</a:t>
                      </a:r>
                      <a:r>
                        <a:rPr lang="en-US" altLang="ko-KR" sz="1600" dirty="0">
                          <a:effectLst/>
                        </a:rPr>
                        <a:t>? </a:t>
                      </a:r>
                      <a:r>
                        <a:rPr lang="ko-KR" altLang="en-US" sz="1600" dirty="0">
                          <a:effectLst/>
                        </a:rPr>
                        <a:t>입니다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984534"/>
                  </a:ext>
                </a:extLst>
              </a:tr>
              <a:tr h="26067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Blackboard Key A</a:t>
                      </a:r>
                      <a:endParaRPr lang="en-US" sz="160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>
                          <a:effectLst/>
                        </a:rPr>
                        <a:t>블랙보드 키 </a:t>
                      </a:r>
                      <a:r>
                        <a:rPr lang="en-US" altLang="ko-KR" sz="1600">
                          <a:effectLst/>
                        </a:rPr>
                        <a:t>A - </a:t>
                      </a:r>
                      <a:r>
                        <a:rPr lang="ko-KR" altLang="en-US" sz="1600">
                          <a:effectLst/>
                        </a:rPr>
                        <a:t>이 비교에 사용할 첫 번째 키 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85057"/>
                  </a:ext>
                </a:extLst>
              </a:tr>
              <a:tr h="26067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Blackboard Key B</a:t>
                      </a:r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>
                          <a:effectLst/>
                        </a:rPr>
                        <a:t>블랙보드 키 </a:t>
                      </a:r>
                      <a:r>
                        <a:rPr lang="en-US" altLang="ko-KR" sz="1600">
                          <a:effectLst/>
                        </a:rPr>
                        <a:t>B - </a:t>
                      </a:r>
                      <a:r>
                        <a:rPr lang="ko-KR" altLang="en-US" sz="1600">
                          <a:effectLst/>
                        </a:rPr>
                        <a:t>이 비교에 사용할 두 번째 키 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98836"/>
                  </a:ext>
                </a:extLst>
              </a:tr>
              <a:tr h="19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Observer Aborts</a:t>
                      </a:r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>
                          <a:effectLst/>
                        </a:rPr>
                        <a:t>관찰자 중단 </a:t>
                      </a:r>
                      <a:r>
                        <a:rPr lang="en-US" altLang="ko-KR" sz="1600">
                          <a:effectLst/>
                        </a:rPr>
                        <a:t>-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27480"/>
                  </a:ext>
                </a:extLst>
              </a:tr>
              <a:tr h="195904"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ffectLst/>
                        </a:rPr>
                        <a:t>None</a:t>
                      </a:r>
                      <a:r>
                        <a:rPr lang="ko-KR" altLang="en-US" sz="1600" dirty="0">
                          <a:effectLst/>
                        </a:rPr>
                        <a:t>없음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아무것도 중단하지 않습니다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25500"/>
                  </a:ext>
                </a:extLst>
              </a:tr>
              <a:tr h="266960"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ffectLst/>
                        </a:rPr>
                        <a:t>Self</a:t>
                      </a:r>
                      <a:r>
                        <a:rPr lang="ko-KR" altLang="en-US" sz="1600" dirty="0">
                          <a:effectLst/>
                        </a:rPr>
                        <a:t>자신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23038"/>
                  </a:ext>
                </a:extLst>
              </a:tr>
              <a:tr h="266960"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ffectLst/>
                        </a:rPr>
                        <a:t>Lower Priority</a:t>
                      </a:r>
                      <a:r>
                        <a:rPr lang="ko-KR" altLang="en-US" sz="1600" dirty="0">
                          <a:effectLst/>
                        </a:rPr>
                        <a:t>하위 우선권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24541"/>
                  </a:ext>
                </a:extLst>
              </a:tr>
              <a:tr h="372399"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ffectLst/>
                        </a:rPr>
                        <a:t>Both</a:t>
                      </a:r>
                      <a:r>
                        <a:rPr lang="ko-KR" altLang="en-US" sz="1600" dirty="0">
                          <a:effectLst/>
                        </a:rPr>
                        <a:t>양쪽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자신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그 아래 실행중인 서브 트리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77823"/>
                  </a:ext>
                </a:extLst>
              </a:tr>
              <a:tr h="26696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Node Name</a:t>
                      </a:r>
                      <a:endParaRPr lang="en-US" sz="1600">
                        <a:effectLst/>
                      </a:endParaRP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 dirty="0">
                          <a:effectLst/>
                        </a:rPr>
                        <a:t>노드 이름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</a:rPr>
                        <a:t>비헤이비어</a:t>
                      </a:r>
                      <a:r>
                        <a:rPr lang="ko-KR" altLang="en-US" sz="1600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79057" marR="79057" marT="39529" marB="39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75602"/>
                  </a:ext>
                </a:extLst>
              </a:tr>
            </a:tbl>
          </a:graphicData>
        </a:graphic>
      </p:graphicFrame>
      <p:pic>
        <p:nvPicPr>
          <p:cNvPr id="7178" name="Picture 10" descr="CompareBBEntries.png">
            <a:extLst>
              <a:ext uri="{FF2B5EF4-FFF2-40B4-BE49-F238E27FC236}">
                <a16:creationId xmlns:a16="http://schemas.microsoft.com/office/drawing/2014/main" id="{6C71518F-C12C-4DF9-8679-8C395860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790080"/>
            <a:ext cx="3905250" cy="18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06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02AC0A-A37A-4F1A-A8F1-C2E7E67A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0042"/>
            <a:ext cx="12192000" cy="5929354"/>
          </a:xfrm>
        </p:spPr>
        <p:txBody>
          <a:bodyPr/>
          <a:lstStyle/>
          <a:p>
            <a:r>
              <a:rPr lang="en-US" altLang="ko-KR" dirty="0"/>
              <a:t>Composite Decorator Node(</a:t>
            </a:r>
            <a:r>
              <a:rPr lang="ko-KR" altLang="en-US" dirty="0" err="1"/>
              <a:t>컴포짓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r>
              <a:rPr lang="ko-KR" altLang="en-US" dirty="0"/>
              <a:t> 노드</a:t>
            </a:r>
            <a:r>
              <a:rPr lang="en-US" altLang="ko-KR" dirty="0"/>
              <a:t>)</a:t>
            </a:r>
            <a:r>
              <a:rPr lang="ko-KR" altLang="en-US" dirty="0" err="1"/>
              <a:t>는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블루프린트</a:t>
            </a:r>
            <a:r>
              <a:rPr kumimoji="0" lang="en-US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만큼은 아니지만 내장된 노드보다는 복잡한 고급 로직을 짤 수 있도록 해 줍니다. </a:t>
            </a:r>
            <a:endParaRPr kumimoji="0" lang="en-US" altLang="ko-KR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노드에 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컴포짓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데코레이터를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추가한 이후 더블클릭</a:t>
            </a:r>
            <a:r>
              <a:rPr kumimoji="0" lang="en-US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 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컴포짓의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그래프가 뜹니다. </a:t>
            </a:r>
            <a:endParaRPr kumimoji="0" lang="en-US" altLang="ko-KR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 영역에 </a:t>
            </a:r>
            <a:r>
              <a:rPr kumimoji="0" lang="ko-KR" altLang="ko-KR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우클릭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하면 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데코레이터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노드를 독립형 노드로 추가시킬 수 있으며, </a:t>
            </a:r>
            <a:endParaRPr kumimoji="0" lang="en-US" altLang="ko-KR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그런 다음 </a:t>
            </a:r>
            <a:r>
              <a:rPr kumimoji="0" lang="ko-KR" altLang="ko-KR" dirty="0">
                <a:solidFill>
                  <a:srgbClr val="161617"/>
                </a:solidFill>
                <a:latin typeface="Arial Unicode MS"/>
              </a:rPr>
              <a:t>AND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/ </a:t>
            </a:r>
            <a:r>
              <a:rPr kumimoji="0" lang="ko-KR" altLang="ko-KR" dirty="0">
                <a:solidFill>
                  <a:srgbClr val="161617"/>
                </a:solidFill>
                <a:latin typeface="Arial Unicode MS"/>
              </a:rPr>
              <a:t>OR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/ </a:t>
            </a:r>
            <a:r>
              <a:rPr kumimoji="0" lang="ko-KR" altLang="ko-KR" dirty="0" err="1">
                <a:solidFill>
                  <a:srgbClr val="161617"/>
                </a:solidFill>
                <a:latin typeface="Arial Unicode MS"/>
              </a:rPr>
              <a:t>NOT</a:t>
            </a:r>
            <a:r>
              <a:rPr kumimoji="0" lang="ko-KR" altLang="ko-KR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노드를</a:t>
            </a:r>
            <a:r>
              <a:rPr kumimoji="0" lang="ko-KR" altLang="ko-KR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통해 연결하여 좀 더 고급 로직을 만들 수 있습니다:</a:t>
            </a:r>
            <a:r>
              <a:rPr kumimoji="0" lang="ko-KR" altLang="ko-KR" sz="3600" dirty="0"/>
              <a:t> </a:t>
            </a:r>
            <a:endParaRPr kumimoji="0" lang="ko-KR" altLang="ko-KR" sz="4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2D3AAA-C4CF-424D-92DD-6B8C3A8D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Composite -4-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AFC4BE-D81A-42E5-A104-D3D8FC3DC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20192"/>
              </p:ext>
            </p:extLst>
          </p:nvPr>
        </p:nvGraphicFramePr>
        <p:xfrm>
          <a:off x="0" y="4470559"/>
          <a:ext cx="12192000" cy="1097280"/>
        </p:xfrm>
        <a:graphic>
          <a:graphicData uri="http://schemas.openxmlformats.org/drawingml/2006/table">
            <a:tbl>
              <a:tblPr/>
              <a:tblGrid>
                <a:gridCol w="2924500">
                  <a:extLst>
                    <a:ext uri="{9D8B030D-6E8A-4147-A177-3AD203B41FA5}">
                      <a16:colId xmlns:a16="http://schemas.microsoft.com/office/drawing/2014/main" val="841672766"/>
                    </a:ext>
                  </a:extLst>
                </a:gridCol>
                <a:gridCol w="9267500">
                  <a:extLst>
                    <a:ext uri="{9D8B030D-6E8A-4147-A177-3AD203B41FA5}">
                      <a16:colId xmlns:a16="http://schemas.microsoft.com/office/drawing/2014/main" val="1234089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01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Composite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컴포짓 이름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비헤이비어 트리 그래프에 표시할 노드 이름입니다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5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Show Operations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연산 표시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연산이 노드에 텍스트로 나타나도록 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67716"/>
                  </a:ext>
                </a:extLst>
              </a:tr>
            </a:tbl>
          </a:graphicData>
        </a:graphic>
      </p:graphicFrame>
      <p:pic>
        <p:nvPicPr>
          <p:cNvPr id="8196" name="Picture 4" descr="Composite.png">
            <a:extLst>
              <a:ext uri="{FF2B5EF4-FFF2-40B4-BE49-F238E27FC236}">
                <a16:creationId xmlns:a16="http://schemas.microsoft.com/office/drawing/2014/main" id="{42986CD0-DC89-4A35-871E-0DC7B7F0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2823590"/>
            <a:ext cx="2609849" cy="15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16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658F27-115E-467A-AC17-424EE0FE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 루프는 </a:t>
            </a:r>
            <a:r>
              <a:rPr lang="en-US" altLang="ko-KR" b="1" dirty="0"/>
              <a:t>Key Query</a:t>
            </a:r>
            <a:r>
              <a:rPr lang="ko-KR" altLang="en-US" dirty="0"/>
              <a:t> 조건을 충족하는 한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데코레이터가</a:t>
            </a:r>
            <a:r>
              <a:rPr lang="ko-KR" altLang="en-US" dirty="0"/>
              <a:t> 붙어있는 노드를 반복시킵니다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20C726-5BAF-4916-A424-923D9E86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Loop -5-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3FFBF-6752-4F9E-B16B-CFE02520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81040"/>
              </p:ext>
            </p:extLst>
          </p:nvPr>
        </p:nvGraphicFramePr>
        <p:xfrm>
          <a:off x="0" y="2493169"/>
          <a:ext cx="12192000" cy="2468880"/>
        </p:xfrm>
        <a:graphic>
          <a:graphicData uri="http://schemas.openxmlformats.org/drawingml/2006/table">
            <a:tbl>
              <a:tblPr/>
              <a:tblGrid>
                <a:gridCol w="2343150">
                  <a:extLst>
                    <a:ext uri="{9D8B030D-6E8A-4147-A177-3AD203B41FA5}">
                      <a16:colId xmlns:a16="http://schemas.microsoft.com/office/drawing/2014/main" val="4008666111"/>
                    </a:ext>
                  </a:extLst>
                </a:gridCol>
                <a:gridCol w="9848850">
                  <a:extLst>
                    <a:ext uri="{9D8B030D-6E8A-4147-A177-3AD203B41FA5}">
                      <a16:colId xmlns:a16="http://schemas.microsoft.com/office/drawing/2014/main" val="2171851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0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노드 이름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비헤이비어 트리 그래프에 노드가 표시할 이름입니다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1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Key Query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키 쿼리 </a:t>
                      </a:r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1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Is Set</a:t>
                      </a:r>
                      <a:r>
                        <a:rPr lang="ko-KR" altLang="en-US" dirty="0">
                          <a:effectLst/>
                        </a:rPr>
                        <a:t>설정 되었는지</a:t>
                      </a:r>
                      <a:r>
                        <a:rPr lang="en-US" altLang="ko-KR" dirty="0">
                          <a:effectLst/>
                        </a:rPr>
                        <a:t>? - </a:t>
                      </a:r>
                      <a:r>
                        <a:rPr lang="ko-KR" altLang="en-US" dirty="0">
                          <a:effectLst/>
                        </a:rPr>
                        <a:t>값이 설정되었는가</a:t>
                      </a:r>
                      <a:r>
                        <a:rPr lang="en-US" altLang="ko-KR" dirty="0">
                          <a:effectLst/>
                        </a:rPr>
                        <a:t>? </a:t>
                      </a:r>
                      <a:r>
                        <a:rPr lang="ko-KR" altLang="en-US" dirty="0">
                          <a:effectLst/>
                        </a:rPr>
                        <a:t>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564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Is Not Set</a:t>
                      </a:r>
                      <a:r>
                        <a:rPr lang="ko-KR" altLang="en-US" dirty="0">
                          <a:effectLst/>
                        </a:rPr>
                        <a:t>설정되지 않았는지</a:t>
                      </a:r>
                      <a:r>
                        <a:rPr lang="en-US" altLang="ko-KR" dirty="0">
                          <a:effectLst/>
                        </a:rPr>
                        <a:t>? - </a:t>
                      </a:r>
                      <a:r>
                        <a:rPr lang="ko-KR" altLang="en-US" dirty="0">
                          <a:effectLst/>
                        </a:rPr>
                        <a:t>값이 설정되지 않았는가</a:t>
                      </a:r>
                      <a:r>
                        <a:rPr lang="en-US" altLang="ko-KR" dirty="0">
                          <a:effectLst/>
                        </a:rPr>
                        <a:t>? </a:t>
                      </a:r>
                      <a:r>
                        <a:rPr lang="ko-KR" altLang="en-US" dirty="0">
                          <a:effectLst/>
                        </a:rPr>
                        <a:t>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4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Blackboard Key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블랙보드 키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검사할 키입니다</a:t>
                      </a:r>
                      <a:r>
                        <a:rPr lang="en-US" altLang="ko-KR" dirty="0">
                          <a:effectLst/>
                        </a:rPr>
                        <a:t>. Object </a:t>
                      </a:r>
                      <a:r>
                        <a:rPr lang="ko-KR" altLang="en-US" dirty="0">
                          <a:effectLst/>
                        </a:rPr>
                        <a:t>처럼 </a:t>
                      </a:r>
                      <a:r>
                        <a:rPr lang="en-US" altLang="ko-KR" dirty="0">
                          <a:effectLst/>
                        </a:rPr>
                        <a:t>None </a:t>
                      </a:r>
                      <a:r>
                        <a:rPr lang="ko-KR" altLang="en-US" dirty="0">
                          <a:effectLst/>
                        </a:rPr>
                        <a:t>을 반환할 수 있는 데이터 유형에 가장 좋은데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다른 유형은 초기화된 값</a:t>
                      </a:r>
                      <a:r>
                        <a:rPr lang="en-US" altLang="ko-KR" dirty="0">
                          <a:effectLst/>
                        </a:rPr>
                        <a:t>(0, false, {0,0,0}, </a:t>
                      </a:r>
                      <a:r>
                        <a:rPr lang="ko-KR" altLang="en-US" dirty="0">
                          <a:effectLst/>
                        </a:rPr>
                        <a:t>등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r>
                        <a:rPr lang="ko-KR" altLang="en-US" dirty="0">
                          <a:effectLst/>
                        </a:rPr>
                        <a:t>을 반환할 수 있기 때문입니다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04578"/>
                  </a:ext>
                </a:extLst>
              </a:tr>
            </a:tbl>
          </a:graphicData>
        </a:graphic>
      </p:graphicFrame>
      <p:pic>
        <p:nvPicPr>
          <p:cNvPr id="9218" name="Picture 2" descr="ConditionalLoop.png">
            <a:extLst>
              <a:ext uri="{FF2B5EF4-FFF2-40B4-BE49-F238E27FC236}">
                <a16:creationId xmlns:a16="http://schemas.microsoft.com/office/drawing/2014/main" id="{6F9A6513-EDF0-4C9B-8F34-35567D00B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248" y="1025821"/>
            <a:ext cx="2633791" cy="13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30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C7C67F-E8A5-47B3-A641-3BFD458C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Cone Check(</a:t>
            </a:r>
            <a:r>
              <a:rPr lang="ko-KR" altLang="en-US" dirty="0"/>
              <a:t>원뿔 검사 </a:t>
            </a:r>
            <a:r>
              <a:rPr lang="ko-KR" altLang="en-US" dirty="0" err="1"/>
              <a:t>데코레이터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3 </a:t>
            </a:r>
            <a:r>
              <a:rPr lang="ko-KR" altLang="en-US" dirty="0"/>
              <a:t>벡터 키를 받습니다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 번째는 원뿔의 시작 위치</a:t>
            </a:r>
            <a:r>
              <a:rPr lang="en-US" altLang="ko-KR" dirty="0"/>
              <a:t>, </a:t>
            </a:r>
            <a:r>
              <a:rPr lang="ko-KR" altLang="en-US" dirty="0"/>
              <a:t>두 번째는 원뿔이 향하는 방향</a:t>
            </a:r>
            <a:r>
              <a:rPr lang="en-US" altLang="ko-KR" dirty="0"/>
              <a:t>, </a:t>
            </a:r>
            <a:r>
              <a:rPr lang="ko-KR" altLang="en-US" dirty="0"/>
              <a:t>세 번째는 원뿔 안에 있는지 검사할 위치입니다</a:t>
            </a:r>
            <a:r>
              <a:rPr lang="en-US" altLang="ko-KR" dirty="0"/>
              <a:t>.  </a:t>
            </a:r>
            <a:r>
              <a:rPr lang="ko-KR" altLang="en-US" dirty="0"/>
              <a:t>원뿔의 각도는 </a:t>
            </a:r>
            <a:r>
              <a:rPr lang="en-US" altLang="ko-KR" b="1" dirty="0"/>
              <a:t>Cone Half Angle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원뿔 반각</a:t>
            </a:r>
            <a:r>
              <a:rPr lang="en-US" altLang="ko-KR" dirty="0"/>
              <a:t>) </a:t>
            </a:r>
            <a:r>
              <a:rPr lang="ko-KR" altLang="en-US" dirty="0"/>
              <a:t>프로퍼티로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38242D-4A9E-4F6E-B7E7-8FB290BE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Cone Check -6-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FC469C-251D-4DE9-ACF3-16612712F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36614"/>
              </p:ext>
            </p:extLst>
          </p:nvPr>
        </p:nvGraphicFramePr>
        <p:xfrm>
          <a:off x="0" y="3099520"/>
          <a:ext cx="12192000" cy="332987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1264651642"/>
                    </a:ext>
                  </a:extLst>
                </a:gridCol>
                <a:gridCol w="10058400">
                  <a:extLst>
                    <a:ext uri="{9D8B030D-6E8A-4147-A177-3AD203B41FA5}">
                      <a16:colId xmlns:a16="http://schemas.microsoft.com/office/drawing/2014/main" val="115376621"/>
                    </a:ext>
                  </a:extLst>
                </a:gridCol>
              </a:tblGrid>
              <a:tr h="27404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Cone Half Angle</a:t>
                      </a:r>
                      <a:endParaRPr lang="en-US" sz="150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원뿔 반각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원뿔의 절반 각도입니다</a:t>
                      </a:r>
                      <a:r>
                        <a:rPr lang="en-US" altLang="ko-KR" sz="1500">
                          <a:effectLst/>
                        </a:rPr>
                        <a:t>. </a:t>
                      </a:r>
                      <a:r>
                        <a:rPr lang="ko-KR" altLang="en-US" sz="1500">
                          <a:effectLst/>
                        </a:rPr>
                        <a:t>즉 </a:t>
                      </a:r>
                      <a:r>
                        <a:rPr lang="en-US" altLang="ko-KR" sz="1500">
                          <a:effectLst/>
                        </a:rPr>
                        <a:t>90 </a:t>
                      </a:r>
                      <a:r>
                        <a:rPr lang="ko-KR" altLang="en-US" sz="1500">
                          <a:effectLst/>
                        </a:rPr>
                        <a:t>도 원뿔의 경우</a:t>
                      </a:r>
                      <a:r>
                        <a:rPr lang="en-US" altLang="ko-KR" sz="1500">
                          <a:effectLst/>
                        </a:rPr>
                        <a:t>, </a:t>
                      </a:r>
                      <a:r>
                        <a:rPr lang="ko-KR" altLang="en-US" sz="1500">
                          <a:effectLst/>
                        </a:rPr>
                        <a:t>이 값을 </a:t>
                      </a:r>
                      <a:r>
                        <a:rPr lang="en-US" altLang="ko-KR" sz="1500">
                          <a:effectLst/>
                        </a:rPr>
                        <a:t>45 </a:t>
                      </a:r>
                      <a:r>
                        <a:rPr lang="ko-KR" altLang="en-US" sz="1500">
                          <a:effectLst/>
                        </a:rPr>
                        <a:t>도로 설정해야 합니다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11319"/>
                  </a:ext>
                </a:extLst>
              </a:tr>
              <a:tr h="18554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Observer Aborts</a:t>
                      </a:r>
                      <a:endParaRPr lang="en-US" sz="150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관찰자 중단 </a:t>
                      </a:r>
                      <a:r>
                        <a:rPr lang="en-US" altLang="ko-KR" sz="1500">
                          <a:effectLst/>
                        </a:rPr>
                        <a:t>-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19557"/>
                  </a:ext>
                </a:extLst>
              </a:tr>
              <a:tr h="185546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None</a:t>
                      </a:r>
                      <a:r>
                        <a:rPr lang="ko-KR" altLang="en-US" sz="1500" dirty="0">
                          <a:effectLst/>
                        </a:rPr>
                        <a:t>없음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아무것도 중단하지 않습니다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50271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Self</a:t>
                      </a:r>
                      <a:r>
                        <a:rPr lang="ko-KR" altLang="en-US" sz="1500" dirty="0">
                          <a:effectLst/>
                        </a:rPr>
                        <a:t>자신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8955"/>
                  </a:ext>
                </a:extLst>
              </a:tr>
              <a:tr h="185546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Lower Priority</a:t>
                      </a:r>
                      <a:r>
                        <a:rPr lang="ko-KR" altLang="en-US" sz="1500" dirty="0">
                          <a:effectLst/>
                        </a:rPr>
                        <a:t>하위 우선권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65988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Both</a:t>
                      </a:r>
                      <a:r>
                        <a:rPr lang="ko-KR" altLang="en-US" sz="1500" dirty="0">
                          <a:effectLst/>
                        </a:rPr>
                        <a:t>양쪽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자신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그 아래 실행중인 서브 트리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17630"/>
                  </a:ext>
                </a:extLst>
              </a:tr>
              <a:tr h="18554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Cone Origin</a:t>
                      </a:r>
                      <a:endParaRPr lang="en-US" sz="150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원뿔 원점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원뿔의 시작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뾰족 부분</a:t>
                      </a:r>
                      <a:r>
                        <a:rPr lang="en-US" altLang="ko-KR" sz="1500">
                          <a:effectLst/>
                        </a:rPr>
                        <a:t>) </a:t>
                      </a:r>
                      <a:r>
                        <a:rPr lang="ko-KR" altLang="en-US" sz="1500">
                          <a:effectLst/>
                        </a:rPr>
                        <a:t>위치입니다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2494"/>
                  </a:ext>
                </a:extLst>
              </a:tr>
              <a:tr h="18554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Cone Direction</a:t>
                      </a:r>
                      <a:endParaRPr lang="en-US" sz="150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원뿔 방향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원뿔의 입 부분이 향하는 방향입니다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50417"/>
                  </a:ext>
                </a:extLst>
              </a:tr>
              <a:tr h="18554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Observed</a:t>
                      </a:r>
                      <a:endParaRPr lang="en-US" sz="150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 dirty="0">
                          <a:effectLst/>
                        </a:rPr>
                        <a:t>피관찰자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원뿔 안에 있는지 검사할 </a:t>
                      </a:r>
                      <a:r>
                        <a:rPr lang="ko-KR" altLang="en-US" sz="1500" dirty="0" err="1">
                          <a:effectLst/>
                        </a:rPr>
                        <a:t>액터의</a:t>
                      </a:r>
                      <a:r>
                        <a:rPr lang="ko-KR" altLang="en-US" sz="1500" dirty="0">
                          <a:effectLst/>
                        </a:rPr>
                        <a:t> 위치입니다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80416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Inverse Condition</a:t>
                      </a:r>
                      <a:endParaRPr lang="en-US" sz="150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조건 반전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결과를 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en-US" altLang="ko-KR" sz="1500" i="1">
                          <a:effectLst/>
                        </a:rPr>
                        <a:t>true</a:t>
                      </a:r>
                      <a:r>
                        <a:rPr lang="ko-KR" altLang="en-US" sz="1500">
                          <a:effectLst/>
                        </a:rPr>
                        <a:t> 를 </a:t>
                      </a:r>
                      <a:r>
                        <a:rPr lang="en-US" altLang="ko-KR" sz="1500" i="1">
                          <a:effectLst/>
                        </a:rPr>
                        <a:t>false</a:t>
                      </a:r>
                      <a:r>
                        <a:rPr lang="ko-KR" altLang="en-US" sz="1500">
                          <a:effectLst/>
                        </a:rPr>
                        <a:t> 로</a:t>
                      </a:r>
                      <a:r>
                        <a:rPr lang="en-US" altLang="ko-KR" sz="1500">
                          <a:effectLst/>
                        </a:rPr>
                        <a:t>, </a:t>
                      </a:r>
                      <a:r>
                        <a:rPr lang="en-US" altLang="ko-KR" sz="1500" i="1">
                          <a:effectLst/>
                        </a:rPr>
                        <a:t>false</a:t>
                      </a:r>
                      <a:r>
                        <a:rPr lang="ko-KR" altLang="en-US" sz="1500">
                          <a:effectLst/>
                        </a:rPr>
                        <a:t> 를 </a:t>
                      </a:r>
                      <a:r>
                        <a:rPr lang="en-US" altLang="ko-KR" sz="1500" i="1">
                          <a:effectLst/>
                        </a:rPr>
                        <a:t>true</a:t>
                      </a:r>
                      <a:r>
                        <a:rPr lang="ko-KR" altLang="en-US" sz="1500">
                          <a:effectLst/>
                        </a:rPr>
                        <a:t> 로</a:t>
                      </a:r>
                      <a:r>
                        <a:rPr lang="en-US" altLang="ko-KR" sz="1500">
                          <a:effectLst/>
                        </a:rPr>
                        <a:t>) </a:t>
                      </a:r>
                      <a:r>
                        <a:rPr lang="ko-KR" altLang="en-US" sz="1500">
                          <a:effectLst/>
                        </a:rPr>
                        <a:t>반전시킬지 입니다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91491"/>
                  </a:ext>
                </a:extLst>
              </a:tr>
              <a:tr h="18554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Node Name</a:t>
                      </a:r>
                      <a:endParaRPr lang="en-US" sz="1500">
                        <a:effectLst/>
                      </a:endParaRP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 dirty="0">
                          <a:effectLst/>
                        </a:rPr>
                        <a:t>노드 이름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 err="1">
                          <a:effectLst/>
                        </a:rPr>
                        <a:t>비헤이비어</a:t>
                      </a:r>
                      <a:r>
                        <a:rPr lang="ko-KR" altLang="en-US" sz="1500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4116" marR="74116" marT="37058" marB="370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18831"/>
                  </a:ext>
                </a:extLst>
              </a:tr>
            </a:tbl>
          </a:graphicData>
        </a:graphic>
      </p:graphicFrame>
      <p:pic>
        <p:nvPicPr>
          <p:cNvPr id="10242" name="Picture 2" descr="ConeCheck.png">
            <a:extLst>
              <a:ext uri="{FF2B5EF4-FFF2-40B4-BE49-F238E27FC236}">
                <a16:creationId xmlns:a16="http://schemas.microsoft.com/office/drawing/2014/main" id="{293B51B8-482A-4F93-BCFB-276DAC51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9" y="1796499"/>
            <a:ext cx="5006971" cy="130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8E585E-719E-48E9-A01A-1C6CAE0B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0043"/>
            <a:ext cx="12192000" cy="5929354"/>
          </a:xfrm>
        </p:spPr>
        <p:txBody>
          <a:bodyPr/>
          <a:lstStyle/>
          <a:p>
            <a:r>
              <a:rPr lang="ko-KR" altLang="en-US" dirty="0"/>
              <a:t>다수의 조건이 동시에 만족했을 때 실행되는 이벤트입니다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액터간의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반응은 오버랩을 허용해야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실행할 두 </a:t>
            </a:r>
            <a:r>
              <a:rPr lang="ko-KR" altLang="en-US" dirty="0" err="1"/>
              <a:t>액터</a:t>
            </a:r>
            <a:r>
              <a:rPr lang="ko-KR" altLang="en-US" dirty="0"/>
              <a:t> 모두 </a:t>
            </a:r>
            <a:r>
              <a:rPr lang="en-US" altLang="ko-KR" b="1" dirty="0"/>
              <a:t>Generate Overlap Events</a:t>
            </a:r>
            <a:r>
              <a:rPr lang="ko-KR" altLang="en-US" dirty="0"/>
              <a:t> 가 </a:t>
            </a:r>
            <a:r>
              <a:rPr lang="en-US" altLang="ko-KR" i="1" dirty="0"/>
              <a:t>true</a:t>
            </a:r>
            <a:r>
              <a:rPr lang="ko-KR" altLang="en-US" dirty="0"/>
              <a:t> 설정되어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두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콜리전이</a:t>
            </a:r>
            <a:r>
              <a:rPr lang="ko-KR" altLang="en-US" dirty="0"/>
              <a:t> 겹치기 시작해야</a:t>
            </a:r>
            <a:r>
              <a:rPr lang="en-US" altLang="ko-KR" dirty="0"/>
              <a:t>, </a:t>
            </a:r>
            <a:r>
              <a:rPr lang="ko-KR" altLang="en-US" dirty="0"/>
              <a:t>즉 둘 다 움직이거나</a:t>
            </a:r>
            <a:r>
              <a:rPr lang="en-US" altLang="ko-KR" dirty="0"/>
              <a:t>, </a:t>
            </a:r>
            <a:r>
              <a:rPr lang="ko-KR" altLang="en-US" dirty="0"/>
              <a:t>하나가 다른 것에 겹쳐 생성되어야 합니다</a:t>
            </a:r>
            <a:r>
              <a:rPr lang="en-US" altLang="ko-KR" dirty="0"/>
              <a:t>.</a:t>
            </a:r>
          </a:p>
          <a:p>
            <a:r>
              <a:rPr lang="ko-KR" altLang="en-US" i="1" dirty="0"/>
              <a:t>이 </a:t>
            </a:r>
            <a:r>
              <a:rPr lang="ko-KR" altLang="en-US" i="1" dirty="0" err="1"/>
              <a:t>블루프린트</a:t>
            </a:r>
            <a:r>
              <a:rPr lang="ko-KR" altLang="en-US" i="1" dirty="0"/>
              <a:t> </a:t>
            </a:r>
            <a:r>
              <a:rPr lang="ko-KR" altLang="en-US" i="1" dirty="0" err="1"/>
              <a:t>액터가</a:t>
            </a:r>
            <a:r>
              <a:rPr lang="ko-KR" altLang="en-US" i="1" dirty="0"/>
              <a:t> </a:t>
            </a:r>
            <a:r>
              <a:rPr lang="en-US" altLang="ko-KR" i="1" dirty="0"/>
              <a:t>Player Actor </a:t>
            </a:r>
            <a:r>
              <a:rPr lang="ko-KR" altLang="en-US" i="1" dirty="0"/>
              <a:t>변수에 저장된 </a:t>
            </a:r>
            <a:r>
              <a:rPr lang="ko-KR" altLang="en-US" i="1" dirty="0" err="1"/>
              <a:t>액터에</a:t>
            </a:r>
            <a:r>
              <a:rPr lang="ko-KR" altLang="en-US" i="1" dirty="0"/>
              <a:t> 겹치는 경우</a:t>
            </a:r>
            <a:r>
              <a:rPr lang="en-US" altLang="ko-KR" i="1" dirty="0"/>
              <a:t>, Counter </a:t>
            </a:r>
            <a:r>
              <a:rPr lang="ko-KR" altLang="en-US" i="1" dirty="0" err="1"/>
              <a:t>인티저</a:t>
            </a:r>
            <a:r>
              <a:rPr lang="ko-KR" altLang="en-US" i="1" dirty="0"/>
              <a:t> 변수를 증가시킵니다</a:t>
            </a:r>
            <a:r>
              <a:rPr lang="en-US" altLang="ko-KR" i="1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1A027D-51A5-481D-A3AF-0A6E6381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Actor Begin Overlap</a:t>
            </a:r>
            <a:endParaRPr lang="ko-KR" altLang="en-US" dirty="0"/>
          </a:p>
        </p:txBody>
      </p:sp>
      <p:pic>
        <p:nvPicPr>
          <p:cNvPr id="31746" name="Picture 2" descr="BeginOverlapEX.png">
            <a:extLst>
              <a:ext uri="{FF2B5EF4-FFF2-40B4-BE49-F238E27FC236}">
                <a16:creationId xmlns:a16="http://schemas.microsoft.com/office/drawing/2014/main" id="{66A180C5-CF17-46DB-91A0-1933E31F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8" y="3429000"/>
            <a:ext cx="9339262" cy="29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8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963BA5-8F59-48CC-897A-AE2CE050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5763"/>
            <a:ext cx="12192000" cy="5929354"/>
          </a:xfrm>
        </p:spPr>
        <p:txBody>
          <a:bodyPr/>
          <a:lstStyle/>
          <a:p>
            <a:r>
              <a:rPr lang="ko-KR" altLang="en-US" dirty="0" err="1"/>
              <a:t>쿨다운</a:t>
            </a:r>
            <a:r>
              <a:rPr lang="ko-KR" altLang="en-US" dirty="0"/>
              <a:t> 노드는 </a:t>
            </a:r>
            <a:r>
              <a:rPr lang="ko-KR" altLang="en-US" dirty="0" err="1"/>
              <a:t>쿨다운</a:t>
            </a:r>
            <a:r>
              <a:rPr lang="ko-KR" altLang="en-US" dirty="0"/>
              <a:t> 시간이 다될 때까지 노드 또는 분기의 실행을 막습니다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4C2619-74A7-4D6A-B622-F1A3340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Cooldown -7-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2332E5-64B6-4DF3-8938-3B774A4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23788"/>
              </p:ext>
            </p:extLst>
          </p:nvPr>
        </p:nvGraphicFramePr>
        <p:xfrm>
          <a:off x="0" y="2588917"/>
          <a:ext cx="12192000" cy="2560320"/>
        </p:xfrm>
        <a:graphic>
          <a:graphicData uri="http://schemas.openxmlformats.org/drawingml/2006/table">
            <a:tbl>
              <a:tblPr/>
              <a:tblGrid>
                <a:gridCol w="2240280">
                  <a:extLst>
                    <a:ext uri="{9D8B030D-6E8A-4147-A177-3AD203B41FA5}">
                      <a16:colId xmlns:a16="http://schemas.microsoft.com/office/drawing/2014/main" val="3379779499"/>
                    </a:ext>
                  </a:extLst>
                </a:gridCol>
                <a:gridCol w="9951720">
                  <a:extLst>
                    <a:ext uri="{9D8B030D-6E8A-4147-A177-3AD203B41FA5}">
                      <a16:colId xmlns:a16="http://schemas.microsoft.com/office/drawing/2014/main" val="1091859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Cool Down time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쿨 다운 시간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쿨다운 데코레이터가 이 노드 실행을 막을 기간으로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초 단위입니다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4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Observer Aborts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관찰자 중단 </a:t>
                      </a:r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31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None</a:t>
                      </a:r>
                      <a:r>
                        <a:rPr lang="ko-KR" altLang="en-US" dirty="0">
                          <a:effectLst/>
                        </a:rPr>
                        <a:t>없음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아무것도 중단하지 않습니다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4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Self</a:t>
                      </a:r>
                      <a:r>
                        <a:rPr lang="ko-KR" altLang="en-US" dirty="0">
                          <a:effectLst/>
                        </a:rPr>
                        <a:t>자신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2903"/>
                  </a:ext>
                </a:extLst>
              </a:tr>
              <a:tr h="131921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Lower Priority</a:t>
                      </a:r>
                      <a:r>
                        <a:rPr lang="ko-KR" altLang="en-US" dirty="0">
                          <a:effectLst/>
                        </a:rPr>
                        <a:t>하위 우선권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45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Both</a:t>
                      </a:r>
                      <a:r>
                        <a:rPr lang="ko-KR" altLang="en-US" dirty="0">
                          <a:effectLst/>
                        </a:rPr>
                        <a:t>양쪽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그 아래 실행중인 서브 트리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2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95126"/>
                  </a:ext>
                </a:extLst>
              </a:tr>
            </a:tbl>
          </a:graphicData>
        </a:graphic>
      </p:graphicFrame>
      <p:pic>
        <p:nvPicPr>
          <p:cNvPr id="11266" name="Picture 2" descr="Cooldown.png">
            <a:extLst>
              <a:ext uri="{FF2B5EF4-FFF2-40B4-BE49-F238E27FC236}">
                <a16:creationId xmlns:a16="http://schemas.microsoft.com/office/drawing/2014/main" id="{A8E9E754-AEAA-4B35-9D70-111F52E9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340" y="962047"/>
            <a:ext cx="487521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90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F97910-2DCA-4E08-8CB7-52425012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3"/>
            <a:ext cx="12192000" cy="5929354"/>
          </a:xfrm>
        </p:spPr>
        <p:txBody>
          <a:bodyPr/>
          <a:lstStyle/>
          <a:p>
            <a:r>
              <a:rPr lang="en-US" altLang="ko-KR" dirty="0"/>
              <a:t>Does Path Exist(</a:t>
            </a:r>
            <a:r>
              <a:rPr lang="ko-KR" altLang="en-US" dirty="0"/>
              <a:t>경로 존재 여부 노드</a:t>
            </a:r>
            <a:r>
              <a:rPr lang="en-US" altLang="ko-KR" dirty="0"/>
              <a:t>)</a:t>
            </a:r>
            <a:r>
              <a:rPr lang="ko-KR" altLang="en-US" dirty="0"/>
              <a:t>는 블랙보드 키 </a:t>
            </a:r>
            <a:r>
              <a:rPr lang="en-US" altLang="ko-KR" dirty="0"/>
              <a:t>A </a:t>
            </a:r>
            <a:r>
              <a:rPr lang="ko-KR" altLang="en-US" dirty="0"/>
              <a:t>와 블랙보드 키 </a:t>
            </a:r>
            <a:r>
              <a:rPr lang="en-US" altLang="ko-KR" dirty="0"/>
              <a:t>B, </a:t>
            </a:r>
            <a:r>
              <a:rPr lang="ko-KR" altLang="en-US" dirty="0"/>
              <a:t>두 벡터 사이에 경로를 만들 수 있는지 검사해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191869-8258-441F-B042-2DADBBE9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Path Exist -8-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C240F1-9B8C-403E-9C02-95456BF9E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20250"/>
              </p:ext>
            </p:extLst>
          </p:nvPr>
        </p:nvGraphicFramePr>
        <p:xfrm>
          <a:off x="130628" y="2313275"/>
          <a:ext cx="12192000" cy="389331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304637045"/>
                    </a:ext>
                  </a:extLst>
                </a:gridCol>
                <a:gridCol w="10210800">
                  <a:extLst>
                    <a:ext uri="{9D8B030D-6E8A-4147-A177-3AD203B41FA5}">
                      <a16:colId xmlns:a16="http://schemas.microsoft.com/office/drawing/2014/main" val="375223257"/>
                    </a:ext>
                  </a:extLst>
                </a:gridCol>
              </a:tblGrid>
              <a:tr h="24076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Blackboard Key A</a:t>
                      </a:r>
                      <a:endParaRPr lang="en-US" sz="120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>
                          <a:effectLst/>
                        </a:rPr>
                        <a:t>블랙보드 키 </a:t>
                      </a:r>
                      <a:r>
                        <a:rPr lang="en-US" altLang="ko-KR" sz="1200">
                          <a:effectLst/>
                        </a:rPr>
                        <a:t>A - </a:t>
                      </a:r>
                      <a:r>
                        <a:rPr lang="ko-KR" altLang="en-US" sz="1200">
                          <a:effectLst/>
                        </a:rPr>
                        <a:t>경로의 첫 번째 위치입니다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474558"/>
                  </a:ext>
                </a:extLst>
              </a:tr>
              <a:tr h="24076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Blackboard Key B</a:t>
                      </a:r>
                      <a:endParaRPr lang="en-US" sz="120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>
                          <a:effectLst/>
                        </a:rPr>
                        <a:t>블랙보드 키 </a:t>
                      </a:r>
                      <a:r>
                        <a:rPr lang="en-US" altLang="ko-KR" sz="1200">
                          <a:effectLst/>
                        </a:rPr>
                        <a:t>B - </a:t>
                      </a:r>
                      <a:r>
                        <a:rPr lang="ko-KR" altLang="en-US" sz="1200">
                          <a:effectLst/>
                        </a:rPr>
                        <a:t>경로의 두 번째 위치입니다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896003"/>
                  </a:ext>
                </a:extLst>
              </a:tr>
              <a:tr h="17250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Path Query Type</a:t>
                      </a:r>
                      <a:endParaRPr lang="en-US" sz="120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</a:rPr>
                        <a:t>경로 쿼리 유형 </a:t>
                      </a:r>
                      <a:r>
                        <a:rPr lang="en-US" altLang="ko-KR" sz="1200" dirty="0">
                          <a:effectLst/>
                        </a:rPr>
                        <a:t>-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59865"/>
                  </a:ext>
                </a:extLst>
              </a:tr>
              <a:tr h="240760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effectLst/>
                        </a:rPr>
                        <a:t>NavMesh</a:t>
                      </a:r>
                      <a:r>
                        <a:rPr lang="en-US" altLang="ko-KR" sz="1200" b="1" dirty="0">
                          <a:effectLst/>
                        </a:rPr>
                        <a:t> </a:t>
                      </a:r>
                      <a:r>
                        <a:rPr lang="en-US" altLang="ko-KR" sz="1200" b="1" dirty="0" err="1">
                          <a:effectLst/>
                        </a:rPr>
                        <a:t>Raycast</a:t>
                      </a:r>
                      <a:r>
                        <a:rPr lang="en-US" altLang="ko-KR" sz="1200" b="1" dirty="0">
                          <a:effectLst/>
                        </a:rPr>
                        <a:t> 2D</a:t>
                      </a:r>
                      <a:r>
                        <a:rPr lang="ko-KR" altLang="en-US" sz="1200" dirty="0" err="1">
                          <a:effectLst/>
                        </a:rPr>
                        <a:t>내비메시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레이캐스트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2D - </a:t>
                      </a:r>
                      <a:r>
                        <a:rPr lang="ko-KR" altLang="en-US" sz="1200" dirty="0">
                          <a:effectLst/>
                        </a:rPr>
                        <a:t>정말 빠릅니다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657815"/>
                  </a:ext>
                </a:extLst>
              </a:tr>
              <a:tr h="172500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ffectLst/>
                        </a:rPr>
                        <a:t>Hierarchical Query</a:t>
                      </a:r>
                      <a:r>
                        <a:rPr lang="ko-KR" altLang="en-US" sz="1200" dirty="0">
                          <a:effectLst/>
                        </a:rPr>
                        <a:t>계층구조식 쿼리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빠릅니다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2360"/>
                  </a:ext>
                </a:extLst>
              </a:tr>
              <a:tr h="172500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ffectLst/>
                        </a:rPr>
                        <a:t>Regular Path Finding</a:t>
                      </a:r>
                      <a:r>
                        <a:rPr lang="ko-KR" altLang="en-US" sz="1200" dirty="0">
                          <a:effectLst/>
                        </a:rPr>
                        <a:t>일반 </a:t>
                      </a:r>
                      <a:r>
                        <a:rPr lang="ko-KR" altLang="en-US" sz="1200" dirty="0" err="1">
                          <a:effectLst/>
                        </a:rPr>
                        <a:t>길찾기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느립니다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18899"/>
                  </a:ext>
                </a:extLst>
              </a:tr>
              <a:tr h="343942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Inverse Condition</a:t>
                      </a:r>
                      <a:endParaRPr lang="en-US" sz="120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</a:rPr>
                        <a:t>조건 반전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결과를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altLang="ko-KR" sz="1200" i="1" dirty="0">
                          <a:effectLst/>
                        </a:rPr>
                        <a:t>true</a:t>
                      </a:r>
                      <a:r>
                        <a:rPr lang="ko-KR" altLang="en-US" sz="1200" dirty="0">
                          <a:effectLst/>
                        </a:rPr>
                        <a:t> 를 </a:t>
                      </a:r>
                      <a:r>
                        <a:rPr lang="en-US" altLang="ko-KR" sz="1200" i="1" dirty="0">
                          <a:effectLst/>
                        </a:rPr>
                        <a:t>false</a:t>
                      </a:r>
                      <a:r>
                        <a:rPr lang="ko-KR" altLang="en-US" sz="1200" dirty="0">
                          <a:effectLst/>
                        </a:rPr>
                        <a:t> 로</a:t>
                      </a:r>
                      <a:r>
                        <a:rPr lang="en-US" altLang="ko-KR" sz="1200" dirty="0">
                          <a:effectLst/>
                        </a:rPr>
                        <a:t>, </a:t>
                      </a:r>
                      <a:r>
                        <a:rPr lang="en-US" altLang="ko-KR" sz="1200" i="1" dirty="0">
                          <a:effectLst/>
                        </a:rPr>
                        <a:t>false</a:t>
                      </a:r>
                      <a:r>
                        <a:rPr lang="ko-KR" altLang="en-US" sz="1200" dirty="0">
                          <a:effectLst/>
                        </a:rPr>
                        <a:t> 를 </a:t>
                      </a:r>
                      <a:r>
                        <a:rPr lang="en-US" altLang="ko-KR" sz="1200" i="1" dirty="0">
                          <a:effectLst/>
                        </a:rPr>
                        <a:t>true</a:t>
                      </a:r>
                      <a:r>
                        <a:rPr lang="ko-KR" altLang="en-US" sz="1200" dirty="0">
                          <a:effectLst/>
                        </a:rPr>
                        <a:t> 로</a:t>
                      </a:r>
                      <a:r>
                        <a:rPr lang="en-US" altLang="ko-KR" sz="1200" dirty="0">
                          <a:effectLst/>
                        </a:rPr>
                        <a:t>) </a:t>
                      </a:r>
                      <a:r>
                        <a:rPr lang="ko-KR" altLang="en-US" sz="1200" dirty="0">
                          <a:effectLst/>
                        </a:rPr>
                        <a:t>반전시킬지 입니다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28597"/>
                  </a:ext>
                </a:extLst>
              </a:tr>
              <a:tr h="17250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Observer Aborts</a:t>
                      </a:r>
                      <a:endParaRPr lang="en-US" sz="120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</a:rPr>
                        <a:t>관찰자 중단 </a:t>
                      </a:r>
                      <a:r>
                        <a:rPr lang="en-US" altLang="ko-KR" sz="1200" dirty="0">
                          <a:effectLst/>
                        </a:rPr>
                        <a:t>-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52384"/>
                  </a:ext>
                </a:extLst>
              </a:tr>
              <a:tr h="172500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ffectLst/>
                        </a:rPr>
                        <a:t>None</a:t>
                      </a:r>
                      <a:r>
                        <a:rPr lang="ko-KR" altLang="en-US" sz="1200" dirty="0">
                          <a:effectLst/>
                        </a:rPr>
                        <a:t>없음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아무것도 중단하지 않습니다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73389"/>
                  </a:ext>
                </a:extLst>
              </a:tr>
              <a:tr h="240760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ffectLst/>
                        </a:rPr>
                        <a:t>Self</a:t>
                      </a:r>
                      <a:r>
                        <a:rPr lang="ko-KR" altLang="en-US" sz="1200" dirty="0">
                          <a:effectLst/>
                        </a:rPr>
                        <a:t>자신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40695"/>
                  </a:ext>
                </a:extLst>
              </a:tr>
              <a:tr h="305370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ffectLst/>
                        </a:rPr>
                        <a:t>Lower Priority</a:t>
                      </a:r>
                      <a:r>
                        <a:rPr lang="ko-KR" altLang="en-US" sz="1200" dirty="0">
                          <a:effectLst/>
                        </a:rPr>
                        <a:t>하위 우선권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73559"/>
                  </a:ext>
                </a:extLst>
              </a:tr>
              <a:tr h="343942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ffectLst/>
                        </a:rPr>
                        <a:t>Both</a:t>
                      </a:r>
                      <a:r>
                        <a:rPr lang="ko-KR" altLang="en-US" sz="1200" dirty="0">
                          <a:effectLst/>
                        </a:rPr>
                        <a:t>양쪽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자신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그 아래 실행중인 서브 트리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24944"/>
                  </a:ext>
                </a:extLst>
              </a:tr>
              <a:tr h="44712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Filter Class</a:t>
                      </a:r>
                      <a:endParaRPr lang="en-US" sz="120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</a:rPr>
                        <a:t>필터 클래스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어느 내비게이션 데이터를 사용할지 입니다</a:t>
                      </a:r>
                      <a:r>
                        <a:rPr lang="en-US" altLang="ko-KR" sz="1200" dirty="0">
                          <a:effectLst/>
                        </a:rPr>
                        <a:t>. None </a:t>
                      </a:r>
                      <a:r>
                        <a:rPr lang="ko-KR" altLang="en-US" sz="1200" dirty="0">
                          <a:effectLst/>
                        </a:rPr>
                        <a:t>으로 설정되면 기본 내비게이션 데이터가 사용됩니다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020065"/>
                  </a:ext>
                </a:extLst>
              </a:tr>
              <a:tr h="24076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Node Name</a:t>
                      </a:r>
                      <a:endParaRPr lang="en-US" sz="1200">
                        <a:effectLst/>
                      </a:endParaRP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</a:rPr>
                        <a:t>노드 이름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 err="1">
                          <a:effectLst/>
                        </a:rPr>
                        <a:t>비헤이비어</a:t>
                      </a:r>
                      <a:r>
                        <a:rPr lang="ko-KR" altLang="en-US" sz="1200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62414" marR="62414" marT="31207" marB="312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59669"/>
                  </a:ext>
                </a:extLst>
              </a:tr>
            </a:tbl>
          </a:graphicData>
        </a:graphic>
      </p:graphicFrame>
      <p:pic>
        <p:nvPicPr>
          <p:cNvPr id="12290" name="Picture 2" descr="DoesPathExist.png">
            <a:extLst>
              <a:ext uri="{FF2B5EF4-FFF2-40B4-BE49-F238E27FC236}">
                <a16:creationId xmlns:a16="http://schemas.microsoft.com/office/drawing/2014/main" id="{2357E170-9841-4599-8031-6C43FB66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60" y="1061771"/>
            <a:ext cx="5562240" cy="12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45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46FF6E-6DF2-427C-BB62-23442477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3"/>
            <a:ext cx="12192000" cy="5929354"/>
          </a:xfrm>
        </p:spPr>
        <p:txBody>
          <a:bodyPr/>
          <a:lstStyle/>
          <a:p>
            <a:r>
              <a:rPr lang="en-US" altLang="ko-KR" dirty="0"/>
              <a:t>Force Success(</a:t>
            </a:r>
            <a:r>
              <a:rPr lang="ko-KR" altLang="en-US" dirty="0"/>
              <a:t>강제 성공 </a:t>
            </a:r>
            <a:r>
              <a:rPr lang="ko-KR" altLang="en-US" dirty="0" err="1"/>
              <a:t>데코레이터</a:t>
            </a:r>
            <a:r>
              <a:rPr lang="en-US" altLang="ko-KR" dirty="0"/>
              <a:t>)</a:t>
            </a:r>
            <a:r>
              <a:rPr lang="ko-KR" altLang="en-US" dirty="0"/>
              <a:t>는 노드 결과를 성공으로 바꿉니다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BFCDAA-777D-44BC-88F0-EB0576CE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Force Success -9-</a:t>
            </a:r>
          </a:p>
        </p:txBody>
      </p:sp>
      <p:pic>
        <p:nvPicPr>
          <p:cNvPr id="13314" name="Picture 2" descr="ForceSuccess.png">
            <a:extLst>
              <a:ext uri="{FF2B5EF4-FFF2-40B4-BE49-F238E27FC236}">
                <a16:creationId xmlns:a16="http://schemas.microsoft.com/office/drawing/2014/main" id="{A0B1448A-172A-4FB1-A9F7-518C936D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74" y="1037547"/>
            <a:ext cx="3259511" cy="187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8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256C7D5-006E-406A-85A0-E231C2515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423033"/>
              </p:ext>
            </p:extLst>
          </p:nvPr>
        </p:nvGraphicFramePr>
        <p:xfrm>
          <a:off x="0" y="2191816"/>
          <a:ext cx="12192000" cy="2651760"/>
        </p:xfrm>
        <a:graphic>
          <a:graphicData uri="http://schemas.openxmlformats.org/drawingml/2006/table">
            <a:tbl>
              <a:tblPr/>
              <a:tblGrid>
                <a:gridCol w="2810180">
                  <a:extLst>
                    <a:ext uri="{9D8B030D-6E8A-4147-A177-3AD203B41FA5}">
                      <a16:colId xmlns:a16="http://schemas.microsoft.com/office/drawing/2014/main" val="2090806982"/>
                    </a:ext>
                  </a:extLst>
                </a:gridCol>
                <a:gridCol w="9381820">
                  <a:extLst>
                    <a:ext uri="{9D8B030D-6E8A-4147-A177-3AD203B41FA5}">
                      <a16:colId xmlns:a16="http://schemas.microsoft.com/office/drawing/2014/main" val="759780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Actor to Check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검사할 액터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검사할 액터로의 레퍼런스가 들어있는 블랙보드 키입니다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Tags to Match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태그 일치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데코레이터가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b="1" dirty="0">
                          <a:effectLst/>
                        </a:rPr>
                        <a:t>Gameplay Tags</a:t>
                      </a:r>
                      <a:r>
                        <a:rPr lang="ko-KR" altLang="en-US" dirty="0">
                          <a:effectLst/>
                        </a:rPr>
                        <a:t> 프로퍼티에 나열된 태그를 </a:t>
                      </a:r>
                      <a:r>
                        <a:rPr lang="en-US" altLang="ko-KR" b="1" dirty="0">
                          <a:effectLst/>
                        </a:rPr>
                        <a:t>Any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부분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또는 </a:t>
                      </a:r>
                      <a:r>
                        <a:rPr lang="en-US" altLang="ko-KR" b="1" dirty="0">
                          <a:effectLst/>
                        </a:rPr>
                        <a:t>All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전부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일치시킬지 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90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Gameplay Tags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게임플레이 태그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이 데코레이터에서 사용할 태그 선택을 위한 게임플레이 태그 에디터를 로드합니다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7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Inverse Condition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역조건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이 데코레이터의 결과를 반전시킬지 입니다</a:t>
                      </a:r>
                      <a:r>
                        <a:rPr lang="en-US" altLang="ko-KR">
                          <a:effectLst/>
                        </a:rPr>
                        <a:t>. (false </a:t>
                      </a:r>
                      <a:r>
                        <a:rPr lang="ko-KR" altLang="en-US">
                          <a:effectLst/>
                        </a:rPr>
                        <a:t>는 </a:t>
                      </a:r>
                      <a:r>
                        <a:rPr lang="en-US" altLang="ko-KR">
                          <a:effectLst/>
                        </a:rPr>
                        <a:t>true </a:t>
                      </a:r>
                      <a:r>
                        <a:rPr lang="ko-KR" altLang="en-US">
                          <a:effectLst/>
                        </a:rPr>
                        <a:t>가</a:t>
                      </a:r>
                      <a:r>
                        <a:rPr lang="en-US" altLang="ko-KR">
                          <a:effectLst/>
                        </a:rPr>
                        <a:t>, true </a:t>
                      </a:r>
                      <a:r>
                        <a:rPr lang="ko-KR" altLang="en-US">
                          <a:effectLst/>
                        </a:rPr>
                        <a:t>는 </a:t>
                      </a:r>
                      <a:r>
                        <a:rPr lang="en-US" altLang="ko-KR">
                          <a:effectLst/>
                        </a:rPr>
                        <a:t>false </a:t>
                      </a:r>
                      <a:r>
                        <a:rPr lang="ko-KR" altLang="en-US">
                          <a:effectLst/>
                        </a:rPr>
                        <a:t>가 됩니다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41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8049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359BAE6-AF49-424D-AD01-75D524E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Gameplay Tag Condition -10-</a:t>
            </a:r>
            <a:endParaRPr lang="ko-KR" altLang="en-US" dirty="0"/>
          </a:p>
        </p:txBody>
      </p:sp>
      <p:pic>
        <p:nvPicPr>
          <p:cNvPr id="14338" name="Picture 2" descr="GameplayTagCondition.png">
            <a:extLst>
              <a:ext uri="{FF2B5EF4-FFF2-40B4-BE49-F238E27FC236}">
                <a16:creationId xmlns:a16="http://schemas.microsoft.com/office/drawing/2014/main" id="{65EF1ECA-53B7-4A37-842D-8977788D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11" y="500043"/>
            <a:ext cx="5530346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746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E99BD02-EEB0-4B48-8ED5-2B6405683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803628"/>
              </p:ext>
            </p:extLst>
          </p:nvPr>
        </p:nvGraphicFramePr>
        <p:xfrm>
          <a:off x="0" y="2260759"/>
          <a:ext cx="12192000" cy="2926080"/>
        </p:xfrm>
        <a:graphic>
          <a:graphicData uri="http://schemas.openxmlformats.org/drawingml/2006/table">
            <a:tbl>
              <a:tblPr/>
              <a:tblGrid>
                <a:gridCol w="2499360">
                  <a:extLst>
                    <a:ext uri="{9D8B030D-6E8A-4147-A177-3AD203B41FA5}">
                      <a16:colId xmlns:a16="http://schemas.microsoft.com/office/drawing/2014/main" val="2099309067"/>
                    </a:ext>
                  </a:extLst>
                </a:gridCol>
                <a:gridCol w="9692640">
                  <a:extLst>
                    <a:ext uri="{9D8B030D-6E8A-4147-A177-3AD203B41FA5}">
                      <a16:colId xmlns:a16="http://schemas.microsoft.com/office/drawing/2014/main" val="1553578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Test Class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테스트 클래스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블랙보드 키 프로퍼티의 오브젝트 클래스에 대해 테스트할 클래스 유형입니다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28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Blackboard Key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블랙보드 키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테스트 대상 블랙보드 키 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24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Observer Aborts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관찰자 중단 </a:t>
                      </a:r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7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None</a:t>
                      </a:r>
                      <a:r>
                        <a:rPr lang="ko-KR" altLang="en-US" dirty="0">
                          <a:effectLst/>
                        </a:rPr>
                        <a:t>없음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아무것도 중단하지 않습니다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21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Self</a:t>
                      </a:r>
                      <a:r>
                        <a:rPr lang="ko-KR" altLang="en-US" dirty="0">
                          <a:effectLst/>
                        </a:rPr>
                        <a:t>자신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64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Lower Priority</a:t>
                      </a:r>
                      <a:r>
                        <a:rPr lang="ko-KR" altLang="en-US" dirty="0">
                          <a:effectLst/>
                        </a:rPr>
                        <a:t>하위 우선권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61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Both</a:t>
                      </a:r>
                      <a:r>
                        <a:rPr lang="ko-KR" altLang="en-US" dirty="0">
                          <a:effectLst/>
                        </a:rPr>
                        <a:t>양쪽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그 아래 실행중인 서브 트리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01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노드가 표시할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259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4112F03-933A-4AB9-B180-16B90FDF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28960" cy="500042"/>
          </a:xfrm>
        </p:spPr>
        <p:txBody>
          <a:bodyPr/>
          <a:lstStyle/>
          <a:p>
            <a:r>
              <a:rPr lang="en-US" altLang="ko-KR" dirty="0"/>
              <a:t>Is Blackboard Value of Given Class -11-</a:t>
            </a:r>
            <a:endParaRPr lang="ko-KR" altLang="en-US" dirty="0"/>
          </a:p>
        </p:txBody>
      </p:sp>
      <p:pic>
        <p:nvPicPr>
          <p:cNvPr id="15362" name="Picture 2" descr="IsBlackboardValueOfGivenClass.png">
            <a:extLst>
              <a:ext uri="{FF2B5EF4-FFF2-40B4-BE49-F238E27FC236}">
                <a16:creationId xmlns:a16="http://schemas.microsoft.com/office/drawing/2014/main" id="{C6512115-CD8A-4153-8844-A6F31AF9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21" y="500042"/>
            <a:ext cx="5897880" cy="17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78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41D5E3-F65F-4B3F-ABBF-D685106D7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969522"/>
              </p:ext>
            </p:extLst>
          </p:nvPr>
        </p:nvGraphicFramePr>
        <p:xfrm>
          <a:off x="0" y="2209800"/>
          <a:ext cx="12192000" cy="4445661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564896817"/>
                    </a:ext>
                  </a:extLst>
                </a:gridCol>
                <a:gridCol w="9723120">
                  <a:extLst>
                    <a:ext uri="{9D8B030D-6E8A-4147-A177-3AD203B41FA5}">
                      <a16:colId xmlns:a16="http://schemas.microsoft.com/office/drawing/2014/main" val="2305521002"/>
                    </a:ext>
                  </a:extLst>
                </a:gridCol>
              </a:tblGrid>
              <a:tr h="38460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Cone Half Angle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원뿔 반각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원뿔의 절반 각도입니다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즉 </a:t>
                      </a:r>
                      <a:r>
                        <a:rPr lang="en-US" altLang="ko-KR">
                          <a:effectLst/>
                        </a:rPr>
                        <a:t>90 </a:t>
                      </a:r>
                      <a:r>
                        <a:rPr lang="ko-KR" altLang="en-US">
                          <a:effectLst/>
                        </a:rPr>
                        <a:t>도 원뿔의 경우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이 값을 </a:t>
                      </a:r>
                      <a:r>
                        <a:rPr lang="en-US" altLang="ko-KR">
                          <a:effectLst/>
                        </a:rPr>
                        <a:t>45 </a:t>
                      </a:r>
                      <a:r>
                        <a:rPr lang="ko-KR" altLang="en-US">
                          <a:effectLst/>
                        </a:rPr>
                        <a:t>도로 설정해야 합니다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9186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Observer Aborts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관찰자 중단 </a:t>
                      </a:r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76868"/>
                  </a:ext>
                </a:extLst>
              </a:tr>
              <a:tr h="57334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None</a:t>
                      </a:r>
                      <a:endParaRPr lang="en-US" altLang="ko-KR" dirty="0">
                        <a:effectLst/>
                      </a:endParaRPr>
                    </a:p>
                    <a:p>
                      <a:pPr fontAlgn="t"/>
                      <a:r>
                        <a:rPr lang="ko-KR" altLang="en-US" dirty="0">
                          <a:effectLst/>
                        </a:rPr>
                        <a:t>없음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아무것도 중단하지 않습니다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3431"/>
                  </a:ext>
                </a:extLst>
              </a:tr>
              <a:tr h="57334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Self</a:t>
                      </a:r>
                      <a:endParaRPr lang="en-US" altLang="ko-KR" dirty="0">
                        <a:effectLst/>
                      </a:endParaRPr>
                    </a:p>
                    <a:p>
                      <a:pPr fontAlgn="t"/>
                      <a:r>
                        <a:rPr lang="ko-KR" altLang="en-US" dirty="0">
                          <a:effectLst/>
                        </a:rPr>
                        <a:t>자신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38872"/>
                  </a:ext>
                </a:extLst>
              </a:tr>
              <a:tr h="57334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Lower Priority</a:t>
                      </a:r>
                      <a:endParaRPr lang="en-US" altLang="ko-KR" dirty="0">
                        <a:effectLst/>
                      </a:endParaRPr>
                    </a:p>
                    <a:p>
                      <a:pPr fontAlgn="t"/>
                      <a:r>
                        <a:rPr lang="ko-KR" altLang="en-US" dirty="0">
                          <a:effectLst/>
                        </a:rPr>
                        <a:t>하위 우선권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55300"/>
                  </a:ext>
                </a:extLst>
              </a:tr>
              <a:tr h="57334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Both</a:t>
                      </a:r>
                      <a:endParaRPr lang="en-US" altLang="ko-KR" dirty="0">
                        <a:effectLst/>
                      </a:endParaRPr>
                    </a:p>
                    <a:p>
                      <a:pPr fontAlgn="t"/>
                      <a:r>
                        <a:rPr lang="ko-KR" altLang="en-US" dirty="0">
                          <a:effectLst/>
                        </a:rPr>
                        <a:t>양쪽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그 아래 실행중인 서브 트리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6205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Cone Origin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원뿔 원점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원뿔의 시작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뾰족 부분</a:t>
                      </a:r>
                      <a:r>
                        <a:rPr lang="en-US" altLang="ko-KR">
                          <a:effectLst/>
                        </a:rPr>
                        <a:t>) </a:t>
                      </a:r>
                      <a:r>
                        <a:rPr lang="ko-KR" altLang="en-US">
                          <a:effectLst/>
                        </a:rPr>
                        <a:t>위치입니다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16884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Observed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피관찰자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원뿔 안에 있는지 검사할 액터의 위치입니다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1412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0830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BB173535-215A-4825-BBCA-AEB568C1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Keep in Cone -12-</a:t>
            </a:r>
            <a:endParaRPr lang="ko-KR" altLang="en-US" dirty="0"/>
          </a:p>
        </p:txBody>
      </p:sp>
      <p:pic>
        <p:nvPicPr>
          <p:cNvPr id="16386" name="Picture 2" descr="KeepInCone.png">
            <a:extLst>
              <a:ext uri="{FF2B5EF4-FFF2-40B4-BE49-F238E27FC236}">
                <a16:creationId xmlns:a16="http://schemas.microsoft.com/office/drawing/2014/main" id="{BA4A3DB6-DD6D-478C-AF55-94E8A38D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06" y="545763"/>
            <a:ext cx="7197294" cy="16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06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BA40DF-C660-4A3C-835E-9CCB56F5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Loop(</a:t>
            </a:r>
            <a:r>
              <a:rPr lang="ko-KR" altLang="en-US" dirty="0"/>
              <a:t>루프</a:t>
            </a:r>
            <a:r>
              <a:rPr lang="en-US" altLang="ko-KR" dirty="0"/>
              <a:t>)</a:t>
            </a:r>
            <a:r>
              <a:rPr lang="ko-KR" altLang="en-US" dirty="0"/>
              <a:t>는 노드나 </a:t>
            </a:r>
            <a:r>
              <a:rPr lang="ko-KR" altLang="en-US" dirty="0" err="1"/>
              <a:t>브랜치를</a:t>
            </a:r>
            <a:r>
              <a:rPr lang="ko-KR" altLang="en-US" dirty="0"/>
              <a:t> 수 회</a:t>
            </a:r>
            <a:r>
              <a:rPr lang="en-US" altLang="ko-KR" dirty="0"/>
              <a:t>, </a:t>
            </a:r>
            <a:r>
              <a:rPr lang="ko-KR" altLang="en-US" dirty="0"/>
              <a:t>또는 무한 반복합니다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78474D-9903-4C55-A71A-058D3C13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-13-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634E0D-58A7-43D4-AD5D-8584611E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77985"/>
              </p:ext>
            </p:extLst>
          </p:nvPr>
        </p:nvGraphicFramePr>
        <p:xfrm>
          <a:off x="0" y="3098959"/>
          <a:ext cx="12192000" cy="1097280"/>
        </p:xfrm>
        <a:graphic>
          <a:graphicData uri="http://schemas.openxmlformats.org/drawingml/2006/table">
            <a:tbl>
              <a:tblPr/>
              <a:tblGrid>
                <a:gridCol w="1936667">
                  <a:extLst>
                    <a:ext uri="{9D8B030D-6E8A-4147-A177-3AD203B41FA5}">
                      <a16:colId xmlns:a16="http://schemas.microsoft.com/office/drawing/2014/main" val="388523430"/>
                    </a:ext>
                  </a:extLst>
                </a:gridCol>
                <a:gridCol w="10255333">
                  <a:extLst>
                    <a:ext uri="{9D8B030D-6E8A-4147-A177-3AD203B41FA5}">
                      <a16:colId xmlns:a16="http://schemas.microsoft.com/office/drawing/2014/main" val="2885214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Num Loops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루프 횟수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루프 실행 횟수입니다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2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Infinite Loop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무한 루프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이 루프를 무한히 실행할지 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4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80503"/>
                  </a:ext>
                </a:extLst>
              </a:tr>
            </a:tbl>
          </a:graphicData>
        </a:graphic>
      </p:graphicFrame>
      <p:pic>
        <p:nvPicPr>
          <p:cNvPr id="17410" name="Picture 2" descr="Loop.png">
            <a:extLst>
              <a:ext uri="{FF2B5EF4-FFF2-40B4-BE49-F238E27FC236}">
                <a16:creationId xmlns:a16="http://schemas.microsoft.com/office/drawing/2014/main" id="{92E46D37-764F-49E8-B854-31AAD1FB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80" y="539570"/>
            <a:ext cx="3017520" cy="25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09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436E78-60C9-4275-A68D-4CCEB6F2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4322"/>
            <a:ext cx="12192000" cy="5929354"/>
          </a:xfrm>
        </p:spPr>
        <p:txBody>
          <a:bodyPr/>
          <a:lstStyle/>
          <a:p>
            <a:r>
              <a:rPr lang="en-US" altLang="ko-KR" dirty="0"/>
              <a:t>Reached Move Goal(</a:t>
            </a:r>
            <a:r>
              <a:rPr lang="ko-KR" altLang="en-US" dirty="0"/>
              <a:t>이동 목표 도달</a:t>
            </a:r>
            <a:r>
              <a:rPr lang="en-US" altLang="ko-KR" dirty="0"/>
              <a:t>)</a:t>
            </a:r>
            <a:r>
              <a:rPr lang="ko-KR" altLang="en-US" dirty="0"/>
              <a:t>됨은 </a:t>
            </a:r>
            <a:r>
              <a:rPr lang="en-US" altLang="ko-KR" dirty="0"/>
              <a:t>(</a:t>
            </a:r>
            <a:r>
              <a:rPr lang="ko-KR" altLang="en-US" dirty="0"/>
              <a:t>캐릭터 </a:t>
            </a:r>
            <a:r>
              <a:rPr lang="ko-KR" altLang="en-US" dirty="0" err="1"/>
              <a:t>무브먼트</a:t>
            </a:r>
            <a:r>
              <a:rPr lang="ko-KR" altLang="en-US" dirty="0"/>
              <a:t> 컴포넌트가 있는</a:t>
            </a:r>
            <a:r>
              <a:rPr lang="en-US" altLang="ko-KR" dirty="0"/>
              <a:t>) </a:t>
            </a:r>
            <a:r>
              <a:rPr lang="ko-KR" altLang="en-US" dirty="0"/>
              <a:t>폰의 경로를 검사하여</a:t>
            </a:r>
            <a:r>
              <a:rPr lang="en-US" altLang="ko-KR" dirty="0"/>
              <a:t>, </a:t>
            </a:r>
            <a:r>
              <a:rPr lang="ko-KR" altLang="en-US" dirty="0"/>
              <a:t>폰이 이동 목표에 도달한 경우 성공을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62DFBF-8BF2-4F3A-B0AB-FF06DF5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Reached Move Goal -14-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0A396D-C6F8-4BED-B601-C84A587FD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40620"/>
              </p:ext>
            </p:extLst>
          </p:nvPr>
        </p:nvGraphicFramePr>
        <p:xfrm>
          <a:off x="0" y="2687479"/>
          <a:ext cx="12192000" cy="731520"/>
        </p:xfrm>
        <a:graphic>
          <a:graphicData uri="http://schemas.openxmlformats.org/drawingml/2006/table">
            <a:tbl>
              <a:tblPr/>
              <a:tblGrid>
                <a:gridCol w="2538824">
                  <a:extLst>
                    <a:ext uri="{9D8B030D-6E8A-4147-A177-3AD203B41FA5}">
                      <a16:colId xmlns:a16="http://schemas.microsoft.com/office/drawing/2014/main" val="3705615927"/>
                    </a:ext>
                  </a:extLst>
                </a:gridCol>
                <a:gridCol w="9653176">
                  <a:extLst>
                    <a:ext uri="{9D8B030D-6E8A-4147-A177-3AD203B41FA5}">
                      <a16:colId xmlns:a16="http://schemas.microsoft.com/office/drawing/2014/main" val="383999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Inverse Condition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조건 반전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결과를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 altLang="ko-KR" i="1">
                          <a:effectLst/>
                        </a:rPr>
                        <a:t>true</a:t>
                      </a:r>
                      <a:r>
                        <a:rPr lang="ko-KR" altLang="en-US">
                          <a:effectLst/>
                        </a:rPr>
                        <a:t> 를 </a:t>
                      </a:r>
                      <a:r>
                        <a:rPr lang="en-US" altLang="ko-KR" i="1">
                          <a:effectLst/>
                        </a:rPr>
                        <a:t>false</a:t>
                      </a:r>
                      <a:r>
                        <a:rPr lang="ko-KR" altLang="en-US">
                          <a:effectLst/>
                        </a:rPr>
                        <a:t> 로</a:t>
                      </a:r>
                      <a:r>
                        <a:rPr lang="en-US" altLang="ko-KR">
                          <a:effectLst/>
                        </a:rPr>
                        <a:t>, </a:t>
                      </a:r>
                      <a:r>
                        <a:rPr lang="en-US" altLang="ko-KR" i="1">
                          <a:effectLst/>
                        </a:rPr>
                        <a:t>false</a:t>
                      </a:r>
                      <a:r>
                        <a:rPr lang="ko-KR" altLang="en-US">
                          <a:effectLst/>
                        </a:rPr>
                        <a:t> 를 </a:t>
                      </a:r>
                      <a:r>
                        <a:rPr lang="en-US" altLang="ko-KR" i="1">
                          <a:effectLst/>
                        </a:rPr>
                        <a:t>true</a:t>
                      </a:r>
                      <a:r>
                        <a:rPr lang="ko-KR" altLang="en-US">
                          <a:effectLst/>
                        </a:rPr>
                        <a:t> 로</a:t>
                      </a:r>
                      <a:r>
                        <a:rPr lang="en-US" altLang="ko-KR">
                          <a:effectLst/>
                        </a:rPr>
                        <a:t>) </a:t>
                      </a:r>
                      <a:r>
                        <a:rPr lang="ko-KR" altLang="en-US">
                          <a:effectLst/>
                        </a:rPr>
                        <a:t>반전시킬지 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15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32641"/>
                  </a:ext>
                </a:extLst>
              </a:tr>
            </a:tbl>
          </a:graphicData>
        </a:graphic>
      </p:graphicFrame>
      <p:pic>
        <p:nvPicPr>
          <p:cNvPr id="18434" name="Picture 2" descr="ReachedMoveGoal.png">
            <a:extLst>
              <a:ext uri="{FF2B5EF4-FFF2-40B4-BE49-F238E27FC236}">
                <a16:creationId xmlns:a16="http://schemas.microsoft.com/office/drawing/2014/main" id="{DB34EED5-42A8-4E82-823D-B54F6146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643" y="917268"/>
            <a:ext cx="3304357" cy="155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78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36198E-D1D3-4D93-AE40-2894570AF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354687"/>
              </p:ext>
            </p:extLst>
          </p:nvPr>
        </p:nvGraphicFramePr>
        <p:xfrm>
          <a:off x="0" y="2321719"/>
          <a:ext cx="12192000" cy="1737360"/>
        </p:xfrm>
        <a:graphic>
          <a:graphicData uri="http://schemas.openxmlformats.org/drawingml/2006/table">
            <a:tbl>
              <a:tblPr/>
              <a:tblGrid>
                <a:gridCol w="3154680">
                  <a:extLst>
                    <a:ext uri="{9D8B030D-6E8A-4147-A177-3AD203B41FA5}">
                      <a16:colId xmlns:a16="http://schemas.microsoft.com/office/drawing/2014/main" val="3928550298"/>
                    </a:ext>
                  </a:extLst>
                </a:gridCol>
                <a:gridCol w="9037320">
                  <a:extLst>
                    <a:ext uri="{9D8B030D-6E8A-4147-A177-3AD203B41FA5}">
                      <a16:colId xmlns:a16="http://schemas.microsoft.com/office/drawing/2014/main" val="3103512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Cooldown Tag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쿨다운 태그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쿨다운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재사용 대기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  <a:r>
                        <a:rPr lang="ko-KR" altLang="en-US">
                          <a:effectLst/>
                        </a:rPr>
                        <a:t>에 사용할 게임플레이 태그입니다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11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Cooldown Duration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쿨다운 기간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쿨다운의 초 단위 기간입니다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07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Add to Existing Duration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기존 기간에 추가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주어진 게임플레이 태그에 기존 쿨다운이 있을 경우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거기에 추가시킬지 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07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89019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57F02B1-D06A-4F6C-A021-EF8942C0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Tag Cooldown -15-</a:t>
            </a:r>
            <a:endParaRPr lang="ko-KR" altLang="en-US" dirty="0"/>
          </a:p>
        </p:txBody>
      </p:sp>
      <p:pic>
        <p:nvPicPr>
          <p:cNvPr id="19458" name="Picture 2" descr="SetTagCooldown.png">
            <a:extLst>
              <a:ext uri="{FF2B5EF4-FFF2-40B4-BE49-F238E27FC236}">
                <a16:creationId xmlns:a16="http://schemas.microsoft.com/office/drawing/2014/main" id="{192E2BDF-BC26-4708-91C0-195AAEE2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45763"/>
            <a:ext cx="3505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70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991C1B0-800F-44F1-BE46-396D63D9A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637956"/>
              </p:ext>
            </p:extLst>
          </p:nvPr>
        </p:nvGraphicFramePr>
        <p:xfrm>
          <a:off x="0" y="1889759"/>
          <a:ext cx="12192000" cy="4408140"/>
        </p:xfrm>
        <a:graphic>
          <a:graphicData uri="http://schemas.openxmlformats.org/drawingml/2006/table">
            <a:tbl>
              <a:tblPr/>
              <a:tblGrid>
                <a:gridCol w="3870960">
                  <a:extLst>
                    <a:ext uri="{9D8B030D-6E8A-4147-A177-3AD203B41FA5}">
                      <a16:colId xmlns:a16="http://schemas.microsoft.com/office/drawing/2014/main" val="3000202482"/>
                    </a:ext>
                  </a:extLst>
                </a:gridCol>
                <a:gridCol w="8321040">
                  <a:extLst>
                    <a:ext uri="{9D8B030D-6E8A-4147-A177-3AD203B41FA5}">
                      <a16:colId xmlns:a16="http://schemas.microsoft.com/office/drawing/2014/main" val="1425391365"/>
                    </a:ext>
                  </a:extLst>
                </a:gridCol>
              </a:tblGrid>
              <a:tr h="16079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Cooldown Tag</a:t>
                      </a:r>
                      <a:endParaRPr lang="en-US" sz="150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쿨다운 태그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쿨다운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재사용 대기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  <a:r>
                        <a:rPr lang="ko-KR" altLang="en-US" sz="1500">
                          <a:effectLst/>
                        </a:rPr>
                        <a:t>에 사용할 게임플레이 태그입니다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292401"/>
                  </a:ext>
                </a:extLst>
              </a:tr>
              <a:tr h="158723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Cooldown Duration</a:t>
                      </a:r>
                      <a:endParaRPr lang="en-US" sz="150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쿨다운 기간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쿨다운의 초 단위 기간입니다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61586"/>
                  </a:ext>
                </a:extLst>
              </a:tr>
              <a:tr h="226747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Add to Existing Duration</a:t>
                      </a:r>
                      <a:endParaRPr lang="en-US" sz="150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기존 기간에 추가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주어진 게임플레이 태그에 기존 쿨다운이 있을 경우</a:t>
                      </a:r>
                      <a:r>
                        <a:rPr lang="en-US" altLang="ko-KR" sz="1500">
                          <a:effectLst/>
                        </a:rPr>
                        <a:t>, </a:t>
                      </a:r>
                      <a:r>
                        <a:rPr lang="ko-KR" altLang="en-US" sz="1500">
                          <a:effectLst/>
                        </a:rPr>
                        <a:t>거기에 추가시킬지 입니다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74400"/>
                  </a:ext>
                </a:extLst>
              </a:tr>
              <a:tr h="294771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Adds/Sets Cooldown on Deactivation</a:t>
                      </a:r>
                      <a:endParaRPr lang="en-US" sz="150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비활성화시 쿨다운 추가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설정 </a:t>
                      </a:r>
                      <a:r>
                        <a:rPr lang="en-US" altLang="ko-KR" sz="1500">
                          <a:effectLst/>
                        </a:rPr>
                        <a:t>- </a:t>
                      </a:r>
                      <a:r>
                        <a:rPr lang="ko-KR" altLang="en-US" sz="1500">
                          <a:effectLst/>
                        </a:rPr>
                        <a:t>데코레이터 비활성화시 쿨다운 태그의 값을 추가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설정 할 것인지 말 것인지 입니다</a:t>
                      </a:r>
                      <a:r>
                        <a:rPr lang="en-US" altLang="ko-KR" sz="150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66056"/>
                  </a:ext>
                </a:extLst>
              </a:tr>
              <a:tr h="10465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Observer Aborts</a:t>
                      </a:r>
                      <a:endParaRPr lang="en-US" sz="150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>
                          <a:effectLst/>
                        </a:rPr>
                        <a:t>관찰자 중단 </a:t>
                      </a:r>
                      <a:r>
                        <a:rPr lang="en-US" altLang="ko-KR" sz="1500">
                          <a:effectLst/>
                        </a:rPr>
                        <a:t>-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12904"/>
                  </a:ext>
                </a:extLst>
              </a:tr>
              <a:tr h="158723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None</a:t>
                      </a:r>
                      <a:endParaRPr lang="en-US" altLang="ko-KR" sz="15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500" dirty="0">
                          <a:effectLst/>
                        </a:rPr>
                        <a:t>없음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아무것도 중단하지 않습니다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39922"/>
                  </a:ext>
                </a:extLst>
              </a:tr>
              <a:tr h="160799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Self</a:t>
                      </a:r>
                      <a:endParaRPr lang="en-US" altLang="ko-KR" sz="15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500" dirty="0">
                          <a:effectLst/>
                        </a:rPr>
                        <a:t>자신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91794"/>
                  </a:ext>
                </a:extLst>
              </a:tr>
              <a:tr h="160799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Lower Priority</a:t>
                      </a:r>
                      <a:endParaRPr lang="en-US" altLang="ko-KR" sz="15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500" dirty="0">
                          <a:effectLst/>
                        </a:rPr>
                        <a:t>하위 우선권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646"/>
                  </a:ext>
                </a:extLst>
              </a:tr>
              <a:tr h="226747">
                <a:tc>
                  <a:txBody>
                    <a:bodyPr/>
                    <a:lstStyle/>
                    <a:p>
                      <a:pPr fontAlgn="t"/>
                      <a:endParaRPr lang="en-US" sz="1500" dirty="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effectLst/>
                        </a:rPr>
                        <a:t>Both</a:t>
                      </a:r>
                      <a:endParaRPr lang="en-US" altLang="ko-KR" sz="15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500" dirty="0">
                          <a:effectLst/>
                        </a:rPr>
                        <a:t>양쪽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>
                          <a:effectLst/>
                        </a:rPr>
                        <a:t>자신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그 아래 실행중인 서브 트리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846844"/>
                  </a:ext>
                </a:extLst>
              </a:tr>
              <a:tr h="16079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effectLst/>
                        </a:rPr>
                        <a:t>Node Name</a:t>
                      </a:r>
                      <a:endParaRPr lang="en-US" sz="1500">
                        <a:effectLst/>
                      </a:endParaRP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500" dirty="0">
                          <a:effectLst/>
                        </a:rPr>
                        <a:t>노드 이름 </a:t>
                      </a:r>
                      <a:r>
                        <a:rPr lang="en-US" altLang="ko-KR" sz="1500" dirty="0">
                          <a:effectLst/>
                        </a:rPr>
                        <a:t>- </a:t>
                      </a:r>
                      <a:r>
                        <a:rPr lang="ko-KR" altLang="en-US" sz="1500" dirty="0" err="1">
                          <a:effectLst/>
                        </a:rPr>
                        <a:t>비헤이비어</a:t>
                      </a:r>
                      <a:r>
                        <a:rPr lang="ko-KR" altLang="en-US" sz="1500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75055" marR="75055" marT="37527" marB="375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47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C0A8A1D1-AFDF-4B77-8794-3AC28CDE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 Cooldown -16-</a:t>
            </a:r>
            <a:endParaRPr lang="ko-KR" altLang="en-US" dirty="0"/>
          </a:p>
        </p:txBody>
      </p:sp>
      <p:pic>
        <p:nvPicPr>
          <p:cNvPr id="20482" name="Picture 2" descr="TagCooldown.png">
            <a:extLst>
              <a:ext uri="{FF2B5EF4-FFF2-40B4-BE49-F238E27FC236}">
                <a16:creationId xmlns:a16="http://schemas.microsoft.com/office/drawing/2014/main" id="{BB36CE80-ECA1-4534-9A5C-0E2BBB1D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71" y="500043"/>
            <a:ext cx="4908630" cy="138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965DB9-66BE-4643-AB00-4730C8B6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다수의 조건이 동시에 충족되면 발동되는 이벤트입니다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액터간의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반응은 오버랩을 허용해야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이벤트를 실행할 두 </a:t>
            </a:r>
            <a:r>
              <a:rPr lang="ko-KR" altLang="en-US" dirty="0" err="1"/>
              <a:t>액터</a:t>
            </a:r>
            <a:r>
              <a:rPr lang="ko-KR" altLang="en-US" dirty="0"/>
              <a:t> 모두 </a:t>
            </a:r>
            <a:r>
              <a:rPr lang="en-US" altLang="ko-KR" b="1" dirty="0"/>
              <a:t>Generate Overlap Events</a:t>
            </a:r>
            <a:r>
              <a:rPr lang="ko-KR" altLang="en-US" dirty="0"/>
              <a:t> 가 </a:t>
            </a:r>
            <a:r>
              <a:rPr lang="en-US" altLang="ko-KR" i="1" dirty="0"/>
              <a:t>true</a:t>
            </a:r>
            <a:r>
              <a:rPr lang="ko-KR" altLang="en-US" dirty="0"/>
              <a:t> 설정되어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두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겹치기가 중단되어야</a:t>
            </a:r>
            <a:r>
              <a:rPr lang="en-US" altLang="ko-KR" dirty="0"/>
              <a:t>, </a:t>
            </a:r>
            <a:r>
              <a:rPr lang="ko-KR" altLang="en-US" dirty="0"/>
              <a:t>즉 서로 멀어지거나 하나가 소멸되어야 합니다</a:t>
            </a:r>
            <a:r>
              <a:rPr lang="en-US" altLang="ko-KR" dirty="0"/>
              <a:t>.</a:t>
            </a:r>
          </a:p>
          <a:p>
            <a:r>
              <a:rPr lang="ko-KR" altLang="en-US" i="1" dirty="0"/>
              <a:t>이 </a:t>
            </a:r>
            <a:r>
              <a:rPr lang="ko-KR" altLang="en-US" i="1" dirty="0" err="1"/>
              <a:t>블루프린트</a:t>
            </a:r>
            <a:r>
              <a:rPr lang="ko-KR" altLang="en-US" i="1" dirty="0"/>
              <a:t> </a:t>
            </a:r>
            <a:r>
              <a:rPr lang="ko-KR" altLang="en-US" i="1" dirty="0" err="1"/>
              <a:t>액터가</a:t>
            </a:r>
            <a:r>
              <a:rPr lang="ko-KR" altLang="en-US" i="1" dirty="0"/>
              <a:t> </a:t>
            </a:r>
            <a:r>
              <a:rPr lang="en-US" altLang="ko-KR" i="1" dirty="0"/>
              <a:t>Player Actor </a:t>
            </a:r>
            <a:r>
              <a:rPr lang="ko-KR" altLang="en-US" i="1" dirty="0"/>
              <a:t>변수에 저장된 </a:t>
            </a:r>
            <a:r>
              <a:rPr lang="ko-KR" altLang="en-US" i="1" dirty="0" err="1"/>
              <a:t>액터를</a:t>
            </a:r>
            <a:r>
              <a:rPr lang="ko-KR" altLang="en-US" i="1" dirty="0"/>
              <a:t> 제외한 다른 </a:t>
            </a:r>
            <a:r>
              <a:rPr lang="ko-KR" altLang="en-US" i="1" dirty="0" err="1"/>
              <a:t>액터에</a:t>
            </a:r>
            <a:r>
              <a:rPr lang="ko-KR" altLang="en-US" i="1" dirty="0"/>
              <a:t> 더이상 겹치지 않으면</a:t>
            </a:r>
            <a:r>
              <a:rPr lang="en-US" altLang="ko-KR" i="1" dirty="0"/>
              <a:t>, </a:t>
            </a:r>
            <a:r>
              <a:rPr lang="ko-KR" altLang="en-US" i="1" dirty="0"/>
              <a:t>겹쳤던 </a:t>
            </a:r>
            <a:r>
              <a:rPr lang="ko-KR" altLang="en-US" i="1" dirty="0" err="1"/>
              <a:t>액터를</a:t>
            </a:r>
            <a:r>
              <a:rPr lang="ko-KR" altLang="en-US" i="1" dirty="0"/>
              <a:t> 소멸시킵니다</a:t>
            </a:r>
            <a:r>
              <a:rPr lang="en-US" altLang="ko-KR" i="1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A8827-21B4-4A1A-AFF2-9B4C05BD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Actor End Overlap</a:t>
            </a:r>
            <a:endParaRPr lang="ko-KR" altLang="en-US" dirty="0"/>
          </a:p>
        </p:txBody>
      </p:sp>
      <p:pic>
        <p:nvPicPr>
          <p:cNvPr id="32770" name="Picture 2" descr="EndOverlapEX.png">
            <a:extLst>
              <a:ext uri="{FF2B5EF4-FFF2-40B4-BE49-F238E27FC236}">
                <a16:creationId xmlns:a16="http://schemas.microsoft.com/office/drawing/2014/main" id="{809E864F-91AC-4884-8F3A-387E37E83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3464719"/>
            <a:ext cx="79343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08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BD49E0-2D01-4147-86BD-14B28F94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Limit(</a:t>
            </a:r>
            <a:r>
              <a:rPr lang="ko-KR" altLang="en-US" dirty="0"/>
              <a:t>시간 제한 </a:t>
            </a:r>
            <a:r>
              <a:rPr lang="ko-KR" altLang="en-US" dirty="0" err="1"/>
              <a:t>데코레이터</a:t>
            </a:r>
            <a:r>
              <a:rPr lang="en-US" altLang="ko-KR" dirty="0"/>
              <a:t>)</a:t>
            </a:r>
            <a:r>
              <a:rPr lang="ko-KR" altLang="en-US" dirty="0"/>
              <a:t>는 분기나 노드 완료시까지 일정 기간 기다린 다음 멈추거나 빠져나옵니다</a:t>
            </a:r>
            <a:r>
              <a:rPr lang="en-US" altLang="ko-KR" dirty="0"/>
              <a:t>. </a:t>
            </a:r>
            <a:r>
              <a:rPr lang="ko-KR" altLang="en-US" dirty="0"/>
              <a:t>노드가 포커스를 받을 때마다 타이머가 </a:t>
            </a:r>
            <a:r>
              <a:rPr lang="ko-KR" altLang="en-US" dirty="0" err="1"/>
              <a:t>리셋됩니다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AEE318-5BFD-4956-A5F5-8FD862EC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Limit -17-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42CE44-50CD-4C13-A160-646E9444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07614"/>
              </p:ext>
            </p:extLst>
          </p:nvPr>
        </p:nvGraphicFramePr>
        <p:xfrm>
          <a:off x="0" y="2443639"/>
          <a:ext cx="11764391" cy="2560320"/>
        </p:xfrm>
        <a:graphic>
          <a:graphicData uri="http://schemas.openxmlformats.org/drawingml/2006/table">
            <a:tbl>
              <a:tblPr/>
              <a:tblGrid>
                <a:gridCol w="2041271">
                  <a:extLst>
                    <a:ext uri="{9D8B030D-6E8A-4147-A177-3AD203B41FA5}">
                      <a16:colId xmlns:a16="http://schemas.microsoft.com/office/drawing/2014/main" val="1778619234"/>
                    </a:ext>
                  </a:extLst>
                </a:gridCol>
                <a:gridCol w="9723120">
                  <a:extLst>
                    <a:ext uri="{9D8B030D-6E8A-4147-A177-3AD203B41FA5}">
                      <a16:colId xmlns:a16="http://schemas.microsoft.com/office/drawing/2014/main" val="3849237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Time Limit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시간 제한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이 기간 이후 노드를 빠져나갑니다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초 단위입니다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86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Observer Aborts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관찰자 중단 </a:t>
                      </a:r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9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None</a:t>
                      </a:r>
                      <a:r>
                        <a:rPr lang="ko-KR" altLang="en-US" dirty="0">
                          <a:effectLst/>
                        </a:rPr>
                        <a:t>없음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아무것도 중단하지 않습니다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65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Self</a:t>
                      </a:r>
                      <a:r>
                        <a:rPr lang="ko-KR" altLang="en-US" dirty="0">
                          <a:effectLst/>
                        </a:rPr>
                        <a:t>자신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자신과 이 노드 아래 실행중인 서브 트리도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3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Lower Priority</a:t>
                      </a:r>
                      <a:r>
                        <a:rPr lang="ko-KR" altLang="en-US" dirty="0">
                          <a:effectLst/>
                        </a:rPr>
                        <a:t>하위 우선권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이 노드보다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47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Both</a:t>
                      </a:r>
                      <a:r>
                        <a:rPr lang="ko-KR" altLang="en-US" dirty="0">
                          <a:effectLst/>
                        </a:rPr>
                        <a:t>양쪽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자신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그 아래 실행중인 서브 트리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이 노드 오른쪽에 있는 노드를 중단합니다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202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87439"/>
                  </a:ext>
                </a:extLst>
              </a:tr>
            </a:tbl>
          </a:graphicData>
        </a:graphic>
      </p:graphicFrame>
      <p:pic>
        <p:nvPicPr>
          <p:cNvPr id="21506" name="Picture 2" descr="TimeLimit.png">
            <a:extLst>
              <a:ext uri="{FF2B5EF4-FFF2-40B4-BE49-F238E27FC236}">
                <a16:creationId xmlns:a16="http://schemas.microsoft.com/office/drawing/2014/main" id="{FB1135AE-008C-47E2-A1DC-00E146B2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1018202"/>
            <a:ext cx="1657350" cy="142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383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DEEF99-CA07-48E7-BC80-5D8585EF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서비스는 </a:t>
            </a:r>
            <a:r>
              <a:rPr lang="en-US" altLang="ko-KR" sz="2000" b="1" u="sng" dirty="0">
                <a:hlinkClick r:id="rId2"/>
              </a:rPr>
              <a:t>Composite</a:t>
            </a:r>
            <a:r>
              <a:rPr lang="en-US" altLang="ko-KR" sz="2000" b="1" u="sng" dirty="0"/>
              <a:t>(</a:t>
            </a:r>
            <a:r>
              <a:rPr lang="ko-KR" altLang="en-US" sz="2000" dirty="0" err="1"/>
              <a:t>컴포짓</a:t>
            </a:r>
            <a:r>
              <a:rPr lang="ko-KR" altLang="en-US" sz="2000" dirty="0"/>
              <a:t> 노드</a:t>
            </a:r>
            <a:r>
              <a:rPr lang="en-US" altLang="ko-KR" sz="2000" dirty="0"/>
              <a:t>)</a:t>
            </a:r>
            <a:r>
              <a:rPr lang="ko-KR" altLang="en-US" sz="2000" dirty="0"/>
              <a:t>에 붙어 분기가 실행되는 한 정해진 빈도에 따라 실행됩니다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보통 검사를 하고 블랙보드를 업데이트하는 데 사용됩니다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다른 </a:t>
            </a:r>
            <a:r>
              <a:rPr lang="ko-KR" altLang="en-US" sz="2000" dirty="0" err="1"/>
              <a:t>비헤이비어</a:t>
            </a:r>
            <a:r>
              <a:rPr lang="ko-KR" altLang="en-US" sz="2000" dirty="0"/>
              <a:t> 트리 시스템에서 보통 </a:t>
            </a:r>
            <a:r>
              <a:rPr lang="en-US" altLang="ko-KR" sz="2000" dirty="0"/>
              <a:t>Parallel </a:t>
            </a:r>
            <a:r>
              <a:rPr lang="ko-KR" altLang="en-US" sz="2000" dirty="0"/>
              <a:t>이라는 노드에 해당하는 것입니다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시스템</a:t>
            </a:r>
            <a:r>
              <a:rPr lang="en-US" altLang="ko-KR" sz="2000" dirty="0"/>
              <a:t>;</a:t>
            </a:r>
          </a:p>
          <a:p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Focus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디폴트 포커스는 AI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콘트롤러의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포커스를 설정하여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블루프린트와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코드에서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액터에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접근하는 바로가기를 만듭니다. </a:t>
            </a:r>
            <a:endParaRPr kumimoji="0" lang="en-US" altLang="ko-KR" sz="20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콘트롤러의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포커스를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액터로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설정함으로써, 블랙보드 키를 접근하는 대신 AI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콘트롤러에서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바로 접근할 수 있습니다.</a:t>
            </a:r>
            <a:endParaRPr kumimoji="0" lang="en-US" altLang="ko-KR" sz="20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4.4 이후 블랙보드 키는 벡터 블랙보드 키를 받는 것으로 나타나지만, 아무 것도 하지 않습니다.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Clear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Focus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20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Actor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함수는 액터에서 작동하기 때문입니다.</a:t>
            </a:r>
            <a:r>
              <a:rPr kumimoji="0" lang="en-US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AAEB63-CD88-4DE3-BDB4-7E63103C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C8A9F3F-C62F-4325-8E19-B28D643BF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8959"/>
              </p:ext>
            </p:extLst>
          </p:nvPr>
        </p:nvGraphicFramePr>
        <p:xfrm>
          <a:off x="0" y="4457701"/>
          <a:ext cx="12192000" cy="1371600"/>
        </p:xfrm>
        <a:graphic>
          <a:graphicData uri="http://schemas.openxmlformats.org/drawingml/2006/table">
            <a:tbl>
              <a:tblPr/>
              <a:tblGrid>
                <a:gridCol w="2473726">
                  <a:extLst>
                    <a:ext uri="{9D8B030D-6E8A-4147-A177-3AD203B41FA5}">
                      <a16:colId xmlns:a16="http://schemas.microsoft.com/office/drawing/2014/main" val="1713328261"/>
                    </a:ext>
                  </a:extLst>
                </a:gridCol>
                <a:gridCol w="9718274">
                  <a:extLst>
                    <a:ext uri="{9D8B030D-6E8A-4147-A177-3AD203B41FA5}">
                      <a16:colId xmlns:a16="http://schemas.microsoft.com/office/drawing/2014/main" val="3534365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9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Blackboard Key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블랙보드 키 </a:t>
                      </a:r>
                      <a:r>
                        <a:rPr lang="en-US" altLang="ko-KR" dirty="0">
                          <a:effectLst/>
                        </a:rPr>
                        <a:t>- </a:t>
                      </a:r>
                      <a:r>
                        <a:rPr lang="en-US" altLang="ko-KR" dirty="0" err="1">
                          <a:effectLst/>
                        </a:rPr>
                        <a:t>GetFocusActor</a:t>
                      </a:r>
                      <a:r>
                        <a:rPr lang="en-US" altLang="ko-KR" dirty="0">
                          <a:effectLst/>
                        </a:rPr>
                        <a:t> </a:t>
                      </a:r>
                      <a:r>
                        <a:rPr lang="ko-KR" altLang="en-US" dirty="0">
                          <a:effectLst/>
                        </a:rPr>
                        <a:t>를 사용하여 </a:t>
                      </a:r>
                      <a:r>
                        <a:rPr lang="en-US" altLang="ko-KR" dirty="0">
                          <a:effectLst/>
                        </a:rPr>
                        <a:t>AI </a:t>
                      </a:r>
                      <a:r>
                        <a:rPr lang="ko-KR" altLang="en-US" dirty="0" err="1">
                          <a:effectLst/>
                        </a:rPr>
                        <a:t>콘트롤러에서</a:t>
                      </a:r>
                      <a:r>
                        <a:rPr lang="ko-KR" altLang="en-US" dirty="0">
                          <a:effectLst/>
                        </a:rPr>
                        <a:t> 빠르게 </a:t>
                      </a:r>
                      <a:r>
                        <a:rPr lang="ko-KR" altLang="en-US" dirty="0" err="1">
                          <a:effectLst/>
                        </a:rPr>
                        <a:t>레퍼런싱할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액터</a:t>
                      </a:r>
                      <a:r>
                        <a:rPr lang="ko-KR" altLang="en-US" dirty="0">
                          <a:effectLst/>
                        </a:rPr>
                        <a:t> 키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와 베이스 클래스가 </a:t>
                      </a:r>
                      <a:r>
                        <a:rPr lang="ko-KR" altLang="en-US" dirty="0" err="1">
                          <a:effectLst/>
                        </a:rPr>
                        <a:t>액터로</a:t>
                      </a:r>
                      <a:r>
                        <a:rPr lang="ko-KR" altLang="en-US" dirty="0">
                          <a:effectLst/>
                        </a:rPr>
                        <a:t> 설정된 오브젝트 키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r>
                        <a:rPr lang="ko-KR" altLang="en-US" dirty="0">
                          <a:effectLst/>
                        </a:rPr>
                        <a:t>를 받습니다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23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Node Name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58951"/>
                  </a:ext>
                </a:extLst>
              </a:tr>
            </a:tbl>
          </a:graphicData>
        </a:graphic>
      </p:graphicFrame>
      <p:pic>
        <p:nvPicPr>
          <p:cNvPr id="22531" name="Picture 3" descr="SetDefaultFocus.png">
            <a:extLst>
              <a:ext uri="{FF2B5EF4-FFF2-40B4-BE49-F238E27FC236}">
                <a16:creationId xmlns:a16="http://schemas.microsoft.com/office/drawing/2014/main" id="{B6FFF0B2-9D8E-4F11-AF98-9AA614B2C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238" y="3343256"/>
            <a:ext cx="21431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71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6DD36C-580F-4432-AF36-F45AA79F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태스크란 어떤 작업을 하는 노드로</a:t>
            </a:r>
            <a:r>
              <a:rPr lang="en-US" altLang="ko-KR" dirty="0"/>
              <a:t>, </a:t>
            </a:r>
            <a:r>
              <a:rPr lang="ko-KR" altLang="en-US" dirty="0"/>
              <a:t>그 작업은 </a:t>
            </a:r>
            <a:r>
              <a:rPr lang="en-US" altLang="ko-KR" dirty="0"/>
              <a:t>AI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블랙보드 값 조정 등입니다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거기에 </a:t>
            </a:r>
            <a:r>
              <a:rPr lang="en-US" altLang="ko-KR" b="1" u="sng" dirty="0">
                <a:hlinkClick r:id="rId2"/>
              </a:rPr>
              <a:t>Decorator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 err="1"/>
              <a:t>데코레이터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>가 붙을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E82E39-6484-47E6-92E0-8672CB4B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태스크</a:t>
            </a:r>
            <a:r>
              <a:rPr lang="en-US" altLang="ko-KR" dirty="0"/>
              <a:t>(Task)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22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88BC44-30FD-4D20-B0DF-044414E0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Noise(</a:t>
            </a:r>
            <a:r>
              <a:rPr lang="ko-KR" altLang="en-US" dirty="0"/>
              <a:t>노이즈 만들기 태스크</a:t>
            </a:r>
            <a:r>
              <a:rPr lang="en-US" altLang="ko-KR" dirty="0"/>
              <a:t>)</a:t>
            </a:r>
            <a:r>
              <a:rPr lang="ko-KR" altLang="en-US" dirty="0"/>
              <a:t>는 제어되는 폰에 </a:t>
            </a:r>
            <a:r>
              <a:rPr lang="en-US" altLang="ko-KR" b="1" dirty="0" err="1"/>
              <a:t>PawnNoiseEmitter</a:t>
            </a:r>
            <a:r>
              <a:rPr lang="ko-KR" altLang="en-US" dirty="0"/>
              <a:t> 컴포넌트가 있는 경우</a:t>
            </a:r>
            <a:r>
              <a:rPr lang="en-US" altLang="ko-KR" dirty="0"/>
              <a:t>, </a:t>
            </a:r>
            <a:r>
              <a:rPr lang="en-US" altLang="ko-KR" b="1" dirty="0" err="1"/>
              <a:t>PawnSensing</a:t>
            </a:r>
            <a:r>
              <a:rPr lang="ko-KR" altLang="en-US" dirty="0"/>
              <a:t> 컴포넌트가 있는 폰이 들을 수 </a:t>
            </a:r>
            <a:r>
              <a:rPr lang="en-US" altLang="ko-KR" dirty="0"/>
              <a:t>(</a:t>
            </a:r>
            <a:r>
              <a:rPr lang="ko-KR" altLang="en-US" dirty="0"/>
              <a:t>메시지를 받을 수</a:t>
            </a:r>
            <a:r>
              <a:rPr lang="en-US" altLang="ko-KR" dirty="0"/>
              <a:t>) </a:t>
            </a:r>
            <a:r>
              <a:rPr lang="ko-KR" altLang="en-US" dirty="0"/>
              <a:t>있는 </a:t>
            </a:r>
            <a:r>
              <a:rPr lang="en-US" altLang="ko-KR" dirty="0"/>
              <a:t>"</a:t>
            </a:r>
            <a:r>
              <a:rPr lang="ko-KR" altLang="en-US" dirty="0"/>
              <a:t>노이즈를 만들도록</a:t>
            </a:r>
            <a:r>
              <a:rPr lang="en-US" altLang="ko-KR" dirty="0"/>
              <a:t>" (</a:t>
            </a:r>
            <a:r>
              <a:rPr lang="ko-KR" altLang="en-US" dirty="0"/>
              <a:t>메시지를 전송하도록</a:t>
            </a:r>
            <a:r>
              <a:rPr lang="en-US" altLang="ko-KR" dirty="0"/>
              <a:t>)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BE59B2-A775-4B1C-9D6F-5674AC9B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Noise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E9260B-F5C3-4EC0-A0E3-783304320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10845"/>
              </p:ext>
            </p:extLst>
          </p:nvPr>
        </p:nvGraphicFramePr>
        <p:xfrm>
          <a:off x="0" y="2961799"/>
          <a:ext cx="12192000" cy="731520"/>
        </p:xfrm>
        <a:graphic>
          <a:graphicData uri="http://schemas.openxmlformats.org/drawingml/2006/table">
            <a:tbl>
              <a:tblPr/>
              <a:tblGrid>
                <a:gridCol w="1969216">
                  <a:extLst>
                    <a:ext uri="{9D8B030D-6E8A-4147-A177-3AD203B41FA5}">
                      <a16:colId xmlns:a16="http://schemas.microsoft.com/office/drawing/2014/main" val="2107281345"/>
                    </a:ext>
                  </a:extLst>
                </a:gridCol>
                <a:gridCol w="10222784">
                  <a:extLst>
                    <a:ext uri="{9D8B030D-6E8A-4147-A177-3AD203B41FA5}">
                      <a16:colId xmlns:a16="http://schemas.microsoft.com/office/drawing/2014/main" val="2592940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Loudness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크기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생성되는 사운드의 크기입니다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7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74856"/>
                  </a:ext>
                </a:extLst>
              </a:tr>
            </a:tbl>
          </a:graphicData>
        </a:graphic>
      </p:graphicFrame>
      <p:pic>
        <p:nvPicPr>
          <p:cNvPr id="23554" name="Picture 2" descr="MakeNoise.png">
            <a:extLst>
              <a:ext uri="{FF2B5EF4-FFF2-40B4-BE49-F238E27FC236}">
                <a16:creationId xmlns:a16="http://schemas.microsoft.com/office/drawing/2014/main" id="{44791EB8-328D-4A64-825B-97A8B27C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1435646"/>
            <a:ext cx="3535680" cy="142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426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84B8CE-5E3E-4FC2-B236-2806913B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To(</a:t>
            </a:r>
            <a:r>
              <a:rPr lang="ko-KR" altLang="en-US" dirty="0"/>
              <a:t>이동 노드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Character Movement </a:t>
            </a:r>
            <a:r>
              <a:rPr lang="ko-KR" altLang="en-US" dirty="0"/>
              <a:t>컴포넌트가 있는 폰이 </a:t>
            </a:r>
            <a:r>
              <a:rPr lang="ko-KR" altLang="en-US" dirty="0" err="1"/>
              <a:t>내비메시를</a:t>
            </a:r>
            <a:r>
              <a:rPr lang="ko-KR" altLang="en-US" dirty="0"/>
              <a:t> 사용하여 벡터 블랙보드 키로 이동하도록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F249F0-389C-4DF0-B087-A7104D3C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Move To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283DEC4-4117-4BBA-8EED-E6A253043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91877"/>
              </p:ext>
            </p:extLst>
          </p:nvPr>
        </p:nvGraphicFramePr>
        <p:xfrm>
          <a:off x="0" y="2001679"/>
          <a:ext cx="12192000" cy="237744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824663209"/>
                    </a:ext>
                  </a:extLst>
                </a:gridCol>
                <a:gridCol w="9753600">
                  <a:extLst>
                    <a:ext uri="{9D8B030D-6E8A-4147-A177-3AD203B41FA5}">
                      <a16:colId xmlns:a16="http://schemas.microsoft.com/office/drawing/2014/main" val="1326371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Acceptable Radius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수용가능 반경 </a:t>
                      </a:r>
                      <a:r>
                        <a:rPr lang="en-US" altLang="ko-KR">
                          <a:effectLst/>
                        </a:rPr>
                        <a:t>- </a:t>
                      </a:r>
                      <a:r>
                        <a:rPr lang="en-US" altLang="ko-KR" b="1">
                          <a:effectLst/>
                        </a:rPr>
                        <a:t>Move To</a:t>
                      </a:r>
                      <a:r>
                        <a:rPr lang="ko-KR" altLang="en-US">
                          <a:effectLst/>
                        </a:rPr>
                        <a:t> 태스크 성공을 위해 폰이 타겟까지 얼마나 가까이 가야 하는지 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Filter Class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필터 클래스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어느 내비게이션 데이터를 사용할지 입니다</a:t>
                      </a:r>
                      <a:r>
                        <a:rPr lang="en-US" altLang="ko-KR">
                          <a:effectLst/>
                        </a:rPr>
                        <a:t>. None </a:t>
                      </a:r>
                      <a:r>
                        <a:rPr lang="ko-KR" altLang="en-US">
                          <a:effectLst/>
                        </a:rPr>
                        <a:t>으로 설정된 경우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기본 내비게이션 데이터가 사용됩니다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69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Allow Strafe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게걸음 허용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폰에 게걸음을 허용할지 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19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Blackboard Key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블랙보드 키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이동할 위치입니다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벡터</a:t>
                      </a:r>
                      <a:r>
                        <a:rPr lang="en-US" altLang="ko-KR">
                          <a:effectLst/>
                        </a:rPr>
                        <a:t>3).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87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600919"/>
                  </a:ext>
                </a:extLst>
              </a:tr>
            </a:tbl>
          </a:graphicData>
        </a:graphic>
      </p:graphicFrame>
      <p:pic>
        <p:nvPicPr>
          <p:cNvPr id="24578" name="Picture 2" descr="MoveTo.png">
            <a:extLst>
              <a:ext uri="{FF2B5EF4-FFF2-40B4-BE49-F238E27FC236}">
                <a16:creationId xmlns:a16="http://schemas.microsoft.com/office/drawing/2014/main" id="{DD01DAA1-9988-4ABC-B1CE-C27F493A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20" y="955586"/>
            <a:ext cx="2621280" cy="10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37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6CE237-252D-48E8-BEF7-3875F2F1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 Sound, </a:t>
            </a:r>
            <a:r>
              <a:rPr lang="ko-KR" altLang="en-US" dirty="0"/>
              <a:t>사운드 재생 노드는 </a:t>
            </a:r>
            <a:r>
              <a:rPr lang="en-US" altLang="ko-KR" b="1" dirty="0"/>
              <a:t>Sound to Play</a:t>
            </a:r>
            <a:r>
              <a:rPr lang="ko-KR" altLang="en-US" dirty="0"/>
              <a:t> 프로퍼티에 주어진 사운드를 재생합니다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851AB7-9395-43A6-9184-CA12D5B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 Sound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059BBD-1228-44D1-ABA1-15D959ED3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14322"/>
              </p:ext>
            </p:extLst>
          </p:nvPr>
        </p:nvGraphicFramePr>
        <p:xfrm>
          <a:off x="0" y="2961799"/>
          <a:ext cx="12192000" cy="7315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3931278614"/>
                    </a:ext>
                  </a:extLst>
                </a:gridCol>
                <a:gridCol w="10287000">
                  <a:extLst>
                    <a:ext uri="{9D8B030D-6E8A-4147-A177-3AD203B41FA5}">
                      <a16:colId xmlns:a16="http://schemas.microsoft.com/office/drawing/2014/main" val="848707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Sound to Play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재생할 사운드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재생할 사운드 큐 </a:t>
                      </a:r>
                      <a:r>
                        <a:rPr lang="ko-KR" altLang="en-US" dirty="0" err="1">
                          <a:effectLst/>
                        </a:rPr>
                        <a:t>애셋입니다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9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Node Name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04664"/>
                  </a:ext>
                </a:extLst>
              </a:tr>
            </a:tbl>
          </a:graphicData>
        </a:graphic>
      </p:graphicFrame>
      <p:pic>
        <p:nvPicPr>
          <p:cNvPr id="25602" name="Picture 2" descr="PlaySound.png">
            <a:extLst>
              <a:ext uri="{FF2B5EF4-FFF2-40B4-BE49-F238E27FC236}">
                <a16:creationId xmlns:a16="http://schemas.microsoft.com/office/drawing/2014/main" id="{314AEB6D-85AB-431A-8F60-A94D57720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41" y="1140370"/>
            <a:ext cx="3642360" cy="149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02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BE4D9A-2117-49E7-A6B5-734AA852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Behavior, </a:t>
            </a:r>
            <a:r>
              <a:rPr lang="ko-KR" altLang="en-US" dirty="0" err="1"/>
              <a:t>비헤이비어</a:t>
            </a:r>
            <a:r>
              <a:rPr lang="ko-KR" altLang="en-US" dirty="0"/>
              <a:t> 실행 노드는 다른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트리를 실행할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96F89-B50C-4A4E-80F7-30049BE7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Behavior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602F9D-4808-4AD6-A55E-28207EA2C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68653"/>
              </p:ext>
            </p:extLst>
          </p:nvPr>
        </p:nvGraphicFramePr>
        <p:xfrm>
          <a:off x="0" y="2926080"/>
          <a:ext cx="12192000" cy="7315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526732853"/>
                    </a:ext>
                  </a:extLst>
                </a:gridCol>
                <a:gridCol w="9829800">
                  <a:extLst>
                    <a:ext uri="{9D8B030D-6E8A-4147-A177-3AD203B41FA5}">
                      <a16:colId xmlns:a16="http://schemas.microsoft.com/office/drawing/2014/main" val="3669800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Behavior Asset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비헤이비어 애셋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실행시킬 비헤이비어 트리 애셋입니다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53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9559"/>
                  </a:ext>
                </a:extLst>
              </a:tr>
            </a:tbl>
          </a:graphicData>
        </a:graphic>
      </p:graphicFrame>
      <p:pic>
        <p:nvPicPr>
          <p:cNvPr id="26626" name="Picture 2" descr="RunBehavior.png">
            <a:extLst>
              <a:ext uri="{FF2B5EF4-FFF2-40B4-BE49-F238E27FC236}">
                <a16:creationId xmlns:a16="http://schemas.microsoft.com/office/drawing/2014/main" id="{D0E7FEE0-A2E4-4C96-9D48-32DF967B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01" y="1004888"/>
            <a:ext cx="4195199" cy="14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358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6EF0C6-12FB-42AC-BE9E-935C1DAA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EQS Query, EQS </a:t>
            </a:r>
            <a:r>
              <a:rPr lang="ko-KR" altLang="en-US" dirty="0"/>
              <a:t>쿼리 실행 노드입니다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4CCB7-FFE7-44F1-95A8-F886CD83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EQS Query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6F587D-5CFB-453D-9625-DF18ACB6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38673"/>
              </p:ext>
            </p:extLst>
          </p:nvPr>
        </p:nvGraphicFramePr>
        <p:xfrm>
          <a:off x="0" y="1773079"/>
          <a:ext cx="12192000" cy="2560320"/>
        </p:xfrm>
        <a:graphic>
          <a:graphicData uri="http://schemas.openxmlformats.org/drawingml/2006/table">
            <a:tbl>
              <a:tblPr/>
              <a:tblGrid>
                <a:gridCol w="2545080">
                  <a:extLst>
                    <a:ext uri="{9D8B030D-6E8A-4147-A177-3AD203B41FA5}">
                      <a16:colId xmlns:a16="http://schemas.microsoft.com/office/drawing/2014/main" val="3882535938"/>
                    </a:ext>
                  </a:extLst>
                </a:gridCol>
                <a:gridCol w="9646920">
                  <a:extLst>
                    <a:ext uri="{9D8B030D-6E8A-4147-A177-3AD203B41FA5}">
                      <a16:colId xmlns:a16="http://schemas.microsoft.com/office/drawing/2014/main" val="2716515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Query Template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쿼리 템플릿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이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콘텐츠 브라우저에서 생성된</a:t>
                      </a:r>
                      <a:r>
                        <a:rPr lang="en-US" altLang="ko-KR">
                          <a:effectLst/>
                        </a:rPr>
                        <a:t>) EQS </a:t>
                      </a:r>
                      <a:r>
                        <a:rPr lang="ko-KR" altLang="en-US">
                          <a:effectLst/>
                        </a:rPr>
                        <a:t>쿼리에 사용할 인바이언먼트 쿼리 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3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Query Params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쿼리 파람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머티리얼이</a:t>
                      </a:r>
                      <a:r>
                        <a:rPr lang="ko-KR" altLang="en-US" dirty="0">
                          <a:effectLst/>
                        </a:rPr>
                        <a:t> 파라미터를 가질 수 있는 것과 마찬가지로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 err="1">
                          <a:effectLst/>
                        </a:rPr>
                        <a:t>인바이언먼트</a:t>
                      </a:r>
                      <a:r>
                        <a:rPr lang="ko-KR" altLang="en-US" dirty="0">
                          <a:effectLst/>
                        </a:rPr>
                        <a:t> 쿼리는 생성기와 테스트 안에 파라미터로 설정된 프로퍼티를 가질 수 있습니다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즉 이 파라미터의 이름을 입력하고 여기에 그 값을 설정함으로써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하나의 </a:t>
                      </a:r>
                      <a:r>
                        <a:rPr lang="ko-KR" altLang="en-US" dirty="0" err="1">
                          <a:effectLst/>
                        </a:rPr>
                        <a:t>인바이언먼트</a:t>
                      </a:r>
                      <a:r>
                        <a:rPr lang="ko-KR" altLang="en-US" dirty="0">
                          <a:effectLst/>
                        </a:rPr>
                        <a:t> 쿼리로 다양한 경우의 수를 처리할 수 있습니다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64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Blackboard Key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블랙보드 키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벡터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340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73158"/>
                  </a:ext>
                </a:extLst>
              </a:tr>
            </a:tbl>
          </a:graphicData>
        </a:graphic>
      </p:graphicFrame>
      <p:pic>
        <p:nvPicPr>
          <p:cNvPr id="27650" name="Picture 2" descr="RunEQSQuery.png">
            <a:extLst>
              <a:ext uri="{FF2B5EF4-FFF2-40B4-BE49-F238E27FC236}">
                <a16:creationId xmlns:a16="http://schemas.microsoft.com/office/drawing/2014/main" id="{4094F9D2-7221-4D84-BFC9-6C4412E0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60" y="500040"/>
            <a:ext cx="3063240" cy="121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30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216D9D-25F4-47F8-A32D-F034FA7C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Wait, </a:t>
            </a:r>
            <a:r>
              <a:rPr lang="ko-KR" altLang="en-US" dirty="0"/>
              <a:t>대기 노드는 대기 시간이 다할 때까지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트리를 대기시킵니다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76D2AC-0F27-4940-898A-40C2CA35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89E888-C517-40CC-98F1-0CFB82E30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72064"/>
              </p:ext>
            </p:extLst>
          </p:nvPr>
        </p:nvGraphicFramePr>
        <p:xfrm>
          <a:off x="0" y="2961799"/>
          <a:ext cx="12192000" cy="731520"/>
        </p:xfrm>
        <a:graphic>
          <a:graphicData uri="http://schemas.openxmlformats.org/drawingml/2006/table">
            <a:tbl>
              <a:tblPr/>
              <a:tblGrid>
                <a:gridCol w="2042160">
                  <a:extLst>
                    <a:ext uri="{9D8B030D-6E8A-4147-A177-3AD203B41FA5}">
                      <a16:colId xmlns:a16="http://schemas.microsoft.com/office/drawing/2014/main" val="2567144433"/>
                    </a:ext>
                  </a:extLst>
                </a:gridCol>
                <a:gridCol w="10149840">
                  <a:extLst>
                    <a:ext uri="{9D8B030D-6E8A-4147-A177-3AD203B41FA5}">
                      <a16:colId xmlns:a16="http://schemas.microsoft.com/office/drawing/2014/main" val="3683476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Wait Time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대기 시간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얼마나 대기시킬지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초 단위입니다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3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 표시할 노드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39302"/>
                  </a:ext>
                </a:extLst>
              </a:tr>
            </a:tbl>
          </a:graphicData>
        </a:graphic>
      </p:graphicFrame>
      <p:pic>
        <p:nvPicPr>
          <p:cNvPr id="28674" name="Picture 2" descr="Wait.png">
            <a:extLst>
              <a:ext uri="{FF2B5EF4-FFF2-40B4-BE49-F238E27FC236}">
                <a16:creationId xmlns:a16="http://schemas.microsoft.com/office/drawing/2014/main" id="{E0796F54-9558-47E6-A872-0C5F565A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07" y="1073696"/>
            <a:ext cx="2516593" cy="16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21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425B1E-2D96-4E09-957F-5E237121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블랙보드 시간 대기는 </a:t>
            </a:r>
            <a:r>
              <a:rPr lang="en-US" altLang="ko-KR" dirty="0"/>
              <a:t>Wait Task </a:t>
            </a:r>
            <a:r>
              <a:rPr lang="ko-KR" altLang="en-US" dirty="0"/>
              <a:t>노드처럼 작동하나</a:t>
            </a:r>
            <a:r>
              <a:rPr lang="en-US" altLang="ko-KR" dirty="0"/>
              <a:t>, </a:t>
            </a:r>
            <a:r>
              <a:rPr lang="ko-KR" altLang="en-US" dirty="0"/>
              <a:t>블랙보드 값에서 얼마나 기다릴지를 끌어온 다는 점이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03571-1547-45B6-B1B1-0A9B3A20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 Blackboard Time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12BB49-9363-4295-82EF-48D2615F8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26014"/>
              </p:ext>
            </p:extLst>
          </p:nvPr>
        </p:nvGraphicFramePr>
        <p:xfrm>
          <a:off x="0" y="2824639"/>
          <a:ext cx="12192000" cy="731520"/>
        </p:xfrm>
        <a:graphic>
          <a:graphicData uri="http://schemas.openxmlformats.org/drawingml/2006/table">
            <a:tbl>
              <a:tblPr/>
              <a:tblGrid>
                <a:gridCol w="2571373">
                  <a:extLst>
                    <a:ext uri="{9D8B030D-6E8A-4147-A177-3AD203B41FA5}">
                      <a16:colId xmlns:a16="http://schemas.microsoft.com/office/drawing/2014/main" val="842599354"/>
                    </a:ext>
                  </a:extLst>
                </a:gridCol>
                <a:gridCol w="9620627">
                  <a:extLst>
                    <a:ext uri="{9D8B030D-6E8A-4147-A177-3AD203B41FA5}">
                      <a16:colId xmlns:a16="http://schemas.microsoft.com/office/drawing/2014/main" val="377245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Blackboard Key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블랙보드 키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얼마나 기다릴지를 나타내는 블랙보드 키 실수값입니다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28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Node Name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노드 이름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비헤이비어</a:t>
                      </a:r>
                      <a:r>
                        <a:rPr lang="ko-KR" altLang="en-US" dirty="0">
                          <a:effectLst/>
                        </a:rPr>
                        <a:t> 트리 그래프에서 노드에 표시할 이름입니다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74659"/>
                  </a:ext>
                </a:extLst>
              </a:tr>
            </a:tbl>
          </a:graphicData>
        </a:graphic>
      </p:graphicFrame>
      <p:pic>
        <p:nvPicPr>
          <p:cNvPr id="29698" name="Picture 2" descr="waitBBTime.png">
            <a:extLst>
              <a:ext uri="{FF2B5EF4-FFF2-40B4-BE49-F238E27FC236}">
                <a16:creationId xmlns:a16="http://schemas.microsoft.com/office/drawing/2014/main" id="{8FCC79B7-A451-4DDF-96C8-72944511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87" y="1178243"/>
            <a:ext cx="4920613" cy="12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1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8DFB96-2235-41CC-A115-C0732B5D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충돌에 관련된 </a:t>
            </a:r>
            <a:r>
              <a:rPr lang="ko-KR" altLang="en-US" dirty="0" err="1"/>
              <a:t>액터</a:t>
            </a:r>
            <a:r>
              <a:rPr lang="ko-KR" altLang="en-US" dirty="0"/>
              <a:t> 중 하나가 </a:t>
            </a:r>
            <a:r>
              <a:rPr lang="ko-KR" altLang="en-US" dirty="0" err="1"/>
              <a:t>콜리전</a:t>
            </a:r>
            <a:r>
              <a:rPr lang="ko-KR" altLang="en-US" dirty="0"/>
              <a:t> 세팅에 </a:t>
            </a:r>
            <a:r>
              <a:rPr lang="en-US" altLang="ko-KR" b="1" dirty="0"/>
              <a:t>Simulation Generates Hit Events</a:t>
            </a:r>
            <a:r>
              <a:rPr lang="ko-KR" altLang="en-US" dirty="0"/>
              <a:t> 옵션이 </a:t>
            </a:r>
            <a:r>
              <a:rPr lang="en-US" altLang="ko-KR" dirty="0"/>
              <a:t>True </a:t>
            </a:r>
            <a:r>
              <a:rPr lang="ko-KR" altLang="en-US" dirty="0"/>
              <a:t>설정된 경우에만 실행되는 이벤트입니다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07A851-949A-42CB-80CF-6976993D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Hit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9ED0B0-E768-4A96-83C6-4120AFC86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01528"/>
              </p:ext>
            </p:extLst>
          </p:nvPr>
        </p:nvGraphicFramePr>
        <p:xfrm>
          <a:off x="0" y="1428750"/>
          <a:ext cx="12192000" cy="4879790"/>
        </p:xfrm>
        <a:graphic>
          <a:graphicData uri="http://schemas.openxmlformats.org/drawingml/2006/table">
            <a:tbl>
              <a:tblPr/>
              <a:tblGrid>
                <a:gridCol w="2190750">
                  <a:extLst>
                    <a:ext uri="{9D8B030D-6E8A-4147-A177-3AD203B41FA5}">
                      <a16:colId xmlns:a16="http://schemas.microsoft.com/office/drawing/2014/main" val="2779699206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77682855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61860955"/>
                    </a:ext>
                  </a:extLst>
                </a:gridCol>
              </a:tblGrid>
              <a:tr h="304383">
                <a:tc gridSpan="2">
                  <a:txBody>
                    <a:bodyPr/>
                    <a:lstStyle/>
                    <a:p>
                      <a:pPr algn="l" fontAlgn="t"/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ko-KR" alt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88164"/>
                  </a:ext>
                </a:extLst>
              </a:tr>
              <a:tr h="532709">
                <a:tc gridSpan="3">
                  <a:txBody>
                    <a:bodyPr/>
                    <a:lstStyle/>
                    <a:p>
                      <a:pPr fontAlgn="t"/>
                      <a:endParaRPr lang="ko-KR" altLang="en-US" sz="1600">
                        <a:effectLst/>
                      </a:endParaRPr>
                    </a:p>
                    <a:p>
                      <a:pPr fontAlgn="t"/>
                      <a:r>
                        <a:rPr lang="ko-KR" altLang="en-US" sz="1600" b="1">
                          <a:effectLst/>
                        </a:rPr>
                        <a:t>출력 핀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10702"/>
                  </a:ext>
                </a:extLst>
              </a:tr>
              <a:tr h="40952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My Comp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PrimitiveComponent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걸렸던 실행 액터 상의 컴포넌트입니다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PrimitiveComponent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걸렸던 실행 액터 상의 컴포넌트입니다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21478"/>
                  </a:ext>
                </a:extLst>
              </a:tr>
              <a:tr h="40952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Other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Actor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콜리전에 관계된 다른 액터입니다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Actor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콜리전에 관계된 다른 액터입니다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51460"/>
                  </a:ext>
                </a:extLst>
              </a:tr>
              <a:tr h="532709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Other Comp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PrimitiveComponent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걸렸던 콜리전에 관계된 다른 액터상의 컴포넌트입니다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PrimitiveComponent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걸렸던 콜리전에 관계된 다른 액터상의 컴포넌트입니다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87193"/>
                  </a:ext>
                </a:extLst>
              </a:tr>
              <a:tr h="989362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Self Moved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 dirty="0">
                          <a:effectLst/>
                        </a:rPr>
                        <a:t>Boolean</a:t>
                      </a:r>
                      <a:r>
                        <a:rPr lang="ko-KR" altLang="en-US" sz="1600" dirty="0">
                          <a:effectLst/>
                        </a:rPr>
                        <a:t> </a:t>
                      </a:r>
                      <a:r>
                        <a:rPr lang="en-US" altLang="ko-KR" sz="1600" dirty="0">
                          <a:effectLst/>
                        </a:rPr>
                        <a:t>- (false </a:t>
                      </a:r>
                      <a:r>
                        <a:rPr lang="ko-KR" altLang="en-US" sz="1600" dirty="0">
                          <a:effectLst/>
                        </a:rPr>
                        <a:t>인 경우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ko-KR" altLang="en-US" sz="1600" dirty="0">
                          <a:effectLst/>
                        </a:rPr>
                        <a:t>다른 오브젝트의 운동에서의 적중을 받는 데 사용됩니다</a:t>
                      </a:r>
                      <a:r>
                        <a:rPr lang="en-US" altLang="ko-KR" sz="1600" dirty="0">
                          <a:effectLst/>
                        </a:rPr>
                        <a:t>. Hit Normal </a:t>
                      </a:r>
                      <a:r>
                        <a:rPr lang="ko-KR" altLang="en-US" sz="1600" dirty="0">
                          <a:effectLst/>
                        </a:rPr>
                        <a:t>와 </a:t>
                      </a:r>
                      <a:r>
                        <a:rPr lang="en-US" altLang="ko-KR" sz="1600" dirty="0">
                          <a:effectLst/>
                        </a:rPr>
                        <a:t>Hit Impact Normal </a:t>
                      </a:r>
                      <a:r>
                        <a:rPr lang="ko-KR" altLang="en-US" sz="1600" dirty="0">
                          <a:effectLst/>
                        </a:rPr>
                        <a:t>의 방향은 다른 오브젝트에서 적중된 오브젝트에 대한 힘을 가리키도록 조정됩니다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Boolean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(false </a:t>
                      </a:r>
                      <a:r>
                        <a:rPr lang="ko-KR" altLang="en-US" sz="1600">
                          <a:effectLst/>
                        </a:rPr>
                        <a:t>인 경우</a:t>
                      </a:r>
                      <a:r>
                        <a:rPr lang="en-US" altLang="ko-KR" sz="1600">
                          <a:effectLst/>
                        </a:rPr>
                        <a:t>) </a:t>
                      </a:r>
                      <a:r>
                        <a:rPr lang="ko-KR" altLang="en-US" sz="1600">
                          <a:effectLst/>
                        </a:rPr>
                        <a:t>다른 오브젝트의 운동에서의 적중을 받는 데 사용됩니다</a:t>
                      </a:r>
                      <a:r>
                        <a:rPr lang="en-US" altLang="ko-KR" sz="1600">
                          <a:effectLst/>
                        </a:rPr>
                        <a:t>. Hit Normal </a:t>
                      </a:r>
                      <a:r>
                        <a:rPr lang="ko-KR" altLang="en-US" sz="1600">
                          <a:effectLst/>
                        </a:rPr>
                        <a:t>와 </a:t>
                      </a:r>
                      <a:r>
                        <a:rPr lang="en-US" altLang="ko-KR" sz="1600">
                          <a:effectLst/>
                        </a:rPr>
                        <a:t>Hit Impact Normal </a:t>
                      </a:r>
                      <a:r>
                        <a:rPr lang="ko-KR" altLang="en-US" sz="1600">
                          <a:effectLst/>
                        </a:rPr>
                        <a:t>의 방향은 다른 오브젝트에서 적중된 오브젝트에 대한 힘을 가리키도록 조정됩니다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01789"/>
                  </a:ext>
                </a:extLst>
              </a:tr>
              <a:tr h="40952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Hit Location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Vector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두 충돌 액터 사이의 접촉 위치입니다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Vector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두 충돌 액터 사이의 접촉 위치입니다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43254"/>
                  </a:ext>
                </a:extLst>
              </a:tr>
              <a:tr h="3043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Hit Normal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Vector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충돌의 방향입니다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Vector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충돌의 방향입니다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15385"/>
                  </a:ext>
                </a:extLst>
              </a:tr>
              <a:tr h="3043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Normal Impulse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Vector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액터 충돌시의 힘입니다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>
                          <a:effectLst/>
                        </a:rPr>
                        <a:t>Vector</a:t>
                      </a:r>
                      <a:r>
                        <a:rPr lang="ko-KR" altLang="en-US" sz="1600">
                          <a:effectLst/>
                        </a:rPr>
                        <a:t>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액터 충돌시의 힘입니다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96705"/>
                  </a:ext>
                </a:extLst>
              </a:tr>
              <a:tr h="585039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Hit</a:t>
                      </a:r>
                      <a:endParaRPr lang="en-US" sz="160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altLang="ko-KR" sz="1600" b="1" dirty="0">
                          <a:effectLst/>
                        </a:rPr>
                        <a:t>Struct</a:t>
                      </a:r>
                      <a:r>
                        <a:rPr lang="ko-KR" altLang="en-US" sz="1600" dirty="0">
                          <a:effectLst/>
                        </a:rPr>
                        <a:t> </a:t>
                      </a:r>
                      <a:r>
                        <a:rPr lang="en-US" altLang="ko-KR" sz="1600" dirty="0" err="1">
                          <a:effectLst/>
                        </a:rPr>
                        <a:t>HitResult</a:t>
                      </a:r>
                      <a:r>
                        <a:rPr lang="en-US" altLang="ko-KR" sz="1600" dirty="0">
                          <a:effectLst/>
                        </a:rPr>
                        <a:t> - </a:t>
                      </a:r>
                      <a:r>
                        <a:rPr lang="ko-KR" altLang="en-US" sz="1600" dirty="0">
                          <a:effectLst/>
                        </a:rPr>
                        <a:t>한 번의 </a:t>
                      </a:r>
                      <a:r>
                        <a:rPr lang="en-US" altLang="ko-KR" sz="1600" dirty="0">
                          <a:effectLst/>
                        </a:rPr>
                        <a:t>Hit </a:t>
                      </a:r>
                      <a:r>
                        <a:rPr lang="ko-KR" altLang="en-US" sz="1600" dirty="0">
                          <a:effectLst/>
                        </a:rPr>
                        <a:t>에 수집된 모든 데이터로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이 결과를 분석 추출하여 개별 </a:t>
                      </a:r>
                      <a:r>
                        <a:rPr lang="ko-KR" altLang="en-US" sz="1600" dirty="0" err="1">
                          <a:effectLst/>
                        </a:rPr>
                        <a:t>개별</a:t>
                      </a:r>
                      <a:r>
                        <a:rPr lang="ko-KR" altLang="en-US" sz="1600" dirty="0">
                          <a:effectLst/>
                        </a:rPr>
                        <a:t> 데이터에 접근할 수 있습니다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r>
                        <a:rPr lang="en-US" altLang="ko-KR" sz="1600" b="1" dirty="0">
                          <a:effectLst/>
                        </a:rPr>
                        <a:t>Struct</a:t>
                      </a:r>
                      <a:r>
                        <a:rPr lang="ko-KR" altLang="en-US" sz="1600" dirty="0">
                          <a:effectLst/>
                        </a:rPr>
                        <a:t> </a:t>
                      </a:r>
                      <a:r>
                        <a:rPr lang="en-US" altLang="ko-KR" sz="1600" dirty="0" err="1">
                          <a:effectLst/>
                        </a:rPr>
                        <a:t>HitResult</a:t>
                      </a:r>
                      <a:r>
                        <a:rPr lang="en-US" altLang="ko-KR" sz="1600" dirty="0">
                          <a:effectLst/>
                        </a:rPr>
                        <a:t> - </a:t>
                      </a:r>
                      <a:r>
                        <a:rPr lang="ko-KR" altLang="en-US" sz="1600" dirty="0">
                          <a:effectLst/>
                        </a:rPr>
                        <a:t>한 번의 </a:t>
                      </a:r>
                      <a:r>
                        <a:rPr lang="en-US" altLang="ko-KR" sz="1600" dirty="0">
                          <a:effectLst/>
                        </a:rPr>
                        <a:t>Hit </a:t>
                      </a:r>
                      <a:r>
                        <a:rPr lang="ko-KR" altLang="en-US" sz="1600" dirty="0">
                          <a:effectLst/>
                        </a:rPr>
                        <a:t>에 수집된 모든 데이터로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이 결과를 분석 추출하여 개별 </a:t>
                      </a:r>
                      <a:r>
                        <a:rPr lang="ko-KR" altLang="en-US" sz="1600" dirty="0" err="1">
                          <a:effectLst/>
                        </a:rPr>
                        <a:t>개별</a:t>
                      </a:r>
                      <a:r>
                        <a:rPr lang="ko-KR" altLang="en-US" sz="1600" dirty="0">
                          <a:effectLst/>
                        </a:rPr>
                        <a:t> 데이터에 접근할 수 있습니다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81223" marR="81223" marT="40612" marB="406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0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4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B59691D-66E2-4FBA-9913-975AF77C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19" y="2729948"/>
            <a:ext cx="10332278" cy="609600"/>
          </a:xfrm>
        </p:spPr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 err="1"/>
              <a:t>퍼셉션</a:t>
            </a:r>
            <a:r>
              <a:rPr lang="ko-KR" altLang="en-US" dirty="0"/>
              <a:t> 컴포넌트를 시용해 </a:t>
            </a:r>
            <a:endParaRPr lang="en-US" altLang="ko-KR" dirty="0"/>
          </a:p>
          <a:p>
            <a:r>
              <a:rPr lang="ko-KR" altLang="en-US" dirty="0"/>
              <a:t>적 </a:t>
            </a:r>
            <a:r>
              <a:rPr lang="en-US" altLang="ko-KR" dirty="0"/>
              <a:t>AI</a:t>
            </a:r>
            <a:r>
              <a:rPr lang="ko-KR" altLang="en-US" dirty="0"/>
              <a:t>가 유저를 감지할 때마다 추격하도록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지각의 종류는 </a:t>
            </a:r>
            <a:r>
              <a:rPr lang="en-US" altLang="ko-KR" dirty="0"/>
              <a:t>“</a:t>
            </a:r>
            <a:r>
              <a:rPr lang="ko-KR" altLang="en-US" dirty="0"/>
              <a:t>촉각</a:t>
            </a:r>
            <a:r>
              <a:rPr lang="en-US" altLang="ko-KR" dirty="0"/>
              <a:t>,</a:t>
            </a:r>
            <a:r>
              <a:rPr lang="ko-KR" altLang="en-US" dirty="0"/>
              <a:t>후각</a:t>
            </a:r>
            <a:r>
              <a:rPr lang="en-US" altLang="ko-KR" dirty="0"/>
              <a:t>,</a:t>
            </a:r>
            <a:r>
              <a:rPr lang="ko-KR" altLang="en-US" dirty="0"/>
              <a:t>미각</a:t>
            </a:r>
            <a:r>
              <a:rPr lang="en-US" altLang="ko-KR" dirty="0"/>
              <a:t>,</a:t>
            </a:r>
            <a:r>
              <a:rPr lang="ko-KR" altLang="en-US" dirty="0"/>
              <a:t>청각</a:t>
            </a:r>
            <a:r>
              <a:rPr lang="en-US" altLang="ko-KR" dirty="0"/>
              <a:t>,</a:t>
            </a:r>
            <a:r>
              <a:rPr lang="ko-KR" altLang="en-US" dirty="0" err="1"/>
              <a:t>시각＂가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0D92F8-0DD8-4DF2-B120-951905E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Perception(</a:t>
            </a:r>
            <a:r>
              <a:rPr lang="ko-KR" altLang="en-US" dirty="0"/>
              <a:t>지각</a:t>
            </a:r>
            <a:r>
              <a:rPr lang="ko-KR" altLang="en-US" b="0" dirty="0"/>
              <a:t> </a:t>
            </a:r>
            <a:r>
              <a:rPr lang="en-US" altLang="ko-KR" b="0" dirty="0"/>
              <a:t>:</a:t>
            </a:r>
            <a:r>
              <a:rPr lang="ko-KR" altLang="en-US" b="0" dirty="0"/>
              <a:t>知覺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618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7BFC02-6DDD-4F54-8CD7-C748624B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 Perception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en-US" altLang="ko-KR" dirty="0" err="1"/>
              <a:t>AIPerceptionStimuliSource</a:t>
            </a:r>
            <a:r>
              <a:rPr lang="en-US" altLang="ko-KR" dirty="0"/>
              <a:t> </a:t>
            </a:r>
            <a:r>
              <a:rPr lang="ko-KR" altLang="en-US" dirty="0"/>
              <a:t>컴포넌트를 갖고 있는 </a:t>
            </a:r>
            <a:r>
              <a:rPr lang="en-US" altLang="ko-KR" dirty="0"/>
              <a:t>Pawn</a:t>
            </a:r>
            <a:r>
              <a:rPr lang="ko-KR" altLang="en-US" dirty="0"/>
              <a:t>를 감지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감지할 감각을 등록한다</a:t>
            </a:r>
            <a:r>
              <a:rPr lang="en-US" altLang="ko-KR" dirty="0"/>
              <a:t>.(detection</a:t>
            </a:r>
            <a:r>
              <a:rPr lang="ko-KR" altLang="en-US" dirty="0"/>
              <a:t> </a:t>
            </a:r>
            <a:r>
              <a:rPr lang="en-US" altLang="ko-KR" dirty="0"/>
              <a:t>by Affiliation-&gt;Detect Neutrals)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Sight Sense Source</a:t>
            </a:r>
            <a:r>
              <a:rPr lang="ko-KR" altLang="en-US" dirty="0">
                <a:solidFill>
                  <a:srgbClr val="FF0000"/>
                </a:solidFill>
              </a:rPr>
              <a:t>을 등록 할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감지된 </a:t>
            </a:r>
            <a:r>
              <a:rPr lang="en-US" altLang="ko-KR" dirty="0">
                <a:solidFill>
                  <a:srgbClr val="FF0000"/>
                </a:solidFill>
              </a:rPr>
              <a:t>Pawn</a:t>
            </a:r>
            <a:r>
              <a:rPr lang="ko-KR" altLang="en-US" dirty="0">
                <a:solidFill>
                  <a:srgbClr val="FF0000"/>
                </a:solidFill>
              </a:rPr>
              <a:t>이 있으면 </a:t>
            </a:r>
            <a:r>
              <a:rPr lang="en-US" altLang="ko-KR" dirty="0" err="1">
                <a:solidFill>
                  <a:srgbClr val="FF0000"/>
                </a:solidFill>
              </a:rPr>
              <a:t>OnPerceptionUpdated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이벤트가 발생한다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/>
              <a:t>AIPerceptionStimuliSource</a:t>
            </a:r>
            <a:r>
              <a:rPr lang="en-US" altLang="ko-KR" dirty="0"/>
              <a:t>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AI Perception </a:t>
            </a:r>
            <a:r>
              <a:rPr lang="ko-KR" altLang="en-US" dirty="0"/>
              <a:t>컴포넌트가 감지 될 수 있도록 소스를 제공해 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Register as Source for Senses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AISense_Sight</a:t>
            </a:r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이것을 사용할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altLang="ko-KR" dirty="0" err="1"/>
              <a:t>AISense_Hearing</a:t>
            </a:r>
            <a:endParaRPr lang="en-US" altLang="ko-KR" dirty="0"/>
          </a:p>
          <a:p>
            <a:pPr lvl="2"/>
            <a:r>
              <a:rPr lang="en-US" altLang="ko-KR" dirty="0" err="1"/>
              <a:t>AISense_Touch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67303-FD3D-4020-987D-ADB53262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퍼셉션</a:t>
            </a:r>
            <a:r>
              <a:rPr lang="ko-KR" altLang="en-US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1402616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DAABB3-2923-4A6F-B3C2-10069224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정수형 변수를 사용하여 상태를 전환</a:t>
            </a:r>
            <a:endParaRPr lang="en-US" altLang="ko-KR" dirty="0"/>
          </a:p>
          <a:p>
            <a:pPr lvl="1"/>
            <a:r>
              <a:rPr lang="en-US" altLang="ko-KR" dirty="0"/>
              <a:t>State = 0 </a:t>
            </a:r>
            <a:r>
              <a:rPr lang="ko-KR" altLang="en-US" dirty="0"/>
              <a:t> 배치된 </a:t>
            </a:r>
            <a:r>
              <a:rPr lang="en-US" altLang="ko-KR" dirty="0" err="1"/>
              <a:t>WayPoint</a:t>
            </a:r>
            <a:r>
              <a:rPr lang="ko-KR" altLang="en-US" dirty="0"/>
              <a:t>들을 순회하면서 수색한다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State = 1  </a:t>
            </a:r>
            <a:r>
              <a:rPr lang="ko-KR" altLang="en-US" dirty="0"/>
              <a:t>시야에 감지된 </a:t>
            </a:r>
            <a:r>
              <a:rPr lang="en-US" altLang="ko-KR" dirty="0"/>
              <a:t>Pawn</a:t>
            </a:r>
            <a:r>
              <a:rPr lang="ko-KR" altLang="en-US" dirty="0"/>
              <a:t>으로 실행 경로를 변경한다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State = 2  </a:t>
            </a:r>
            <a:r>
              <a:rPr lang="ko-KR" altLang="en-US" dirty="0"/>
              <a:t>시야에 감지된 </a:t>
            </a:r>
            <a:r>
              <a:rPr lang="en-US" altLang="ko-KR" dirty="0"/>
              <a:t>Pawn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           </a:t>
            </a:r>
          </a:p>
          <a:p>
            <a:pPr lvl="1"/>
            <a:r>
              <a:rPr lang="ko-KR" altLang="en-US" dirty="0"/>
              <a:t>감지된 </a:t>
            </a:r>
            <a:r>
              <a:rPr lang="en-US" altLang="ko-KR" dirty="0"/>
              <a:t>Pawn</a:t>
            </a:r>
            <a:r>
              <a:rPr lang="ko-KR" altLang="en-US" dirty="0"/>
              <a:t>이 시야에서 사라지면 마지막으로 봤던 위치로 이동 후에 </a:t>
            </a:r>
            <a:r>
              <a:rPr lang="ko-KR" altLang="en-US" dirty="0" err="1"/>
              <a:t>리셋되고</a:t>
            </a:r>
            <a:r>
              <a:rPr lang="ko-KR" altLang="en-US" dirty="0"/>
              <a:t> </a:t>
            </a:r>
            <a:r>
              <a:rPr lang="en-US" altLang="ko-KR" dirty="0"/>
              <a:t>State=0</a:t>
            </a:r>
            <a:r>
              <a:rPr lang="ko-KR" altLang="en-US" dirty="0"/>
              <a:t>으로 전환한다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TimeoutChase</a:t>
            </a:r>
            <a:r>
              <a:rPr lang="en-US" altLang="ko-KR" dirty="0"/>
              <a:t> </a:t>
            </a:r>
            <a:r>
              <a:rPr lang="ko-KR" altLang="en-US" dirty="0" err="1"/>
              <a:t>불리언</a:t>
            </a:r>
            <a:r>
              <a:rPr lang="ko-KR" altLang="en-US" dirty="0"/>
              <a:t> 변수 </a:t>
            </a:r>
            <a:r>
              <a:rPr lang="en-US" altLang="ko-KR" dirty="0"/>
              <a:t>:</a:t>
            </a:r>
            <a:r>
              <a:rPr lang="ko-KR" altLang="en-US" dirty="0"/>
              <a:t>추격이 </a:t>
            </a:r>
            <a:r>
              <a:rPr lang="ko-KR" altLang="en-US" dirty="0" err="1"/>
              <a:t>종룔된</a:t>
            </a:r>
            <a:r>
              <a:rPr lang="ko-KR" altLang="en-US" dirty="0"/>
              <a:t> 후 상태 전환 </a:t>
            </a:r>
            <a:r>
              <a:rPr lang="ko-KR" altLang="en-US"/>
              <a:t>지연 여부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en-US" altLang="ko-KR" dirty="0" err="1"/>
              <a:t>ChaseTime</a:t>
            </a:r>
            <a:r>
              <a:rPr lang="en-US" altLang="ko-KR" dirty="0"/>
              <a:t> </a:t>
            </a:r>
            <a:r>
              <a:rPr lang="ko-KR" altLang="en-US" dirty="0"/>
              <a:t>실수형 변수 </a:t>
            </a:r>
            <a:r>
              <a:rPr lang="en-US" altLang="ko-KR" dirty="0"/>
              <a:t>: </a:t>
            </a:r>
            <a:r>
              <a:rPr lang="ko-KR" altLang="en-US" dirty="0" err="1"/>
              <a:t>이값</a:t>
            </a:r>
            <a:r>
              <a:rPr lang="ko-KR" altLang="en-US" dirty="0"/>
              <a:t> 만큼 추격 후 다른 상태로 전환이 지연된다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11E98B-A822-4F1B-B425-1F1384E0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상태전환 변수</a:t>
            </a:r>
          </a:p>
        </p:txBody>
      </p:sp>
    </p:spTree>
    <p:extLst>
      <p:ext uri="{BB962C8B-B14F-4D97-AF65-F5344CB8AC3E}">
        <p14:creationId xmlns:p14="http://schemas.microsoft.com/office/powerpoint/2010/main" val="19807727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B59691D-66E2-4FBA-9913-975AF77C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69" y="1453598"/>
            <a:ext cx="10332278" cy="609600"/>
          </a:xfrm>
        </p:spPr>
        <p:txBody>
          <a:bodyPr/>
          <a:lstStyle/>
          <a:p>
            <a:r>
              <a:rPr lang="en-US" altLang="ko-KR" dirty="0"/>
              <a:t>Contexts</a:t>
            </a:r>
          </a:p>
          <a:p>
            <a:r>
              <a:rPr lang="en-US" altLang="ko-KR" dirty="0"/>
              <a:t>Generate</a:t>
            </a:r>
          </a:p>
          <a:p>
            <a:r>
              <a:rPr lang="en-US" altLang="ko-KR" dirty="0"/>
              <a:t>Test</a:t>
            </a:r>
          </a:p>
          <a:p>
            <a:r>
              <a:rPr lang="en-US" altLang="ko-KR" u="sng" dirty="0">
                <a:hlinkClick r:id="rId2"/>
              </a:rPr>
              <a:t>EQS </a:t>
            </a:r>
            <a:r>
              <a:rPr lang="ko-KR" altLang="en-US" u="sng" dirty="0">
                <a:hlinkClick r:id="rId2"/>
              </a:rPr>
              <a:t>테스팅 폰</a:t>
            </a:r>
            <a:r>
              <a:rPr lang="ko-KR" altLang="en-US" dirty="0"/>
              <a:t>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0D92F8-0DD8-4DF2-B120-951905E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EQS </a:t>
            </a:r>
            <a:r>
              <a:rPr lang="ko-KR" altLang="en-US" dirty="0"/>
              <a:t>노드 들</a:t>
            </a:r>
          </a:p>
        </p:txBody>
      </p:sp>
      <p:pic>
        <p:nvPicPr>
          <p:cNvPr id="13314" name="Picture 2" descr="testingPawnBanner.png">
            <a:extLst>
              <a:ext uri="{FF2B5EF4-FFF2-40B4-BE49-F238E27FC236}">
                <a16:creationId xmlns:a16="http://schemas.microsoft.com/office/drawing/2014/main" id="{D05C71ED-571D-4FE7-9EEB-7E32C00F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2" y="3676650"/>
            <a:ext cx="96583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775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CBE745-56EC-4744-936F-385988CC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인바이런먼트</a:t>
            </a:r>
            <a:r>
              <a:rPr lang="ko-KR" altLang="en-US" sz="1800" dirty="0"/>
              <a:t>  쿼리</a:t>
            </a:r>
            <a:endParaRPr lang="en-US" altLang="ko-KR" sz="1800" dirty="0"/>
          </a:p>
          <a:p>
            <a:pPr lvl="1"/>
            <a:r>
              <a:rPr lang="ko-KR" altLang="en-US" sz="1800" dirty="0"/>
              <a:t>쿼리 </a:t>
            </a:r>
            <a:r>
              <a:rPr lang="ko-KR" altLang="en-US" sz="1800" dirty="0" err="1"/>
              <a:t>애셋은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비헤이비어</a:t>
            </a:r>
            <a:r>
              <a:rPr lang="ko-KR" altLang="en-US" sz="1800" dirty="0"/>
              <a:t> 트리에서 </a:t>
            </a:r>
            <a:r>
              <a:rPr lang="en-US" altLang="ko-KR" sz="1800" b="1" dirty="0"/>
              <a:t>Run EQS Query</a:t>
            </a:r>
            <a:r>
              <a:rPr lang="ko-KR" altLang="en-US" sz="1800" dirty="0"/>
              <a:t> 노드를 사용하여 호출하는 것으로</a:t>
            </a:r>
            <a:r>
              <a:rPr lang="en-US" altLang="ko-KR" sz="1800" dirty="0"/>
              <a:t>, </a:t>
            </a:r>
            <a:r>
              <a:rPr lang="ko-KR" altLang="en-US" sz="1800" dirty="0"/>
              <a:t>다수의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또는 위치 중 </a:t>
            </a:r>
            <a:r>
              <a:rPr lang="en-US" altLang="ko-KR" sz="1800" dirty="0"/>
              <a:t>"</a:t>
            </a:r>
            <a:r>
              <a:rPr lang="ko-KR" altLang="en-US" sz="1800" dirty="0"/>
              <a:t>최적의</a:t>
            </a:r>
            <a:r>
              <a:rPr lang="en-US" altLang="ko-KR" sz="1800" dirty="0"/>
              <a:t>" </a:t>
            </a:r>
            <a:r>
              <a:rPr lang="ko-KR" altLang="en-US" sz="1800" dirty="0"/>
              <a:t>것을 찾기 위해 테스트하는 것입니다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"</a:t>
            </a:r>
            <a:r>
              <a:rPr lang="ko-KR" altLang="en-US" sz="1800" dirty="0"/>
              <a:t>최적</a:t>
            </a:r>
            <a:r>
              <a:rPr lang="en-US" altLang="ko-KR" sz="1800" dirty="0"/>
              <a:t>" </a:t>
            </a:r>
            <a:r>
              <a:rPr lang="ko-KR" altLang="en-US" sz="1800" dirty="0"/>
              <a:t>이라는 것으로 정의되는 것은</a:t>
            </a:r>
            <a:r>
              <a:rPr lang="en-US" altLang="ko-KR" sz="1800" dirty="0"/>
              <a:t>, </a:t>
            </a:r>
            <a:r>
              <a:rPr lang="ko-KR" altLang="en-US" sz="1800" dirty="0"/>
              <a:t>정말이지 테스트가 </a:t>
            </a:r>
            <a:r>
              <a:rPr lang="ko-KR" altLang="en-US" sz="1800" dirty="0" err="1"/>
              <a:t>인바이런먼트</a:t>
            </a:r>
            <a:r>
              <a:rPr lang="ko-KR" altLang="en-US" sz="1800" dirty="0"/>
              <a:t> 쿼리에 구조화되는 방식에 달려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b="1" dirty="0" err="1"/>
              <a:t>제너레이터</a:t>
            </a:r>
            <a:endParaRPr lang="ko-KR" altLang="en-US" sz="1800" b="1" dirty="0"/>
          </a:p>
          <a:p>
            <a:pPr lvl="1"/>
            <a:r>
              <a:rPr lang="en-US" altLang="ko-KR" sz="1800" dirty="0"/>
              <a:t>Generator (</a:t>
            </a:r>
            <a:r>
              <a:rPr lang="ko-KR" altLang="en-US" sz="1800" dirty="0" err="1"/>
              <a:t>생성기</a:t>
            </a:r>
            <a:r>
              <a:rPr lang="en-US" altLang="ko-KR" sz="1800" dirty="0"/>
              <a:t>)</a:t>
            </a:r>
            <a:r>
              <a:rPr lang="ko-KR" altLang="en-US" sz="1800" dirty="0"/>
              <a:t>는 </a:t>
            </a:r>
            <a:r>
              <a:rPr lang="en-US" altLang="ko-KR" sz="1800" b="1" dirty="0"/>
              <a:t>Item</a:t>
            </a:r>
            <a:r>
              <a:rPr lang="ko-KR" altLang="en-US" sz="1800" dirty="0"/>
              <a:t> </a:t>
            </a:r>
            <a:r>
              <a:rPr lang="en-US" altLang="ko-KR" sz="1800" dirty="0"/>
              <a:t>(</a:t>
            </a:r>
            <a:r>
              <a:rPr lang="ko-KR" altLang="en-US" sz="1800" dirty="0"/>
              <a:t>아이템</a:t>
            </a:r>
            <a:r>
              <a:rPr lang="en-US" altLang="ko-KR" sz="1800" dirty="0"/>
              <a:t>)</a:t>
            </a:r>
            <a:r>
              <a:rPr lang="ko-KR" altLang="en-US" sz="1800" dirty="0"/>
              <a:t>이라고도 하는 위치 또는 </a:t>
            </a:r>
            <a:r>
              <a:rPr lang="ko-KR" altLang="en-US" sz="1800" dirty="0" err="1"/>
              <a:t>액터를</a:t>
            </a:r>
            <a:r>
              <a:rPr lang="ko-KR" altLang="en-US" sz="1800" dirty="0"/>
              <a:t> 생성하며</a:t>
            </a:r>
            <a:r>
              <a:rPr lang="en-US" altLang="ko-KR" sz="1800" dirty="0"/>
              <a:t>, </a:t>
            </a:r>
            <a:r>
              <a:rPr lang="ko-KR" altLang="en-US" sz="1800" dirty="0"/>
              <a:t>실제로 이에 대해 테스트 및 가중치를 계산하여</a:t>
            </a:r>
            <a:r>
              <a:rPr lang="en-US" altLang="ko-KR" sz="1800" dirty="0"/>
              <a:t>, </a:t>
            </a:r>
            <a:r>
              <a:rPr lang="ko-KR" altLang="en-US" sz="1800" dirty="0"/>
              <a:t>최고 가중치의 위치 또는 </a:t>
            </a:r>
            <a:r>
              <a:rPr lang="ko-KR" altLang="en-US" sz="1800" dirty="0" err="1"/>
              <a:t>액터가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비헤이비어</a:t>
            </a:r>
            <a:r>
              <a:rPr lang="ko-KR" altLang="en-US" sz="1800" dirty="0"/>
              <a:t> 트리에 반환되게 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b="1" dirty="0" err="1"/>
              <a:t>제너레이터</a:t>
            </a:r>
            <a:r>
              <a:rPr lang="ko-KR" altLang="en-US" sz="1800" dirty="0"/>
              <a:t> 는 </a:t>
            </a:r>
            <a:r>
              <a:rPr lang="ko-KR" altLang="en-US" sz="1800" dirty="0" err="1"/>
              <a:t>블루프린트</a:t>
            </a:r>
            <a:r>
              <a:rPr lang="ko-KR" altLang="en-US" sz="1800" dirty="0"/>
              <a:t> 및 </a:t>
            </a:r>
            <a:r>
              <a:rPr lang="en-US" altLang="ko-KR" sz="1800" dirty="0"/>
              <a:t>C++ </a:t>
            </a:r>
            <a:r>
              <a:rPr lang="ko-KR" altLang="en-US" sz="1800" dirty="0"/>
              <a:t>에서 생성 가능합니다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b="1" dirty="0"/>
              <a:t>컨텍스트</a:t>
            </a:r>
          </a:p>
          <a:p>
            <a:pPr lvl="1"/>
            <a:r>
              <a:rPr lang="ko-KR" altLang="en-US" sz="1800" dirty="0"/>
              <a:t>컨텍스트는 다양한 테스트와 </a:t>
            </a:r>
            <a:r>
              <a:rPr lang="ko-KR" altLang="en-US" sz="1800" dirty="0" err="1"/>
              <a:t>제너레이터에</a:t>
            </a:r>
            <a:r>
              <a:rPr lang="ko-KR" altLang="en-US" sz="1800" dirty="0"/>
              <a:t> 대한 레퍼런스 프레임입니다</a:t>
            </a:r>
            <a:r>
              <a:rPr lang="en-US" altLang="ko-KR" sz="1800" dirty="0"/>
              <a:t>. </a:t>
            </a:r>
            <a:r>
              <a:rPr lang="ko-KR" altLang="en-US" sz="1800" b="1" dirty="0" err="1"/>
              <a:t>쿼리어</a:t>
            </a:r>
            <a:r>
              <a:rPr lang="ko-KR" altLang="en-US" sz="1800" dirty="0"/>
              <a:t> </a:t>
            </a:r>
            <a:r>
              <a:rPr lang="en-US" altLang="ko-KR" sz="1800" dirty="0"/>
              <a:t>(</a:t>
            </a:r>
            <a:r>
              <a:rPr lang="ko-KR" altLang="en-US" sz="1800" dirty="0"/>
              <a:t>질의자</a:t>
            </a:r>
            <a:r>
              <a:rPr lang="en-US" altLang="ko-KR" sz="1800" dirty="0"/>
              <a:t>) </a:t>
            </a:r>
            <a:r>
              <a:rPr lang="ko-KR" altLang="en-US" sz="1800" dirty="0"/>
              <a:t>처럼 간단할 수도</a:t>
            </a:r>
            <a:r>
              <a:rPr lang="en-US" altLang="ko-KR" sz="1800" dirty="0"/>
              <a:t>, </a:t>
            </a:r>
            <a:r>
              <a:rPr lang="ko-KR" altLang="en-US" sz="1800" b="1" dirty="0"/>
              <a:t>한 유형의 모든 </a:t>
            </a:r>
            <a:r>
              <a:rPr lang="ko-KR" altLang="en-US" sz="1800" b="1" dirty="0" err="1"/>
              <a:t>액터</a:t>
            </a:r>
            <a:r>
              <a:rPr lang="ko-KR" altLang="en-US" sz="1800" dirty="0"/>
              <a:t> 처럼 보다 복잡할 수도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참고할 만한 사실이라면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심플</a:t>
            </a:r>
            <a:r>
              <a:rPr lang="ko-KR" altLang="en-US" sz="1800" dirty="0"/>
              <a:t> 그리드 </a:t>
            </a:r>
            <a:r>
              <a:rPr lang="ko-KR" altLang="en-US" sz="1800" dirty="0" err="1"/>
              <a:t>제너레이터같은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제너레이터는</a:t>
            </a:r>
            <a:r>
              <a:rPr lang="ko-KR" altLang="en-US" sz="1800" dirty="0"/>
              <a:t> 다수의 위치 또는 </a:t>
            </a:r>
            <a:r>
              <a:rPr lang="ko-KR" altLang="en-US" sz="1800" dirty="0" err="1"/>
              <a:t>액터를</a:t>
            </a:r>
            <a:r>
              <a:rPr lang="ko-KR" altLang="en-US" sz="1800" dirty="0"/>
              <a:t> 반환하는 컨텍스트를 사용할 수 있다는 점입니다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그러면 정의된 크기와 밀도의 </a:t>
            </a:r>
            <a:r>
              <a:rPr lang="ko-KR" altLang="en-US" sz="1800" dirty="0" err="1"/>
              <a:t>심플</a:t>
            </a:r>
            <a:r>
              <a:rPr lang="ko-KR" altLang="en-US" sz="1800" dirty="0"/>
              <a:t> 그리드가 각 컨텍스트 위치에 생성됩니다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b="1" dirty="0"/>
              <a:t>컨텍스트</a:t>
            </a:r>
            <a:r>
              <a:rPr lang="ko-KR" altLang="en-US" sz="1800" dirty="0"/>
              <a:t> 는 </a:t>
            </a:r>
            <a:r>
              <a:rPr lang="ko-KR" altLang="en-US" sz="1800" dirty="0" err="1"/>
              <a:t>블루프린트와</a:t>
            </a:r>
            <a:r>
              <a:rPr lang="ko-KR" altLang="en-US" sz="1800" dirty="0"/>
              <a:t> </a:t>
            </a:r>
            <a:r>
              <a:rPr lang="en-US" altLang="ko-KR" sz="1800" dirty="0"/>
              <a:t>C++ </a:t>
            </a:r>
            <a:r>
              <a:rPr lang="ko-KR" altLang="en-US" sz="1800" dirty="0"/>
              <a:t>에서 생성 가능합니다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b="1" dirty="0"/>
              <a:t>테스트</a:t>
            </a:r>
          </a:p>
          <a:p>
            <a:pPr lvl="1"/>
            <a:r>
              <a:rPr lang="ko-KR" altLang="en-US" sz="1800" dirty="0"/>
              <a:t>테스트는 </a:t>
            </a:r>
            <a:r>
              <a:rPr lang="ko-KR" altLang="en-US" sz="1800" dirty="0" err="1"/>
              <a:t>인바이런먼트</a:t>
            </a:r>
            <a:r>
              <a:rPr lang="ko-KR" altLang="en-US" sz="1800" dirty="0"/>
              <a:t> 쿼리가 </a:t>
            </a:r>
            <a:r>
              <a:rPr lang="ko-KR" altLang="en-US" sz="1800" dirty="0" err="1"/>
              <a:t>제너레이터의</a:t>
            </a:r>
            <a:r>
              <a:rPr lang="ko-KR" altLang="en-US" sz="1800" dirty="0"/>
              <a:t> 어느 아이템이 </a:t>
            </a:r>
            <a:r>
              <a:rPr lang="en-US" altLang="ko-KR" sz="1800" dirty="0"/>
              <a:t>"</a:t>
            </a:r>
            <a:r>
              <a:rPr lang="ko-KR" altLang="en-US" sz="1800" dirty="0"/>
              <a:t>최적</a:t>
            </a:r>
            <a:r>
              <a:rPr lang="en-US" altLang="ko-KR" sz="1800" dirty="0"/>
              <a:t>"</a:t>
            </a:r>
            <a:r>
              <a:rPr lang="ko-KR" altLang="en-US" sz="1800" dirty="0"/>
              <a:t>인지 결정하는 방식입니다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기본 테스트로 일반적인 용례는 대부분 해결됩니다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이를테면 아이템이 다른 위치로 </a:t>
            </a:r>
            <a:r>
              <a:rPr lang="ko-KR" altLang="en-US" sz="1800" dirty="0" err="1"/>
              <a:t>트레이스</a:t>
            </a:r>
            <a:r>
              <a:rPr lang="ko-KR" altLang="en-US" sz="1800" dirty="0"/>
              <a:t> 가능한가</a:t>
            </a:r>
            <a:r>
              <a:rPr lang="en-US" altLang="ko-KR" sz="1800" dirty="0"/>
              <a:t>, </a:t>
            </a:r>
            <a:r>
              <a:rPr lang="ko-KR" altLang="en-US" sz="1800" dirty="0"/>
              <a:t>또는 아이템과 컨텍스트의 거리가 지정된 범위 이내인가 식입니다</a:t>
            </a:r>
            <a:r>
              <a:rPr lang="en-US" altLang="ko-KR" sz="1800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9855CC-069F-44C1-AE2B-9ADE50E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648E81-E492-4330-B9B4-45E60BB4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EnvQueryContext_Querier</a:t>
            </a:r>
            <a:endParaRPr lang="en-US" altLang="ko-KR" b="1" dirty="0"/>
          </a:p>
          <a:p>
            <a:pPr lvl="1"/>
            <a:r>
              <a:rPr lang="en-US" altLang="ko-KR" b="1" dirty="0"/>
              <a:t>EQS</a:t>
            </a:r>
            <a:r>
              <a:rPr lang="ko-KR" altLang="en-US" b="1" dirty="0"/>
              <a:t>에서 호출된 </a:t>
            </a:r>
            <a:r>
              <a:rPr lang="en-US" altLang="ko-KR" b="1" dirty="0" err="1"/>
              <a:t>BeviorTree</a:t>
            </a:r>
            <a:r>
              <a:rPr lang="ko-KR" altLang="en-US" b="1" dirty="0"/>
              <a:t>를 실행하는 </a:t>
            </a:r>
            <a:r>
              <a:rPr lang="en-US" altLang="ko-KR" b="1" dirty="0"/>
              <a:t>AI</a:t>
            </a:r>
            <a:r>
              <a:rPr lang="ko-KR" altLang="en-US" b="1" dirty="0"/>
              <a:t>컨트롤러에 의해 소유된 </a:t>
            </a:r>
            <a:r>
              <a:rPr lang="en-US" altLang="ko-KR" b="1" dirty="0"/>
              <a:t>Pawn</a:t>
            </a:r>
            <a:r>
              <a:rPr lang="ko-KR" altLang="en-US" b="1" dirty="0"/>
              <a:t>이 된다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EnvQueryContext_Item</a:t>
            </a:r>
            <a:endParaRPr lang="en-US" altLang="ko-KR" b="1" dirty="0"/>
          </a:p>
          <a:p>
            <a:pPr lvl="1"/>
            <a:r>
              <a:rPr lang="en-US" altLang="ko-KR" b="1" dirty="0"/>
              <a:t>Generate</a:t>
            </a:r>
            <a:r>
              <a:rPr lang="ko-KR" altLang="en-US" b="1" dirty="0"/>
              <a:t>에 의해 생성되는 객체</a:t>
            </a:r>
            <a:r>
              <a:rPr lang="en-US" altLang="ko-KR" b="1" dirty="0"/>
              <a:t>(</a:t>
            </a:r>
            <a:r>
              <a:rPr lang="ko-KR" altLang="en-US" b="1" dirty="0"/>
              <a:t>예를 들어 </a:t>
            </a:r>
            <a:r>
              <a:rPr lang="en-US" altLang="ko-KR" b="1" dirty="0"/>
              <a:t>EQS Testing Pawn</a:t>
            </a:r>
            <a:r>
              <a:rPr lang="ko-KR" altLang="en-US" b="1" dirty="0"/>
              <a:t>에디터의 구체를 말한다</a:t>
            </a:r>
            <a:r>
              <a:rPr lang="en-US" altLang="ko-KR" b="1" dirty="0"/>
              <a:t>.)</a:t>
            </a:r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71837-7C91-4EE5-8DC0-B5BEBD03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1401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94036C-7A32-429C-9A8C-023340C9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Actors of Class</a:t>
            </a:r>
          </a:p>
          <a:p>
            <a:pPr lvl="1"/>
            <a:r>
              <a:rPr lang="en-US" altLang="ko-KR" dirty="0"/>
              <a:t>Search Center(</a:t>
            </a:r>
            <a:r>
              <a:rPr lang="ko-KR" altLang="en-US" dirty="0"/>
              <a:t>검색중심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Search Radius(</a:t>
            </a:r>
            <a:r>
              <a:rPr lang="ko-KR" altLang="en-US" dirty="0"/>
              <a:t>반경</a:t>
            </a:r>
            <a:r>
              <a:rPr lang="en-US" altLang="ko-KR" dirty="0"/>
              <a:t>)</a:t>
            </a:r>
            <a:r>
              <a:rPr lang="ko-KR" altLang="en-US" dirty="0"/>
              <a:t>안에 </a:t>
            </a:r>
            <a:r>
              <a:rPr lang="ko-KR" altLang="en-US" dirty="0" err="1"/>
              <a:t>존해하는</a:t>
            </a:r>
            <a:r>
              <a:rPr lang="ko-KR" altLang="en-US" dirty="0"/>
              <a:t> 모든 </a:t>
            </a:r>
            <a:r>
              <a:rPr lang="ko-KR" altLang="en-US" dirty="0" err="1"/>
              <a:t>액터를</a:t>
            </a:r>
            <a:r>
              <a:rPr lang="ko-KR" altLang="en-US" dirty="0"/>
              <a:t> 검색한다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 err="1"/>
              <a:t>액터</a:t>
            </a:r>
            <a:r>
              <a:rPr lang="en-US" altLang="ko-KR" dirty="0"/>
              <a:t>)</a:t>
            </a:r>
            <a:r>
              <a:rPr lang="ko-KR" altLang="en-US" dirty="0"/>
              <a:t>는 테스트에서 사용할 아이템으로 반환된다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On Circle</a:t>
            </a:r>
          </a:p>
          <a:p>
            <a:pPr lvl="1"/>
            <a:r>
              <a:rPr lang="en-US" altLang="ko-KR" dirty="0"/>
              <a:t>Circle</a:t>
            </a:r>
            <a:r>
              <a:rPr lang="ko-KR" altLang="en-US" dirty="0"/>
              <a:t> </a:t>
            </a:r>
            <a:r>
              <a:rPr lang="en-US" altLang="ko-KR" dirty="0"/>
              <a:t>Center</a:t>
            </a:r>
            <a:r>
              <a:rPr lang="ko-KR" altLang="en-US" dirty="0"/>
              <a:t>에서 방사형으로 </a:t>
            </a:r>
            <a:r>
              <a:rPr lang="ko-KR" altLang="en-US" dirty="0" err="1"/>
              <a:t>트레이스한</a:t>
            </a:r>
            <a:r>
              <a:rPr lang="ko-KR" altLang="en-US" dirty="0"/>
              <a:t> 결과를 아이템으로 반환한다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8C0B6E-C2FF-401D-91D2-370037A5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9A73B4-18E6-4C29-B59B-75EC985EC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82366"/>
              </p:ext>
            </p:extLst>
          </p:nvPr>
        </p:nvGraphicFramePr>
        <p:xfrm>
          <a:off x="403860" y="2847382"/>
          <a:ext cx="11384280" cy="3582014"/>
        </p:xfrm>
        <a:graphic>
          <a:graphicData uri="http://schemas.openxmlformats.org/drawingml/2006/table">
            <a:tbl>
              <a:tblPr/>
              <a:tblGrid>
                <a:gridCol w="2642623">
                  <a:extLst>
                    <a:ext uri="{9D8B030D-6E8A-4147-A177-3AD203B41FA5}">
                      <a16:colId xmlns:a16="http://schemas.microsoft.com/office/drawing/2014/main" val="4109028771"/>
                    </a:ext>
                  </a:extLst>
                </a:gridCol>
                <a:gridCol w="8741657">
                  <a:extLst>
                    <a:ext uri="{9D8B030D-6E8A-4147-A177-3AD203B41FA5}">
                      <a16:colId xmlns:a16="http://schemas.microsoft.com/office/drawing/2014/main" val="2650011547"/>
                    </a:ext>
                  </a:extLst>
                </a:gridCol>
              </a:tblGrid>
              <a:tr h="2146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99598"/>
                  </a:ext>
                </a:extLst>
              </a:tr>
              <a:tr h="375692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Circle Radius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원 반경 </a:t>
                      </a:r>
                      <a:r>
                        <a:rPr lang="en-US" altLang="ko-KR" dirty="0">
                          <a:effectLst/>
                        </a:rPr>
                        <a:t>- </a:t>
                      </a:r>
                      <a:r>
                        <a:rPr lang="en-US" altLang="ko-KR" b="1" dirty="0">
                          <a:effectLst/>
                        </a:rPr>
                        <a:t>Circle Center</a:t>
                      </a:r>
                      <a:r>
                        <a:rPr lang="ko-KR" altLang="en-US" dirty="0">
                          <a:effectLst/>
                        </a:rPr>
                        <a:t> 에서 </a:t>
                      </a:r>
                      <a:r>
                        <a:rPr lang="ko-KR" altLang="en-US" dirty="0" err="1">
                          <a:effectLst/>
                        </a:rPr>
                        <a:t>뻗어나가는</a:t>
                      </a:r>
                      <a:r>
                        <a:rPr lang="ko-KR" altLang="en-US" dirty="0">
                          <a:effectLst/>
                        </a:rPr>
                        <a:t> 원의 반경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8474"/>
                  </a:ext>
                </a:extLst>
              </a:tr>
              <a:tr h="375692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Space Between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사이 여백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원의 외부 </a:t>
                      </a:r>
                      <a:r>
                        <a:rPr lang="ko-KR" altLang="en-US" dirty="0" err="1">
                          <a:effectLst/>
                        </a:rPr>
                        <a:t>에지에</a:t>
                      </a:r>
                      <a:r>
                        <a:rPr lang="ko-KR" altLang="en-US" dirty="0">
                          <a:effectLst/>
                        </a:rPr>
                        <a:t> 생성되는 아이템 사이의 </a:t>
                      </a:r>
                      <a:r>
                        <a:rPr lang="en-US" altLang="ko-KR" dirty="0">
                          <a:effectLst/>
                        </a:rPr>
                        <a:t>(cm </a:t>
                      </a:r>
                      <a:r>
                        <a:rPr lang="ko-KR" altLang="en-US" dirty="0">
                          <a:effectLst/>
                        </a:rPr>
                        <a:t>단위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여백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941739"/>
                  </a:ext>
                </a:extLst>
              </a:tr>
              <a:tr h="697714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Arc Direction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>
                          <a:effectLst/>
                        </a:rPr>
                        <a:t>원호 방향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컨텍스트의 회전 또는 두 위치 사이에 형성된 벡터를 기반으로 원호를 한 방향으로 집중시킬 수 있도록 해 줍니다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72271"/>
                  </a:ext>
                </a:extLst>
              </a:tr>
              <a:tr h="375692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Arc Angle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원호 각도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도 단위로 측정한 원호 각도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693218"/>
                  </a:ext>
                </a:extLst>
              </a:tr>
              <a:tr h="37569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Circle Center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원 중심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원의 중심으로 사용되는 컨텍스트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540597"/>
                  </a:ext>
                </a:extLst>
              </a:tr>
              <a:tr h="37569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Trace Data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 err="1">
                          <a:effectLst/>
                        </a:rPr>
                        <a:t>트레이스</a:t>
                      </a:r>
                      <a:r>
                        <a:rPr lang="ko-KR" altLang="en-US" dirty="0">
                          <a:effectLst/>
                        </a:rPr>
                        <a:t> 데이터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사용할 </a:t>
                      </a:r>
                      <a:r>
                        <a:rPr lang="ko-KR" altLang="en-US" dirty="0" err="1">
                          <a:effectLst/>
                        </a:rPr>
                        <a:t>트레이스</a:t>
                      </a:r>
                      <a:r>
                        <a:rPr lang="ko-KR" altLang="en-US" dirty="0">
                          <a:effectLst/>
                        </a:rPr>
                        <a:t> 유형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82303"/>
                  </a:ext>
                </a:extLst>
              </a:tr>
              <a:tr h="536703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Projection Data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투영 데이터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결과 아이템을 </a:t>
                      </a:r>
                      <a:r>
                        <a:rPr lang="ko-KR" altLang="en-US" dirty="0" err="1">
                          <a:effectLst/>
                        </a:rPr>
                        <a:t>내비메시에</a:t>
                      </a:r>
                      <a:r>
                        <a:rPr lang="ko-KR" altLang="en-US" dirty="0">
                          <a:effectLst/>
                        </a:rPr>
                        <a:t> 투영시킬지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어느 </a:t>
                      </a:r>
                      <a:r>
                        <a:rPr lang="ko-KR" altLang="en-US" dirty="0" err="1">
                          <a:effectLst/>
                        </a:rPr>
                        <a:t>내비메시</a:t>
                      </a:r>
                      <a:r>
                        <a:rPr lang="ko-KR" altLang="en-US" dirty="0">
                          <a:effectLst/>
                        </a:rPr>
                        <a:t> 데이터 세트를 사용할지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1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035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3FC11C-AD12-43C8-A8F9-2BB533B9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Pathing Grid</a:t>
            </a:r>
          </a:p>
          <a:p>
            <a:pPr lvl="1"/>
            <a:r>
              <a:rPr lang="en-US" altLang="ko-KR" sz="2000" dirty="0" err="1"/>
              <a:t>NavMesh</a:t>
            </a:r>
            <a:r>
              <a:rPr lang="ko-KR" altLang="en-US" sz="2000" dirty="0"/>
              <a:t>의 각기 다른 지점으로의 </a:t>
            </a:r>
            <a:r>
              <a:rPr lang="ko-KR" altLang="en-US" sz="2000" dirty="0" err="1"/>
              <a:t>길찾기를</a:t>
            </a:r>
            <a:r>
              <a:rPr lang="ko-KR" altLang="en-US" sz="2000" dirty="0"/>
              <a:t> 통해 거리가 </a:t>
            </a:r>
            <a:r>
              <a:rPr lang="en-US" altLang="ko-KR" sz="2000" dirty="0" err="1"/>
              <a:t>MaxDistance</a:t>
            </a:r>
            <a:r>
              <a:rPr lang="en-US" altLang="ko-KR" sz="2000" dirty="0"/>
              <a:t> </a:t>
            </a:r>
            <a:r>
              <a:rPr lang="ko-KR" altLang="en-US" sz="2000" dirty="0"/>
              <a:t>이하인 아이템만 반환한다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Simple Grid</a:t>
            </a:r>
          </a:p>
          <a:p>
            <a:pPr lvl="1"/>
            <a:r>
              <a:rPr lang="ko-KR" altLang="en-US" sz="2000" dirty="0"/>
              <a:t>질의자 중심으로 아이템 그리드를 생성한다</a:t>
            </a:r>
            <a:r>
              <a:rPr lang="en-US" altLang="ko-KR" sz="2000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46284A-5CA5-4F1C-987A-5922C840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BC2673-FDF8-48C5-81DA-FD84E5D2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79741"/>
              </p:ext>
            </p:extLst>
          </p:nvPr>
        </p:nvGraphicFramePr>
        <p:xfrm>
          <a:off x="845820" y="1270159"/>
          <a:ext cx="10279380" cy="2194560"/>
        </p:xfrm>
        <a:graphic>
          <a:graphicData uri="http://schemas.openxmlformats.org/drawingml/2006/table">
            <a:tbl>
              <a:tblPr/>
              <a:tblGrid>
                <a:gridCol w="2935675">
                  <a:extLst>
                    <a:ext uri="{9D8B030D-6E8A-4147-A177-3AD203B41FA5}">
                      <a16:colId xmlns:a16="http://schemas.microsoft.com/office/drawing/2014/main" val="2127760290"/>
                    </a:ext>
                  </a:extLst>
                </a:gridCol>
                <a:gridCol w="7343705">
                  <a:extLst>
                    <a:ext uri="{9D8B030D-6E8A-4147-A177-3AD203B41FA5}">
                      <a16:colId xmlns:a16="http://schemas.microsoft.com/office/drawing/2014/main" val="4273854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04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Max Distance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최대 거리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질의자에서 어느 거리까지 </a:t>
                      </a:r>
                      <a:r>
                        <a:rPr lang="ko-KR" altLang="en-US" dirty="0" err="1">
                          <a:effectLst/>
                        </a:rPr>
                        <a:t>길찾기를</a:t>
                      </a:r>
                      <a:r>
                        <a:rPr lang="ko-KR" altLang="en-US" dirty="0">
                          <a:effectLst/>
                        </a:rPr>
                        <a:t> 할지 정한다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0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Distance Between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사이 거리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생성되는 아이템 사이의 거리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36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Path to Item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아이템으로 </a:t>
                      </a:r>
                      <a:r>
                        <a:rPr lang="ko-KR" altLang="en-US" dirty="0" err="1">
                          <a:effectLst/>
                        </a:rPr>
                        <a:t>길찾기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아이템에서 오고 가는 </a:t>
                      </a:r>
                      <a:r>
                        <a:rPr lang="ko-KR" altLang="en-US" dirty="0" err="1">
                          <a:effectLst/>
                        </a:rPr>
                        <a:t>길찾기를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할것인지</a:t>
                      </a:r>
                      <a:r>
                        <a:rPr lang="ko-KR" altLang="en-US" dirty="0">
                          <a:effectLst/>
                        </a:rPr>
                        <a:t> 정한다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80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Generate Around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생성 중심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길찾기</a:t>
                      </a:r>
                      <a:r>
                        <a:rPr lang="ko-KR" altLang="en-US" dirty="0">
                          <a:effectLst/>
                        </a:rPr>
                        <a:t> 그리드를 생성할 중심 컨텍스트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6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Navigation Filter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내비게이션 필터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사용할 내비게이션 필터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27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613F27-FB24-43AA-AB02-5B2EB3C65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8496"/>
              </p:ext>
            </p:extLst>
          </p:nvPr>
        </p:nvGraphicFramePr>
        <p:xfrm>
          <a:off x="845820" y="4345574"/>
          <a:ext cx="10020300" cy="2377440"/>
        </p:xfrm>
        <a:graphic>
          <a:graphicData uri="http://schemas.openxmlformats.org/drawingml/2006/table">
            <a:tbl>
              <a:tblPr/>
              <a:tblGrid>
                <a:gridCol w="2808854">
                  <a:extLst>
                    <a:ext uri="{9D8B030D-6E8A-4147-A177-3AD203B41FA5}">
                      <a16:colId xmlns:a16="http://schemas.microsoft.com/office/drawing/2014/main" val="2631508245"/>
                    </a:ext>
                  </a:extLst>
                </a:gridCol>
                <a:gridCol w="7211446">
                  <a:extLst>
                    <a:ext uri="{9D8B030D-6E8A-4147-A177-3AD203B41FA5}">
                      <a16:colId xmlns:a16="http://schemas.microsoft.com/office/drawing/2014/main" val="1923807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5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Grid Size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>
                          <a:effectLst/>
                        </a:rPr>
                        <a:t>그리드 크기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생성할 아이템 그리드의 높이와 폭입니다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7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Space Between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>
                          <a:effectLst/>
                        </a:rPr>
                        <a:t>사이 여백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그리드 아이템 사이 거리입니다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1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Generated Around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>
                          <a:effectLst/>
                        </a:rPr>
                        <a:t>생성 중심 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그리드 생성에 사용할 컨텍스트입니다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71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Projected Data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투영된 데이터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그리드를 </a:t>
                      </a:r>
                      <a:r>
                        <a:rPr lang="ko-KR" altLang="en-US" dirty="0" err="1">
                          <a:effectLst/>
                        </a:rPr>
                        <a:t>내비메시에</a:t>
                      </a:r>
                      <a:r>
                        <a:rPr lang="ko-KR" altLang="en-US" dirty="0">
                          <a:effectLst/>
                        </a:rPr>
                        <a:t> 투영할지 입니다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벽 안에 있거나 막힌 아이템을 </a:t>
                      </a:r>
                      <a:r>
                        <a:rPr lang="ko-KR" altLang="en-US" dirty="0" err="1">
                          <a:effectLst/>
                        </a:rPr>
                        <a:t>내비메시로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되돌려놓는</a:t>
                      </a:r>
                      <a:r>
                        <a:rPr lang="ko-KR" altLang="en-US" dirty="0">
                          <a:effectLst/>
                        </a:rPr>
                        <a:t> 것으로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그리드 선이 </a:t>
                      </a:r>
                      <a:r>
                        <a:rPr lang="ko-KR" altLang="en-US" dirty="0" err="1">
                          <a:effectLst/>
                        </a:rPr>
                        <a:t>내비메시</a:t>
                      </a:r>
                      <a:r>
                        <a:rPr lang="ko-KR" altLang="en-US" dirty="0">
                          <a:effectLst/>
                        </a:rPr>
                        <a:t> 에지 너머에 있게 된다면 뭉텅이지게 될 수도 있습니다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18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655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5422C3-CB81-4E4B-BC61-3D09DA14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Distance</a:t>
            </a:r>
          </a:p>
          <a:p>
            <a:pPr lvl="1"/>
            <a:r>
              <a:rPr lang="ko-KR" altLang="en-US" b="1" dirty="0"/>
              <a:t>아이템과 선택된 </a:t>
            </a:r>
            <a:r>
              <a:rPr lang="en-US" altLang="ko-KR" b="1" dirty="0"/>
              <a:t>Distance To</a:t>
            </a:r>
            <a:r>
              <a:rPr lang="ko-KR" altLang="en-US" b="1" dirty="0"/>
              <a:t>사이의 직접 거리를 반환한다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dirty="0"/>
              <a:t>Distance To</a:t>
            </a:r>
            <a:r>
              <a:rPr lang="ko-KR" altLang="en-US" dirty="0"/>
              <a:t>의 위치가 둘 이상인 경우에는 각 거리 검사 결과를 </a:t>
            </a:r>
            <a:r>
              <a:rPr lang="ko-KR" altLang="en-US" dirty="0" err="1"/>
              <a:t>평균낸다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C39D76-230F-4D6F-BE9C-5C9BAF7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DC6803-A228-44D2-A14C-1C22E53AC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51241"/>
              </p:ext>
            </p:extLst>
          </p:nvPr>
        </p:nvGraphicFramePr>
        <p:xfrm>
          <a:off x="190500" y="1847574"/>
          <a:ext cx="11811000" cy="413311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181211757"/>
                    </a:ext>
                  </a:extLst>
                </a:gridCol>
                <a:gridCol w="9906000">
                  <a:extLst>
                    <a:ext uri="{9D8B030D-6E8A-4147-A177-3AD203B41FA5}">
                      <a16:colId xmlns:a16="http://schemas.microsoft.com/office/drawing/2014/main" val="695780346"/>
                    </a:ext>
                  </a:extLst>
                </a:gridCol>
              </a:tblGrid>
              <a:tr h="18798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4411"/>
                  </a:ext>
                </a:extLst>
              </a:tr>
              <a:tr h="235339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Test Mode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테스트 모드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거리 검사를 </a:t>
                      </a:r>
                      <a:r>
                        <a:rPr lang="en-US" altLang="ko-KR" sz="1300" dirty="0">
                          <a:effectLst/>
                        </a:rPr>
                        <a:t>3D </a:t>
                      </a:r>
                      <a:r>
                        <a:rPr lang="ko-KR" altLang="en-US" sz="1300" dirty="0">
                          <a:effectLst/>
                        </a:rPr>
                        <a:t>에서 할지</a:t>
                      </a:r>
                      <a:r>
                        <a:rPr lang="en-US" altLang="ko-KR" sz="1300" dirty="0">
                          <a:effectLst/>
                        </a:rPr>
                        <a:t>, 2D XY </a:t>
                      </a:r>
                      <a:r>
                        <a:rPr lang="ko-KR" altLang="en-US" sz="1300" dirty="0">
                          <a:effectLst/>
                        </a:rPr>
                        <a:t>면으로 할지</a:t>
                      </a:r>
                      <a:r>
                        <a:rPr lang="en-US" altLang="ko-KR" sz="1300" dirty="0">
                          <a:effectLst/>
                        </a:rPr>
                        <a:t>, Z </a:t>
                      </a:r>
                      <a:r>
                        <a:rPr lang="ko-KR" altLang="en-US" sz="1300" dirty="0">
                          <a:effectLst/>
                        </a:rPr>
                        <a:t>축으로만 할지 여부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14947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Distance To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거리 대상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거리를 측정하는 데 사용할 컨텍스트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19589"/>
                  </a:ext>
                </a:extLst>
              </a:tr>
              <a:tr h="33670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Test Purpose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테스트 용도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테스트가 결과를 필터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스코어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또는 필터</a:t>
                      </a:r>
                      <a:r>
                        <a:rPr lang="en-US" altLang="ko-KR" sz="1300" dirty="0">
                          <a:effectLst/>
                        </a:rPr>
                        <a:t>/</a:t>
                      </a:r>
                      <a:r>
                        <a:rPr lang="ko-KR" altLang="en-US" sz="1300" dirty="0">
                          <a:effectLst/>
                        </a:rPr>
                        <a:t>스코어 할지 결정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필터는 테스트에 실패하는 아이템을 제거하고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스코어는 아이템을 가중시킨다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21006"/>
                  </a:ext>
                </a:extLst>
              </a:tr>
              <a:tr h="33670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Filter Type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필터 유형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필터 유형을 최소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최대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또는 값 범위로 변경한다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altLang="ko-KR" sz="1300" dirty="0">
                          <a:effectLst/>
                        </a:rPr>
                        <a:t> </a:t>
                      </a:r>
                      <a:r>
                        <a:rPr lang="en-US" altLang="ko-KR" sz="1300" b="1" dirty="0">
                          <a:effectLst/>
                        </a:rPr>
                        <a:t>Float Value Min</a:t>
                      </a:r>
                      <a:r>
                        <a:rPr lang="ko-KR" altLang="en-US" sz="1300" dirty="0">
                          <a:effectLst/>
                        </a:rPr>
                        <a:t> 및</a:t>
                      </a:r>
                      <a:r>
                        <a:rPr lang="en-US" altLang="ko-KR" sz="1300" dirty="0">
                          <a:effectLst/>
                        </a:rPr>
                        <a:t>/</a:t>
                      </a:r>
                      <a:r>
                        <a:rPr lang="ko-KR" altLang="en-US" sz="1300" dirty="0">
                          <a:effectLst/>
                        </a:rPr>
                        <a:t>또는 </a:t>
                      </a:r>
                      <a:r>
                        <a:rPr lang="en-US" altLang="ko-KR" sz="1300" b="1" dirty="0">
                          <a:effectLst/>
                        </a:rPr>
                        <a:t>Float Value Max</a:t>
                      </a:r>
                      <a:r>
                        <a:rPr lang="ko-KR" altLang="en-US" sz="1300" dirty="0">
                          <a:effectLst/>
                        </a:rPr>
                        <a:t> 에 설정된 값 이외의 값은 제외 된다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9147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Float Value Min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err="1">
                          <a:effectLst/>
                        </a:rPr>
                        <a:t>플로트</a:t>
                      </a:r>
                      <a:r>
                        <a:rPr lang="ko-KR" altLang="en-US" sz="1300" dirty="0">
                          <a:effectLst/>
                        </a:rPr>
                        <a:t> 값 최소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이 값 이하의 값은 필터링한다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46627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Float Value Max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err="1">
                          <a:effectLst/>
                        </a:rPr>
                        <a:t>플로트</a:t>
                      </a:r>
                      <a:r>
                        <a:rPr lang="ko-KR" altLang="en-US" sz="1300" dirty="0">
                          <a:effectLst/>
                        </a:rPr>
                        <a:t> 값 최대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이 값 이상의 값은 필터링한다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48250"/>
                  </a:ext>
                </a:extLst>
              </a:tr>
              <a:tr h="33670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Clamping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err="1">
                          <a:effectLst/>
                        </a:rPr>
                        <a:t>클램핑</a:t>
                      </a:r>
                      <a:r>
                        <a:rPr lang="ko-KR" altLang="en-US" sz="1300" dirty="0">
                          <a:effectLst/>
                        </a:rPr>
                        <a:t>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값이 </a:t>
                      </a:r>
                      <a:r>
                        <a:rPr lang="ko-KR" altLang="en-US" sz="1300" dirty="0" err="1">
                          <a:effectLst/>
                        </a:rPr>
                        <a:t>필터링되지</a:t>
                      </a:r>
                      <a:r>
                        <a:rPr lang="ko-KR" altLang="en-US" sz="1300" dirty="0">
                          <a:effectLst/>
                        </a:rPr>
                        <a:t> 않은 경우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테스트의 영향력을 제한하도록 할 수 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이 기능을 켜려면 </a:t>
                      </a:r>
                      <a:r>
                        <a:rPr lang="en-US" altLang="ko-KR" sz="1300" dirty="0">
                          <a:effectLst/>
                        </a:rPr>
                        <a:t>Clamp Min/Max Type </a:t>
                      </a:r>
                      <a:r>
                        <a:rPr lang="ko-KR" altLang="en-US" sz="1300" dirty="0">
                          <a:effectLst/>
                        </a:rPr>
                        <a:t>프로퍼티를 </a:t>
                      </a:r>
                      <a:r>
                        <a:rPr lang="ko-KR" altLang="en-US" sz="1300" dirty="0" err="1">
                          <a:effectLst/>
                        </a:rPr>
                        <a:t>해야한다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64865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Clamp Min Type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err="1">
                          <a:effectLst/>
                        </a:rPr>
                        <a:t>클램프</a:t>
                      </a:r>
                      <a:r>
                        <a:rPr lang="ko-KR" altLang="en-US" sz="1300" dirty="0">
                          <a:effectLst/>
                        </a:rPr>
                        <a:t> 최소 유형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스코어 공식 적용 전 원본 테스트 값의 정규화 </a:t>
                      </a:r>
                      <a:r>
                        <a:rPr lang="ko-KR" altLang="en-US" sz="1300" dirty="0" err="1">
                          <a:effectLst/>
                        </a:rPr>
                        <a:t>하한값을</a:t>
                      </a:r>
                      <a:r>
                        <a:rPr lang="ko-KR" altLang="en-US" sz="1300" dirty="0">
                          <a:effectLst/>
                        </a:rPr>
                        <a:t> 어떻게 결정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검색된 </a:t>
                      </a:r>
                      <a:r>
                        <a:rPr lang="ko-KR" altLang="en-US" sz="1300" dirty="0" err="1">
                          <a:effectLst/>
                        </a:rPr>
                        <a:t>최저값을</a:t>
                      </a:r>
                      <a:r>
                        <a:rPr lang="ko-KR" altLang="en-US" sz="1300" dirty="0">
                          <a:effectLst/>
                        </a:rPr>
                        <a:t> 사용할지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필터링 </a:t>
                      </a:r>
                      <a:r>
                        <a:rPr lang="ko-KR" altLang="en-US" sz="1300" dirty="0" err="1">
                          <a:effectLst/>
                        </a:rPr>
                        <a:t>하한값을</a:t>
                      </a:r>
                      <a:r>
                        <a:rPr lang="ko-KR" altLang="en-US" sz="1300" dirty="0">
                          <a:effectLst/>
                        </a:rPr>
                        <a:t> 낮출지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아니면 지정된 정규화 최소치를 분리할지 결정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10720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Clamp Max Type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err="1">
                          <a:effectLst/>
                        </a:rPr>
                        <a:t>클램프</a:t>
                      </a:r>
                      <a:r>
                        <a:rPr lang="ko-KR" altLang="en-US" sz="1300" dirty="0">
                          <a:effectLst/>
                        </a:rPr>
                        <a:t> 최대 유형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스코어 공식 적용 전 원본 테스트 값의 정규화 </a:t>
                      </a:r>
                      <a:r>
                        <a:rPr lang="ko-KR" altLang="en-US" sz="1300" dirty="0" err="1">
                          <a:effectLst/>
                        </a:rPr>
                        <a:t>상한값을</a:t>
                      </a:r>
                      <a:r>
                        <a:rPr lang="ko-KR" altLang="en-US" sz="1300" dirty="0">
                          <a:effectLst/>
                        </a:rPr>
                        <a:t> 어떻게 결정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검색된 </a:t>
                      </a:r>
                      <a:r>
                        <a:rPr lang="ko-KR" altLang="en-US" sz="1300" dirty="0" err="1">
                          <a:effectLst/>
                        </a:rPr>
                        <a:t>최고값을</a:t>
                      </a:r>
                      <a:r>
                        <a:rPr lang="ko-KR" altLang="en-US" sz="1300" dirty="0">
                          <a:effectLst/>
                        </a:rPr>
                        <a:t> 사용할지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필터링 </a:t>
                      </a:r>
                      <a:r>
                        <a:rPr lang="ko-KR" altLang="en-US" sz="1300" dirty="0" err="1">
                          <a:effectLst/>
                        </a:rPr>
                        <a:t>상한값을</a:t>
                      </a:r>
                      <a:r>
                        <a:rPr lang="ko-KR" altLang="en-US" sz="1300" dirty="0">
                          <a:effectLst/>
                        </a:rPr>
                        <a:t> 높일지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ko-KR" altLang="en-US" sz="1300" dirty="0">
                          <a:effectLst/>
                        </a:rPr>
                        <a:t>지정된 정규화 최대치를 분리시킬지 결정한다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605472"/>
                  </a:ext>
                </a:extLst>
              </a:tr>
              <a:tr h="235339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Scoring Equation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스코어 등식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커브를 따라갈 테스트의 스코어를 변경한다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  <a:r>
                        <a:rPr lang="ko-KR" altLang="en-US" sz="1300" b="1" dirty="0">
                          <a:effectLst/>
                        </a:rPr>
                        <a:t>상수</a:t>
                      </a:r>
                      <a:r>
                        <a:rPr lang="en-US" altLang="ko-KR" sz="1300" dirty="0">
                          <a:effectLst/>
                        </a:rPr>
                        <a:t>, </a:t>
                      </a:r>
                      <a:r>
                        <a:rPr lang="ko-KR" altLang="en-US" sz="1300" b="1" dirty="0">
                          <a:effectLst/>
                        </a:rPr>
                        <a:t>선형</a:t>
                      </a:r>
                      <a:r>
                        <a:rPr lang="en-US" altLang="ko-KR" sz="1300" dirty="0">
                          <a:effectLst/>
                        </a:rPr>
                        <a:t>, </a:t>
                      </a:r>
                      <a:r>
                        <a:rPr lang="ko-KR" altLang="en-US" sz="1300" b="1" dirty="0">
                          <a:effectLst/>
                        </a:rPr>
                        <a:t>제곱</a:t>
                      </a:r>
                      <a:r>
                        <a:rPr lang="en-US" altLang="ko-KR" sz="1300" dirty="0">
                          <a:effectLst/>
                        </a:rPr>
                        <a:t>, </a:t>
                      </a:r>
                      <a:r>
                        <a:rPr lang="ko-KR" altLang="en-US" sz="1300" b="1" dirty="0" err="1">
                          <a:effectLst/>
                        </a:rPr>
                        <a:t>역선형</a:t>
                      </a:r>
                      <a:r>
                        <a:rPr lang="ko-KR" altLang="en-US" sz="1300" dirty="0">
                          <a:effectLst/>
                        </a:rPr>
                        <a:t> 커브가 가능하다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23309"/>
                  </a:ext>
                </a:extLst>
              </a:tr>
              <a:tr h="235339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</a:rPr>
                        <a:t>Scoring Factor</a:t>
                      </a:r>
                      <a:endParaRPr lang="en-US" sz="1300">
                        <a:effectLst/>
                      </a:endParaRP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>
                          <a:effectLst/>
                        </a:rPr>
                        <a:t>스코어 인수 </a:t>
                      </a:r>
                      <a:r>
                        <a:rPr lang="en-US" altLang="ko-KR" sz="1300" dirty="0">
                          <a:effectLst/>
                        </a:rPr>
                        <a:t>- </a:t>
                      </a:r>
                      <a:r>
                        <a:rPr lang="ko-KR" altLang="en-US" sz="1300" dirty="0">
                          <a:effectLst/>
                        </a:rPr>
                        <a:t>모든 테스트를 기준으로 이 테스트가 갖는 가중치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음수가 될 수 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63756" marR="63756" marT="31878" marB="318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23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46EAE5-3B96-4C8D-8EA7-C7E505E8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Dot</a:t>
            </a:r>
          </a:p>
          <a:p>
            <a:pPr lvl="1"/>
            <a:r>
              <a:rPr lang="ko-KR" altLang="en-US" sz="2000" dirty="0"/>
              <a:t>두 벡터의 내적을 계산한다</a:t>
            </a:r>
            <a:r>
              <a:rPr lang="en-US" altLang="ko-KR" sz="2000" dirty="0"/>
              <a:t>. </a:t>
            </a:r>
            <a:r>
              <a:rPr lang="ko-KR" altLang="en-US" sz="2000" dirty="0"/>
              <a:t>컨텍스트 회전</a:t>
            </a:r>
            <a:r>
              <a:rPr lang="en-US" altLang="ko-KR" sz="2000" dirty="0"/>
              <a:t>, </a:t>
            </a:r>
            <a:r>
              <a:rPr lang="ko-KR" altLang="en-US" sz="2000" dirty="0"/>
              <a:t>또는 한 지잠에서 다른 지점까지의 벡터가 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무언가 다른 것을 향하고 있는지 알아 낼 때 좋다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CD1B70-ED11-45BC-AAAD-C241A641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858CB5-9A39-4A2F-9A52-09CB70C9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72795"/>
              </p:ext>
            </p:extLst>
          </p:nvPr>
        </p:nvGraphicFramePr>
        <p:xfrm>
          <a:off x="1428750" y="1615440"/>
          <a:ext cx="9658348" cy="4466160"/>
        </p:xfrm>
        <a:graphic>
          <a:graphicData uri="http://schemas.openxmlformats.org/drawingml/2006/table">
            <a:tbl>
              <a:tblPr/>
              <a:tblGrid>
                <a:gridCol w="825239">
                  <a:extLst>
                    <a:ext uri="{9D8B030D-6E8A-4147-A177-3AD203B41FA5}">
                      <a16:colId xmlns:a16="http://schemas.microsoft.com/office/drawing/2014/main" val="2346856713"/>
                    </a:ext>
                  </a:extLst>
                </a:gridCol>
                <a:gridCol w="1452568">
                  <a:extLst>
                    <a:ext uri="{9D8B030D-6E8A-4147-A177-3AD203B41FA5}">
                      <a16:colId xmlns:a16="http://schemas.microsoft.com/office/drawing/2014/main" val="323333901"/>
                    </a:ext>
                  </a:extLst>
                </a:gridCol>
                <a:gridCol w="7380541">
                  <a:extLst>
                    <a:ext uri="{9D8B030D-6E8A-4147-A177-3AD203B41FA5}">
                      <a16:colId xmlns:a16="http://schemas.microsoft.com/office/drawing/2014/main" val="41313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/>
                        <a:t>프로퍼티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400" b="1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12121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Line A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/>
                        <a:t>Mode</a:t>
                      </a:r>
                      <a:r>
                        <a:rPr lang="ko-KR" altLang="en-US" sz="1400" dirty="0"/>
                        <a:t> 가 </a:t>
                      </a:r>
                      <a:r>
                        <a:rPr lang="en-US" altLang="ko-KR" sz="1400" dirty="0"/>
                        <a:t>Rotation </a:t>
                      </a:r>
                      <a:r>
                        <a:rPr lang="ko-KR" altLang="en-US" sz="1400" dirty="0"/>
                        <a:t>로 설정된 경우</a:t>
                      </a:r>
                      <a:r>
                        <a:rPr lang="en-US" altLang="ko-KR" sz="1400" dirty="0"/>
                        <a:t>: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altLang="ko-KR" sz="105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84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프로퍼티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/>
                        <a:t>설명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86240"/>
                  </a:ext>
                </a:extLst>
              </a:tr>
              <a:tr h="88172">
                <a:tc vMerge="1"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Rotation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로테이션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로테이션 벡터 또는 선택된 컨텍스트를 반환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fontAlgn="t"/>
                      <a:r>
                        <a:rPr lang="en-US" altLang="ko-KR" sz="1400" dirty="0"/>
                        <a:t>Mode 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Two Points </a:t>
                      </a:r>
                      <a:r>
                        <a:rPr lang="ko-KR" altLang="en-US" sz="1400" dirty="0"/>
                        <a:t>로 설정된 경우</a:t>
                      </a:r>
                      <a:r>
                        <a:rPr lang="en-US" altLang="ko-KR" sz="1400" dirty="0"/>
                        <a:t>: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55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/>
                        <a:t>Mode 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Two Points </a:t>
                      </a:r>
                      <a:r>
                        <a:rPr lang="ko-KR" altLang="en-US" sz="1400" dirty="0"/>
                        <a:t>로 설정된 경우</a:t>
                      </a:r>
                      <a:r>
                        <a:rPr lang="en-US" altLang="ko-KR" sz="1400" dirty="0"/>
                        <a:t>: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altLang="ko-KR" sz="105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05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프로퍼티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/>
                        <a:t>설명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307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Line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From</a:t>
                      </a:r>
                      <a:endParaRPr lang="en-US" sz="140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이 컨텍스트의 위치를 벡터가 로테이션을 정의하는 첫 지점으로 사용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314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Line To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이 컨텍스트의 위치를 벡터가 로테이션을 정의하는 끝 지점으로 사용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38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Line B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/>
                        <a:t>Mode</a:t>
                      </a:r>
                      <a:r>
                        <a:rPr lang="ko-KR" altLang="en-US" sz="1400" dirty="0"/>
                        <a:t> 가 </a:t>
                      </a:r>
                      <a:r>
                        <a:rPr lang="en-US" altLang="ko-KR" sz="1400" dirty="0"/>
                        <a:t>Rotation </a:t>
                      </a:r>
                      <a:r>
                        <a:rPr lang="ko-KR" altLang="en-US" sz="1400" dirty="0"/>
                        <a:t>로 설정된 경우</a:t>
                      </a:r>
                      <a:r>
                        <a:rPr lang="en-US" altLang="ko-KR" sz="1400" dirty="0"/>
                        <a:t>: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altLang="ko-KR" sz="140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81110"/>
                  </a:ext>
                </a:extLst>
              </a:tr>
              <a:tr h="88172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프로퍼티</a:t>
                      </a:r>
                    </a:p>
                    <a:p>
                      <a:pPr algn="l" fontAlgn="t"/>
                      <a:endParaRPr lang="ko-KR" altLang="en-US" sz="140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/>
                        <a:t>설명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57929"/>
                  </a:ext>
                </a:extLst>
              </a:tr>
              <a:tr h="241328">
                <a:tc vMerge="1"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/>
                        <a:t>Rotation</a:t>
                      </a:r>
                      <a:endParaRPr lang="en-US" sz="140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로테이션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로테이션 벡터 또는 선택된 컨텍스트를 반환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62482"/>
                  </a:ext>
                </a:extLst>
              </a:tr>
              <a:tr h="241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Mode 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Two Points </a:t>
                      </a:r>
                      <a:r>
                        <a:rPr lang="ko-KR" altLang="en-US" sz="1400" dirty="0"/>
                        <a:t>로 설정된 경우</a:t>
                      </a:r>
                      <a:r>
                        <a:rPr lang="en-US" altLang="ko-KR" sz="1400" dirty="0"/>
                        <a:t>: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79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1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프로퍼티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/>
                        <a:t>설명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01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Line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From</a:t>
                      </a:r>
                      <a:endParaRPr lang="en-US" sz="140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이 컨텍스트의 위치를 벡터가 로테이션을 정의하는 첫 지점으로 사용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168"/>
                  </a:ext>
                </a:extLst>
              </a:tr>
              <a:tr h="88172">
                <a:tc vMerge="1"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</a:endParaRP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Line To</a:t>
                      </a:r>
                      <a:endParaRPr lang="en-US" sz="1400" dirty="0"/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이 컨텍스트의 위치를 벡터가 로테이션을 정의하는 끝 지점으로 사용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55937" marR="55937" marT="27968" marB="27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1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ACB6FB-76A8-46D3-96D2-1ED77BD5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12192000" cy="5929354"/>
          </a:xfrm>
        </p:spPr>
        <p:txBody>
          <a:bodyPr/>
          <a:lstStyle/>
          <a:p>
            <a:r>
              <a:rPr lang="ko-KR" altLang="en-US" dirty="0" err="1"/>
              <a:t>이블루프린트가</a:t>
            </a:r>
            <a:r>
              <a:rPr lang="ko-KR" altLang="en-US" dirty="0"/>
              <a:t>  </a:t>
            </a:r>
            <a:r>
              <a:rPr lang="en-US" altLang="ko-KR" dirty="0" err="1"/>
              <a:t>Hti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임팩트 지점에서 폭발 이펙트를 </a:t>
            </a:r>
            <a:r>
              <a:rPr lang="ko-KR" altLang="en-US" dirty="0" err="1"/>
              <a:t>스폰시킨다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B7D7D6-FED1-4E9B-88AA-2715360F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25" name="Picture 9" descr="EventHitEX.png">
            <a:extLst>
              <a:ext uri="{FF2B5EF4-FFF2-40B4-BE49-F238E27FC236}">
                <a16:creationId xmlns:a16="http://schemas.microsoft.com/office/drawing/2014/main" id="{01E522B1-B314-40C8-BCDE-9C7F0B66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75" y="1378744"/>
            <a:ext cx="9908450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7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46EAE5-3B96-4C8D-8EA7-C7E505E8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Dot</a:t>
            </a:r>
          </a:p>
          <a:p>
            <a:pPr lvl="1"/>
            <a:r>
              <a:rPr lang="ko-KR" altLang="en-US" sz="2000" dirty="0"/>
              <a:t>두 벡터의 내적을 계산한다</a:t>
            </a:r>
            <a:r>
              <a:rPr lang="en-US" altLang="ko-KR" sz="2000" dirty="0"/>
              <a:t>. </a:t>
            </a:r>
            <a:r>
              <a:rPr lang="ko-KR" altLang="en-US" sz="2000" dirty="0"/>
              <a:t>컨텍스트 회전</a:t>
            </a:r>
            <a:r>
              <a:rPr lang="en-US" altLang="ko-KR" sz="2000" dirty="0"/>
              <a:t>, </a:t>
            </a:r>
            <a:r>
              <a:rPr lang="ko-KR" altLang="en-US" sz="2000" dirty="0"/>
              <a:t>또는 한 지잠에서 다른 지점까지의 벡터가 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무언가 다른 것을 향하고 있는지 알아 낼 때 좋다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CD1B70-ED11-45BC-AAAD-C241A641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D89A9D-8B86-455A-A316-2276117A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9246"/>
              </p:ext>
            </p:extLst>
          </p:nvPr>
        </p:nvGraphicFramePr>
        <p:xfrm>
          <a:off x="-1" y="1593822"/>
          <a:ext cx="12191999" cy="4260146"/>
        </p:xfrm>
        <a:graphic>
          <a:graphicData uri="http://schemas.openxmlformats.org/drawingml/2006/table">
            <a:tbl>
              <a:tblPr/>
              <a:tblGrid>
                <a:gridCol w="1550398">
                  <a:extLst>
                    <a:ext uri="{9D8B030D-6E8A-4147-A177-3AD203B41FA5}">
                      <a16:colId xmlns:a16="http://schemas.microsoft.com/office/drawing/2014/main" val="2596634621"/>
                    </a:ext>
                  </a:extLst>
                </a:gridCol>
                <a:gridCol w="10641601">
                  <a:extLst>
                    <a:ext uri="{9D8B030D-6E8A-4147-A177-3AD203B41FA5}">
                      <a16:colId xmlns:a16="http://schemas.microsoft.com/office/drawing/2014/main" val="775376072"/>
                    </a:ext>
                  </a:extLst>
                </a:gridCol>
              </a:tblGrid>
              <a:tr h="12076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/>
                        <a:t>프로퍼티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/>
                        <a:t>설명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31560"/>
                  </a:ext>
                </a:extLst>
              </a:tr>
              <a:tr h="1591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Line From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이 컨텍스트의 위치를 벡터가 로테이션을 정의하는 첫 지점으로 사용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53745"/>
                  </a:ext>
                </a:extLst>
              </a:tr>
              <a:tr h="1591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Line To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이 컨텍스트의 위치를 벡터가 로테이션을 정의하는 끝 지점으로 사용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72330"/>
                  </a:ext>
                </a:extLst>
              </a:tr>
              <a:tr h="254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Test Mode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테스트 모드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테스트가 완전한 </a:t>
                      </a:r>
                      <a:r>
                        <a:rPr lang="en-US" altLang="ko-KR" sz="1400" dirty="0"/>
                        <a:t>3D </a:t>
                      </a:r>
                      <a:r>
                        <a:rPr lang="ko-KR" altLang="en-US" sz="1400" dirty="0"/>
                        <a:t>벡터를 사용해서 계산할지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그냥 </a:t>
                      </a:r>
                      <a:r>
                        <a:rPr lang="en-US" altLang="ko-KR" sz="1400" dirty="0"/>
                        <a:t>Line A 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Line B </a:t>
                      </a:r>
                      <a:r>
                        <a:rPr lang="ko-KR" altLang="en-US" sz="1400" dirty="0"/>
                        <a:t>벡터의 </a:t>
                      </a:r>
                      <a:r>
                        <a:rPr lang="en-US" altLang="ko-KR" sz="1400" dirty="0"/>
                        <a:t>2D </a:t>
                      </a:r>
                      <a:r>
                        <a:rPr lang="ko-KR" altLang="en-US" sz="1400" dirty="0"/>
                        <a:t>헤딩 벡터를 사용해서 계산할지  결정</a:t>
                      </a:r>
                      <a:endParaRPr lang="en-US" altLang="ko-KR" sz="1400" dirty="0"/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09344"/>
                  </a:ext>
                </a:extLst>
              </a:tr>
              <a:tr h="254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Absolute Value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절대값 </a:t>
                      </a:r>
                      <a:r>
                        <a:rPr lang="en-US" altLang="ko-KR" sz="1400" dirty="0"/>
                        <a:t>- Dot Product 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-1.0 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1.0 </a:t>
                      </a:r>
                      <a:r>
                        <a:rPr lang="ko-KR" altLang="en-US" sz="1400" dirty="0"/>
                        <a:t>사이의 값을 반환하는데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이렇게 하면 테스트가 </a:t>
                      </a:r>
                      <a:r>
                        <a:rPr lang="en-US" altLang="ko-KR" sz="1400" dirty="0"/>
                        <a:t>Dot Product </a:t>
                      </a:r>
                      <a:r>
                        <a:rPr lang="ko-KR" altLang="en-US" sz="1400" dirty="0"/>
                        <a:t>의 절대값을 반환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8174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Test Purpose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테스트 용도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테스트가 결과를 필터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스코어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또는 필터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스코어 할지 결정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필터는 테스트에 실패하는 아이템을 제거하고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스코어는 아이템을 가중한다</a:t>
                      </a:r>
                      <a:r>
                        <a:rPr lang="en-US" altLang="ko-KR" sz="1400" dirty="0"/>
                        <a:t>..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779167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Filter Type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필터 유형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필터 유형을 최소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또는 값 범위로 변경</a:t>
                      </a:r>
                      <a:r>
                        <a:rPr lang="en-US" altLang="ko-KR" sz="1400" dirty="0"/>
                        <a:t>. Float Value Min</a:t>
                      </a:r>
                      <a:r>
                        <a:rPr lang="ko-KR" altLang="en-US" sz="1400" dirty="0"/>
                        <a:t> 및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또는 </a:t>
                      </a:r>
                      <a:r>
                        <a:rPr lang="en-US" altLang="ko-KR" sz="1400" dirty="0"/>
                        <a:t>Float Value Max</a:t>
                      </a:r>
                      <a:r>
                        <a:rPr lang="ko-KR" altLang="en-US" sz="1400" dirty="0"/>
                        <a:t> 에 설정된 값 이외의 값은 </a:t>
                      </a:r>
                      <a:r>
                        <a:rPr lang="ko-KR" altLang="en-US" sz="1400" dirty="0" err="1"/>
                        <a:t>걸러짐</a:t>
                      </a:r>
                      <a:endParaRPr lang="en-US" altLang="ko-KR" sz="1400" dirty="0"/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99078"/>
                  </a:ext>
                </a:extLst>
              </a:tr>
              <a:tr h="120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Float Value Min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플로트</a:t>
                      </a:r>
                      <a:r>
                        <a:rPr lang="ko-KR" altLang="en-US" sz="1400" dirty="0"/>
                        <a:t> 값 최소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 값 이하의 값은 필터링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70691"/>
                  </a:ext>
                </a:extLst>
              </a:tr>
              <a:tr h="120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Float Value Max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플로트</a:t>
                      </a:r>
                      <a:r>
                        <a:rPr lang="ko-KR" altLang="en-US" sz="1400" dirty="0"/>
                        <a:t> 값 최대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 값 이상의 값은 필터링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65325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Clamping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클램핑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값이 </a:t>
                      </a:r>
                      <a:r>
                        <a:rPr lang="ko-KR" altLang="en-US" sz="1400" dirty="0" err="1"/>
                        <a:t>필터링되지</a:t>
                      </a:r>
                      <a:r>
                        <a:rPr lang="ko-KR" altLang="en-US" sz="1400" dirty="0"/>
                        <a:t> 않은 경우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테스트의 영향력을 제한하도록 할 수 있다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이 기능을 켜려면 </a:t>
                      </a:r>
                      <a:r>
                        <a:rPr lang="en-US" altLang="ko-KR" sz="1400" dirty="0"/>
                        <a:t>Clamp Min/Max Type </a:t>
                      </a:r>
                      <a:r>
                        <a:rPr lang="ko-KR" altLang="en-US" sz="1400" dirty="0"/>
                        <a:t>프로퍼티를 변경한다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240"/>
                  </a:ext>
                </a:extLst>
              </a:tr>
              <a:tr h="3979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Clamp Min Type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클램프</a:t>
                      </a:r>
                      <a:r>
                        <a:rPr lang="ko-KR" altLang="en-US" sz="1400" dirty="0"/>
                        <a:t> 최소 유형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스코어 공식 적용 전 원본 테스트 값의 정규화 </a:t>
                      </a:r>
                      <a:r>
                        <a:rPr lang="ko-KR" altLang="en-US" sz="1400" dirty="0" err="1"/>
                        <a:t>하한값을</a:t>
                      </a:r>
                      <a:r>
                        <a:rPr lang="ko-KR" altLang="en-US" sz="1400" dirty="0"/>
                        <a:t> 어떻게 결정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검색된 </a:t>
                      </a:r>
                      <a:r>
                        <a:rPr lang="ko-KR" altLang="en-US" sz="1400" dirty="0" err="1"/>
                        <a:t>최저값을</a:t>
                      </a:r>
                      <a:r>
                        <a:rPr lang="ko-KR" altLang="en-US" sz="1400" dirty="0"/>
                        <a:t> 사용할지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필터링 </a:t>
                      </a:r>
                      <a:r>
                        <a:rPr lang="ko-KR" altLang="en-US" sz="1400" dirty="0" err="1"/>
                        <a:t>하한값을</a:t>
                      </a:r>
                      <a:r>
                        <a:rPr lang="ko-KR" altLang="en-US" sz="1400" dirty="0"/>
                        <a:t> 낮출지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지정된 정규화 최소치를 분리할지 결정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86739"/>
                  </a:ext>
                </a:extLst>
              </a:tr>
              <a:tr h="3979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Clamp Max Type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클램프</a:t>
                      </a:r>
                      <a:r>
                        <a:rPr lang="ko-KR" altLang="en-US" sz="1400" dirty="0"/>
                        <a:t> 최대 유형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스코어 공식 적용 전 원본 테스트 값의 정규화 </a:t>
                      </a:r>
                      <a:r>
                        <a:rPr lang="ko-KR" altLang="en-US" sz="1400" dirty="0" err="1"/>
                        <a:t>상한값을</a:t>
                      </a:r>
                      <a:r>
                        <a:rPr lang="ko-KR" altLang="en-US" sz="1400" dirty="0"/>
                        <a:t> 어떻게 결정할지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검색된 </a:t>
                      </a:r>
                      <a:r>
                        <a:rPr lang="ko-KR" altLang="en-US" sz="1400" dirty="0" err="1"/>
                        <a:t>최고값을</a:t>
                      </a:r>
                      <a:r>
                        <a:rPr lang="ko-KR" altLang="en-US" sz="1400" dirty="0"/>
                        <a:t> 사용할지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필터링 </a:t>
                      </a:r>
                      <a:r>
                        <a:rPr lang="ko-KR" altLang="en-US" sz="1400" dirty="0" err="1"/>
                        <a:t>상한값을</a:t>
                      </a:r>
                      <a:r>
                        <a:rPr lang="ko-KR" altLang="en-US" sz="1400" dirty="0"/>
                        <a:t> 높일지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지정된 정규화 최대치를 분리시킬지 결정한다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47413"/>
                  </a:ext>
                </a:extLst>
              </a:tr>
              <a:tr h="2531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Scoring Equation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스코어 등식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커브를 따라갈 테스트의 스코어를 변경</a:t>
                      </a:r>
                      <a:r>
                        <a:rPr lang="en-US" altLang="ko-KR" sz="1400" dirty="0"/>
                        <a:t>. </a:t>
                      </a:r>
                      <a:r>
                        <a:rPr lang="ko-KR" altLang="en-US" sz="1400" dirty="0"/>
                        <a:t>상수</a:t>
                      </a:r>
                      <a:r>
                        <a:rPr lang="en-US" altLang="ko-KR" sz="1400" dirty="0"/>
                        <a:t>, </a:t>
                      </a:r>
                      <a:r>
                        <a:rPr lang="ko-KR" altLang="en-US" sz="1400" dirty="0"/>
                        <a:t>선형</a:t>
                      </a:r>
                      <a:r>
                        <a:rPr lang="en-US" altLang="ko-KR" sz="1400" dirty="0"/>
                        <a:t>, </a:t>
                      </a:r>
                      <a:r>
                        <a:rPr lang="ko-KR" altLang="en-US" sz="1400" dirty="0"/>
                        <a:t>제곱</a:t>
                      </a:r>
                      <a:r>
                        <a:rPr lang="en-US" altLang="ko-KR" sz="1400" dirty="0"/>
                        <a:t>, </a:t>
                      </a:r>
                      <a:r>
                        <a:rPr lang="ko-KR" altLang="en-US" sz="1400" dirty="0" err="1"/>
                        <a:t>역선형</a:t>
                      </a:r>
                      <a:r>
                        <a:rPr lang="ko-KR" altLang="en-US" sz="1400" dirty="0"/>
                        <a:t> 커브가 가능하다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355498"/>
                  </a:ext>
                </a:extLst>
              </a:tr>
              <a:tr h="2069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Scoring Factor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스코어 인수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모든 테스트를 기준으로 이 테스트가 갖는 가중치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음수가 될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20805" marR="20805" marT="10402" marB="104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7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9675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FB5AD4-E2E6-4FDA-94B0-6844A54C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Gameplay Tags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6092AE-06A5-40B5-A369-1349D5D2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2B4CB9-5463-4901-9658-F7B8F5062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72083"/>
              </p:ext>
            </p:extLst>
          </p:nvPr>
        </p:nvGraphicFramePr>
        <p:xfrm>
          <a:off x="333375" y="914399"/>
          <a:ext cx="11544300" cy="300790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3575561088"/>
                    </a:ext>
                  </a:extLst>
                </a:gridCol>
                <a:gridCol w="9563100">
                  <a:extLst>
                    <a:ext uri="{9D8B030D-6E8A-4147-A177-3AD203B41FA5}">
                      <a16:colId xmlns:a16="http://schemas.microsoft.com/office/drawing/2014/main" val="3538576471"/>
                    </a:ext>
                  </a:extLst>
                </a:gridCol>
              </a:tblGrid>
              <a:tr h="12108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/>
                        <a:t>프로퍼티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/>
                        <a:t>설명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06896"/>
                  </a:ext>
                </a:extLst>
              </a:tr>
              <a:tr h="35807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Tags to Match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/>
                        <a:t>일치시킬 태그 </a:t>
                      </a:r>
                      <a:r>
                        <a:rPr lang="en-US" altLang="ko-KR" dirty="0"/>
                        <a:t>- Gameplay Tags </a:t>
                      </a:r>
                      <a:r>
                        <a:rPr lang="ko-KR" altLang="en-US" dirty="0"/>
                        <a:t>프로퍼티의 태그 </a:t>
                      </a:r>
                      <a:r>
                        <a:rPr lang="en-US" altLang="ko-KR" dirty="0"/>
                        <a:t>Any</a:t>
                      </a:r>
                      <a:r>
                        <a:rPr lang="ko-KR" altLang="en-US" dirty="0"/>
                        <a:t>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일부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또는 </a:t>
                      </a:r>
                      <a:r>
                        <a:rPr lang="en-US" altLang="ko-KR" dirty="0"/>
                        <a:t>All</a:t>
                      </a:r>
                      <a:r>
                        <a:rPr lang="ko-KR" altLang="en-US" dirty="0"/>
                        <a:t>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전부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를 일치시킬지 결정한다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기본적으로 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또는 </a:t>
                      </a:r>
                      <a:r>
                        <a:rPr lang="en-US" altLang="ko-KR" dirty="0"/>
                        <a:t>and</a:t>
                      </a:r>
                      <a:r>
                        <a:rPr lang="ko-KR" altLang="en-US" dirty="0"/>
                        <a:t> 문이다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74229"/>
                  </a:ext>
                </a:extLst>
              </a:tr>
              <a:tr h="192807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Gameplay Tags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/>
                        <a:t>게임플레이 태그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일치시킬 태그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96500"/>
                  </a:ext>
                </a:extLst>
              </a:tr>
              <a:tr h="440701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Test Purpose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/>
                        <a:t>테스트 용도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테스트가 결과를 필터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스코어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또는 필터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스코어 할지 결정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fontAlgn="t"/>
                      <a:r>
                        <a:rPr lang="ko-KR" altLang="en-US" dirty="0"/>
                        <a:t>필터는 테스트에 실패하는 아이템을 제거하고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스코어는 아이템을 가중시킨다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72456"/>
                  </a:ext>
                </a:extLst>
              </a:tr>
              <a:tr h="440701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Bool Match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 err="1"/>
                        <a:t>부울</a:t>
                      </a:r>
                      <a:r>
                        <a:rPr lang="ko-KR" altLang="en-US" dirty="0"/>
                        <a:t> 일치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본질적으로 원하는 것이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일치인가 또는 </a:t>
                      </a:r>
                      <a:r>
                        <a:rPr lang="en-US" altLang="ko-KR" dirty="0"/>
                        <a:t>False </a:t>
                      </a:r>
                      <a:r>
                        <a:rPr lang="ko-KR" altLang="en-US" dirty="0"/>
                        <a:t>일치인가 결정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fontAlgn="t"/>
                      <a:r>
                        <a:rPr lang="ko-KR" altLang="en-US" dirty="0"/>
                        <a:t>아이템에 원하는 태그가 있다고 반환된 경우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이를 통해 유지하는 대신 제거 하는 것이 가능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87252"/>
                  </a:ext>
                </a:extLst>
              </a:tr>
              <a:tr h="275438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Scoring Factor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/>
                        <a:t>스코어 인수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모든 테스트를 기준으로 이 테스트가 갖는 가중치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음수가 될 수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89838" marR="89838" marT="44919" marB="449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165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882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ED185A-D764-4ED9-91B6-975BEA26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Path Finding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836ABA-903B-43D5-BD70-EF98006E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C64AD5-109B-4EE0-AF7B-E87CDF35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74312"/>
              </p:ext>
            </p:extLst>
          </p:nvPr>
        </p:nvGraphicFramePr>
        <p:xfrm>
          <a:off x="619124" y="1089060"/>
          <a:ext cx="11239501" cy="2651760"/>
        </p:xfrm>
        <a:graphic>
          <a:graphicData uri="http://schemas.openxmlformats.org/drawingml/2006/table">
            <a:tbl>
              <a:tblPr/>
              <a:tblGrid>
                <a:gridCol w="2004403">
                  <a:extLst>
                    <a:ext uri="{9D8B030D-6E8A-4147-A177-3AD203B41FA5}">
                      <a16:colId xmlns:a16="http://schemas.microsoft.com/office/drawing/2014/main" val="1209079560"/>
                    </a:ext>
                  </a:extLst>
                </a:gridCol>
                <a:gridCol w="1748448">
                  <a:extLst>
                    <a:ext uri="{9D8B030D-6E8A-4147-A177-3AD203B41FA5}">
                      <a16:colId xmlns:a16="http://schemas.microsoft.com/office/drawing/2014/main" val="1830035946"/>
                    </a:ext>
                  </a:extLst>
                </a:gridCol>
                <a:gridCol w="7486650">
                  <a:extLst>
                    <a:ext uri="{9D8B030D-6E8A-4147-A177-3AD203B41FA5}">
                      <a16:colId xmlns:a16="http://schemas.microsoft.com/office/drawing/2014/main" val="2960554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/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39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Test Mode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35203"/>
                  </a:ext>
                </a:extLst>
              </a:tr>
              <a:tr h="199250">
                <a:tc>
                  <a:txBody>
                    <a:bodyPr/>
                    <a:lstStyle/>
                    <a:p>
                      <a:pPr algn="l" fontAlgn="t"/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Path Exist</a:t>
                      </a:r>
                    </a:p>
                    <a:p>
                      <a:pPr algn="l" fontAlgn="t"/>
                      <a:endParaRPr lang="en-US" altLang="ko-K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경로 존재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컨텍스트에서의 경로 존재 판단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66123"/>
                  </a:ext>
                </a:extLst>
              </a:tr>
              <a:tr h="199250">
                <a:tc>
                  <a:txBody>
                    <a:bodyPr/>
                    <a:lstStyle/>
                    <a:p>
                      <a:pPr algn="l" fontAlgn="t"/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Path Cost</a:t>
                      </a:r>
                    </a:p>
                    <a:p>
                      <a:pPr algn="l" fontAlgn="t"/>
                      <a:endParaRPr lang="en-US" altLang="ko-K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경로 비용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컨텍스트에서의 경로 비용 계산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fontAlgn="t"/>
                      <a:endParaRPr lang="en-US" altLang="ko-K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77441"/>
                  </a:ext>
                </a:extLst>
              </a:tr>
              <a:tr h="199250">
                <a:tc>
                  <a:txBody>
                    <a:bodyPr/>
                    <a:lstStyle/>
                    <a:p>
                      <a:pPr algn="l" fontAlgn="t"/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Path Length</a:t>
                      </a:r>
                    </a:p>
                    <a:p>
                      <a:pPr algn="l" fontAlgn="t"/>
                      <a:endParaRPr lang="en-US" altLang="ko-K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경로 길이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컨텍스트에서의 경로 길이 계산</a:t>
                      </a:r>
                      <a:endParaRPr lang="en-US" altLang="ko-KR" dirty="0"/>
                    </a:p>
                    <a:p>
                      <a:pPr algn="l" fontAlgn="t"/>
                      <a:endParaRPr lang="en-US" altLang="ko-K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4644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D4040C-EE89-49C3-AF66-CEDA4ACA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62830"/>
              </p:ext>
            </p:extLst>
          </p:nvPr>
        </p:nvGraphicFramePr>
        <p:xfrm>
          <a:off x="619123" y="3740820"/>
          <a:ext cx="11201402" cy="2011680"/>
        </p:xfrm>
        <a:graphic>
          <a:graphicData uri="http://schemas.openxmlformats.org/drawingml/2006/table">
            <a:tbl>
              <a:tblPr/>
              <a:tblGrid>
                <a:gridCol w="3371852">
                  <a:extLst>
                    <a:ext uri="{9D8B030D-6E8A-4147-A177-3AD203B41FA5}">
                      <a16:colId xmlns:a16="http://schemas.microsoft.com/office/drawing/2014/main" val="2852509442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74033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Context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컨텍스트 </a:t>
                      </a:r>
                      <a:r>
                        <a:rPr lang="en-US" altLang="ko-KR" dirty="0">
                          <a:effectLst/>
                        </a:rPr>
                        <a:t>– </a:t>
                      </a:r>
                      <a:r>
                        <a:rPr lang="ko-KR" altLang="en-US" dirty="0">
                          <a:effectLst/>
                        </a:rPr>
                        <a:t>길 찾기에 </a:t>
                      </a:r>
                      <a:r>
                        <a:rPr lang="ko-KR" altLang="en-US" dirty="0" err="1">
                          <a:effectLst/>
                        </a:rPr>
                        <a:t>오고갈</a:t>
                      </a:r>
                      <a:r>
                        <a:rPr lang="ko-KR" altLang="en-US" dirty="0">
                          <a:effectLst/>
                        </a:rPr>
                        <a:t> 컨텍스트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6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Path From Context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컨텍스트에서 길 찾기 </a:t>
                      </a:r>
                      <a:endParaRPr lang="en-US" altLang="ko-KR" dirty="0">
                        <a:effectLst/>
                      </a:endParaRPr>
                    </a:p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길 찾기가 컨텍스트에서 오는 쪽으로 이동하도록 할 것인지 결정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43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Skip Unreachable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도달불가 생략 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도달 불가능한 아이템을 필터링한다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8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Use Hierarchical Pathfinding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계층구조식 길 찾기 사용 </a:t>
                      </a:r>
                      <a:endParaRPr lang="en-US" altLang="ko-KR" dirty="0">
                        <a:effectLst/>
                      </a:endParaRPr>
                    </a:p>
                    <a:p>
                      <a:pPr algn="l" fontAlgn="t"/>
                      <a:r>
                        <a:rPr lang="ko-KR" altLang="en-US" dirty="0">
                          <a:effectLst/>
                        </a:rPr>
                        <a:t>정확도는 떨어지지만 더욱 빠른 계층구조식 길 찾기를 사용할 것인지 판단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4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98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51C277-4371-4FBF-BAE5-B5CD145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Path Finding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9FB7E0-41E5-4858-868D-8E2C2289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8F1BDF-B600-4394-8E52-9EEB54C3D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977485"/>
              </p:ext>
            </p:extLst>
          </p:nvPr>
        </p:nvGraphicFramePr>
        <p:xfrm>
          <a:off x="0" y="946849"/>
          <a:ext cx="12192000" cy="4833810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1841055135"/>
                    </a:ext>
                  </a:extLst>
                </a:gridCol>
                <a:gridCol w="10039350">
                  <a:extLst>
                    <a:ext uri="{9D8B030D-6E8A-4147-A177-3AD203B41FA5}">
                      <a16:colId xmlns:a16="http://schemas.microsoft.com/office/drawing/2014/main" val="2552697585"/>
                    </a:ext>
                  </a:extLst>
                </a:gridCol>
              </a:tblGrid>
              <a:tr h="122673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Test Purpose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테스트 용도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테스트가 결과를 필터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스코어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또는 필터</a:t>
                      </a:r>
                      <a:r>
                        <a:rPr lang="en-US" altLang="ko-KR" sz="1800" dirty="0">
                          <a:effectLst/>
                        </a:rPr>
                        <a:t>/</a:t>
                      </a:r>
                      <a:r>
                        <a:rPr lang="ko-KR" altLang="en-US" sz="1800" dirty="0">
                          <a:effectLst/>
                        </a:rPr>
                        <a:t>스코어 할지 결정</a:t>
                      </a:r>
                      <a:r>
                        <a:rPr lang="en-US" altLang="ko-KR" sz="1800" dirty="0">
                          <a:effectLst/>
                        </a:rPr>
                        <a:t>. </a:t>
                      </a:r>
                    </a:p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필터는 테스트에 실패하는 아이템을 제거하고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스코어는 아이템을 가중시팀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915598"/>
                  </a:ext>
                </a:extLst>
              </a:tr>
              <a:tr h="122673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Filter Type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필터 유형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필터 유형을 최소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최대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또는 값 범위로 변경한다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 </a:t>
                      </a:r>
                      <a:r>
                        <a:rPr lang="en-US" altLang="ko-KR" sz="1800" b="1" dirty="0">
                          <a:effectLst/>
                        </a:rPr>
                        <a:t>Float Value Min</a:t>
                      </a:r>
                      <a:r>
                        <a:rPr lang="ko-KR" altLang="en-US" sz="1800" dirty="0">
                          <a:effectLst/>
                        </a:rPr>
                        <a:t> 및</a:t>
                      </a:r>
                      <a:r>
                        <a:rPr lang="en-US" altLang="ko-KR" sz="1800" dirty="0">
                          <a:effectLst/>
                        </a:rPr>
                        <a:t>/</a:t>
                      </a:r>
                      <a:r>
                        <a:rPr lang="ko-KR" altLang="en-US" sz="1800" dirty="0">
                          <a:effectLst/>
                        </a:rPr>
                        <a:t>또는 </a:t>
                      </a:r>
                      <a:r>
                        <a:rPr lang="en-US" altLang="ko-KR" sz="1800" b="1" dirty="0">
                          <a:effectLst/>
                        </a:rPr>
                        <a:t>Float Value Max</a:t>
                      </a:r>
                      <a:r>
                        <a:rPr lang="ko-KR" altLang="en-US" sz="1800" dirty="0">
                          <a:effectLst/>
                        </a:rPr>
                        <a:t> 에 설정된 값 이외의 값은 걸러진다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80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Float Value Min</a:t>
                      </a:r>
                      <a:endParaRPr lang="en-US" sz="1800" dirty="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err="1">
                          <a:effectLst/>
                        </a:rPr>
                        <a:t>플로트</a:t>
                      </a:r>
                      <a:r>
                        <a:rPr lang="ko-KR" altLang="en-US" sz="1800" dirty="0">
                          <a:effectLst/>
                        </a:rPr>
                        <a:t> 값 최소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이 값 이하의 값은 필터링한다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59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Float Value Max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err="1">
                          <a:effectLst/>
                        </a:rPr>
                        <a:t>플로트</a:t>
                      </a:r>
                      <a:r>
                        <a:rPr lang="ko-KR" altLang="en-US" sz="1800" dirty="0">
                          <a:effectLst/>
                        </a:rPr>
                        <a:t> 값 최대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이 값 이상의 값은 필터링한다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19660"/>
                  </a:ext>
                </a:extLst>
              </a:tr>
              <a:tr h="122673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Clamping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err="1">
                          <a:effectLst/>
                        </a:rPr>
                        <a:t>클램핑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값이 </a:t>
                      </a:r>
                      <a:r>
                        <a:rPr lang="ko-KR" altLang="en-US" sz="1800" dirty="0" err="1">
                          <a:effectLst/>
                        </a:rPr>
                        <a:t>필터링되지</a:t>
                      </a:r>
                      <a:r>
                        <a:rPr lang="ko-KR" altLang="en-US" sz="1800" dirty="0">
                          <a:effectLst/>
                        </a:rPr>
                        <a:t> 않은 경우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테스트의 영향력을 제한하도록 할 수 있다</a:t>
                      </a:r>
                      <a:r>
                        <a:rPr lang="en-US" altLang="ko-KR" sz="1800" dirty="0">
                          <a:effectLst/>
                        </a:rPr>
                        <a:t>. </a:t>
                      </a:r>
                    </a:p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이 기능을 켜려면 </a:t>
                      </a:r>
                      <a:r>
                        <a:rPr lang="en-US" altLang="ko-KR" sz="1800" dirty="0">
                          <a:effectLst/>
                        </a:rPr>
                        <a:t>Clamp Min/Max Type </a:t>
                      </a:r>
                      <a:r>
                        <a:rPr lang="ko-KR" altLang="en-US" sz="1800" dirty="0">
                          <a:effectLst/>
                        </a:rPr>
                        <a:t>프로퍼티를 변경하면 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716901"/>
                  </a:ext>
                </a:extLst>
              </a:tr>
              <a:tr h="145675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Clamp Min Type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err="1">
                          <a:effectLst/>
                        </a:rPr>
                        <a:t>클램프</a:t>
                      </a:r>
                      <a:r>
                        <a:rPr lang="ko-KR" altLang="en-US" sz="1800" dirty="0">
                          <a:effectLst/>
                        </a:rPr>
                        <a:t> 최소 유형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스코어 공식 적용 전 원본 테스트 값의 정규화 </a:t>
                      </a:r>
                      <a:r>
                        <a:rPr lang="ko-KR" altLang="en-US" sz="1800" dirty="0" err="1">
                          <a:effectLst/>
                        </a:rPr>
                        <a:t>하한값을</a:t>
                      </a:r>
                      <a:r>
                        <a:rPr lang="ko-KR" altLang="en-US" sz="1800" dirty="0">
                          <a:effectLst/>
                        </a:rPr>
                        <a:t> 어떻게 결정할지 판단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 </a:t>
                      </a:r>
                      <a:r>
                        <a:rPr lang="ko-KR" altLang="en-US" sz="1800" dirty="0">
                          <a:effectLst/>
                        </a:rPr>
                        <a:t>검색된 </a:t>
                      </a:r>
                      <a:r>
                        <a:rPr lang="ko-KR" altLang="en-US" sz="1800" dirty="0" err="1">
                          <a:effectLst/>
                        </a:rPr>
                        <a:t>최저값을</a:t>
                      </a:r>
                      <a:r>
                        <a:rPr lang="ko-KR" altLang="en-US" sz="1800" dirty="0">
                          <a:effectLst/>
                        </a:rPr>
                        <a:t> 사용할지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필터링 </a:t>
                      </a:r>
                      <a:r>
                        <a:rPr lang="ko-KR" altLang="en-US" sz="1800" dirty="0" err="1">
                          <a:effectLst/>
                        </a:rPr>
                        <a:t>하한값을</a:t>
                      </a:r>
                      <a:r>
                        <a:rPr lang="ko-KR" altLang="en-US" sz="1800" dirty="0">
                          <a:effectLst/>
                        </a:rPr>
                        <a:t> 낮출지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아니면 지정된 정규화 최소치를 분리할지 판단한다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58231"/>
                  </a:ext>
                </a:extLst>
              </a:tr>
              <a:tr h="145675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Clamp Max Type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err="1">
                          <a:effectLst/>
                        </a:rPr>
                        <a:t>클램프</a:t>
                      </a:r>
                      <a:r>
                        <a:rPr lang="ko-KR" altLang="en-US" sz="1800" dirty="0">
                          <a:effectLst/>
                        </a:rPr>
                        <a:t> 최대 유형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스코어 공식 적용 전 원본 테스트 값의 정규화 </a:t>
                      </a:r>
                      <a:r>
                        <a:rPr lang="ko-KR" altLang="en-US" sz="1800" dirty="0" err="1">
                          <a:effectLst/>
                        </a:rPr>
                        <a:t>상한값을</a:t>
                      </a:r>
                      <a:r>
                        <a:rPr lang="ko-KR" altLang="en-US" sz="1800" dirty="0">
                          <a:effectLst/>
                        </a:rPr>
                        <a:t> 어떻게 결정할지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검색된 </a:t>
                      </a:r>
                      <a:r>
                        <a:rPr lang="ko-KR" altLang="en-US" sz="1800" dirty="0" err="1">
                          <a:effectLst/>
                        </a:rPr>
                        <a:t>최고값을</a:t>
                      </a:r>
                      <a:r>
                        <a:rPr lang="ko-KR" altLang="en-US" sz="1800" dirty="0">
                          <a:effectLst/>
                        </a:rPr>
                        <a:t> 사용할지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필터링 </a:t>
                      </a:r>
                      <a:r>
                        <a:rPr lang="ko-KR" altLang="en-US" sz="1800" dirty="0" err="1">
                          <a:effectLst/>
                        </a:rPr>
                        <a:t>상한값을</a:t>
                      </a:r>
                      <a:r>
                        <a:rPr lang="ko-KR" altLang="en-US" sz="1800" dirty="0">
                          <a:effectLst/>
                        </a:rPr>
                        <a:t> 높일지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지정된 정규화 최대치를 분리시킬지 판단한다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41245"/>
                  </a:ext>
                </a:extLst>
              </a:tr>
              <a:tr h="7667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Scoring Equation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스코어 등식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커브를 따라갈 테스트의 스코어를 변경한다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altLang="ko-KR" sz="1800" dirty="0">
                          <a:effectLst/>
                        </a:rPr>
                        <a:t> </a:t>
                      </a:r>
                      <a:r>
                        <a:rPr lang="ko-KR" altLang="en-US" sz="1800" b="1" dirty="0">
                          <a:effectLst/>
                        </a:rPr>
                        <a:t>상수</a:t>
                      </a:r>
                      <a:r>
                        <a:rPr lang="en-US" altLang="ko-KR" sz="1800" dirty="0">
                          <a:effectLst/>
                        </a:rPr>
                        <a:t>, </a:t>
                      </a:r>
                      <a:r>
                        <a:rPr lang="ko-KR" altLang="en-US" sz="1800" b="1" dirty="0">
                          <a:effectLst/>
                        </a:rPr>
                        <a:t>선형</a:t>
                      </a:r>
                      <a:r>
                        <a:rPr lang="en-US" altLang="ko-KR" sz="1800" dirty="0">
                          <a:effectLst/>
                        </a:rPr>
                        <a:t>, </a:t>
                      </a:r>
                      <a:r>
                        <a:rPr lang="ko-KR" altLang="en-US" sz="1800" b="1" dirty="0">
                          <a:effectLst/>
                        </a:rPr>
                        <a:t>제곱</a:t>
                      </a:r>
                      <a:r>
                        <a:rPr lang="en-US" altLang="ko-KR" sz="1800" dirty="0">
                          <a:effectLst/>
                        </a:rPr>
                        <a:t>, </a:t>
                      </a:r>
                      <a:r>
                        <a:rPr lang="ko-KR" altLang="en-US" sz="1800" b="1" dirty="0" err="1">
                          <a:effectLst/>
                        </a:rPr>
                        <a:t>역선형</a:t>
                      </a:r>
                      <a:r>
                        <a:rPr lang="ko-KR" altLang="en-US" sz="1800" dirty="0">
                          <a:effectLst/>
                        </a:rPr>
                        <a:t> 커브가 가능하다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34263"/>
                  </a:ext>
                </a:extLst>
              </a:tr>
              <a:tr h="7667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Scoring Factor</a:t>
                      </a:r>
                      <a:endParaRPr lang="en-US" sz="1800">
                        <a:effectLst/>
                      </a:endParaRP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스코어 인수 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모든 테스트를 기준으로 이 테스트가 갖는 가중치</a:t>
                      </a:r>
                      <a:r>
                        <a:rPr lang="en-US" altLang="ko-KR" sz="1800" dirty="0">
                          <a:effectLst/>
                        </a:rPr>
                        <a:t>. </a:t>
                      </a:r>
                      <a:r>
                        <a:rPr lang="ko-KR" altLang="en-US" sz="1800" dirty="0">
                          <a:effectLst/>
                        </a:rPr>
                        <a:t>음수가 될 수 있다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49411" marR="49411" marT="24705" marB="247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7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5690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ED7A59-8C27-4EF3-B07D-BB6CAD2B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Random</a:t>
            </a:r>
          </a:p>
          <a:p>
            <a:pPr lvl="1"/>
            <a:r>
              <a:rPr lang="ko-KR" altLang="en-US" sz="2000" dirty="0" err="1"/>
              <a:t>테스트라기</a:t>
            </a:r>
            <a:r>
              <a:rPr lang="ko-KR" altLang="en-US" sz="2000" dirty="0"/>
              <a:t> 보다는 </a:t>
            </a:r>
            <a:r>
              <a:rPr lang="en-US" altLang="ko-KR" sz="2000" dirty="0"/>
              <a:t>(</a:t>
            </a:r>
            <a:r>
              <a:rPr lang="ko-KR" altLang="en-US" sz="2000" dirty="0"/>
              <a:t>아이템을 임의로 필터링하는 데 사용할 수 있기는 하지만</a:t>
            </a:r>
            <a:r>
              <a:rPr lang="en-US" altLang="ko-KR" sz="2000" dirty="0"/>
              <a:t>), AI </a:t>
            </a:r>
            <a:r>
              <a:rPr lang="ko-KR" altLang="en-US" sz="2000" dirty="0"/>
              <a:t>의 의사결정에 약간의 모호함을 더하기 위해서 아이템의 가중치를 변경하기 위한 방편이다</a:t>
            </a:r>
            <a:r>
              <a:rPr lang="en-US" altLang="ko-KR" sz="2000" dirty="0"/>
              <a:t>. 0.0 </a:t>
            </a:r>
            <a:r>
              <a:rPr lang="ko-KR" altLang="en-US" sz="2000" dirty="0"/>
              <a:t>에서 </a:t>
            </a:r>
            <a:r>
              <a:rPr lang="en-US" altLang="ko-KR" sz="2000" dirty="0"/>
              <a:t>1.0 </a:t>
            </a:r>
            <a:r>
              <a:rPr lang="ko-KR" altLang="en-US" sz="2000" dirty="0"/>
              <a:t>사이의 값을 생성한다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7985A1-FB3D-4A00-BABB-5974279C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4CF1C5-7AB8-4C8D-9C77-25CB17934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1579"/>
              </p:ext>
            </p:extLst>
          </p:nvPr>
        </p:nvGraphicFramePr>
        <p:xfrm>
          <a:off x="0" y="2047874"/>
          <a:ext cx="12192000" cy="3771304"/>
        </p:xfrm>
        <a:graphic>
          <a:graphicData uri="http://schemas.openxmlformats.org/drawingml/2006/table">
            <a:tbl>
              <a:tblPr/>
              <a:tblGrid>
                <a:gridCol w="1814286">
                  <a:extLst>
                    <a:ext uri="{9D8B030D-6E8A-4147-A177-3AD203B41FA5}">
                      <a16:colId xmlns:a16="http://schemas.microsoft.com/office/drawing/2014/main" val="1884718377"/>
                    </a:ext>
                  </a:extLst>
                </a:gridCol>
                <a:gridCol w="10377714">
                  <a:extLst>
                    <a:ext uri="{9D8B030D-6E8A-4147-A177-3AD203B41FA5}">
                      <a16:colId xmlns:a16="http://schemas.microsoft.com/office/drawing/2014/main" val="2977147188"/>
                    </a:ext>
                  </a:extLst>
                </a:gridCol>
              </a:tblGrid>
              <a:tr h="15357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/>
                        <a:t>프로퍼티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/>
                        <a:t>설명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02755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Test Purpose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테스트 용도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테스트가 결과를 필터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스코어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또는 필터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스코어 할지 결정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필터는 테스트에 실패하는 아이템을 제거하고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스코어는 아이템을 가중시킴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023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Filter Type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필터 유형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필터 유형을 최소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또는 값 범위로 변경한다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fontAlgn="t"/>
                      <a:r>
                        <a:rPr lang="en-US" altLang="ko-KR" sz="1400" dirty="0"/>
                        <a:t> Float Value Min</a:t>
                      </a:r>
                      <a:r>
                        <a:rPr lang="ko-KR" altLang="en-US" sz="1400" dirty="0"/>
                        <a:t> 및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또는 </a:t>
                      </a:r>
                      <a:r>
                        <a:rPr lang="en-US" altLang="ko-KR" sz="1400" dirty="0"/>
                        <a:t>Float Value Max</a:t>
                      </a:r>
                      <a:r>
                        <a:rPr lang="ko-KR" altLang="en-US" sz="1400" dirty="0"/>
                        <a:t> 에 설정된 값 이외의 값은 걸러진다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03402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Float Value Min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플로트</a:t>
                      </a:r>
                      <a:r>
                        <a:rPr lang="ko-KR" altLang="en-US" sz="1400" dirty="0"/>
                        <a:t> 값 최소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 값 이하의 값은 필터링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17431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Float Value Max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플로트</a:t>
                      </a:r>
                      <a:r>
                        <a:rPr lang="ko-KR" altLang="en-US" sz="1400" dirty="0"/>
                        <a:t> 값 최대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 값 이상의 값은 필터링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26986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Clamping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클램핑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값이 </a:t>
                      </a:r>
                      <a:r>
                        <a:rPr lang="ko-KR" altLang="en-US" sz="1400" dirty="0" err="1"/>
                        <a:t>필터링되지</a:t>
                      </a:r>
                      <a:r>
                        <a:rPr lang="ko-KR" altLang="en-US" sz="1400" dirty="0"/>
                        <a:t> 않은 경우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테스트의 영향력을 제한하도록 할 수 있다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이 기능을 켜려면 </a:t>
                      </a:r>
                      <a:r>
                        <a:rPr lang="en-US" altLang="ko-KR" sz="1400" dirty="0"/>
                        <a:t>Clamp Min/Max Type </a:t>
                      </a:r>
                      <a:r>
                        <a:rPr lang="ko-KR" altLang="en-US" sz="1400" dirty="0"/>
                        <a:t>프로퍼티를 변경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11956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Clamp Min Type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클램프</a:t>
                      </a:r>
                      <a:r>
                        <a:rPr lang="ko-KR" altLang="en-US" sz="1400" dirty="0"/>
                        <a:t> 최소 유형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스코어 공식 적용 전 원본 테스트 값의 정규화 </a:t>
                      </a:r>
                      <a:r>
                        <a:rPr lang="ko-KR" altLang="en-US" sz="1400" dirty="0" err="1"/>
                        <a:t>하한값을</a:t>
                      </a:r>
                      <a:r>
                        <a:rPr lang="ko-KR" altLang="en-US" sz="1400" dirty="0"/>
                        <a:t> 어떻게 결정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검색된 </a:t>
                      </a:r>
                      <a:r>
                        <a:rPr lang="ko-KR" altLang="en-US" sz="1400" dirty="0" err="1"/>
                        <a:t>최저값을</a:t>
                      </a:r>
                      <a:r>
                        <a:rPr lang="ko-KR" altLang="en-US" sz="1400" dirty="0"/>
                        <a:t> 사용할지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필터링 </a:t>
                      </a:r>
                      <a:r>
                        <a:rPr lang="ko-KR" altLang="en-US" sz="1400" dirty="0" err="1"/>
                        <a:t>하한값을</a:t>
                      </a:r>
                      <a:r>
                        <a:rPr lang="ko-KR" altLang="en-US" sz="1400" dirty="0"/>
                        <a:t> 낮출지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지정된 정규화 최소치를 분리할지 결정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01041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Clamp Max Type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/>
                        <a:t>클램프</a:t>
                      </a:r>
                      <a:r>
                        <a:rPr lang="ko-KR" altLang="en-US" sz="1400" dirty="0"/>
                        <a:t> 최대 유형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스코어 공식 적용 전 원본 테스트 값의 정규화 </a:t>
                      </a:r>
                      <a:r>
                        <a:rPr lang="ko-KR" altLang="en-US" sz="1400" dirty="0" err="1"/>
                        <a:t>상한값을</a:t>
                      </a:r>
                      <a:r>
                        <a:rPr lang="ko-KR" altLang="en-US" sz="1400" dirty="0"/>
                        <a:t> 어떻게 결정할지 결정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algn="l" fontAlgn="t"/>
                      <a:r>
                        <a:rPr lang="ko-KR" altLang="en-US" sz="1400" dirty="0"/>
                        <a:t>검색된 </a:t>
                      </a:r>
                      <a:r>
                        <a:rPr lang="ko-KR" altLang="en-US" sz="1400" dirty="0" err="1"/>
                        <a:t>최고값을</a:t>
                      </a:r>
                      <a:r>
                        <a:rPr lang="ko-KR" altLang="en-US" sz="1400" dirty="0"/>
                        <a:t> 사용할지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필터링 </a:t>
                      </a:r>
                      <a:r>
                        <a:rPr lang="ko-KR" altLang="en-US" sz="1400" dirty="0" err="1"/>
                        <a:t>상한값을</a:t>
                      </a:r>
                      <a:r>
                        <a:rPr lang="ko-KR" altLang="en-US" sz="1400" dirty="0"/>
                        <a:t> 높일지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지정된 정규화 최대치를 분리시킬지 결정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58687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Scoring Equation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스코어 등식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커브를 따라갈 테스트의 스코어를 변경합니다</a:t>
                      </a:r>
                      <a:r>
                        <a:rPr lang="en-US" altLang="ko-KR" sz="1400" dirty="0"/>
                        <a:t>. </a:t>
                      </a:r>
                      <a:r>
                        <a:rPr lang="ko-KR" altLang="en-US" sz="1400" dirty="0"/>
                        <a:t>상수</a:t>
                      </a:r>
                      <a:r>
                        <a:rPr lang="en-US" altLang="ko-KR" sz="1400" dirty="0"/>
                        <a:t>, </a:t>
                      </a:r>
                      <a:r>
                        <a:rPr lang="ko-KR" altLang="en-US" sz="1400" dirty="0"/>
                        <a:t>선형</a:t>
                      </a:r>
                      <a:r>
                        <a:rPr lang="en-US" altLang="ko-KR" sz="1400" dirty="0"/>
                        <a:t>, </a:t>
                      </a:r>
                      <a:r>
                        <a:rPr lang="ko-KR" altLang="en-US" sz="1400" dirty="0"/>
                        <a:t>제곱</a:t>
                      </a:r>
                      <a:r>
                        <a:rPr lang="en-US" altLang="ko-KR" sz="1400" dirty="0"/>
                        <a:t>, </a:t>
                      </a:r>
                      <a:r>
                        <a:rPr lang="ko-KR" altLang="en-US" sz="1400" dirty="0" err="1"/>
                        <a:t>역선형</a:t>
                      </a:r>
                      <a:r>
                        <a:rPr lang="ko-KR" altLang="en-US" sz="1400" dirty="0"/>
                        <a:t> 커브가 가능하다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255"/>
                  </a:ext>
                </a:extLst>
              </a:tr>
              <a:tr h="28435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Scoring Factor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/>
                        <a:t>스코어 인수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모든 테스트를 기준으로 이 테스트가 갖는 가중치이다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음수가 될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47817" marR="47817" marT="23909" marB="239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153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1AE9D9-2190-4D1A-B791-A0FC01F6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Trace</a:t>
            </a:r>
          </a:p>
          <a:p>
            <a:pPr lvl="1"/>
            <a:r>
              <a:rPr lang="ko-KR" altLang="en-US" dirty="0"/>
              <a:t>아이템으로</a:t>
            </a:r>
            <a:r>
              <a:rPr lang="en-US" altLang="ko-KR" dirty="0"/>
              <a:t>, </a:t>
            </a:r>
            <a:r>
              <a:rPr lang="ko-KR" altLang="en-US" dirty="0"/>
              <a:t>또는 아이템에서 컨텍스트로 </a:t>
            </a:r>
            <a:r>
              <a:rPr lang="ko-KR" altLang="en-US" dirty="0" err="1"/>
              <a:t>트레이스한</a:t>
            </a:r>
            <a:r>
              <a:rPr lang="ko-KR" altLang="en-US" dirty="0"/>
              <a:t> 다음 히트 여부를 반환한다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 </a:t>
            </a:r>
            <a:r>
              <a:rPr lang="en-US" altLang="ko-KR" b="1" dirty="0"/>
              <a:t>Bool Match</a:t>
            </a:r>
            <a:r>
              <a:rPr lang="ko-KR" altLang="en-US" dirty="0"/>
              <a:t> 프로퍼티를 통해 결과를 반전시킬 수 있다</a:t>
            </a:r>
            <a:r>
              <a:rPr lang="en-US" altLang="ko-KR" dirty="0"/>
              <a:t>.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90F41D-74AF-4F44-A50D-42791CA8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65D3E4-E235-4C41-AA48-A0BC13A8B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81798"/>
              </p:ext>
            </p:extLst>
          </p:nvPr>
        </p:nvGraphicFramePr>
        <p:xfrm>
          <a:off x="314324" y="1992154"/>
          <a:ext cx="11401426" cy="3810000"/>
        </p:xfrm>
        <a:graphic>
          <a:graphicData uri="http://schemas.openxmlformats.org/drawingml/2006/table">
            <a:tbl>
              <a:tblPr/>
              <a:tblGrid>
                <a:gridCol w="2647951">
                  <a:extLst>
                    <a:ext uri="{9D8B030D-6E8A-4147-A177-3AD203B41FA5}">
                      <a16:colId xmlns:a16="http://schemas.microsoft.com/office/drawing/2014/main" val="1540768204"/>
                    </a:ext>
                  </a:extLst>
                </a:gridCol>
                <a:gridCol w="8753475">
                  <a:extLst>
                    <a:ext uri="{9D8B030D-6E8A-4147-A177-3AD203B41FA5}">
                      <a16:colId xmlns:a16="http://schemas.microsoft.com/office/drawing/2014/main" val="861588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</a:rPr>
                        <a:t>프로퍼티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3507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b="1" dirty="0">
                          <a:effectLst/>
                        </a:rPr>
                        <a:t>Trace Data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2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Trance Channel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ko-KR" altLang="en-US" sz="1600" dirty="0">
                          <a:effectLst/>
                        </a:rPr>
                        <a:t> 채널 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600" dirty="0">
                          <a:effectLst/>
                        </a:rPr>
                        <a:t>테스트 대상 채널로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언리얼</a:t>
                      </a:r>
                      <a:r>
                        <a:rPr lang="ko-KR" altLang="en-US" sz="1600" dirty="0">
                          <a:effectLst/>
                        </a:rPr>
                        <a:t> 엔진 </a:t>
                      </a:r>
                      <a:r>
                        <a:rPr lang="en-US" altLang="ko-KR" sz="1600" dirty="0">
                          <a:effectLst/>
                        </a:rPr>
                        <a:t>4 </a:t>
                      </a:r>
                      <a:r>
                        <a:rPr lang="ko-KR" altLang="en-US" sz="1600" dirty="0">
                          <a:effectLst/>
                        </a:rPr>
                        <a:t>에는 기본적으로 </a:t>
                      </a:r>
                      <a:r>
                        <a:rPr lang="en-US" altLang="ko-KR" sz="1600" dirty="0">
                          <a:effectLst/>
                        </a:rPr>
                        <a:t>Visibility </a:t>
                      </a:r>
                      <a:r>
                        <a:rPr lang="ko-KR" altLang="en-US" sz="1600" dirty="0">
                          <a:effectLst/>
                        </a:rPr>
                        <a:t>와 </a:t>
                      </a:r>
                      <a:r>
                        <a:rPr lang="en-US" altLang="ko-KR" sz="1600" dirty="0">
                          <a:effectLst/>
                        </a:rPr>
                        <a:t>Camera </a:t>
                      </a:r>
                      <a:r>
                        <a:rPr lang="ko-KR" altLang="en-US" sz="1600" dirty="0">
                          <a:effectLst/>
                        </a:rPr>
                        <a:t>가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</a:p>
                    <a:p>
                      <a:pPr fontAlgn="t"/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ko-KR" altLang="en-US" sz="1600" dirty="0">
                          <a:effectLst/>
                        </a:rPr>
                        <a:t> 채널은 </a:t>
                      </a:r>
                      <a:r>
                        <a:rPr lang="ko-KR" altLang="en-US" sz="1600" b="1" dirty="0">
                          <a:effectLst/>
                        </a:rPr>
                        <a:t>편집 메뉴</a:t>
                      </a:r>
                      <a:r>
                        <a:rPr lang="ko-KR" altLang="en-US" sz="1600" dirty="0">
                          <a:effectLst/>
                        </a:rPr>
                        <a:t> </a:t>
                      </a:r>
                      <a:r>
                        <a:rPr lang="en-US" altLang="ko-KR" sz="1600" dirty="0">
                          <a:effectLst/>
                        </a:rPr>
                        <a:t>-&gt; </a:t>
                      </a:r>
                      <a:r>
                        <a:rPr lang="ko-KR" altLang="en-US" sz="1600" b="1" dirty="0">
                          <a:effectLst/>
                        </a:rPr>
                        <a:t>프로젝트 세팅</a:t>
                      </a:r>
                      <a:r>
                        <a:rPr lang="ko-KR" altLang="en-US" sz="1600" dirty="0">
                          <a:effectLst/>
                        </a:rPr>
                        <a:t> </a:t>
                      </a:r>
                      <a:r>
                        <a:rPr lang="en-US" altLang="ko-KR" sz="1600" dirty="0">
                          <a:effectLst/>
                        </a:rPr>
                        <a:t>-&gt; </a:t>
                      </a:r>
                      <a:r>
                        <a:rPr lang="ko-KR" altLang="en-US" sz="1600" b="1" dirty="0" err="1">
                          <a:effectLst/>
                        </a:rPr>
                        <a:t>피직스</a:t>
                      </a:r>
                      <a:r>
                        <a:rPr lang="ko-KR" altLang="en-US" sz="1600" dirty="0">
                          <a:effectLst/>
                        </a:rPr>
                        <a:t> </a:t>
                      </a:r>
                      <a:r>
                        <a:rPr lang="en-US" altLang="ko-KR" sz="1600" dirty="0">
                          <a:effectLst/>
                        </a:rPr>
                        <a:t>-&gt; </a:t>
                      </a:r>
                      <a:r>
                        <a:rPr lang="ko-KR" altLang="en-US" sz="1600" b="1" dirty="0" err="1">
                          <a:effectLst/>
                        </a:rPr>
                        <a:t>트레이스</a:t>
                      </a:r>
                      <a:r>
                        <a:rPr lang="ko-KR" altLang="en-US" sz="1600" b="1" dirty="0">
                          <a:effectLst/>
                        </a:rPr>
                        <a:t> 채널</a:t>
                      </a:r>
                      <a:r>
                        <a:rPr lang="ko-KR" altLang="en-US" sz="1600" dirty="0">
                          <a:effectLst/>
                        </a:rPr>
                        <a:t> 에서 조절 가능하다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Trace Shape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셰이프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600" dirty="0">
                          <a:effectLst/>
                        </a:rPr>
                        <a:t>선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구체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박스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캡슐이다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Trace Complex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컴플렉스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ko-KR" altLang="en-US" sz="1600" dirty="0">
                          <a:effectLst/>
                        </a:rPr>
                        <a:t> 대상이 메시 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 err="1">
                          <a:effectLst/>
                        </a:rPr>
                        <a:t>컴플렉스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복잡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r>
                        <a:rPr lang="ko-KR" altLang="en-US" sz="1600" dirty="0">
                          <a:effectLst/>
                        </a:rPr>
                        <a:t>인지 그냥 </a:t>
                      </a:r>
                      <a:r>
                        <a:rPr lang="ko-KR" altLang="en-US" sz="1600" dirty="0" err="1">
                          <a:effectLst/>
                        </a:rPr>
                        <a:t>심플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단순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ko-KR" altLang="en-US" sz="1600" dirty="0" err="1">
                          <a:effectLst/>
                        </a:rPr>
                        <a:t>콜리전인지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Only Blocking Hits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600" dirty="0">
                          <a:effectLst/>
                        </a:rPr>
                        <a:t>블로킹만 히트 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marL="285750" indent="-285750" fontAlgn="t">
                        <a:buFontTx/>
                        <a:buChar char="-"/>
                      </a:pPr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ko-KR" altLang="en-US" sz="1600" dirty="0">
                          <a:effectLst/>
                        </a:rPr>
                        <a:t> 결과에 블로킹 </a:t>
                      </a:r>
                      <a:r>
                        <a:rPr lang="ko-KR" altLang="en-US" sz="1600" dirty="0" err="1">
                          <a:effectLst/>
                        </a:rPr>
                        <a:t>트레이스를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쓸것인지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marL="285750" indent="-285750" fontAlgn="t">
                        <a:buFontTx/>
                        <a:buChar char="-"/>
                      </a:pPr>
                      <a:r>
                        <a:rPr lang="ko-KR" altLang="en-US" sz="1600" dirty="0">
                          <a:effectLst/>
                        </a:rPr>
                        <a:t>블로킹하지 않는 </a:t>
                      </a:r>
                      <a:r>
                        <a:rPr lang="ko-KR" altLang="en-US" sz="1600" dirty="0" err="1">
                          <a:effectLst/>
                        </a:rPr>
                        <a:t>트레이스를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쓸것인지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322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A25F74-17CD-46B7-B3C5-0BE6D244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Trace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E19702-8EAA-45CA-952A-93E6D7F6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745E5C-E84A-45A2-ADA5-DC8DDFD0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04413"/>
              </p:ext>
            </p:extLst>
          </p:nvPr>
        </p:nvGraphicFramePr>
        <p:xfrm>
          <a:off x="100012" y="1028279"/>
          <a:ext cx="11991976" cy="5367758"/>
        </p:xfrm>
        <a:graphic>
          <a:graphicData uri="http://schemas.openxmlformats.org/drawingml/2006/table">
            <a:tbl>
              <a:tblPr/>
              <a:tblGrid>
                <a:gridCol w="2247901">
                  <a:extLst>
                    <a:ext uri="{9D8B030D-6E8A-4147-A177-3AD203B41FA5}">
                      <a16:colId xmlns:a16="http://schemas.microsoft.com/office/drawing/2014/main" val="474663802"/>
                    </a:ext>
                  </a:extLst>
                </a:gridCol>
                <a:gridCol w="9744075">
                  <a:extLst>
                    <a:ext uri="{9D8B030D-6E8A-4147-A177-3AD203B41FA5}">
                      <a16:colId xmlns:a16="http://schemas.microsoft.com/office/drawing/2014/main" val="1722818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Trace From Context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컨텍스트에서 </a:t>
                      </a:r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algn="l" fontAlgn="t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어디서부터 </a:t>
                      </a:r>
                      <a:r>
                        <a:rPr lang="ko-KR" altLang="en-US" sz="1600" dirty="0" err="1">
                          <a:effectLst/>
                        </a:rPr>
                        <a:t>트레이스를</a:t>
                      </a:r>
                      <a:r>
                        <a:rPr lang="ko-KR" altLang="en-US" sz="1600" dirty="0">
                          <a:effectLst/>
                        </a:rPr>
                        <a:t> 할 것인지에 대한 컨텍스트로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en-US" altLang="ko-KR" sz="1600" dirty="0" err="1">
                          <a:effectLst/>
                        </a:rPr>
                        <a:t>Querier</a:t>
                      </a:r>
                      <a:r>
                        <a:rPr lang="en-US" altLang="ko-KR" sz="1600" dirty="0">
                          <a:effectLst/>
                        </a:rPr>
                        <a:t>, Item, </a:t>
                      </a:r>
                      <a:r>
                        <a:rPr lang="ko-KR" altLang="en-US" sz="1600" dirty="0">
                          <a:effectLst/>
                        </a:rPr>
                        <a:t>또는 생성한 </a:t>
                      </a:r>
                      <a:r>
                        <a:rPr lang="en-US" altLang="ko-KR" sz="1600" dirty="0">
                          <a:effectLst/>
                        </a:rPr>
                        <a:t>Custom Context </a:t>
                      </a:r>
                      <a:r>
                        <a:rPr lang="ko-KR" altLang="en-US" sz="1600" dirty="0">
                          <a:effectLst/>
                        </a:rPr>
                        <a:t>가 될 수 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1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Context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Item Height Offset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아이템 높이 오프셋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테스트 </a:t>
                      </a:r>
                      <a:r>
                        <a:rPr lang="ko-KR" altLang="en-US" sz="1600" dirty="0" err="1">
                          <a:effectLst/>
                        </a:rPr>
                        <a:t>트레이스가</a:t>
                      </a:r>
                      <a:r>
                        <a:rPr lang="ko-KR" altLang="en-US" sz="1600" dirty="0">
                          <a:effectLst/>
                        </a:rPr>
                        <a:t> 오고 가는 아이템에 </a:t>
                      </a:r>
                      <a:r>
                        <a:rPr lang="en-US" altLang="ko-KR" sz="1600" dirty="0">
                          <a:effectLst/>
                        </a:rPr>
                        <a:t>Z </a:t>
                      </a:r>
                      <a:r>
                        <a:rPr lang="ko-KR" altLang="en-US" sz="1600" dirty="0">
                          <a:effectLst/>
                        </a:rPr>
                        <a:t>오프셋을 </a:t>
                      </a:r>
                      <a:r>
                        <a:rPr lang="en-US" altLang="ko-KR" sz="1600" dirty="0">
                          <a:effectLst/>
                        </a:rPr>
                        <a:t>cm </a:t>
                      </a:r>
                      <a:r>
                        <a:rPr lang="ko-KR" altLang="en-US" sz="1600" dirty="0">
                          <a:effectLst/>
                        </a:rPr>
                        <a:t>단위로 추가한다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7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Context Height Offset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컨텍스트 높이 오프셋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테스트 </a:t>
                      </a:r>
                      <a:r>
                        <a:rPr lang="ko-KR" altLang="en-US" sz="1600" dirty="0" err="1">
                          <a:effectLst/>
                        </a:rPr>
                        <a:t>트레이스가</a:t>
                      </a:r>
                      <a:r>
                        <a:rPr lang="ko-KR" altLang="en-US" sz="1600" dirty="0">
                          <a:effectLst/>
                        </a:rPr>
                        <a:t> 오고 가는 컨텍스트에 </a:t>
                      </a:r>
                      <a:r>
                        <a:rPr lang="en-US" altLang="ko-KR" sz="1600" dirty="0">
                          <a:effectLst/>
                        </a:rPr>
                        <a:t>Z </a:t>
                      </a:r>
                      <a:r>
                        <a:rPr lang="ko-KR" altLang="en-US" sz="1600" dirty="0">
                          <a:effectLst/>
                        </a:rPr>
                        <a:t>오프셋을 </a:t>
                      </a:r>
                      <a:r>
                        <a:rPr lang="en-US" altLang="ko-KR" sz="1600" dirty="0">
                          <a:effectLst/>
                        </a:rPr>
                        <a:t>cm </a:t>
                      </a:r>
                      <a:r>
                        <a:rPr lang="ko-KR" altLang="en-US" sz="1600" dirty="0">
                          <a:effectLst/>
                        </a:rPr>
                        <a:t>단위로 추가한다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4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Test Purpose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테스트 용도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테스트가 결과를 필터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스코어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또는 필터</a:t>
                      </a:r>
                      <a:r>
                        <a:rPr lang="en-US" altLang="ko-KR" sz="1600" dirty="0"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effectLst/>
                        </a:rPr>
                        <a:t>스코어 할지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필터는 테스트에 실패하는 아이템을 제거하고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스코어는 아이템을 가중시킨다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9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Filter Type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필터 유형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필터 유형을 최소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최대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또는 값 범위로 변경한다</a:t>
                      </a:r>
                      <a:r>
                        <a:rPr lang="en-US" altLang="ko-KR" sz="1600" dirty="0">
                          <a:effectLst/>
                        </a:rPr>
                        <a:t>. </a:t>
                      </a:r>
                    </a:p>
                    <a:p>
                      <a:pPr algn="l" fontAlgn="t"/>
                      <a:r>
                        <a:rPr lang="en-US" altLang="ko-KR" sz="1600" b="1" dirty="0">
                          <a:effectLst/>
                        </a:rPr>
                        <a:t>Float Value Min</a:t>
                      </a:r>
                      <a:r>
                        <a:rPr lang="ko-KR" altLang="en-US" sz="1600" dirty="0">
                          <a:effectLst/>
                        </a:rPr>
                        <a:t> 및</a:t>
                      </a:r>
                      <a:r>
                        <a:rPr lang="en-US" altLang="ko-KR" sz="1600" dirty="0"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effectLst/>
                        </a:rPr>
                        <a:t>또는 </a:t>
                      </a:r>
                      <a:r>
                        <a:rPr lang="en-US" altLang="ko-KR" sz="1600" b="1" dirty="0">
                          <a:effectLst/>
                        </a:rPr>
                        <a:t>Float Value Max</a:t>
                      </a:r>
                      <a:r>
                        <a:rPr lang="ko-KR" altLang="en-US" sz="1600" dirty="0">
                          <a:effectLst/>
                        </a:rPr>
                        <a:t> 에 설정된 값 이외의 값은 걸러진다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8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Float Value Min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 err="1">
                          <a:effectLst/>
                        </a:rPr>
                        <a:t>플로트</a:t>
                      </a:r>
                      <a:r>
                        <a:rPr lang="ko-KR" altLang="en-US" sz="1600" dirty="0">
                          <a:effectLst/>
                        </a:rPr>
                        <a:t> 값 최소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이 값 이하의 값은 필터링</a:t>
                      </a:r>
                      <a:endParaRPr lang="en-US" altLang="ko-KR" sz="1600" dirty="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8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Float Value Max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 err="1">
                          <a:effectLst/>
                        </a:rPr>
                        <a:t>플로트</a:t>
                      </a:r>
                      <a:r>
                        <a:rPr lang="ko-KR" altLang="en-US" sz="1600" dirty="0">
                          <a:effectLst/>
                        </a:rPr>
                        <a:t> 값 최대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이 값 이상의 값은 필터링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9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Clamping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 err="1">
                          <a:effectLst/>
                        </a:rPr>
                        <a:t>클램핑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값이 </a:t>
                      </a:r>
                      <a:r>
                        <a:rPr lang="ko-KR" altLang="en-US" sz="1600" dirty="0" err="1">
                          <a:effectLst/>
                        </a:rPr>
                        <a:t>필터링되지</a:t>
                      </a:r>
                      <a:r>
                        <a:rPr lang="ko-KR" altLang="en-US" sz="1600" dirty="0">
                          <a:effectLst/>
                        </a:rPr>
                        <a:t> 않은 경우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테스트의 영향력을 제한하도록 할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</a:p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이 기능을 켜려면 </a:t>
                      </a:r>
                      <a:r>
                        <a:rPr lang="en-US" altLang="ko-KR" sz="1600" dirty="0">
                          <a:effectLst/>
                        </a:rPr>
                        <a:t>Clamp Min/Max Type </a:t>
                      </a:r>
                      <a:r>
                        <a:rPr lang="ko-KR" altLang="en-US" sz="1600" dirty="0">
                          <a:effectLst/>
                        </a:rPr>
                        <a:t>프로퍼티를 변경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0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Clamp Min Type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 err="1">
                          <a:effectLst/>
                        </a:rPr>
                        <a:t>클램프</a:t>
                      </a:r>
                      <a:r>
                        <a:rPr lang="ko-KR" altLang="en-US" sz="1600" dirty="0">
                          <a:effectLst/>
                        </a:rPr>
                        <a:t> 최소 유형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스코어 공식 적용 전 원본 테스트 값의 정규화 </a:t>
                      </a:r>
                      <a:r>
                        <a:rPr lang="ko-KR" altLang="en-US" sz="1600" dirty="0" err="1">
                          <a:effectLst/>
                        </a:rPr>
                        <a:t>하한값을</a:t>
                      </a:r>
                      <a:r>
                        <a:rPr lang="ko-KR" altLang="en-US" sz="1600" dirty="0">
                          <a:effectLst/>
                        </a:rPr>
                        <a:t> 어떻게 결정할지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algn="l" fontAlgn="t"/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검색된 </a:t>
                      </a:r>
                      <a:r>
                        <a:rPr lang="ko-KR" altLang="en-US" sz="1600" dirty="0" err="1">
                          <a:effectLst/>
                        </a:rPr>
                        <a:t>최저값을</a:t>
                      </a:r>
                      <a:r>
                        <a:rPr lang="ko-KR" altLang="en-US" sz="1600" dirty="0">
                          <a:effectLst/>
                        </a:rPr>
                        <a:t> 사용할지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필터링 </a:t>
                      </a:r>
                      <a:r>
                        <a:rPr lang="ko-KR" altLang="en-US" sz="1600" dirty="0" err="1">
                          <a:effectLst/>
                        </a:rPr>
                        <a:t>하한값을</a:t>
                      </a:r>
                      <a:r>
                        <a:rPr lang="ko-KR" altLang="en-US" sz="1600" dirty="0">
                          <a:effectLst/>
                        </a:rPr>
                        <a:t> 낮출지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아니면 지정된 정규화 최소치를 분리할지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4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Clamp Max Type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 err="1">
                          <a:effectLst/>
                        </a:rPr>
                        <a:t>클램프</a:t>
                      </a:r>
                      <a:r>
                        <a:rPr lang="ko-KR" altLang="en-US" sz="1600" dirty="0">
                          <a:effectLst/>
                        </a:rPr>
                        <a:t> 최대 유형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스코어 공식 적용 전 원본 테스트 값의 정규화 </a:t>
                      </a:r>
                      <a:r>
                        <a:rPr lang="ko-KR" altLang="en-US" sz="1600" dirty="0" err="1">
                          <a:effectLst/>
                        </a:rPr>
                        <a:t>상한값을</a:t>
                      </a:r>
                      <a:r>
                        <a:rPr lang="ko-KR" altLang="en-US" sz="1600" dirty="0">
                          <a:effectLst/>
                        </a:rPr>
                        <a:t> 어떻게 결정할지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  <a:r>
                        <a:rPr lang="ko-KR" altLang="en-US" sz="1600" dirty="0">
                          <a:effectLst/>
                        </a:rPr>
                        <a:t>검색된 </a:t>
                      </a:r>
                      <a:r>
                        <a:rPr lang="ko-KR" altLang="en-US" sz="1600" dirty="0" err="1">
                          <a:effectLst/>
                        </a:rPr>
                        <a:t>최고값을</a:t>
                      </a:r>
                      <a:r>
                        <a:rPr lang="ko-KR" altLang="en-US" sz="1600" dirty="0">
                          <a:effectLst/>
                        </a:rPr>
                        <a:t> 사용할지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필터링 </a:t>
                      </a:r>
                      <a:r>
                        <a:rPr lang="ko-KR" altLang="en-US" sz="1600" dirty="0" err="1">
                          <a:effectLst/>
                        </a:rPr>
                        <a:t>상한값을</a:t>
                      </a:r>
                      <a:r>
                        <a:rPr lang="ko-KR" altLang="en-US" sz="1600" dirty="0">
                          <a:effectLst/>
                        </a:rPr>
                        <a:t> 높일지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지정된 정규화 최대치를 분리시킬지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5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Scoring Equation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스코어 등식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커브를 따라갈 테스트의 스코어를 변경한다</a:t>
                      </a:r>
                      <a:r>
                        <a:rPr lang="en-US" altLang="ko-KR" sz="1600" dirty="0">
                          <a:effectLst/>
                        </a:rPr>
                        <a:t>. </a:t>
                      </a:r>
                      <a:r>
                        <a:rPr lang="ko-KR" altLang="en-US" sz="1600" b="1" dirty="0">
                          <a:effectLst/>
                        </a:rPr>
                        <a:t>상수</a:t>
                      </a:r>
                      <a:r>
                        <a:rPr lang="en-US" altLang="ko-KR" sz="1600" dirty="0">
                          <a:effectLst/>
                        </a:rPr>
                        <a:t>, </a:t>
                      </a:r>
                      <a:r>
                        <a:rPr lang="ko-KR" altLang="en-US" sz="1600" b="1" dirty="0">
                          <a:effectLst/>
                        </a:rPr>
                        <a:t>선형</a:t>
                      </a:r>
                      <a:r>
                        <a:rPr lang="en-US" altLang="ko-KR" sz="1600" dirty="0">
                          <a:effectLst/>
                        </a:rPr>
                        <a:t>, </a:t>
                      </a:r>
                      <a:r>
                        <a:rPr lang="ko-KR" altLang="en-US" sz="1600" b="1" dirty="0">
                          <a:effectLst/>
                        </a:rPr>
                        <a:t>제곱</a:t>
                      </a:r>
                      <a:r>
                        <a:rPr lang="en-US" altLang="ko-KR" sz="1600" dirty="0">
                          <a:effectLst/>
                        </a:rPr>
                        <a:t>, </a:t>
                      </a:r>
                      <a:r>
                        <a:rPr lang="ko-KR" altLang="en-US" sz="1600" b="1" dirty="0" err="1">
                          <a:effectLst/>
                        </a:rPr>
                        <a:t>역선형</a:t>
                      </a:r>
                      <a:r>
                        <a:rPr lang="ko-KR" altLang="en-US" sz="1600" dirty="0">
                          <a:effectLst/>
                        </a:rPr>
                        <a:t> 커브가 가능하다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82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Scoring Factor</a:t>
                      </a:r>
                      <a:endParaRPr lang="en-US" sz="1600">
                        <a:effectLst/>
                      </a:endParaRP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 dirty="0">
                          <a:effectLst/>
                        </a:rPr>
                        <a:t>스코어 인수 </a:t>
                      </a: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모든 테스트를 기준으로 이 테스트가 갖는 가중치이다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음수가 될 수 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37766" marR="37766" marT="18883" marB="18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2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31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04F36F-DECF-4DEA-AC4F-78C36B8C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3"/>
            <a:ext cx="12192000" cy="5929354"/>
          </a:xfrm>
        </p:spPr>
        <p:txBody>
          <a:bodyPr/>
          <a:lstStyle/>
          <a:p>
            <a:r>
              <a:rPr lang="ko-KR" altLang="en-US" dirty="0"/>
              <a:t>새로 생성된 </a:t>
            </a:r>
            <a:r>
              <a:rPr lang="en-US" altLang="ko-KR" dirty="0" err="1"/>
              <a:t>EnvQueryContext</a:t>
            </a:r>
            <a:r>
              <a:rPr lang="en-US" altLang="ko-KR" dirty="0"/>
              <a:t> </a:t>
            </a:r>
            <a:r>
              <a:rPr lang="ko-KR" altLang="en-US" dirty="0" err="1"/>
              <a:t>블루프린트에는</a:t>
            </a:r>
            <a:r>
              <a:rPr lang="ko-KR" altLang="en-US" dirty="0"/>
              <a:t> 구현가능한 함수가 넷 있을 것입니다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b="1" dirty="0"/>
              <a:t>Provide Single Location</a:t>
            </a:r>
            <a:r>
              <a:rPr lang="ko-KR" altLang="en-US" dirty="0"/>
              <a:t> 단일 위치 제공</a:t>
            </a:r>
          </a:p>
          <a:p>
            <a:pPr lvl="1"/>
            <a:r>
              <a:rPr lang="en-US" altLang="ko-KR" b="1" dirty="0"/>
              <a:t>Provide Single Actor</a:t>
            </a:r>
            <a:r>
              <a:rPr lang="ko-KR" altLang="en-US" dirty="0"/>
              <a:t> 단일 </a:t>
            </a:r>
            <a:r>
              <a:rPr lang="ko-KR" altLang="en-US" dirty="0" err="1"/>
              <a:t>액터</a:t>
            </a:r>
            <a:r>
              <a:rPr lang="ko-KR" altLang="en-US" dirty="0"/>
              <a:t> 제공</a:t>
            </a:r>
          </a:p>
          <a:p>
            <a:pPr lvl="1"/>
            <a:r>
              <a:rPr lang="en-US" altLang="ko-KR" b="1" dirty="0"/>
              <a:t>Provide Locations Set</a:t>
            </a:r>
            <a:r>
              <a:rPr lang="ko-KR" altLang="en-US" dirty="0"/>
              <a:t> 위치 세트 제공</a:t>
            </a:r>
          </a:p>
          <a:p>
            <a:pPr lvl="1"/>
            <a:r>
              <a:rPr lang="en-US" altLang="ko-KR" b="1" dirty="0"/>
              <a:t>Provide Actors Set</a:t>
            </a:r>
            <a:r>
              <a:rPr lang="ko-KR" altLang="en-US" dirty="0"/>
              <a:t> </a:t>
            </a:r>
            <a:r>
              <a:rPr lang="ko-KR" altLang="en-US" dirty="0" err="1"/>
              <a:t>액터</a:t>
            </a:r>
            <a:r>
              <a:rPr lang="ko-KR" altLang="en-US" dirty="0"/>
              <a:t> 세트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이들 중 하나 이상을 구현하면</a:t>
            </a:r>
            <a:r>
              <a:rPr lang="en-US" altLang="ko-KR" dirty="0"/>
              <a:t>, </a:t>
            </a:r>
            <a:r>
              <a:rPr lang="ko-KR" altLang="en-US" dirty="0"/>
              <a:t>쿼리의 테스트 안에서 사용할 수 있는 별도의 커스텀 컨텍스트를 만들 수 있습니다</a:t>
            </a:r>
            <a:r>
              <a:rPr lang="en-US" altLang="ko-KR" dirty="0"/>
              <a:t>. </a:t>
            </a:r>
            <a:r>
              <a:rPr lang="ko-KR" altLang="en-US" dirty="0"/>
              <a:t>함수 또는 구현하고자 하는 함수에 </a:t>
            </a:r>
            <a:r>
              <a:rPr lang="ko-KR" altLang="en-US" dirty="0" err="1"/>
              <a:t>우클릭한</a:t>
            </a:r>
            <a:r>
              <a:rPr lang="ko-KR" altLang="en-US" dirty="0"/>
              <a:t> 다음 </a:t>
            </a:r>
            <a:r>
              <a:rPr lang="en-US" altLang="ko-KR" b="1" dirty="0"/>
              <a:t>Implement Function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함수 구현</a:t>
            </a:r>
            <a:r>
              <a:rPr lang="en-US" altLang="ko-KR" dirty="0"/>
              <a:t>)</a:t>
            </a:r>
            <a:r>
              <a:rPr lang="ko-KR" altLang="en-US" dirty="0"/>
              <a:t>을 선택하세요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83B843-8B02-4AE8-ABFA-35EFC0F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컨텍스트 편집하기</a:t>
            </a:r>
          </a:p>
        </p:txBody>
      </p:sp>
      <p:pic>
        <p:nvPicPr>
          <p:cNvPr id="14338" name="Picture 2" descr="implementableFunctions.png">
            <a:extLst>
              <a:ext uri="{FF2B5EF4-FFF2-40B4-BE49-F238E27FC236}">
                <a16:creationId xmlns:a16="http://schemas.microsoft.com/office/drawing/2014/main" id="{2FD2A84C-6066-4A2C-AEAD-9A04ECF3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957264"/>
            <a:ext cx="25908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538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B531B4-6EA8-4931-8473-A8B6C35C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단일 위치 제공</a:t>
            </a:r>
          </a:p>
          <a:p>
            <a:pPr lvl="1"/>
            <a:r>
              <a:rPr lang="ko-KR" altLang="en-US" dirty="0"/>
              <a:t>단일 위치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  <a:r>
              <a:rPr lang="ko-KR" altLang="en-US" dirty="0"/>
              <a:t>를 반환합니다</a:t>
            </a:r>
            <a:r>
              <a:rPr lang="en-US" altLang="ko-KR" dirty="0"/>
              <a:t>. </a:t>
            </a:r>
            <a:r>
              <a:rPr lang="ko-KR" altLang="en-US" dirty="0"/>
              <a:t>그 위치 생성 방법은 여러분에게 달렸습니다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이 함수는 </a:t>
            </a:r>
            <a:r>
              <a:rPr lang="ko-KR" altLang="en-US" dirty="0" err="1"/>
              <a:t>쿼리어</a:t>
            </a:r>
            <a:r>
              <a:rPr lang="en-US" altLang="ko-KR" dirty="0"/>
              <a:t>(</a:t>
            </a:r>
            <a:r>
              <a:rPr lang="ko-KR" altLang="en-US" dirty="0"/>
              <a:t>질의자</a:t>
            </a:r>
            <a:r>
              <a:rPr lang="en-US" altLang="ko-KR" dirty="0"/>
              <a:t>) 1500 cm </a:t>
            </a:r>
            <a:r>
              <a:rPr lang="ko-KR" altLang="en-US" dirty="0"/>
              <a:t>내에서 찾은 임의 </a:t>
            </a:r>
            <a:r>
              <a:rPr lang="en-US" altLang="ko-KR" dirty="0"/>
              <a:t>(Pawn, Vehicle </a:t>
            </a:r>
            <a:r>
              <a:rPr lang="ko-KR" altLang="en-US" dirty="0"/>
              <a:t>등 </a:t>
            </a:r>
            <a:r>
              <a:rPr lang="en-US" altLang="ko-KR" dirty="0" err="1"/>
              <a:t>DesiredObjectType</a:t>
            </a:r>
            <a:r>
              <a:rPr lang="en-US" altLang="ko-KR" dirty="0"/>
              <a:t> </a:t>
            </a:r>
            <a:r>
              <a:rPr lang="ko-KR" altLang="en-US" dirty="0"/>
              <a:t>배열에서 찾을 수 있는 유형 중 하나인</a:t>
            </a:r>
            <a:r>
              <a:rPr lang="en-US" altLang="ko-KR" dirty="0"/>
              <a:t>)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트레이스</a:t>
            </a:r>
            <a:r>
              <a:rPr lang="ko-KR" altLang="en-US" dirty="0"/>
              <a:t> 히트 위치를 반환합니다</a:t>
            </a:r>
            <a:r>
              <a:rPr lang="en-US" altLang="ko-KR" dirty="0"/>
              <a:t>: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0ED8D5-55B7-4F3B-88B8-00A5C199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ProvideSingleLocationImplmented.png">
            <a:extLst>
              <a:ext uri="{FF2B5EF4-FFF2-40B4-BE49-F238E27FC236}">
                <a16:creationId xmlns:a16="http://schemas.microsoft.com/office/drawing/2014/main" id="{B948FCD2-340B-44F2-8E05-30915AB3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6638"/>
            <a:ext cx="12192000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581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1FCD7-2101-4B63-AFE8-D6D17F98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954" y="500043"/>
            <a:ext cx="13252704" cy="7503519"/>
          </a:xfrm>
        </p:spPr>
        <p:txBody>
          <a:bodyPr/>
          <a:lstStyle/>
          <a:p>
            <a:r>
              <a:rPr lang="ko-KR" altLang="en-US" b="1" dirty="0"/>
              <a:t>단일 </a:t>
            </a:r>
            <a:r>
              <a:rPr lang="ko-KR" altLang="en-US" b="1" dirty="0" err="1"/>
              <a:t>액터</a:t>
            </a:r>
            <a:r>
              <a:rPr lang="ko-KR" altLang="en-US" b="1" dirty="0"/>
              <a:t> 제공</a:t>
            </a:r>
          </a:p>
          <a:p>
            <a:pPr lvl="1"/>
            <a:r>
              <a:rPr lang="ko-KR" altLang="en-US" dirty="0"/>
              <a:t>단일 </a:t>
            </a:r>
            <a:r>
              <a:rPr lang="ko-KR" altLang="en-US" dirty="0" err="1"/>
              <a:t>액터를</a:t>
            </a:r>
            <a:r>
              <a:rPr lang="ko-KR" altLang="en-US" dirty="0"/>
              <a:t> 반환합니다</a:t>
            </a:r>
            <a:r>
              <a:rPr lang="en-US" altLang="ko-KR" dirty="0"/>
              <a:t>. </a:t>
            </a:r>
            <a:r>
              <a:rPr lang="ko-KR" altLang="en-US" dirty="0"/>
              <a:t>그 </a:t>
            </a:r>
            <a:r>
              <a:rPr lang="ko-KR" altLang="en-US" dirty="0" err="1"/>
              <a:t>액터를</a:t>
            </a:r>
            <a:r>
              <a:rPr lang="ko-KR" altLang="en-US" dirty="0"/>
              <a:t> 찾는 방법은 여러분에게 달렸습니다</a:t>
            </a:r>
            <a:r>
              <a:rPr lang="en-US" altLang="ko-KR" dirty="0"/>
              <a:t>. </a:t>
            </a:r>
            <a:r>
              <a:rPr lang="ko-KR" altLang="en-US" dirty="0"/>
              <a:t>이 예제에서는</a:t>
            </a:r>
            <a:r>
              <a:rPr lang="en-US" altLang="ko-KR" dirty="0"/>
              <a:t>, </a:t>
            </a:r>
            <a:r>
              <a:rPr lang="ko-KR" altLang="en-US" dirty="0"/>
              <a:t>함수가 플레이어 </a:t>
            </a:r>
            <a:r>
              <a:rPr lang="en-US" altLang="ko-KR" dirty="0"/>
              <a:t>0 </a:t>
            </a:r>
            <a:r>
              <a:rPr lang="ko-KR" altLang="en-US" dirty="0"/>
              <a:t>이 제어하는</a:t>
            </a:r>
            <a:r>
              <a:rPr lang="en-US" altLang="ko-KR" dirty="0"/>
              <a:t>(</a:t>
            </a:r>
            <a:r>
              <a:rPr lang="ko-KR" altLang="en-US" dirty="0" err="1"/>
              <a:t>빙의한</a:t>
            </a:r>
            <a:r>
              <a:rPr lang="en-US" altLang="ko-KR" dirty="0"/>
              <a:t>) </a:t>
            </a:r>
            <a:r>
              <a:rPr lang="ko-KR" altLang="en-US" dirty="0" err="1"/>
              <a:t>액터를</a:t>
            </a:r>
            <a:r>
              <a:rPr lang="ko-KR" altLang="en-US" dirty="0"/>
              <a:t> 반환합니다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0CED1D-270A-4FA6-91FC-EA06AEC6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provideSingleActorImp.png">
            <a:extLst>
              <a:ext uri="{FF2B5EF4-FFF2-40B4-BE49-F238E27FC236}">
                <a16:creationId xmlns:a16="http://schemas.microsoft.com/office/drawing/2014/main" id="{E3AEBCFC-7D11-498C-98AD-F9B688C0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" y="2066925"/>
            <a:ext cx="12053761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1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AD8B62-AA15-4531-9F1D-6EF869BF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대미지가 전해지면 전달되는 이벤트입니다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잠수나 환경으로 인한 대미지처럼</a:t>
            </a:r>
            <a:r>
              <a:rPr lang="en-US" altLang="ko-KR" dirty="0"/>
              <a:t>, </a:t>
            </a:r>
            <a:r>
              <a:rPr lang="ko-KR" altLang="en-US" dirty="0"/>
              <a:t>꼭 포인트 또는 </a:t>
            </a:r>
            <a:r>
              <a:rPr lang="ko-KR" altLang="en-US" dirty="0" err="1"/>
              <a:t>래디얼</a:t>
            </a:r>
            <a:r>
              <a:rPr lang="ko-KR" altLang="en-US" dirty="0"/>
              <a:t> 대미지일 필요는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ECECE2-4EBE-4793-A6B6-FCA7798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Any Damage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CC4C0C-EDFD-4E4B-A00E-58BE55140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0449"/>
              </p:ext>
            </p:extLst>
          </p:nvPr>
        </p:nvGraphicFramePr>
        <p:xfrm>
          <a:off x="0" y="1456849"/>
          <a:ext cx="12192000" cy="14630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463723937"/>
                    </a:ext>
                  </a:extLst>
                </a:gridCol>
                <a:gridCol w="10058400">
                  <a:extLst>
                    <a:ext uri="{9D8B030D-6E8A-4147-A177-3AD203B41FA5}">
                      <a16:colId xmlns:a16="http://schemas.microsoft.com/office/drawing/2014/main" val="24515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Float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액터에 전달되는 대미지 양입니다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54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 Type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Object 'DamageType'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입히는 대미지에 대한 부가 데이터가 들어있는 오브젝트입니다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1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Instigated By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>
                          <a:effectLst/>
                        </a:rPr>
                        <a:t>Actor</a:t>
                      </a: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대미지를 입힌 액터입니다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총을 발사했거나 수류탄을 던져 대미지를 입힌 액터가 됩니다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Damage Causer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b="1" dirty="0">
                          <a:effectLst/>
                        </a:rPr>
                        <a:t>Actor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피해를 유발한 </a:t>
                      </a:r>
                      <a:r>
                        <a:rPr lang="ko-KR" altLang="en-US" dirty="0" err="1">
                          <a:effectLst/>
                        </a:rPr>
                        <a:t>액터입니다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총알 또는 폭발 같은 것이 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854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614280-CEB9-4B14-82B8-FD7DA1EA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위치 세트 제공</a:t>
            </a:r>
          </a:p>
          <a:p>
            <a:pPr lvl="1"/>
            <a:r>
              <a:rPr lang="ko-KR" altLang="en-US" dirty="0"/>
              <a:t>위치 배열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  <a:r>
              <a:rPr lang="ko-KR" altLang="en-US" dirty="0"/>
              <a:t>을 반환합니다</a:t>
            </a:r>
            <a:r>
              <a:rPr lang="en-US" altLang="ko-KR" dirty="0"/>
              <a:t>. </a:t>
            </a:r>
            <a:r>
              <a:rPr lang="ko-KR" altLang="en-US" dirty="0"/>
              <a:t>이 위치 생성 방법은 여러분에게 달렸습니다</a:t>
            </a:r>
            <a:r>
              <a:rPr lang="en-US" altLang="ko-KR" dirty="0"/>
              <a:t>. </a:t>
            </a:r>
            <a:r>
              <a:rPr lang="ko-KR" altLang="en-US" dirty="0"/>
              <a:t>이 예제 그래프는 반경이 </a:t>
            </a:r>
            <a:r>
              <a:rPr lang="en-US" altLang="ko-KR" dirty="0"/>
              <a:t>1500 </a:t>
            </a:r>
            <a:r>
              <a:rPr lang="ko-KR" altLang="en-US" dirty="0"/>
              <a:t>유닛인 원의 간격이 고른 </a:t>
            </a:r>
            <a:r>
              <a:rPr lang="en-US" altLang="ko-KR" dirty="0"/>
              <a:t>16 </a:t>
            </a:r>
            <a:r>
              <a:rPr lang="ko-KR" altLang="en-US" dirty="0"/>
              <a:t>개 지점에서 </a:t>
            </a:r>
            <a:r>
              <a:rPr lang="ko-KR" altLang="en-US" dirty="0" err="1"/>
              <a:t>트레이스를</a:t>
            </a:r>
            <a:r>
              <a:rPr lang="ko-KR" altLang="en-US" dirty="0"/>
              <a:t> 하여</a:t>
            </a:r>
            <a:r>
              <a:rPr lang="en-US" altLang="ko-KR" dirty="0"/>
              <a:t>, </a:t>
            </a:r>
            <a:r>
              <a:rPr lang="ko-KR" altLang="en-US" dirty="0"/>
              <a:t>환경에 성공적인 히트를 반환합니다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2C16EE-4B3E-4F45-9F25-EE3EF9CD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 descr="provideLocSetFunction.png">
            <a:extLst>
              <a:ext uri="{FF2B5EF4-FFF2-40B4-BE49-F238E27FC236}">
                <a16:creationId xmlns:a16="http://schemas.microsoft.com/office/drawing/2014/main" id="{EF4A9495-AD17-4287-B98F-55386A12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388"/>
            <a:ext cx="12192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493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42A65B-D45F-43A5-8532-A9935E00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세트 제공</a:t>
            </a:r>
            <a:endParaRPr lang="en-US" altLang="ko-KR" dirty="0"/>
          </a:p>
          <a:p>
            <a:pPr lvl="1"/>
            <a:r>
              <a:rPr lang="ko-KR" altLang="en-US" dirty="0" err="1"/>
              <a:t>액터</a:t>
            </a:r>
            <a:r>
              <a:rPr lang="ko-KR" altLang="en-US" dirty="0"/>
              <a:t> 배열을 반환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액터를</a:t>
            </a:r>
            <a:r>
              <a:rPr lang="ko-KR" altLang="en-US" dirty="0"/>
              <a:t> 찾는 방법은 여러분에게 달렸다</a:t>
            </a:r>
            <a:r>
              <a:rPr lang="en-US" altLang="ko-KR" dirty="0"/>
              <a:t>. </a:t>
            </a:r>
            <a:r>
              <a:rPr lang="ko-KR" altLang="en-US" dirty="0"/>
              <a:t>예를 들어 이 함수는 </a:t>
            </a:r>
            <a:r>
              <a:rPr lang="en-US" altLang="ko-KR" dirty="0"/>
              <a:t>1</a:t>
            </a:r>
            <a:r>
              <a:rPr lang="ko-KR" altLang="en-US" dirty="0"/>
              <a:t>로 설정된 </a:t>
            </a:r>
            <a:r>
              <a:rPr lang="en-US" altLang="ko-KR" dirty="0"/>
              <a:t>Team Number </a:t>
            </a:r>
            <a:r>
              <a:rPr lang="ko-KR" altLang="en-US" dirty="0"/>
              <a:t>변수가 있는 </a:t>
            </a:r>
            <a:r>
              <a:rPr lang="en-US" altLang="ko-KR" dirty="0" err="1"/>
              <a:t>MyCharacter</a:t>
            </a:r>
            <a:r>
              <a:rPr lang="en-US" altLang="ko-KR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배열을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1F9701-BDA3-40F1-A11D-925650C1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7" name="Picture 5" descr="provideActorSetFunction.png">
            <a:extLst>
              <a:ext uri="{FF2B5EF4-FFF2-40B4-BE49-F238E27FC236}">
                <a16:creationId xmlns:a16="http://schemas.microsoft.com/office/drawing/2014/main" id="{7A78BA17-7438-4FC7-A65F-3148790D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3113"/>
            <a:ext cx="121920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110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D16AEE-3FBE-4596-A802-CEA1812C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제너레이터에</a:t>
            </a:r>
            <a:r>
              <a:rPr lang="ko-KR" altLang="en-US" dirty="0"/>
              <a:t> 대한 주요 함수입니다</a:t>
            </a:r>
            <a:r>
              <a:rPr lang="en-US" altLang="ko-KR" dirty="0"/>
              <a:t>. </a:t>
            </a:r>
            <a:r>
              <a:rPr lang="ko-KR" altLang="en-US" dirty="0"/>
              <a:t>이 함수를 구현하면</a:t>
            </a:r>
            <a:r>
              <a:rPr lang="en-US" altLang="ko-KR" dirty="0"/>
              <a:t>, </a:t>
            </a:r>
            <a:r>
              <a:rPr lang="ko-KR" altLang="en-US" dirty="0" err="1"/>
              <a:t>인바이런먼트</a:t>
            </a:r>
            <a:r>
              <a:rPr lang="ko-KR" altLang="en-US" dirty="0"/>
              <a:t> 쿼리에서 전달되어 들어오는 컨텍스트 위치인 위치 배열을 구하게 됩니다</a:t>
            </a:r>
            <a:r>
              <a:rPr lang="en-US" altLang="ko-KR" dirty="0"/>
              <a:t>. </a:t>
            </a:r>
            <a:r>
              <a:rPr lang="ko-KR" altLang="en-US" dirty="0"/>
              <a:t>컨텍스트에 따라서</a:t>
            </a:r>
            <a:r>
              <a:rPr lang="en-US" altLang="ko-KR" dirty="0"/>
              <a:t>, </a:t>
            </a:r>
            <a:r>
              <a:rPr lang="ko-KR" altLang="en-US" dirty="0"/>
              <a:t>이는 그냥 </a:t>
            </a:r>
            <a:r>
              <a:rPr lang="ko-KR" altLang="en-US" dirty="0" err="1"/>
              <a:t>쿼리어</a:t>
            </a:r>
            <a:r>
              <a:rPr lang="en-US" altLang="ko-KR" dirty="0"/>
              <a:t>(</a:t>
            </a:r>
            <a:r>
              <a:rPr lang="ko-KR" altLang="en-US" dirty="0"/>
              <a:t>질의자</a:t>
            </a:r>
            <a:r>
              <a:rPr lang="en-US" altLang="ko-KR" dirty="0"/>
              <a:t>) </a:t>
            </a:r>
            <a:r>
              <a:rPr lang="ko-KR" altLang="en-US" dirty="0"/>
              <a:t>위치 항목 하나로 된 배열일 수도 있고</a:t>
            </a:r>
            <a:r>
              <a:rPr lang="en-US" altLang="ko-KR" dirty="0"/>
              <a:t>, </a:t>
            </a:r>
            <a:r>
              <a:rPr lang="ko-KR" altLang="en-US" dirty="0"/>
              <a:t>레벨에 있는 모든 </a:t>
            </a:r>
            <a:r>
              <a:rPr lang="ko-KR" altLang="en-US" dirty="0" err="1"/>
              <a:t>헬쓰</a:t>
            </a:r>
            <a:r>
              <a:rPr lang="ko-KR" altLang="en-US" dirty="0"/>
              <a:t> 팩 위치가 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FA1DBA-761A-4A29-848D-1EE23D3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90" y="-83756"/>
            <a:ext cx="7733251" cy="583799"/>
          </a:xfrm>
        </p:spPr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편집하기</a:t>
            </a:r>
          </a:p>
        </p:txBody>
      </p:sp>
      <p:pic>
        <p:nvPicPr>
          <p:cNvPr id="19460" name="Picture 4" descr="implementDoItem.png">
            <a:extLst>
              <a:ext uri="{FF2B5EF4-FFF2-40B4-BE49-F238E27FC236}">
                <a16:creationId xmlns:a16="http://schemas.microsoft.com/office/drawing/2014/main" id="{1CF9216E-77B7-4D61-BCA9-C029F5A7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8" y="2293257"/>
            <a:ext cx="10226531" cy="355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137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3488260-6E26-46A9-9D87-0AA102F5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12192000" cy="5929354"/>
          </a:xfrm>
        </p:spPr>
        <p:txBody>
          <a:bodyPr/>
          <a:lstStyle/>
          <a:p>
            <a:r>
              <a:rPr lang="en-US" altLang="ko-KR" dirty="0"/>
              <a:t>Add Generated Actor</a:t>
            </a:r>
          </a:p>
          <a:p>
            <a:pPr lvl="1"/>
            <a:r>
              <a:rPr lang="ko-KR" altLang="en-US" dirty="0"/>
              <a:t>함수는 하나의 </a:t>
            </a:r>
            <a:r>
              <a:rPr lang="ko-KR" altLang="en-US" dirty="0" err="1"/>
              <a:t>값만을</a:t>
            </a:r>
            <a:r>
              <a:rPr lang="ko-KR" altLang="en-US" dirty="0"/>
              <a:t> 반환할 수 있지만</a:t>
            </a:r>
            <a:r>
              <a:rPr lang="en-US" altLang="ko-KR" dirty="0"/>
              <a:t>, </a:t>
            </a:r>
            <a:r>
              <a:rPr lang="ko-KR" altLang="en-US" dirty="0"/>
              <a:t>편리하게도 </a:t>
            </a:r>
            <a:r>
              <a:rPr lang="en-US" altLang="ko-KR" dirty="0"/>
              <a:t>"Do Item Generation" </a:t>
            </a:r>
            <a:r>
              <a:rPr lang="ko-KR" altLang="en-US" dirty="0"/>
              <a:t>함수는 </a:t>
            </a:r>
            <a:r>
              <a:rPr lang="ko-KR" altLang="en-US" dirty="0" err="1"/>
              <a:t>인바이런먼트</a:t>
            </a:r>
            <a:r>
              <a:rPr lang="ko-KR" altLang="en-US" dirty="0"/>
              <a:t> 쿼리에 사실상 두 개의 배열을 전달할 수 있습니다</a:t>
            </a:r>
            <a:r>
              <a:rPr lang="en-US" altLang="ko-KR" dirty="0"/>
              <a:t>. </a:t>
            </a:r>
            <a:r>
              <a:rPr lang="ko-KR" altLang="en-US" dirty="0"/>
              <a:t>이 노드는 </a:t>
            </a:r>
            <a:r>
              <a:rPr lang="ko-KR" altLang="en-US" dirty="0" err="1"/>
              <a:t>액터</a:t>
            </a:r>
            <a:r>
              <a:rPr lang="ko-KR" altLang="en-US" dirty="0"/>
              <a:t> 반환 배열에 </a:t>
            </a:r>
            <a:r>
              <a:rPr lang="ko-KR" altLang="en-US" dirty="0" err="1"/>
              <a:t>액터를</a:t>
            </a:r>
            <a:r>
              <a:rPr lang="ko-KR" altLang="en-US" dirty="0"/>
              <a:t> 추가해 주며</a:t>
            </a:r>
            <a:r>
              <a:rPr lang="en-US" altLang="ko-KR" dirty="0"/>
              <a:t>, Add Generated Vector </a:t>
            </a:r>
            <a:r>
              <a:rPr lang="ko-KR" altLang="en-US" dirty="0"/>
              <a:t>와 함께 사용하여 위치 값을 </a:t>
            </a:r>
            <a:r>
              <a:rPr lang="ko-KR" altLang="en-US" dirty="0" err="1"/>
              <a:t>반환하도록도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제너레이터가</a:t>
            </a:r>
            <a:r>
              <a:rPr lang="ko-KR" altLang="en-US" dirty="0"/>
              <a:t>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트리에 실제로 무엇을 전달할지 결정하는 방식은 </a:t>
            </a:r>
            <a:r>
              <a:rPr lang="en-US" altLang="ko-KR" dirty="0" err="1"/>
              <a:t>EnvQuery</a:t>
            </a:r>
            <a:r>
              <a:rPr lang="en-US" altLang="ko-KR" dirty="0"/>
              <a:t> </a:t>
            </a:r>
            <a:r>
              <a:rPr lang="ko-KR" altLang="en-US" dirty="0"/>
              <a:t>노드에서 어떤 블랙보드 키를 설정하고 있는지에 따라 달라집니다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C82BFB-F983-47C8-B15C-4A823DAE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편집하기</a:t>
            </a:r>
          </a:p>
        </p:txBody>
      </p:sp>
      <p:pic>
        <p:nvPicPr>
          <p:cNvPr id="20484" name="Picture 4" descr="AddGenActor.png">
            <a:extLst>
              <a:ext uri="{FF2B5EF4-FFF2-40B4-BE49-F238E27FC236}">
                <a16:creationId xmlns:a16="http://schemas.microsoft.com/office/drawing/2014/main" id="{B8FA411C-86B5-4D8E-96E0-BA8D3AA5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17" y="3464719"/>
            <a:ext cx="4867581" cy="21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948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D6B0C8-598A-4EEB-89BA-E4947ED0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Generated Vector</a:t>
            </a:r>
          </a:p>
          <a:p>
            <a:pPr lvl="1"/>
            <a:r>
              <a:rPr lang="ko-KR" altLang="en-US" dirty="0"/>
              <a:t>함수는 하나의 </a:t>
            </a:r>
            <a:r>
              <a:rPr lang="ko-KR" altLang="en-US" dirty="0" err="1"/>
              <a:t>값만을</a:t>
            </a:r>
            <a:r>
              <a:rPr lang="ko-KR" altLang="en-US" dirty="0"/>
              <a:t> 반환할 수 있지만</a:t>
            </a:r>
            <a:r>
              <a:rPr lang="en-US" altLang="ko-KR" dirty="0"/>
              <a:t>, </a:t>
            </a:r>
            <a:r>
              <a:rPr lang="ko-KR" altLang="en-US" dirty="0"/>
              <a:t>편리하게도 </a:t>
            </a:r>
            <a:r>
              <a:rPr lang="en-US" altLang="ko-KR" dirty="0"/>
              <a:t>"Do Item Generation" </a:t>
            </a:r>
            <a:r>
              <a:rPr lang="ko-KR" altLang="en-US" dirty="0"/>
              <a:t>함수는 </a:t>
            </a:r>
            <a:r>
              <a:rPr lang="ko-KR" altLang="en-US" dirty="0" err="1"/>
              <a:t>인바이런먼트</a:t>
            </a:r>
            <a:r>
              <a:rPr lang="ko-KR" altLang="en-US" dirty="0"/>
              <a:t> 쿼리에 사실상 두 개의 배열을 전달할 수 있습니다</a:t>
            </a:r>
            <a:r>
              <a:rPr lang="en-US" altLang="ko-KR" dirty="0"/>
              <a:t>. </a:t>
            </a:r>
            <a:r>
              <a:rPr lang="ko-KR" altLang="en-US" dirty="0"/>
              <a:t>이 노드는 벡터 반환 배열에 벡터를 추가해 주며</a:t>
            </a:r>
            <a:r>
              <a:rPr lang="en-US" altLang="ko-KR" dirty="0"/>
              <a:t>, Add Generated Actor </a:t>
            </a:r>
            <a:r>
              <a:rPr lang="ko-KR" altLang="en-US" dirty="0"/>
              <a:t>노드와 함께 사용하여 </a:t>
            </a:r>
            <a:r>
              <a:rPr lang="ko-KR" altLang="en-US" dirty="0" err="1"/>
              <a:t>액터</a:t>
            </a:r>
            <a:r>
              <a:rPr lang="ko-KR" altLang="en-US" dirty="0"/>
              <a:t> 값을 </a:t>
            </a:r>
            <a:r>
              <a:rPr lang="ko-KR" altLang="en-US" dirty="0" err="1"/>
              <a:t>반환하도록도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제너레이터가</a:t>
            </a:r>
            <a:r>
              <a:rPr lang="ko-KR" altLang="en-US" dirty="0"/>
              <a:t>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트리에 실제로 무엇을 전달할지 결정하는 방식은 </a:t>
            </a:r>
            <a:r>
              <a:rPr lang="en-US" altLang="ko-KR" dirty="0" err="1"/>
              <a:t>EnvQuery</a:t>
            </a:r>
            <a:r>
              <a:rPr lang="en-US" altLang="ko-KR" dirty="0"/>
              <a:t> </a:t>
            </a:r>
            <a:r>
              <a:rPr lang="ko-KR" altLang="en-US" dirty="0"/>
              <a:t>노드에서 어떤 블랙보드 키를 설정하고 있는지에 따라 달라집니다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1A5409-B623-40E9-81A5-EB10DC49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편집하기</a:t>
            </a:r>
          </a:p>
        </p:txBody>
      </p:sp>
      <p:pic>
        <p:nvPicPr>
          <p:cNvPr id="21506" name="Picture 2" descr="AddGenVec.png">
            <a:extLst>
              <a:ext uri="{FF2B5EF4-FFF2-40B4-BE49-F238E27FC236}">
                <a16:creationId xmlns:a16="http://schemas.microsoft.com/office/drawing/2014/main" id="{5878893E-E605-4255-AFD8-ADD4994A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18" y="3429000"/>
            <a:ext cx="5423354" cy="27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088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3780F-C3EB-4320-A715-B35078DA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반경이 </a:t>
            </a:r>
            <a:r>
              <a:rPr lang="en-US" altLang="ko-KR" b="1" dirty="0"/>
              <a:t>Rad</a:t>
            </a:r>
            <a:r>
              <a:rPr lang="ko-KR" altLang="en-US" dirty="0"/>
              <a:t> 인 원의 </a:t>
            </a:r>
            <a:r>
              <a:rPr lang="ko-KR" altLang="en-US" dirty="0" err="1"/>
              <a:t>에지에서</a:t>
            </a:r>
            <a:r>
              <a:rPr lang="ko-KR" altLang="en-US" dirty="0"/>
              <a:t> </a:t>
            </a:r>
            <a:r>
              <a:rPr lang="ko-KR" altLang="en-US" dirty="0" err="1"/>
              <a:t>쿼리어</a:t>
            </a:r>
            <a:r>
              <a:rPr lang="en-US" altLang="ko-KR" dirty="0"/>
              <a:t>(</a:t>
            </a:r>
            <a:r>
              <a:rPr lang="ko-KR" altLang="en-US" dirty="0"/>
              <a:t>질의자</a:t>
            </a:r>
            <a:r>
              <a:rPr lang="en-US" altLang="ko-KR" dirty="0"/>
              <a:t>) </a:t>
            </a:r>
            <a:r>
              <a:rPr lang="ko-KR" altLang="en-US" dirty="0"/>
              <a:t>쪽으로 </a:t>
            </a:r>
            <a:r>
              <a:rPr lang="ko-KR" altLang="en-US" dirty="0" err="1"/>
              <a:t>트레이스합니다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트레이스</a:t>
            </a:r>
            <a:r>
              <a:rPr lang="ko-KR" altLang="en-US" dirty="0"/>
              <a:t> 사이 간격은 </a:t>
            </a:r>
            <a:r>
              <a:rPr lang="en-US" altLang="ko-KR" b="1" dirty="0"/>
              <a:t>Number of Spokes</a:t>
            </a:r>
            <a:r>
              <a:rPr lang="ko-KR" altLang="en-US" dirty="0"/>
              <a:t> 값에 따라 일정 각도가 </a:t>
            </a:r>
            <a:r>
              <a:rPr lang="en-US" altLang="ko-KR" dirty="0"/>
              <a:t>(360/</a:t>
            </a:r>
            <a:r>
              <a:rPr lang="en-US" altLang="ko-KR" b="1" dirty="0"/>
              <a:t>Number of Spokes</a:t>
            </a:r>
            <a:r>
              <a:rPr lang="ko-KR" altLang="en-US" dirty="0"/>
              <a:t> 가</a:t>
            </a:r>
            <a:r>
              <a:rPr lang="en-US" altLang="ko-KR" dirty="0"/>
              <a:t>) </a:t>
            </a:r>
            <a:r>
              <a:rPr lang="ko-KR" altLang="en-US" dirty="0"/>
              <a:t>되도록 합니다</a:t>
            </a:r>
            <a:r>
              <a:rPr lang="en-US" altLang="ko-KR" dirty="0"/>
              <a:t>. </a:t>
            </a:r>
            <a:r>
              <a:rPr lang="ko-KR" altLang="en-US" dirty="0" err="1"/>
              <a:t>트레이스</a:t>
            </a:r>
            <a:r>
              <a:rPr lang="ko-KR" altLang="en-US" dirty="0"/>
              <a:t> 위치는 환경에 맞았을 때만 저장하여</a:t>
            </a:r>
            <a:r>
              <a:rPr lang="en-US" altLang="ko-KR" dirty="0"/>
              <a:t>, </a:t>
            </a:r>
            <a:r>
              <a:rPr lang="ko-KR" altLang="en-US" dirty="0"/>
              <a:t>본질적으로 호출하는 것을 볼 수 없는 표면을 찾는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419612-E5D6-48B9-8B3D-739CC27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ko-KR" altLang="en-US" dirty="0" err="1"/>
              <a:t>제너레이터</a:t>
            </a:r>
            <a:endParaRPr lang="ko-KR" altLang="en-US" dirty="0"/>
          </a:p>
        </p:txBody>
      </p:sp>
      <p:pic>
        <p:nvPicPr>
          <p:cNvPr id="22530" name="Picture 2" descr="customGenExample.png">
            <a:extLst>
              <a:ext uri="{FF2B5EF4-FFF2-40B4-BE49-F238E27FC236}">
                <a16:creationId xmlns:a16="http://schemas.microsoft.com/office/drawing/2014/main" id="{2A2424E2-8917-470B-B1C8-581C9405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7263"/>
            <a:ext cx="12192000" cy="24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488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E4CA9B-41D6-4871-B31D-5AB3D2B5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DE5386-8818-4144-97B8-633AC358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 descr="customGenOutput.png">
            <a:extLst>
              <a:ext uri="{FF2B5EF4-FFF2-40B4-BE49-F238E27FC236}">
                <a16:creationId xmlns:a16="http://schemas.microsoft.com/office/drawing/2014/main" id="{CFEDAB10-364A-4CD2-AB15-8C0FA8EA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DB5EC3-1F82-4BFC-9D46-8C2B35EDC877}"/>
              </a:ext>
            </a:extLst>
          </p:cNvPr>
          <p:cNvSpPr/>
          <p:nvPr/>
        </p:nvSpPr>
        <p:spPr>
          <a:xfrm>
            <a:off x="152400" y="4213405"/>
            <a:ext cx="4902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이 예제에서 해야 할 한 가지는</a:t>
            </a:r>
            <a:r>
              <a:rPr lang="en-US" altLang="ko-KR" sz="2000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, </a:t>
            </a:r>
            <a:r>
              <a:rPr lang="en-US" altLang="ko-KR" sz="2000" b="1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Do Item Generation</a:t>
            </a:r>
            <a:r>
              <a:rPr lang="ko-KR" altLang="en-US" sz="2000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 에서 전달받은 </a:t>
            </a:r>
            <a:r>
              <a:rPr lang="en-US" altLang="ko-KR" sz="2000" b="1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Context Locations</a:t>
            </a:r>
            <a:r>
              <a:rPr lang="ko-KR" altLang="en-US" sz="2000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 를 사용하여 원 생성 위치를 변경하는 것입니다</a:t>
            </a:r>
            <a:r>
              <a:rPr lang="en-US" altLang="ko-KR" sz="2000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. </a:t>
            </a:r>
            <a:r>
              <a:rPr lang="ko-KR" altLang="en-US" sz="2000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이미지 크기 제한때문에 하지 못했을 뿐입니다</a:t>
            </a:r>
            <a:r>
              <a:rPr lang="en-US" altLang="ko-KR" sz="2000" dirty="0">
                <a:solidFill>
                  <a:srgbClr val="161617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1859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7833" y="2030362"/>
            <a:ext cx="9144000" cy="609600"/>
          </a:xfrm>
        </p:spPr>
        <p:txBody>
          <a:bodyPr/>
          <a:lstStyle/>
          <a:p>
            <a:pPr algn="l"/>
            <a:r>
              <a:rPr lang="en-US" altLang="ko-KR" dirty="0"/>
              <a:t>Flocking(</a:t>
            </a:r>
            <a:r>
              <a:rPr lang="ko-KR" altLang="en-US" dirty="0"/>
              <a:t>무리행동</a:t>
            </a:r>
            <a:r>
              <a:rPr lang="en-US" altLang="ko-KR" dirty="0"/>
              <a:t>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결집</a:t>
            </a:r>
            <a:r>
              <a:rPr lang="en-US" altLang="ko-KR" dirty="0"/>
              <a:t>:</a:t>
            </a:r>
            <a:r>
              <a:rPr lang="ko-KR" altLang="en-US" dirty="0" err="1"/>
              <a:t>코히즌</a:t>
            </a:r>
            <a:r>
              <a:rPr lang="en-US" altLang="ko-KR" dirty="0"/>
              <a:t>(Cohesion)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분리</a:t>
            </a:r>
            <a:r>
              <a:rPr lang="en-US" altLang="ko-KR" dirty="0"/>
              <a:t>:</a:t>
            </a:r>
            <a:r>
              <a:rPr lang="ko-KR" altLang="en-US" dirty="0" err="1"/>
              <a:t>세퍼레이션</a:t>
            </a:r>
            <a:r>
              <a:rPr lang="en-US" altLang="ko-KR" dirty="0"/>
              <a:t>(Separation)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정렬</a:t>
            </a:r>
            <a:r>
              <a:rPr lang="en-US" altLang="ko-KR" dirty="0"/>
              <a:t>:</a:t>
            </a:r>
            <a:r>
              <a:rPr lang="ko-KR" altLang="en-US" dirty="0" err="1"/>
              <a:t>얼라이먼트</a:t>
            </a:r>
            <a:r>
              <a:rPr lang="en-US" altLang="ko-KR" dirty="0"/>
              <a:t>(Alignment)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3356" y="500043"/>
            <a:ext cx="8113625" cy="561975"/>
          </a:xfrm>
        </p:spPr>
        <p:txBody>
          <a:bodyPr/>
          <a:lstStyle/>
          <a:p>
            <a:r>
              <a:rPr lang="ko-KR" altLang="en-US" b="1" dirty="0"/>
              <a:t>집단행동</a:t>
            </a:r>
            <a:r>
              <a:rPr lang="en-US" altLang="ko-KR" b="1" dirty="0"/>
              <a:t>(</a:t>
            </a:r>
            <a:r>
              <a:rPr lang="en-US" altLang="ko-KR" b="1" dirty="0" err="1"/>
              <a:t>GroupBehavior</a:t>
            </a:r>
            <a:r>
              <a:rPr lang="en-US" altLang="ko-KR" b="1" dirty="0"/>
              <a:t>) </a:t>
            </a:r>
            <a:r>
              <a:rPr lang="ko-KR" altLang="en-US" b="1" dirty="0"/>
              <a:t>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440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F9E33D-F212-433C-828D-5A5E38D0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분리는 </a:t>
            </a:r>
            <a:r>
              <a:rPr lang="ko-KR" altLang="en-US" dirty="0" err="1"/>
              <a:t>에이젼트로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멀어지게 제어하는 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for(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neighbors.size;i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Vector Agent = </a:t>
            </a:r>
            <a:r>
              <a:rPr lang="en-US" altLang="ko-KR" dirty="0" err="1"/>
              <a:t>Agent.pos</a:t>
            </a:r>
            <a:r>
              <a:rPr lang="en-US" altLang="ko-KR" dirty="0"/>
              <a:t> - </a:t>
            </a:r>
            <a:r>
              <a:rPr lang="en-US" altLang="ko-KR" dirty="0" err="1"/>
              <a:t>enemylist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].pos;</a:t>
            </a:r>
          </a:p>
          <a:p>
            <a:pPr lvl="1"/>
            <a:r>
              <a:rPr lang="en-US" altLang="ko-KR" dirty="0" err="1"/>
              <a:t>SteeringForce</a:t>
            </a:r>
            <a:r>
              <a:rPr lang="en-US" altLang="ko-KR" dirty="0"/>
              <a:t> += Normalize(</a:t>
            </a:r>
            <a:r>
              <a:rPr lang="en-US" altLang="ko-KR" dirty="0" err="1"/>
              <a:t>ToAgent</a:t>
            </a:r>
            <a:r>
              <a:rPr lang="en-US" altLang="ko-KR" dirty="0"/>
              <a:t> / </a:t>
            </a:r>
            <a:r>
              <a:rPr lang="en-US" altLang="ko-KR" dirty="0" err="1"/>
              <a:t>ToAgent.Length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C97ABC-D6BB-47E9-B8BE-6964FC20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Cohesion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5139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829F0E-0698-438D-8B30-D3A5A08D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정렬이란 </a:t>
            </a:r>
            <a:r>
              <a:rPr lang="ko-KR" altLang="en-US" dirty="0" err="1"/>
              <a:t>에이젼트가</a:t>
            </a:r>
            <a:r>
              <a:rPr lang="ko-KR" altLang="en-US" dirty="0"/>
              <a:t> 향하고 있는 방향을 자신의 이웃들이 향하고 있는</a:t>
            </a:r>
            <a:endParaRPr lang="en-US" altLang="ko-KR" dirty="0"/>
          </a:p>
          <a:p>
            <a:r>
              <a:rPr lang="ko-KR" altLang="en-US" dirty="0"/>
              <a:t>방향과 동일하게 유지시키는 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힘은 모든 이웃들의 방향벡터의 합으로 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for(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neighbors.size;i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SteeringForce</a:t>
            </a:r>
            <a:r>
              <a:rPr lang="en-US" altLang="ko-KR" dirty="0"/>
              <a:t> += </a:t>
            </a:r>
            <a:r>
              <a:rPr lang="en-US" altLang="ko-KR" dirty="0" err="1"/>
              <a:t>enemylist.dir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SteeringForce</a:t>
            </a:r>
            <a:r>
              <a:rPr lang="en-US" altLang="ko-KR" dirty="0"/>
              <a:t> /= </a:t>
            </a:r>
            <a:r>
              <a:rPr lang="en-US" altLang="ko-KR" dirty="0" err="1"/>
              <a:t>neighbors.size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SteeringForce</a:t>
            </a:r>
            <a:r>
              <a:rPr lang="ko-KR" altLang="en-US" dirty="0"/>
              <a:t> </a:t>
            </a:r>
            <a:r>
              <a:rPr lang="en-US" altLang="ko-KR" dirty="0"/>
              <a:t>-=</a:t>
            </a:r>
            <a:r>
              <a:rPr lang="ko-KR" altLang="en-US" dirty="0"/>
              <a:t> </a:t>
            </a:r>
            <a:r>
              <a:rPr lang="en-US" altLang="ko-KR" dirty="0" err="1"/>
              <a:t>Agent.Dir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44F01E-4EAB-4BF8-90AD-89CC131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06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06B04C-1B94-464B-8E31-5B87DC34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/>
              <a:t>여기서</a:t>
            </a:r>
            <a:r>
              <a:rPr lang="en-US" altLang="ko-KR" i="1" dirty="0"/>
              <a:t>, </a:t>
            </a:r>
            <a:r>
              <a:rPr lang="ko-KR" altLang="en-US" i="1" dirty="0" err="1"/>
              <a:t>액터에</a:t>
            </a:r>
            <a:r>
              <a:rPr lang="ko-KR" altLang="en-US" i="1" dirty="0"/>
              <a:t> 전해지는 대미지는 물에서 오고 있으며</a:t>
            </a:r>
            <a:r>
              <a:rPr lang="en-US" altLang="ko-KR" i="1" dirty="0"/>
              <a:t>, </a:t>
            </a:r>
            <a:r>
              <a:rPr lang="ko-KR" altLang="en-US" i="1" dirty="0"/>
              <a:t>생명력을 깎으면서 화면에 경고를 출력합니다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5179C2-D48C-42A0-B50D-271A3890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AnyDamageEX.png">
            <a:extLst>
              <a:ext uri="{FF2B5EF4-FFF2-40B4-BE49-F238E27FC236}">
                <a16:creationId xmlns:a16="http://schemas.microsoft.com/office/drawing/2014/main" id="{976E5DBF-3459-4BF4-9B2D-1FA4AAEF5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752600"/>
            <a:ext cx="93916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201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2BA614-E880-407F-A595-65C5199D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결집이란 </a:t>
            </a:r>
            <a:r>
              <a:rPr lang="ko-KR" altLang="en-US" dirty="0" err="1"/>
              <a:t>에이젼트의</a:t>
            </a:r>
            <a:r>
              <a:rPr lang="ko-KR" altLang="en-US" dirty="0"/>
              <a:t> 주변 이웃들의 무게 중심으로 움직이게 </a:t>
            </a:r>
            <a:r>
              <a:rPr lang="ko-KR" altLang="en-US" dirty="0" err="1"/>
              <a:t>하는힘이다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for(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neighbors.size;i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SteeringForce</a:t>
            </a:r>
            <a:r>
              <a:rPr lang="en-US" altLang="ko-KR" dirty="0"/>
              <a:t> += </a:t>
            </a:r>
            <a:r>
              <a:rPr lang="en-US" altLang="ko-KR" dirty="0" err="1"/>
              <a:t>enemylist.pos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CenterOfMass</a:t>
            </a:r>
            <a:r>
              <a:rPr lang="en-US" altLang="ko-KR" dirty="0"/>
              <a:t> /= </a:t>
            </a:r>
            <a:r>
              <a:rPr lang="en-US" altLang="ko-KR" dirty="0" err="1"/>
              <a:t>neighbors.size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SteeringForce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CenterOfMass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D99412-E80E-4B4A-B6A9-D1272DE4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Cohesion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637273"/>
      </p:ext>
    </p:extLst>
  </p:cSld>
  <p:clrMapOvr>
    <a:masterClrMapping/>
  </p:clrMapOvr>
</p:sld>
</file>

<file path=ppt/theme/theme1.xml><?xml version="1.0" encoding="utf-8"?>
<a:theme xmlns:a="http://schemas.openxmlformats.org/drawingml/2006/main" name="kgca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gca" id="{2B58719C-034E-48A4-91AA-A28263584552}" vid="{157147FB-E424-4D8A-AFD6-945D190999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</Template>
  <TotalTime>2410</TotalTime>
  <Words>5707</Words>
  <Application>Microsoft Office PowerPoint</Application>
  <PresentationFormat>와이드스크린</PresentationFormat>
  <Paragraphs>919</Paragraphs>
  <Slides>90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102" baseType="lpstr">
      <vt:lpstr>Arial Unicode MS</vt:lpstr>
      <vt:lpstr>HY견고딕</vt:lpstr>
      <vt:lpstr>HY중고딕</vt:lpstr>
      <vt:lpstr>굴림</vt:lpstr>
      <vt:lpstr>NanumGothic</vt:lpstr>
      <vt:lpstr>NanumGothic</vt:lpstr>
      <vt:lpstr>제목돋움체</vt:lpstr>
      <vt:lpstr>Arial</vt:lpstr>
      <vt:lpstr>Century Schoolbook</vt:lpstr>
      <vt:lpstr>Times New Roman</vt:lpstr>
      <vt:lpstr>Wingdings</vt:lpstr>
      <vt:lpstr>kgca</vt:lpstr>
      <vt:lpstr>PowerPoint 프레젠테이션</vt:lpstr>
      <vt:lpstr>PowerPoint 프레젠테이션</vt:lpstr>
      <vt:lpstr>Event Level Reset</vt:lpstr>
      <vt:lpstr>Event Actor Begin Overlap</vt:lpstr>
      <vt:lpstr>Event Actor End Overlap</vt:lpstr>
      <vt:lpstr>Event Hit</vt:lpstr>
      <vt:lpstr>PowerPoint 프레젠테이션</vt:lpstr>
      <vt:lpstr>Event Any Damage</vt:lpstr>
      <vt:lpstr>PowerPoint 프레젠테이션</vt:lpstr>
      <vt:lpstr>Event Point Damage</vt:lpstr>
      <vt:lpstr>PowerPoint 프레젠테이션</vt:lpstr>
      <vt:lpstr>Event Radial Damage</vt:lpstr>
      <vt:lpstr>PowerPoint 프레젠테이션</vt:lpstr>
      <vt:lpstr>Event Actor Begin Cursor Over</vt:lpstr>
      <vt:lpstr>Event Actor End Cursor Over</vt:lpstr>
      <vt:lpstr>Event Begin Play</vt:lpstr>
      <vt:lpstr>Event End Play</vt:lpstr>
      <vt:lpstr>Event Destroyed</vt:lpstr>
      <vt:lpstr>Event Tick</vt:lpstr>
      <vt:lpstr>Event Receive Draw HUD</vt:lpstr>
      <vt:lpstr>Custom Event</vt:lpstr>
      <vt:lpstr>NavLinkProxy</vt:lpstr>
      <vt:lpstr>PowerPoint 프레젠테이션</vt:lpstr>
      <vt:lpstr>ACharacter::LaunchCharacter</vt:lpstr>
      <vt:lpstr>GetRandomPointInNavigableRadius</vt:lpstr>
      <vt:lpstr>EventReceiveActivation</vt:lpstr>
      <vt:lpstr>Event Receive Search Start</vt:lpstr>
      <vt:lpstr>언리얼 엔진 4 비헤이비어 트리가 다른 점</vt:lpstr>
      <vt:lpstr>비헤이비어 트리 노드 유형</vt:lpstr>
      <vt:lpstr>컴포짓(Composite) -1-</vt:lpstr>
      <vt:lpstr>Select -2-</vt:lpstr>
      <vt:lpstr>Sequence -3-</vt:lpstr>
      <vt:lpstr>Simple Parallel -4-</vt:lpstr>
      <vt:lpstr>데코레이터 -1-</vt:lpstr>
      <vt:lpstr>Blackboard -2-</vt:lpstr>
      <vt:lpstr>Compare Blackboard Entries -3-</vt:lpstr>
      <vt:lpstr>Composite -4-</vt:lpstr>
      <vt:lpstr>Conditional Loop -5-</vt:lpstr>
      <vt:lpstr>Cone Check -6-</vt:lpstr>
      <vt:lpstr>Cooldown -7-</vt:lpstr>
      <vt:lpstr>Does Path Exist -8-</vt:lpstr>
      <vt:lpstr>Force Success -9-</vt:lpstr>
      <vt:lpstr>Gameplay Tag Condition -10-</vt:lpstr>
      <vt:lpstr>Is Blackboard Value of Given Class -11-</vt:lpstr>
      <vt:lpstr>Keep in Cone -12-</vt:lpstr>
      <vt:lpstr>Loop -13-</vt:lpstr>
      <vt:lpstr>Reached Move Goal -14-</vt:lpstr>
      <vt:lpstr>Set Tag Cooldown -15-</vt:lpstr>
      <vt:lpstr>Tag Cooldown -16-</vt:lpstr>
      <vt:lpstr>Time Limit -17-</vt:lpstr>
      <vt:lpstr>서비스</vt:lpstr>
      <vt:lpstr>태스크(Task)</vt:lpstr>
      <vt:lpstr>Make Noise</vt:lpstr>
      <vt:lpstr>Move To</vt:lpstr>
      <vt:lpstr>Play Sound</vt:lpstr>
      <vt:lpstr>Run Behavior</vt:lpstr>
      <vt:lpstr>Run EQS Query</vt:lpstr>
      <vt:lpstr>Wait</vt:lpstr>
      <vt:lpstr>Wait Blackboard Time</vt:lpstr>
      <vt:lpstr>AI Perception(지각 :知覺)</vt:lpstr>
      <vt:lpstr>퍼셉션 컴포넌트</vt:lpstr>
      <vt:lpstr>상태전환 변수</vt:lpstr>
      <vt:lpstr>EQS 노드 들</vt:lpstr>
      <vt:lpstr>PowerPoint 프레젠테이션</vt:lpstr>
      <vt:lpstr>Contexts</vt:lpstr>
      <vt:lpstr>Generate</vt:lpstr>
      <vt:lpstr>Generate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컨텍스트 편집하기</vt:lpstr>
      <vt:lpstr>PowerPoint 프레젠테이션</vt:lpstr>
      <vt:lpstr>PowerPoint 프레젠테이션</vt:lpstr>
      <vt:lpstr>PowerPoint 프레젠테이션</vt:lpstr>
      <vt:lpstr>PowerPoint 프레젠테이션</vt:lpstr>
      <vt:lpstr>제너레이터 편집하기</vt:lpstr>
      <vt:lpstr>제너레이터 편집하기</vt:lpstr>
      <vt:lpstr>제너레이터 편집하기</vt:lpstr>
      <vt:lpstr>예시 제너레이터</vt:lpstr>
      <vt:lpstr>PowerPoint 프레젠테이션</vt:lpstr>
      <vt:lpstr>집단행동(GroupBehavior) 알고리즘</vt:lpstr>
      <vt:lpstr>Cohesion</vt:lpstr>
      <vt:lpstr>Alignment</vt:lpstr>
      <vt:lpstr>Cohesion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학원</dc:creator>
  <cp:lastModifiedBy>Kim toplace</cp:lastModifiedBy>
  <cp:revision>122</cp:revision>
  <dcterms:created xsi:type="dcterms:W3CDTF">2018-04-19T07:04:49Z</dcterms:created>
  <dcterms:modified xsi:type="dcterms:W3CDTF">2018-11-21T05:06:58Z</dcterms:modified>
</cp:coreProperties>
</file>