
<file path=[Content_Types].xml><?xml version="1.0" encoding="utf-8"?>
<Types xmlns="http://schemas.openxmlformats.org/package/2006/content-types">
  <Default Extension="emf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</p:sldMasterIdLst>
  <p:notesMasterIdLst>
    <p:notesMasterId r:id="rId9"/>
  </p:notesMasterIdLst>
  <p:sldIdLst>
    <p:sldId id="257" r:id="rId5"/>
    <p:sldId id="262" r:id="rId6"/>
    <p:sldId id="263" r:id="rId7"/>
    <p:sldId id="260" r:id="rId8"/>
    <p:sldId id="285" r:id="rId10"/>
    <p:sldId id="275" r:id="rId11"/>
    <p:sldId id="259" r:id="rId12"/>
    <p:sldId id="294" r:id="rId13"/>
    <p:sldId id="295" r:id="rId14"/>
    <p:sldId id="286" r:id="rId15"/>
    <p:sldId id="289" r:id="rId16"/>
    <p:sldId id="288" r:id="rId17"/>
    <p:sldId id="293" r:id="rId18"/>
    <p:sldId id="264" r:id="rId19"/>
    <p:sldId id="322" r:id="rId20"/>
    <p:sldId id="323" r:id="rId21"/>
    <p:sldId id="324" r:id="rId22"/>
    <p:sldId id="325" r:id="rId23"/>
    <p:sldId id="335" r:id="rId24"/>
    <p:sldId id="338" r:id="rId25"/>
    <p:sldId id="328" r:id="rId26"/>
    <p:sldId id="336" r:id="rId27"/>
    <p:sldId id="329" r:id="rId28"/>
    <p:sldId id="330" r:id="rId29"/>
    <p:sldId id="341" r:id="rId30"/>
    <p:sldId id="331" r:id="rId31"/>
    <p:sldId id="339" r:id="rId32"/>
    <p:sldId id="340" r:id="rId33"/>
    <p:sldId id="287" r:id="rId34"/>
    <p:sldId id="292" r:id="rId35"/>
    <p:sldId id="284" r:id="rId3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46"/>
        <p:guide pos="2880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3482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2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lIns="91440" tIns="45720" rIns="91440" bIns="45720" rtlCol="0" anchor="b"/>
          <a:lstStyle/>
          <a:p>
            <a:pPr marL="0" marR="0" lvl="0" algn="r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747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680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08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等线"/>
                <a:ea typeface="等线"/>
              </a:rPr>
            </a:fld>
            <a:endParaRPr lang="zh-CN" altLang="en-US" sz="1200">
              <a:latin typeface="等线"/>
              <a:ea typeface="等线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294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499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49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80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80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lIns="91440" tIns="45720" rIns="91440" bIns="45720" rtlCol="0" anchor="b"/>
          <a:lstStyle/>
          <a:p>
            <a:pPr marL="0" marR="0" lvl="0" algn="r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lIns="91440" tIns="45720" rIns="91440" bIns="45720" rtlCol="0" anchor="b"/>
          <a:lstStyle/>
          <a:p>
            <a:pPr marL="0" marR="0" lvl="0" algn="r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lIns="91440" tIns="45720" rIns="91440" bIns="45720" rtlCol="0" anchor="b"/>
          <a:lstStyle/>
          <a:p>
            <a:pPr marL="0" marR="0" lvl="0" algn="r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14"/>
          <p:cNvGrpSpPr/>
          <p:nvPr/>
        </p:nvGrpSpPr>
        <p:grpSpPr>
          <a:xfrm>
            <a:off x="5322888" y="3659188"/>
            <a:ext cx="3744912" cy="1587"/>
            <a:chOff x="6887583" y="3659970"/>
            <a:chExt cx="4993773" cy="31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887583" y="3659970"/>
              <a:ext cx="1123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0758284" y="3660001"/>
              <a:ext cx="1123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0" y="0"/>
            <a:ext cx="3867150" cy="68580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350" strike="noStrike" noProof="1">
              <a:solidFill>
                <a:schemeClr val="tx2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8291"/>
          <a:stretch>
            <a:fillRect/>
          </a:stretch>
        </p:blipFill>
        <p:spPr>
          <a:xfrm>
            <a:off x="-12700" y="1905000"/>
            <a:ext cx="407987" cy="304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7918" r="72854" b="11324"/>
          <a:stretch>
            <a:fillRect/>
          </a:stretch>
        </p:blipFill>
        <p:spPr>
          <a:xfrm>
            <a:off x="2871074" y="0"/>
            <a:ext cx="1567577" cy="6858000"/>
          </a:xfrm>
          <a:prstGeom prst="rect">
            <a:avLst/>
          </a:prstGeom>
        </p:spPr>
      </p:pic>
      <p:sp>
        <p:nvSpPr>
          <p:cNvPr id="16" name="六边形 15"/>
          <p:cNvSpPr/>
          <p:nvPr/>
        </p:nvSpPr>
        <p:spPr>
          <a:xfrm rot="1856093">
            <a:off x="3970338" y="2670175"/>
            <a:ext cx="1179513" cy="1016000"/>
          </a:xfrm>
          <a:prstGeom prst="hexagon">
            <a:avLst/>
          </a:prstGeom>
          <a:solidFill>
            <a:srgbClr val="7EA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  <p:sp>
        <p:nvSpPr>
          <p:cNvPr id="4106" name="文本框 12"/>
          <p:cNvSpPr txBox="1"/>
          <p:nvPr/>
        </p:nvSpPr>
        <p:spPr>
          <a:xfrm>
            <a:off x="4249738" y="2786063"/>
            <a:ext cx="620712" cy="825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4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endParaRPr lang="zh-CN" altLang="en-US" sz="4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22850" y="2302252"/>
            <a:ext cx="3671444" cy="1157571"/>
          </a:xfr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165154" y="3458505"/>
            <a:ext cx="2060722" cy="402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编辑副标题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6175CE31-2D64-40DF-A8A3-2C989E1260A4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708CF67B-C6B1-4675-AF03-6A1C03B01891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625475"/>
            <a:ext cx="7886700" cy="5576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011EAD2B-CC11-471F-8DAC-E3A94F4F48A1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DD09FEC7-D3FA-432A-8494-1CF9548570F0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组合 14"/>
          <p:cNvGrpSpPr/>
          <p:nvPr/>
        </p:nvGrpSpPr>
        <p:grpSpPr>
          <a:xfrm>
            <a:off x="5322888" y="3659188"/>
            <a:ext cx="3744912" cy="1587"/>
            <a:chOff x="6887583" y="3659970"/>
            <a:chExt cx="4993773" cy="31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887583" y="3659970"/>
              <a:ext cx="1123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0758284" y="3660001"/>
              <a:ext cx="1123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0" y="0"/>
            <a:ext cx="3867150" cy="68580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350" strike="noStrike" noProof="1">
              <a:solidFill>
                <a:schemeClr val="tx2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8291"/>
          <a:stretch>
            <a:fillRect/>
          </a:stretch>
        </p:blipFill>
        <p:spPr>
          <a:xfrm>
            <a:off x="-12700" y="1905000"/>
            <a:ext cx="407987" cy="304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7918" r="72854" b="11324"/>
          <a:stretch>
            <a:fillRect/>
          </a:stretch>
        </p:blipFill>
        <p:spPr>
          <a:xfrm>
            <a:off x="2871074" y="0"/>
            <a:ext cx="1567577" cy="6858000"/>
          </a:xfrm>
          <a:prstGeom prst="rect">
            <a:avLst/>
          </a:prstGeom>
        </p:spPr>
      </p:pic>
      <p:sp>
        <p:nvSpPr>
          <p:cNvPr id="16" name="六边形 15"/>
          <p:cNvSpPr/>
          <p:nvPr/>
        </p:nvSpPr>
        <p:spPr>
          <a:xfrm rot="1856093">
            <a:off x="3970338" y="2670175"/>
            <a:ext cx="1179513" cy="1016000"/>
          </a:xfrm>
          <a:prstGeom prst="hexagon">
            <a:avLst/>
          </a:prstGeom>
          <a:solidFill>
            <a:srgbClr val="7EA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  <p:sp>
        <p:nvSpPr>
          <p:cNvPr id="14346" name="文本框 12"/>
          <p:cNvSpPr txBox="1"/>
          <p:nvPr/>
        </p:nvSpPr>
        <p:spPr>
          <a:xfrm>
            <a:off x="4249738" y="2786063"/>
            <a:ext cx="620712" cy="825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4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endParaRPr lang="zh-CN" altLang="en-US" sz="4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22850" y="2302252"/>
            <a:ext cx="3671444" cy="1157571"/>
          </a:xfr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165154" y="3458505"/>
            <a:ext cx="2060722" cy="402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编辑副标题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6175CE31-2D64-40DF-A8A3-2C989E1260A4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708CF67B-C6B1-4675-AF03-6A1C03B01891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7EA4C7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FC2C1A96-8213-4B23-983D-1AD0B79B463A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666D1059-C311-4CAE-9F9D-9A62859A7188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867150" cy="68580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350" strike="noStrike" noProof="1">
              <a:solidFill>
                <a:schemeClr val="tx2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7918" r="72854" b="11324"/>
          <a:stretch>
            <a:fillRect/>
          </a:stretch>
        </p:blipFill>
        <p:spPr>
          <a:xfrm>
            <a:off x="2871074" y="0"/>
            <a:ext cx="1567577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8291"/>
          <a:stretch>
            <a:fillRect/>
          </a:stretch>
        </p:blipFill>
        <p:spPr>
          <a:xfrm>
            <a:off x="-12700" y="1905000"/>
            <a:ext cx="407987" cy="304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23675" y="2523332"/>
            <a:ext cx="4089269" cy="118586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623675" y="3736182"/>
            <a:ext cx="4089269" cy="5540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dirty="0" smtClean="0"/>
              <a:t>编辑文本</a:t>
            </a:r>
            <a:endParaRPr lang="zh-CN" altLang="en-US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C9DD281E-6277-4D43-8897-D9780DB4A598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08A59E60-8F40-4EF2-A7BC-A0C77FF186C1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7EA4C7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4822CDD8-1070-4FE8-8E08-2A249C12DC1E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CE07545E-D757-4D97-B8D6-FE2B77850AA6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700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41599"/>
            <a:ext cx="3868340" cy="3548063"/>
          </a:xfrm>
        </p:spPr>
        <p:txBody>
          <a:bodyPr>
            <a:normAutofit/>
          </a:bodyPr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700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41599"/>
            <a:ext cx="3887391" cy="3548063"/>
          </a:xfrm>
        </p:spPr>
        <p:txBody>
          <a:bodyPr>
            <a:normAutofit/>
          </a:bodyPr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B4F94C92-7A46-4F26-925F-B163960BC627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C1A2FA87-B78E-427E-92A8-419C9555C032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组合 5"/>
          <p:cNvGrpSpPr/>
          <p:nvPr/>
        </p:nvGrpSpPr>
        <p:grpSpPr>
          <a:xfrm>
            <a:off x="5322888" y="3659188"/>
            <a:ext cx="3744912" cy="1587"/>
            <a:chOff x="6887583" y="3659970"/>
            <a:chExt cx="4993773" cy="31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887583" y="3659970"/>
              <a:ext cx="1123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0758284" y="3660001"/>
              <a:ext cx="1123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0" y="0"/>
            <a:ext cx="3867150" cy="68580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350" strike="noStrike" noProof="1">
              <a:solidFill>
                <a:schemeClr val="tx2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7918" r="72854" b="11324"/>
          <a:stretch>
            <a:fillRect/>
          </a:stretch>
        </p:blipFill>
        <p:spPr>
          <a:xfrm>
            <a:off x="2871074" y="0"/>
            <a:ext cx="1567577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8291"/>
          <a:stretch>
            <a:fillRect/>
          </a:stretch>
        </p:blipFill>
        <p:spPr>
          <a:xfrm>
            <a:off x="-12700" y="1905000"/>
            <a:ext cx="407987" cy="3048000"/>
          </a:xfrm>
          <a:prstGeom prst="rect">
            <a:avLst/>
          </a:prstGeom>
        </p:spPr>
      </p:pic>
      <p:sp>
        <p:nvSpPr>
          <p:cNvPr id="21" name="六边形 20"/>
          <p:cNvSpPr/>
          <p:nvPr/>
        </p:nvSpPr>
        <p:spPr>
          <a:xfrm rot="1856093">
            <a:off x="3970338" y="2670175"/>
            <a:ext cx="1179513" cy="1016000"/>
          </a:xfrm>
          <a:prstGeom prst="hexagon">
            <a:avLst/>
          </a:prstGeom>
          <a:solidFill>
            <a:srgbClr val="7EA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  <p:sp>
        <p:nvSpPr>
          <p:cNvPr id="19466" name="文本框 21"/>
          <p:cNvSpPr txBox="1"/>
          <p:nvPr/>
        </p:nvSpPr>
        <p:spPr>
          <a:xfrm>
            <a:off x="4249738" y="2786063"/>
            <a:ext cx="620712" cy="825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4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endParaRPr lang="zh-CN" altLang="en-US" sz="4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5366937" y="2472932"/>
            <a:ext cx="3671444" cy="930668"/>
          </a:xfr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1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165154" y="3458505"/>
            <a:ext cx="2060723" cy="402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编辑副标题</a:t>
            </a:r>
            <a:endParaRPr lang="zh-CN" altLang="en-US" strike="noStrike" noProof="1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5515" y="4117838"/>
            <a:ext cx="1823163" cy="425587"/>
          </a:xfrm>
          <a:solidFill>
            <a:srgbClr val="7EA4C7"/>
          </a:solidFill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dirty="0" smtClean="0"/>
              <a:t>编辑文本</a:t>
            </a:r>
            <a:endParaRPr lang="zh-CN" altLang="en-US" strike="noStrike" noProof="1" dirty="0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6175CE31-2D64-40DF-A8A3-2C989E1260A4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708CF67B-C6B1-4675-AF03-6A1C03B01891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C391D43E-2101-423D-B42A-1D5945826EDE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95FFFF28-4CA0-48A7-970B-B097130D39A2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199"/>
            <a:ext cx="3196800" cy="1600200"/>
          </a:xfrm>
        </p:spPr>
        <p:txBody>
          <a:bodyPr anchor="t">
            <a:normAutofit/>
          </a:bodyPr>
          <a:lstStyle>
            <a:lvl1pPr>
              <a:defRPr sz="3200">
                <a:solidFill>
                  <a:srgbClr val="7EA4C7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4014391" y="733425"/>
            <a:ext cx="4478400" cy="54036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 fontAlgn="base"/>
            <a:r>
              <a:rPr lang="zh-CN" altLang="en-US" strike="noStrike" noProof="0" smtClean="0"/>
              <a:t>图片</a:t>
            </a:r>
            <a:endParaRPr lang="zh-CN" altLang="en-US" strike="noStrike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F7CC5DDA-A957-4523-926B-41B04DFFD404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B378290B-EE77-4B6A-B60D-A174ED6FDF37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62850" y="365125"/>
            <a:ext cx="952500" cy="5811838"/>
          </a:xfrm>
        </p:spPr>
        <p:txBody>
          <a:bodyPr vert="eaVert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753225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8FC0828A-9057-41E4-A65E-0EDFEE9F6F42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71DAF252-9EAB-42F8-9C61-36B68D663FA7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7EA4C7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FC2C1A96-8213-4B23-983D-1AD0B79B463A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666D1059-C311-4CAE-9F9D-9A62859A7188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625475"/>
            <a:ext cx="7886700" cy="5576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011EAD2B-CC11-471F-8DAC-E3A94F4F48A1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DD09FEC7-D3FA-432A-8494-1CF9548570F0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9" name="组合 14"/>
          <p:cNvGrpSpPr/>
          <p:nvPr/>
        </p:nvGrpSpPr>
        <p:grpSpPr>
          <a:xfrm>
            <a:off x="5322888" y="3659188"/>
            <a:ext cx="3744912" cy="1587"/>
            <a:chOff x="6887583" y="3659970"/>
            <a:chExt cx="4993773" cy="31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887583" y="3659970"/>
              <a:ext cx="1123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0758284" y="3660001"/>
              <a:ext cx="1123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0" y="0"/>
            <a:ext cx="3867150" cy="68580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350" strike="noStrike" noProof="1">
              <a:solidFill>
                <a:schemeClr val="tx2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8291"/>
          <a:stretch>
            <a:fillRect/>
          </a:stretch>
        </p:blipFill>
        <p:spPr>
          <a:xfrm>
            <a:off x="-12700" y="1905000"/>
            <a:ext cx="407987" cy="304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7918" r="72854" b="11324"/>
          <a:stretch>
            <a:fillRect/>
          </a:stretch>
        </p:blipFill>
        <p:spPr>
          <a:xfrm>
            <a:off x="2871074" y="0"/>
            <a:ext cx="1567577" cy="6858000"/>
          </a:xfrm>
          <a:prstGeom prst="rect">
            <a:avLst/>
          </a:prstGeom>
        </p:spPr>
      </p:pic>
      <p:sp>
        <p:nvSpPr>
          <p:cNvPr id="16" name="六边形 15"/>
          <p:cNvSpPr/>
          <p:nvPr/>
        </p:nvSpPr>
        <p:spPr>
          <a:xfrm rot="1856093">
            <a:off x="3970338" y="2670175"/>
            <a:ext cx="1179513" cy="1016000"/>
          </a:xfrm>
          <a:prstGeom prst="hexagon">
            <a:avLst/>
          </a:prstGeom>
          <a:solidFill>
            <a:srgbClr val="7EA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  <p:sp>
        <p:nvSpPr>
          <p:cNvPr id="24586" name="文本框 12"/>
          <p:cNvSpPr txBox="1"/>
          <p:nvPr/>
        </p:nvSpPr>
        <p:spPr>
          <a:xfrm>
            <a:off x="4249738" y="2786063"/>
            <a:ext cx="620712" cy="784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4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endParaRPr lang="zh-CN" altLang="en-US" sz="4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22850" y="2302252"/>
            <a:ext cx="3671444" cy="1157571"/>
          </a:xfr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165154" y="3458505"/>
            <a:ext cx="2060722" cy="402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编辑副标题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6175CE31-2D64-40DF-A8A3-2C989E1260A4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708CF67B-C6B1-4675-AF03-6A1C03B01891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7EA4C7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FC2C1A96-8213-4B23-983D-1AD0B79B463A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666D1059-C311-4CAE-9F9D-9A62859A7188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867150" cy="68580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350" strike="noStrike" noProof="1">
              <a:solidFill>
                <a:schemeClr val="tx2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7918" r="72854" b="11324"/>
          <a:stretch>
            <a:fillRect/>
          </a:stretch>
        </p:blipFill>
        <p:spPr>
          <a:xfrm>
            <a:off x="2871074" y="0"/>
            <a:ext cx="1567577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8291"/>
          <a:stretch>
            <a:fillRect/>
          </a:stretch>
        </p:blipFill>
        <p:spPr>
          <a:xfrm>
            <a:off x="-12700" y="1905000"/>
            <a:ext cx="407987" cy="304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23675" y="2523332"/>
            <a:ext cx="4089269" cy="118586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623675" y="3736182"/>
            <a:ext cx="4089269" cy="5540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dirty="0" smtClean="0"/>
              <a:t>编辑文本</a:t>
            </a:r>
            <a:endParaRPr lang="zh-CN" altLang="en-US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C9DD281E-6277-4D43-8897-D9780DB4A598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08A59E60-8F40-4EF2-A7BC-A0C77FF186C1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7EA4C7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4822CDD8-1070-4FE8-8E08-2A249C12DC1E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CE07545E-D757-4D97-B8D6-FE2B77850AA6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700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41599"/>
            <a:ext cx="3868340" cy="3548063"/>
          </a:xfrm>
        </p:spPr>
        <p:txBody>
          <a:bodyPr>
            <a:normAutofit/>
          </a:bodyPr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700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41599"/>
            <a:ext cx="3887391" cy="3548063"/>
          </a:xfrm>
        </p:spPr>
        <p:txBody>
          <a:bodyPr>
            <a:normAutofit/>
          </a:bodyPr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B4F94C92-7A46-4F26-925F-B163960BC627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C1A2FA87-B78E-427E-92A8-419C9555C032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9" name="组合 5"/>
          <p:cNvGrpSpPr/>
          <p:nvPr/>
        </p:nvGrpSpPr>
        <p:grpSpPr>
          <a:xfrm>
            <a:off x="5322888" y="3659188"/>
            <a:ext cx="3744912" cy="1587"/>
            <a:chOff x="6887583" y="3659970"/>
            <a:chExt cx="4993773" cy="31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887583" y="3659970"/>
              <a:ext cx="1123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0758284" y="3660001"/>
              <a:ext cx="1123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0" y="0"/>
            <a:ext cx="3867150" cy="68580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350" strike="noStrike" noProof="1">
              <a:solidFill>
                <a:schemeClr val="tx2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7918" r="72854" b="11324"/>
          <a:stretch>
            <a:fillRect/>
          </a:stretch>
        </p:blipFill>
        <p:spPr>
          <a:xfrm>
            <a:off x="2871074" y="0"/>
            <a:ext cx="1567577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8291"/>
          <a:stretch>
            <a:fillRect/>
          </a:stretch>
        </p:blipFill>
        <p:spPr>
          <a:xfrm>
            <a:off x="-12700" y="1905000"/>
            <a:ext cx="407987" cy="3048000"/>
          </a:xfrm>
          <a:prstGeom prst="rect">
            <a:avLst/>
          </a:prstGeom>
        </p:spPr>
      </p:pic>
      <p:sp>
        <p:nvSpPr>
          <p:cNvPr id="21" name="六边形 20"/>
          <p:cNvSpPr/>
          <p:nvPr/>
        </p:nvSpPr>
        <p:spPr>
          <a:xfrm rot="1856093">
            <a:off x="3970338" y="2670175"/>
            <a:ext cx="1179513" cy="1016000"/>
          </a:xfrm>
          <a:prstGeom prst="hexagon">
            <a:avLst/>
          </a:prstGeom>
          <a:solidFill>
            <a:srgbClr val="7EA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  <p:sp>
        <p:nvSpPr>
          <p:cNvPr id="29706" name="文本框 21"/>
          <p:cNvSpPr txBox="1"/>
          <p:nvPr/>
        </p:nvSpPr>
        <p:spPr>
          <a:xfrm>
            <a:off x="4249738" y="2786063"/>
            <a:ext cx="620712" cy="784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4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endParaRPr lang="zh-CN" altLang="en-US" sz="4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5366937" y="2472932"/>
            <a:ext cx="3671444" cy="930668"/>
          </a:xfr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1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165154" y="3458505"/>
            <a:ext cx="2060723" cy="402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编辑副标题</a:t>
            </a:r>
            <a:endParaRPr lang="zh-CN" altLang="en-US" strike="noStrike" noProof="1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5515" y="4117838"/>
            <a:ext cx="1823163" cy="425587"/>
          </a:xfrm>
          <a:solidFill>
            <a:srgbClr val="7EA4C7"/>
          </a:solidFill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dirty="0" smtClean="0"/>
              <a:t>编辑文本</a:t>
            </a:r>
            <a:endParaRPr lang="zh-CN" altLang="en-US" strike="noStrike" noProof="1" dirty="0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6175CE31-2D64-40DF-A8A3-2C989E1260A4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708CF67B-C6B1-4675-AF03-6A1C03B01891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C391D43E-2101-423D-B42A-1D5945826EDE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95FFFF28-4CA0-48A7-970B-B097130D39A2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199"/>
            <a:ext cx="3196800" cy="1600200"/>
          </a:xfrm>
        </p:spPr>
        <p:txBody>
          <a:bodyPr anchor="t">
            <a:normAutofit/>
          </a:bodyPr>
          <a:lstStyle>
            <a:lvl1pPr>
              <a:defRPr sz="3200">
                <a:solidFill>
                  <a:srgbClr val="7EA4C7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4014391" y="733425"/>
            <a:ext cx="4478400" cy="54036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 fontAlgn="base"/>
            <a:r>
              <a:rPr lang="zh-CN" altLang="en-US" strike="noStrike" noProof="0" smtClean="0"/>
              <a:t>图片</a:t>
            </a:r>
            <a:endParaRPr lang="zh-CN" altLang="en-US" strike="noStrike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F7CC5DDA-A957-4523-926B-41B04DFFD404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B378290B-EE77-4B6A-B60D-A174ED6FDF37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62850" y="365125"/>
            <a:ext cx="952500" cy="5811838"/>
          </a:xfrm>
        </p:spPr>
        <p:txBody>
          <a:bodyPr vert="eaVert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753225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8FC0828A-9057-41E4-A65E-0EDFEE9F6F42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71DAF252-9EAB-42F8-9C61-36B68D663FA7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867150" cy="68580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350" strike="noStrike" noProof="1">
              <a:solidFill>
                <a:schemeClr val="tx2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7918" r="72854" b="11324"/>
          <a:stretch>
            <a:fillRect/>
          </a:stretch>
        </p:blipFill>
        <p:spPr>
          <a:xfrm>
            <a:off x="2871074" y="0"/>
            <a:ext cx="1567577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8291"/>
          <a:stretch>
            <a:fillRect/>
          </a:stretch>
        </p:blipFill>
        <p:spPr>
          <a:xfrm>
            <a:off x="-12700" y="1905000"/>
            <a:ext cx="407987" cy="304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23675" y="2523332"/>
            <a:ext cx="4089269" cy="118586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623675" y="3736182"/>
            <a:ext cx="4089269" cy="5540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dirty="0" smtClean="0"/>
              <a:t>编辑文本</a:t>
            </a:r>
            <a:endParaRPr lang="zh-CN" altLang="en-US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C9DD281E-6277-4D43-8897-D9780DB4A598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08A59E60-8F40-4EF2-A7BC-A0C77FF186C1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625475"/>
            <a:ext cx="7886700" cy="5576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011EAD2B-CC11-471F-8DAC-E3A94F4F48A1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DD09FEC7-D3FA-432A-8494-1CF9548570F0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7EA4C7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4822CDD8-1070-4FE8-8E08-2A249C12DC1E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CE07545E-D757-4D97-B8D6-FE2B77850AA6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700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41599"/>
            <a:ext cx="3868340" cy="3548063"/>
          </a:xfrm>
        </p:spPr>
        <p:txBody>
          <a:bodyPr>
            <a:normAutofit/>
          </a:bodyPr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700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41599"/>
            <a:ext cx="3887391" cy="3548063"/>
          </a:xfrm>
        </p:spPr>
        <p:txBody>
          <a:bodyPr>
            <a:normAutofit/>
          </a:bodyPr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B4F94C92-7A46-4F26-925F-B163960BC627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C1A2FA87-B78E-427E-92A8-419C9555C032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组合 5"/>
          <p:cNvGrpSpPr/>
          <p:nvPr/>
        </p:nvGrpSpPr>
        <p:grpSpPr>
          <a:xfrm>
            <a:off x="5322888" y="3659188"/>
            <a:ext cx="3744912" cy="1587"/>
            <a:chOff x="6887583" y="3659970"/>
            <a:chExt cx="4993773" cy="31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887583" y="3659970"/>
              <a:ext cx="1123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0758284" y="3660001"/>
              <a:ext cx="1123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0" y="0"/>
            <a:ext cx="3867150" cy="68580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350" strike="noStrike" noProof="1">
              <a:solidFill>
                <a:schemeClr val="tx2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7918" r="72854" b="11324"/>
          <a:stretch>
            <a:fillRect/>
          </a:stretch>
        </p:blipFill>
        <p:spPr>
          <a:xfrm>
            <a:off x="2871074" y="0"/>
            <a:ext cx="1567577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8291"/>
          <a:stretch>
            <a:fillRect/>
          </a:stretch>
        </p:blipFill>
        <p:spPr>
          <a:xfrm>
            <a:off x="-12700" y="1905000"/>
            <a:ext cx="407987" cy="3048000"/>
          </a:xfrm>
          <a:prstGeom prst="rect">
            <a:avLst/>
          </a:prstGeom>
        </p:spPr>
      </p:pic>
      <p:sp>
        <p:nvSpPr>
          <p:cNvPr id="21" name="六边形 20"/>
          <p:cNvSpPr/>
          <p:nvPr/>
        </p:nvSpPr>
        <p:spPr>
          <a:xfrm rot="1856093">
            <a:off x="3970338" y="2670175"/>
            <a:ext cx="1179513" cy="1016000"/>
          </a:xfrm>
          <a:prstGeom prst="hexagon">
            <a:avLst/>
          </a:prstGeom>
          <a:solidFill>
            <a:srgbClr val="7EA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  <p:sp>
        <p:nvSpPr>
          <p:cNvPr id="9226" name="文本框 21"/>
          <p:cNvSpPr txBox="1"/>
          <p:nvPr/>
        </p:nvSpPr>
        <p:spPr>
          <a:xfrm>
            <a:off x="4249738" y="2786063"/>
            <a:ext cx="620712" cy="825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4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endParaRPr lang="zh-CN" altLang="en-US" sz="4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5366937" y="2472932"/>
            <a:ext cx="3671444" cy="930668"/>
          </a:xfr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1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165154" y="3458505"/>
            <a:ext cx="2060723" cy="402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编辑副标题</a:t>
            </a:r>
            <a:endParaRPr lang="zh-CN" altLang="en-US" strike="noStrike" noProof="1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5515" y="4117838"/>
            <a:ext cx="1823163" cy="425587"/>
          </a:xfrm>
          <a:solidFill>
            <a:srgbClr val="7EA4C7"/>
          </a:solidFill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dirty="0" smtClean="0"/>
              <a:t>编辑文本</a:t>
            </a:r>
            <a:endParaRPr lang="zh-CN" altLang="en-US" strike="noStrike" noProof="1" dirty="0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6175CE31-2D64-40DF-A8A3-2C989E1260A4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708CF67B-C6B1-4675-AF03-6A1C03B01891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C391D43E-2101-423D-B42A-1D5945826EDE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95FFFF28-4CA0-48A7-970B-B097130D39A2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199"/>
            <a:ext cx="3196800" cy="1600200"/>
          </a:xfrm>
        </p:spPr>
        <p:txBody>
          <a:bodyPr anchor="t">
            <a:normAutofit/>
          </a:bodyPr>
          <a:lstStyle>
            <a:lvl1pPr>
              <a:defRPr sz="3200">
                <a:solidFill>
                  <a:srgbClr val="7EA4C7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4014391" y="733425"/>
            <a:ext cx="4478400" cy="54036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 fontAlgn="base"/>
            <a:r>
              <a:rPr lang="zh-CN" altLang="en-US" strike="noStrike" noProof="0" smtClean="0"/>
              <a:t>图片</a:t>
            </a:r>
            <a:endParaRPr lang="zh-CN" altLang="en-US" strike="noStrike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F7CC5DDA-A957-4523-926B-41B04DFFD404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B378290B-EE77-4B6A-B60D-A174ED6FDF37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62850" y="365125"/>
            <a:ext cx="952500" cy="5811838"/>
          </a:xfrm>
        </p:spPr>
        <p:txBody>
          <a:bodyPr vert="eaVert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753225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8FC0828A-9057-41E4-A65E-0EDFEE9F6F42}" type="datetimeFigureOut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71DAF252-9EAB-42F8-9C61-36B68D663FA7}" type="slidenum">
              <a:rPr lang="zh-CN" altLang="en-US" noProof="1" smtClean="0">
                <a:latin typeface="+mn-lt"/>
                <a:ea typeface="+mn-ea"/>
                <a:cs typeface="+mn-ea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 indent="-1714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71450"/>
            <a:r>
              <a:rPr lang="zh-CN" altLang="en-US" dirty="0"/>
              <a:t>第二级</a:t>
            </a:r>
            <a:endParaRPr lang="zh-CN" altLang="en-US" dirty="0"/>
          </a:p>
          <a:p>
            <a:pPr lvl="2" indent="-171450"/>
            <a:r>
              <a:rPr lang="zh-CN" altLang="en-US" dirty="0"/>
              <a:t>第三级</a:t>
            </a:r>
            <a:endParaRPr lang="zh-CN" altLang="en-US" dirty="0"/>
          </a:p>
          <a:p>
            <a:pPr lvl="3" indent="-171450"/>
            <a:r>
              <a:rPr lang="zh-CN" altLang="en-US" dirty="0"/>
              <a:t>第四级</a:t>
            </a:r>
            <a:endParaRPr lang="zh-CN" altLang="en-US" dirty="0"/>
          </a:p>
          <a:p>
            <a:pPr lvl="4" indent="-17145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fontAlgn="auto">
              <a:defRPr/>
            </a:pPr>
            <a:fld id="{011EAD2B-CC11-471F-8DAC-E3A94F4F48A1}" type="datetimeFigureOut">
              <a:rPr lang="zh-CN" altLang="en-US" strike="noStrike" noProof="1" smtClean="0">
                <a:latin typeface="+mn-lt"/>
                <a:ea typeface="+mn-ea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fontAlgn="auto">
              <a:defRPr/>
            </a:pPr>
            <a:fld id="{DD09FEC7-D3FA-432A-8494-1CF9548570F0}" type="slidenum">
              <a:rPr lang="zh-CN" altLang="en-US" strike="noStrike" noProof="1" smtClean="0">
                <a:latin typeface="+mn-lt"/>
                <a:ea typeface="+mn-ea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 indent="-1714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71450"/>
            <a:r>
              <a:rPr lang="zh-CN" altLang="en-US" dirty="0"/>
              <a:t>第二级</a:t>
            </a:r>
            <a:endParaRPr lang="zh-CN" altLang="en-US" dirty="0"/>
          </a:p>
          <a:p>
            <a:pPr lvl="2" indent="-171450"/>
            <a:r>
              <a:rPr lang="zh-CN" altLang="en-US" dirty="0"/>
              <a:t>第三级</a:t>
            </a:r>
            <a:endParaRPr lang="zh-CN" altLang="en-US" dirty="0"/>
          </a:p>
          <a:p>
            <a:pPr lvl="3" indent="-171450"/>
            <a:r>
              <a:rPr lang="zh-CN" altLang="en-US" dirty="0"/>
              <a:t>第四级</a:t>
            </a:r>
            <a:endParaRPr lang="zh-CN" altLang="en-US" dirty="0"/>
          </a:p>
          <a:p>
            <a:pPr lvl="4" indent="-17145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fontAlgn="auto">
              <a:defRPr/>
            </a:pPr>
            <a:fld id="{011EAD2B-CC11-471F-8DAC-E3A94F4F48A1}" type="datetimeFigureOut">
              <a:rPr lang="zh-CN" altLang="en-US" strike="noStrike" noProof="1" smtClean="0">
                <a:latin typeface="+mn-lt"/>
                <a:ea typeface="+mn-ea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fontAlgn="auto">
              <a:defRPr/>
            </a:pPr>
            <a:fld id="{DD09FEC7-D3FA-432A-8494-1CF9548570F0}" type="slidenum">
              <a:rPr lang="zh-CN" altLang="en-US" strike="noStrike" noProof="1" smtClean="0">
                <a:latin typeface="+mn-lt"/>
                <a:ea typeface="+mn-ea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 indent="-1714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71450"/>
            <a:r>
              <a:rPr lang="zh-CN" altLang="en-US" dirty="0"/>
              <a:t>第二级</a:t>
            </a:r>
            <a:endParaRPr lang="zh-CN" altLang="en-US" dirty="0"/>
          </a:p>
          <a:p>
            <a:pPr lvl="2" indent="-171450"/>
            <a:r>
              <a:rPr lang="zh-CN" altLang="en-US" dirty="0"/>
              <a:t>第三级</a:t>
            </a:r>
            <a:endParaRPr lang="zh-CN" altLang="en-US" dirty="0"/>
          </a:p>
          <a:p>
            <a:pPr lvl="3" indent="-171450"/>
            <a:r>
              <a:rPr lang="zh-CN" altLang="en-US" dirty="0"/>
              <a:t>第四级</a:t>
            </a:r>
            <a:endParaRPr lang="zh-CN" altLang="en-US" dirty="0"/>
          </a:p>
          <a:p>
            <a:pPr lvl="4" indent="-17145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fontAlgn="auto">
              <a:defRPr/>
            </a:pPr>
            <a:fld id="{011EAD2B-CC11-471F-8DAC-E3A94F4F48A1}" type="datetimeFigureOut">
              <a:rPr lang="zh-CN" altLang="en-US" strike="noStrike" noProof="1" smtClean="0">
                <a:latin typeface="+mn-lt"/>
                <a:ea typeface="+mn-ea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fontAlgn="auto">
              <a:defRPr/>
            </a:pPr>
            <a:fld id="{DD09FEC7-D3FA-432A-8494-1CF9548570F0}" type="slidenum">
              <a:rPr lang="zh-CN" altLang="en-US" strike="noStrike" noProof="1" smtClean="0">
                <a:latin typeface="+mn-lt"/>
                <a:ea typeface="+mn-ea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.xml"/><Relationship Id="rId3" Type="http://schemas.openxmlformats.org/officeDocument/2006/relationships/slide" Target="slide23.xml"/><Relationship Id="rId2" Type="http://schemas.openxmlformats.org/officeDocument/2006/relationships/slide" Target="slide15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5.xml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6.xml"/><Relationship Id="rId2" Type="http://schemas.openxmlformats.org/officeDocument/2006/relationships/image" Target="../media/image10.pn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2" Type="http://schemas.openxmlformats.org/officeDocument/2006/relationships/image" Target="../media/image11.png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2" Type="http://schemas.openxmlformats.org/officeDocument/2006/relationships/image" Target="../media/image12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1.emf"/><Relationship Id="rId1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9.xml"/><Relationship Id="rId2" Type="http://schemas.openxmlformats.org/officeDocument/2006/relationships/image" Target="../media/image13.png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2" Type="http://schemas.openxmlformats.org/officeDocument/2006/relationships/image" Target="../media/image14.pn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3" Type="http://schemas.openxmlformats.org/officeDocument/2006/relationships/image" Target="../media/image15.png"/><Relationship Id="rId2" Type="http://schemas.openxmlformats.org/officeDocument/2006/relationships/slide" Target="slide14.xml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2.xml"/><Relationship Id="rId2" Type="http://schemas.openxmlformats.org/officeDocument/2006/relationships/image" Target="../media/image16.png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2" Type="http://schemas.openxmlformats.org/officeDocument/2006/relationships/image" Target="../media/image17.pn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4.xml"/><Relationship Id="rId2" Type="http://schemas.openxmlformats.org/officeDocument/2006/relationships/image" Target="../media/image18.png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2" Type="http://schemas.openxmlformats.org/officeDocument/2006/relationships/image" Target="../media/image20.png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2" Type="http://schemas.openxmlformats.org/officeDocument/2006/relationships/image" Target="../media/image21.png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3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/>
        </p:nvSpPr>
        <p:spPr>
          <a:xfrm>
            <a:off x="5838825" y="4737100"/>
            <a:ext cx="2343150" cy="4222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rtlCol="0">
            <a:noAutofit/>
          </a:bodyPr>
          <a:lstStyle/>
          <a:p>
            <a:pPr fontAlgn="base"/>
            <a:r>
              <a:rPr lang="zh-CN" altLang="en-US" sz="2400" strike="noStrike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答辩人：徐卉</a:t>
            </a:r>
            <a:endParaRPr lang="zh-CN" altLang="en-US" sz="2400" strike="noStrike" noProof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38825" y="5313363"/>
            <a:ext cx="2913063" cy="407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>
            <a:noAutofit/>
          </a:bodyPr>
          <a:lstStyle/>
          <a:p>
            <a:pPr fontAlgn="base"/>
            <a:r>
              <a:rPr lang="zh-CN" altLang="en-US" sz="2400" strike="noStrike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导师：王春明老师</a:t>
            </a: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老师</a:t>
            </a:r>
            <a:endParaRPr lang="zh-CN" altLang="en-US" sz="20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843" name="文本框 6"/>
          <p:cNvSpPr txBox="1"/>
          <p:nvPr/>
        </p:nvSpPr>
        <p:spPr>
          <a:xfrm>
            <a:off x="3181350" y="1233488"/>
            <a:ext cx="6080125" cy="6969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/>
          <a:p>
            <a:pPr lvl="0" indent="0" algn="ctr">
              <a:lnSpc>
                <a:spcPct val="90000"/>
              </a:lnSpc>
            </a:pPr>
            <a:r>
              <a:rPr lang="zh-CN" altLang="en-US" sz="4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</a:rPr>
              <a:t>网上订餐系统设计与实现</a:t>
            </a:r>
            <a:endParaRPr lang="zh-CN" altLang="en-US" sz="4000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844" name="文本框 7"/>
          <p:cNvSpPr txBox="1"/>
          <p:nvPr/>
        </p:nvSpPr>
        <p:spPr>
          <a:xfrm>
            <a:off x="6110288" y="3544888"/>
            <a:ext cx="2222500" cy="3032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/>
          <a:p>
            <a:pPr lvl="0" indent="0" algn="di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</a:rPr>
              <a:t>毕业论文答辩</a:t>
            </a:r>
            <a:endParaRPr lang="zh-CN" altLang="en-US" sz="2000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5775" y="3092450"/>
            <a:ext cx="2755900" cy="5842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/>
          <a:p>
            <a:pPr fontAlgn="base"/>
            <a:r>
              <a:rPr lang="en-US" altLang="zh-CN" sz="3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PART THREE</a:t>
            </a:r>
            <a:endParaRPr lang="zh-CN" altLang="en-US" sz="3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178" name="标题 6"/>
          <p:cNvSpPr>
            <a:spLocks noGrp="1"/>
          </p:cNvSpPr>
          <p:nvPr>
            <p:ph type="title" hasCustomPrompt="1"/>
          </p:nvPr>
        </p:nvSpPr>
        <p:spPr>
          <a:xfrm>
            <a:off x="4086225" y="2524125"/>
            <a:ext cx="4625975" cy="1184275"/>
          </a:xfrm>
          <a:ln/>
        </p:spPr>
        <p:txBody>
          <a:bodyPr wrap="square" lIns="90000" tIns="46800" rIns="90000" bIns="46800" anchor="b"/>
          <a:p>
            <a:pPr/>
            <a:r>
              <a:rPr lang="en-US" altLang="en-US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03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系统总体设计目标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3"/>
          <p:cNvSpPr>
            <a:spLocks noGrp="1"/>
          </p:cNvSpPr>
          <p:nvPr/>
        </p:nvSpPr>
        <p:spPr>
          <a:xfrm>
            <a:off x="4765675" y="1236663"/>
            <a:ext cx="4192588" cy="5037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indent="457200" fontAlgn="base">
              <a:lnSpc>
                <a:spcPct val="150000"/>
              </a:lnSpc>
            </a:pPr>
            <a:r>
              <a:rPr lang="zh-CN" altLang="en-US" sz="2400" strike="noStrike" noProof="1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本系统的设计目标是实现一个网上订餐系统。该系统能够实现用户注册，商品查看，商品选购，用户订单查询等功能。在系统后台，管理员可以处理用户订单，并对商品信息进行集中管理等操作。</a:t>
            </a:r>
            <a:endParaRPr lang="zh-CN" altLang="en-US" sz="2400" strike="noStrike" noProof="1" smtClean="0">
              <a:latin typeface="宋体" panose="02010600030101010101" pitchFamily="2" charset="-122"/>
            </a:endParaRPr>
          </a:p>
          <a:p>
            <a:pPr lvl="0" fontAlgn="base"/>
            <a:endParaRPr lang="en-US" altLang="zh-CN" sz="2400" strike="noStrike" noProof="1" smtClean="0">
              <a:latin typeface="宋体" panose="02010600030101010101" pitchFamily="2" charset="-122"/>
            </a:endParaRPr>
          </a:p>
        </p:txBody>
      </p:sp>
      <p:sp>
        <p:nvSpPr>
          <p:cNvPr id="51202" name="标题 1"/>
          <p:cNvSpPr>
            <a:spLocks noGrp="1"/>
          </p:cNvSpPr>
          <p:nvPr/>
        </p:nvSpPr>
        <p:spPr>
          <a:xfrm>
            <a:off x="630238" y="342900"/>
            <a:ext cx="7883525" cy="7731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eaLnBrk="0" hangingPunct="0">
              <a:lnSpc>
                <a:spcPct val="9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rPr>
              <a:t>系统总体设计目标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1" t="19551"/>
          <a:stretch>
            <a:fillRect/>
          </a:stretch>
        </p:blipFill>
        <p:spPr>
          <a:xfrm>
            <a:off x="236219" y="1832610"/>
            <a:ext cx="4280533" cy="3192780"/>
          </a:xfrm>
          <a:custGeom>
            <a:avLst/>
            <a:gdLst>
              <a:gd name="connsiteX0" fmla="*/ 0 w 4280691"/>
              <a:gd name="connsiteY0" fmla="*/ 0 h 3140711"/>
              <a:gd name="connsiteX1" fmla="*/ 4280691 w 4280691"/>
              <a:gd name="connsiteY1" fmla="*/ 0 h 3140711"/>
              <a:gd name="connsiteX2" fmla="*/ 4280691 w 4280691"/>
              <a:gd name="connsiteY2" fmla="*/ 3140711 h 3140711"/>
              <a:gd name="connsiteX3" fmla="*/ 0 w 4280691"/>
              <a:gd name="connsiteY3" fmla="*/ 3140711 h 3140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0691" h="3140711">
                <a:moveTo>
                  <a:pt x="0" y="0"/>
                </a:moveTo>
                <a:lnTo>
                  <a:pt x="4280691" y="0"/>
                </a:lnTo>
                <a:lnTo>
                  <a:pt x="4280691" y="3140711"/>
                </a:lnTo>
                <a:lnTo>
                  <a:pt x="0" y="3140711"/>
                </a:lnTo>
                <a:close/>
              </a:path>
            </a:pathLst>
          </a:cu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2" grpId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5775" y="3092450"/>
            <a:ext cx="2755900" cy="5842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/>
          <a:p>
            <a:pPr fontAlgn="base"/>
            <a:r>
              <a:rPr lang="en-US" altLang="zh-CN" sz="3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PART FOUR</a:t>
            </a:r>
            <a:endParaRPr lang="zh-CN" altLang="en-US" sz="3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250" name="标题 6"/>
          <p:cNvSpPr>
            <a:spLocks noGrp="1"/>
          </p:cNvSpPr>
          <p:nvPr>
            <p:ph type="title" hasCustomPrompt="1"/>
          </p:nvPr>
        </p:nvSpPr>
        <p:spPr>
          <a:xfrm>
            <a:off x="4060825" y="2524125"/>
            <a:ext cx="4651375" cy="1184275"/>
          </a:xfrm>
          <a:ln/>
        </p:spPr>
        <p:txBody>
          <a:bodyPr wrap="square" lIns="90000" tIns="46800" rIns="90000" bIns="46800" anchor="b"/>
          <a:p>
            <a:pPr/>
            <a:r>
              <a:rPr lang="en-US" altLang="en-US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04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j-cs"/>
                <a:sym typeface="黑体" panose="02010609060101010101" charset="-122"/>
              </a:rPr>
              <a:t>系统总体功能实现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9862" r="100" b="9862"/>
          <a:stretch>
            <a:fillRect/>
          </a:stretch>
        </p:blipFill>
        <p:spPr>
          <a:xfrm>
            <a:off x="-21590" y="-12700"/>
            <a:ext cx="9187815" cy="6858635"/>
          </a:xfrm>
          <a:custGeom>
            <a:avLst/>
            <a:gdLst>
              <a:gd name="connsiteX0" fmla="*/ 0 w 4290534"/>
              <a:gd name="connsiteY0" fmla="*/ 0 h 3141184"/>
              <a:gd name="connsiteX1" fmla="*/ 4290534 w 4290534"/>
              <a:gd name="connsiteY1" fmla="*/ 0 h 3141184"/>
              <a:gd name="connsiteX2" fmla="*/ 4290534 w 4290534"/>
              <a:gd name="connsiteY2" fmla="*/ 3141184 h 3141184"/>
              <a:gd name="connsiteX3" fmla="*/ 0 w 4290534"/>
              <a:gd name="connsiteY3" fmla="*/ 3141184 h 31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0534" h="3141184">
                <a:moveTo>
                  <a:pt x="0" y="0"/>
                </a:moveTo>
                <a:lnTo>
                  <a:pt x="4290534" y="0"/>
                </a:lnTo>
                <a:lnTo>
                  <a:pt x="4290534" y="3141184"/>
                </a:lnTo>
                <a:lnTo>
                  <a:pt x="0" y="3141184"/>
                </a:lnTo>
                <a:close/>
              </a:path>
            </a:pathLst>
          </a:custGeom>
        </p:spPr>
      </p:pic>
      <p:sp>
        <p:nvSpPr>
          <p:cNvPr id="54274" name="标题 1"/>
          <p:cNvSpPr>
            <a:spLocks noGrp="1"/>
          </p:cNvSpPr>
          <p:nvPr/>
        </p:nvSpPr>
        <p:spPr>
          <a:xfrm>
            <a:off x="630238" y="342900"/>
            <a:ext cx="7883525" cy="7731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/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rPr>
              <a:t>系统总体结构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54275" name="图片 -21474826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3" y="1116013"/>
            <a:ext cx="8051800" cy="54800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9862" r="100" b="9862"/>
          <a:stretch>
            <a:fillRect/>
          </a:stretch>
        </p:blipFill>
        <p:spPr>
          <a:xfrm>
            <a:off x="-21590" y="-12700"/>
            <a:ext cx="9187815" cy="6858635"/>
          </a:xfrm>
          <a:custGeom>
            <a:avLst/>
            <a:gdLst>
              <a:gd name="connsiteX0" fmla="*/ 0 w 4290534"/>
              <a:gd name="connsiteY0" fmla="*/ 0 h 3141184"/>
              <a:gd name="connsiteX1" fmla="*/ 4290534 w 4290534"/>
              <a:gd name="connsiteY1" fmla="*/ 0 h 3141184"/>
              <a:gd name="connsiteX2" fmla="*/ 4290534 w 4290534"/>
              <a:gd name="connsiteY2" fmla="*/ 3141184 h 3141184"/>
              <a:gd name="connsiteX3" fmla="*/ 0 w 4290534"/>
              <a:gd name="connsiteY3" fmla="*/ 3141184 h 31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0534" h="3141184">
                <a:moveTo>
                  <a:pt x="0" y="0"/>
                </a:moveTo>
                <a:lnTo>
                  <a:pt x="4290534" y="0"/>
                </a:lnTo>
                <a:lnTo>
                  <a:pt x="4290534" y="3141184"/>
                </a:lnTo>
                <a:lnTo>
                  <a:pt x="0" y="3141184"/>
                </a:lnTo>
                <a:close/>
              </a:path>
            </a:pathLst>
          </a:custGeom>
        </p:spPr>
      </p:pic>
      <p:grpSp>
        <p:nvGrpSpPr>
          <p:cNvPr id="56322" name="Group 8"/>
          <p:cNvGrpSpPr/>
          <p:nvPr/>
        </p:nvGrpSpPr>
        <p:grpSpPr>
          <a:xfrm>
            <a:off x="1225550" y="2259013"/>
            <a:ext cx="1035050" cy="1035050"/>
            <a:chOff x="0" y="0"/>
            <a:chExt cx="2001212" cy="2001212"/>
          </a:xfrm>
        </p:grpSpPr>
        <p:sp>
          <p:nvSpPr>
            <p:cNvPr id="10257" name="Oval 6"/>
            <p:cNvSpPr>
              <a:spLocks noChangeArrowheads="1"/>
            </p:cNvSpPr>
            <p:nvPr/>
          </p:nvSpPr>
          <p:spPr bwMode="auto">
            <a:xfrm>
              <a:off x="-1" y="0"/>
              <a:ext cx="2000161" cy="2000230"/>
            </a:xfrm>
            <a:prstGeom prst="ellipse">
              <a:avLst/>
            </a:prstGeom>
            <a:solidFill>
              <a:srgbClr val="7EA4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1350" strike="noStrike" noProof="1">
                <a:solidFill>
                  <a:srgbClr val="FFFFFF"/>
                </a:solidFill>
                <a:latin typeface="Roboto Regular"/>
                <a:ea typeface="Roboto Regular"/>
                <a:cs typeface="Roboto Regular"/>
              </a:endParaRPr>
            </a:p>
          </p:txBody>
        </p:sp>
        <p:grpSp>
          <p:nvGrpSpPr>
            <p:cNvPr id="56324" name="Group 7"/>
            <p:cNvGrpSpPr/>
            <p:nvPr/>
          </p:nvGrpSpPr>
          <p:grpSpPr>
            <a:xfrm>
              <a:off x="596505" y="596505"/>
              <a:ext cx="808203" cy="808203"/>
              <a:chOff x="0" y="0"/>
              <a:chExt cx="987777" cy="987777"/>
            </a:xfrm>
          </p:grpSpPr>
          <p:sp>
            <p:nvSpPr>
              <p:cNvPr id="10259" name="Folded Corner 3"/>
              <p:cNvSpPr>
                <a:spLocks noChangeArrowheads="1"/>
              </p:cNvSpPr>
              <p:nvPr/>
            </p:nvSpPr>
            <p:spPr bwMode="auto">
              <a:xfrm>
                <a:off x="637" y="665"/>
                <a:ext cx="979536" cy="979566"/>
              </a:xfrm>
              <a:prstGeom prst="foldedCorner">
                <a:avLst>
                  <a:gd name="adj" fmla="val 32255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n-US" altLang="zh-CN" sz="1350" strike="noStrike" noProof="1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</a:endParaRPr>
              </a:p>
            </p:txBody>
          </p:sp>
          <p:sp>
            <p:nvSpPr>
              <p:cNvPr id="10260" name="Rectangle 4"/>
              <p:cNvSpPr>
                <a:spLocks noChangeArrowheads="1"/>
              </p:cNvSpPr>
              <p:nvPr/>
            </p:nvSpPr>
            <p:spPr bwMode="auto">
              <a:xfrm>
                <a:off x="179509" y="230650"/>
                <a:ext cx="621791" cy="65305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n-US" altLang="zh-CN" sz="1350" strike="noStrike" noProof="1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</a:endParaRPr>
              </a:p>
            </p:txBody>
          </p:sp>
          <p:sp>
            <p:nvSpPr>
              <p:cNvPr id="10261" name="Rectangle 27"/>
              <p:cNvSpPr>
                <a:spLocks noChangeArrowheads="1"/>
              </p:cNvSpPr>
              <p:nvPr/>
            </p:nvSpPr>
            <p:spPr bwMode="auto">
              <a:xfrm>
                <a:off x="179509" y="383973"/>
                <a:ext cx="621791" cy="62465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n-US" altLang="zh-CN" sz="1350" strike="noStrike" noProof="1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</a:endParaRPr>
              </a:p>
            </p:txBody>
          </p:sp>
          <p:sp>
            <p:nvSpPr>
              <p:cNvPr id="10262" name="Rectangle 28"/>
              <p:cNvSpPr>
                <a:spLocks noChangeArrowheads="1"/>
              </p:cNvSpPr>
              <p:nvPr/>
            </p:nvSpPr>
            <p:spPr bwMode="auto">
              <a:xfrm>
                <a:off x="179509" y="534458"/>
                <a:ext cx="621791" cy="65304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n-US" altLang="zh-CN" sz="1350" strike="noStrike" noProof="1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</a:endParaRPr>
              </a:p>
            </p:txBody>
          </p:sp>
        </p:grpSp>
      </p:grpSp>
      <p:grpSp>
        <p:nvGrpSpPr>
          <p:cNvPr id="56329" name="Group 44"/>
          <p:cNvGrpSpPr/>
          <p:nvPr/>
        </p:nvGrpSpPr>
        <p:grpSpPr>
          <a:xfrm>
            <a:off x="1231900" y="4075113"/>
            <a:ext cx="1031875" cy="1031875"/>
            <a:chOff x="0" y="0"/>
            <a:chExt cx="1367740" cy="1367740"/>
          </a:xfrm>
        </p:grpSpPr>
        <p:sp>
          <p:nvSpPr>
            <p:cNvPr id="10254" name="Oval 30"/>
            <p:cNvSpPr>
              <a:spLocks noChangeArrowheads="1"/>
            </p:cNvSpPr>
            <p:nvPr/>
          </p:nvSpPr>
          <p:spPr bwMode="auto">
            <a:xfrm>
              <a:off x="-1" y="-645"/>
              <a:ext cx="1367022" cy="136865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1350" strike="noStrike" noProof="1">
                <a:solidFill>
                  <a:srgbClr val="FFFFFF"/>
                </a:solidFill>
                <a:latin typeface="Roboto Regular"/>
                <a:ea typeface="Roboto Regular"/>
                <a:cs typeface="Roboto Regular"/>
              </a:endParaRPr>
            </a:p>
          </p:txBody>
        </p:sp>
        <p:sp>
          <p:nvSpPr>
            <p:cNvPr id="10255" name="Folded Corner 32"/>
            <p:cNvSpPr>
              <a:spLocks noChangeArrowheads="1"/>
            </p:cNvSpPr>
            <p:nvPr/>
          </p:nvSpPr>
          <p:spPr bwMode="auto">
            <a:xfrm>
              <a:off x="408041" y="407412"/>
              <a:ext cx="550938" cy="552543"/>
            </a:xfrm>
            <a:prstGeom prst="foldedCorner">
              <a:avLst>
                <a:gd name="adj" fmla="val 32255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1350" strike="noStrike" noProof="1">
                <a:solidFill>
                  <a:srgbClr val="FFFFFF"/>
                </a:solidFill>
                <a:latin typeface="Roboto Regular"/>
                <a:ea typeface="Roboto Regular"/>
                <a:cs typeface="Roboto Regular"/>
              </a:endParaRPr>
            </a:p>
          </p:txBody>
        </p:sp>
        <p:sp>
          <p:nvSpPr>
            <p:cNvPr id="10256" name="Pie 42"/>
            <p:cNvSpPr/>
            <p:nvPr/>
          </p:nvSpPr>
          <p:spPr bwMode="auto">
            <a:xfrm>
              <a:off x="536647" y="516967"/>
              <a:ext cx="293727" cy="293738"/>
            </a:xfrm>
            <a:custGeom>
              <a:avLst/>
              <a:gdLst>
                <a:gd name="T0" fmla="*/ 293727 w 293727"/>
                <a:gd name="T1" fmla="*/ 146869 h 293738"/>
                <a:gd name="T2" fmla="*/ 146863 w 293727"/>
                <a:gd name="T3" fmla="*/ 293738 h 293738"/>
                <a:gd name="T4" fmla="*/ -1 w 293727"/>
                <a:gd name="T5" fmla="*/ 146869 h 293738"/>
                <a:gd name="T6" fmla="*/ 146863 w 293727"/>
                <a:gd name="T7" fmla="*/ 0 h 293738"/>
                <a:gd name="T8" fmla="*/ 146864 w 293727"/>
                <a:gd name="T9" fmla="*/ 146869 h 293738"/>
                <a:gd name="T10" fmla="*/ 293727 w 293727"/>
                <a:gd name="T11" fmla="*/ 146869 h 2937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3727" h="293738">
                  <a:moveTo>
                    <a:pt x="293727" y="146869"/>
                  </a:moveTo>
                  <a:cubicBezTo>
                    <a:pt x="293727" y="227983"/>
                    <a:pt x="227974" y="293738"/>
                    <a:pt x="146863" y="293738"/>
                  </a:cubicBezTo>
                  <a:cubicBezTo>
                    <a:pt x="65752" y="293738"/>
                    <a:pt x="-1" y="227983"/>
                    <a:pt x="-1" y="146869"/>
                  </a:cubicBezTo>
                  <a:cubicBezTo>
                    <a:pt x="-1" y="65755"/>
                    <a:pt x="65752" y="0"/>
                    <a:pt x="146863" y="0"/>
                  </a:cubicBezTo>
                  <a:cubicBezTo>
                    <a:pt x="146863" y="48956"/>
                    <a:pt x="146864" y="97913"/>
                    <a:pt x="146864" y="146869"/>
                  </a:cubicBezTo>
                  <a:lnTo>
                    <a:pt x="293727" y="14686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cxnSp>
        <p:nvCxnSpPr>
          <p:cNvPr id="56333" name="Straight Connector 38"/>
          <p:cNvCxnSpPr/>
          <p:nvPr/>
        </p:nvCxnSpPr>
        <p:spPr>
          <a:xfrm>
            <a:off x="1403350" y="3705225"/>
            <a:ext cx="6450013" cy="0"/>
          </a:xfrm>
          <a:prstGeom prst="line">
            <a:avLst/>
          </a:prstGeom>
          <a:ln w="1270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334" name="TextBox 10">
            <a:hlinkClick r:id="rId2" action="ppaction://hlinksldjump"/>
          </p:cNvPr>
          <p:cNvSpPr txBox="1"/>
          <p:nvPr/>
        </p:nvSpPr>
        <p:spPr>
          <a:xfrm>
            <a:off x="2698750" y="2371725"/>
            <a:ext cx="3298825" cy="6143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r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前台用户模块</a:t>
            </a:r>
            <a:endParaRPr lang="zh-CN" altLang="en-US" sz="320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335" name="TextBox 10">
            <a:hlinkClick r:id="rId3" action="ppaction://hlinksldjump"/>
          </p:cNvPr>
          <p:cNvSpPr txBox="1"/>
          <p:nvPr/>
        </p:nvSpPr>
        <p:spPr>
          <a:xfrm>
            <a:off x="2908300" y="4186238"/>
            <a:ext cx="3821113" cy="612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后台管理员模块</a:t>
            </a:r>
            <a:endParaRPr lang="zh-CN" altLang="en-US" sz="3200" b="1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9862" r="100" b="9862"/>
          <a:stretch>
            <a:fillRect/>
          </a:stretch>
        </p:blipFill>
        <p:spPr>
          <a:xfrm>
            <a:off x="-21590" y="0"/>
            <a:ext cx="9187815" cy="6858635"/>
          </a:xfrm>
          <a:custGeom>
            <a:avLst/>
            <a:gdLst>
              <a:gd name="connsiteX0" fmla="*/ 0 w 4290534"/>
              <a:gd name="connsiteY0" fmla="*/ 0 h 3141184"/>
              <a:gd name="connsiteX1" fmla="*/ 4290534 w 4290534"/>
              <a:gd name="connsiteY1" fmla="*/ 0 h 3141184"/>
              <a:gd name="connsiteX2" fmla="*/ 4290534 w 4290534"/>
              <a:gd name="connsiteY2" fmla="*/ 3141184 h 3141184"/>
              <a:gd name="connsiteX3" fmla="*/ 0 w 4290534"/>
              <a:gd name="connsiteY3" fmla="*/ 3141184 h 31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0534" h="3141184">
                <a:moveTo>
                  <a:pt x="0" y="0"/>
                </a:moveTo>
                <a:lnTo>
                  <a:pt x="4290534" y="0"/>
                </a:lnTo>
                <a:lnTo>
                  <a:pt x="4290534" y="3141184"/>
                </a:lnTo>
                <a:lnTo>
                  <a:pt x="0" y="3141184"/>
                </a:lnTo>
                <a:close/>
              </a:path>
            </a:pathLst>
          </a:custGeom>
        </p:spPr>
      </p:pic>
      <p:sp>
        <p:nvSpPr>
          <p:cNvPr id="57346" name="标题 1"/>
          <p:cNvSpPr>
            <a:spLocks noGrp="1"/>
          </p:cNvSpPr>
          <p:nvPr/>
        </p:nvSpPr>
        <p:spPr>
          <a:xfrm>
            <a:off x="630238" y="342900"/>
            <a:ext cx="7883525" cy="7731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/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rPr>
              <a:t>用户注册、登录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" y="1933575"/>
            <a:ext cx="4035425" cy="3090545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55" y="1933575"/>
            <a:ext cx="4368800" cy="3066415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9862" r="100" b="9862"/>
          <a:stretch>
            <a:fillRect/>
          </a:stretch>
        </p:blipFill>
        <p:spPr>
          <a:xfrm>
            <a:off x="-21590" y="-12700"/>
            <a:ext cx="9187815" cy="6858635"/>
          </a:xfrm>
          <a:custGeom>
            <a:avLst/>
            <a:gdLst>
              <a:gd name="connsiteX0" fmla="*/ 0 w 4290534"/>
              <a:gd name="connsiteY0" fmla="*/ 0 h 3141184"/>
              <a:gd name="connsiteX1" fmla="*/ 4290534 w 4290534"/>
              <a:gd name="connsiteY1" fmla="*/ 0 h 3141184"/>
              <a:gd name="connsiteX2" fmla="*/ 4290534 w 4290534"/>
              <a:gd name="connsiteY2" fmla="*/ 3141184 h 3141184"/>
              <a:gd name="connsiteX3" fmla="*/ 0 w 4290534"/>
              <a:gd name="connsiteY3" fmla="*/ 3141184 h 31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0534" h="3141184">
                <a:moveTo>
                  <a:pt x="0" y="0"/>
                </a:moveTo>
                <a:lnTo>
                  <a:pt x="4290534" y="0"/>
                </a:lnTo>
                <a:lnTo>
                  <a:pt x="4290534" y="3141184"/>
                </a:lnTo>
                <a:lnTo>
                  <a:pt x="0" y="3141184"/>
                </a:lnTo>
                <a:close/>
              </a:path>
            </a:pathLst>
          </a:custGeom>
        </p:spPr>
      </p:pic>
      <p:sp>
        <p:nvSpPr>
          <p:cNvPr id="59394" name="标题 1"/>
          <p:cNvSpPr>
            <a:spLocks noGrp="1"/>
          </p:cNvSpPr>
          <p:nvPr/>
        </p:nvSpPr>
        <p:spPr>
          <a:xfrm>
            <a:off x="630238" y="342900"/>
            <a:ext cx="7883525" cy="7731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/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rPr>
              <a:t>浏览菜品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" y="2272030"/>
            <a:ext cx="8704580" cy="3961765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59396" name="文本框 1"/>
          <p:cNvSpPr txBox="1"/>
          <p:nvPr/>
        </p:nvSpPr>
        <p:spPr>
          <a:xfrm>
            <a:off x="1011238" y="1557338"/>
            <a:ext cx="73406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4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用户可查看所有菜品，并将选中的菜品添加至购物车</a:t>
            </a:r>
            <a:endParaRPr lang="zh-CN" altLang="en-US" sz="24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9862" r="100" b="9862"/>
          <a:stretch>
            <a:fillRect/>
          </a:stretch>
        </p:blipFill>
        <p:spPr>
          <a:xfrm>
            <a:off x="-21590" y="-12700"/>
            <a:ext cx="9187815" cy="6858635"/>
          </a:xfrm>
          <a:custGeom>
            <a:avLst/>
            <a:gdLst>
              <a:gd name="connsiteX0" fmla="*/ 0 w 4290534"/>
              <a:gd name="connsiteY0" fmla="*/ 0 h 3141184"/>
              <a:gd name="connsiteX1" fmla="*/ 4290534 w 4290534"/>
              <a:gd name="connsiteY1" fmla="*/ 0 h 3141184"/>
              <a:gd name="connsiteX2" fmla="*/ 4290534 w 4290534"/>
              <a:gd name="connsiteY2" fmla="*/ 3141184 h 3141184"/>
              <a:gd name="connsiteX3" fmla="*/ 0 w 4290534"/>
              <a:gd name="connsiteY3" fmla="*/ 3141184 h 31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0534" h="3141184">
                <a:moveTo>
                  <a:pt x="0" y="0"/>
                </a:moveTo>
                <a:lnTo>
                  <a:pt x="4290534" y="0"/>
                </a:lnTo>
                <a:lnTo>
                  <a:pt x="4290534" y="3141184"/>
                </a:lnTo>
                <a:lnTo>
                  <a:pt x="0" y="3141184"/>
                </a:lnTo>
                <a:close/>
              </a:path>
            </a:pathLst>
          </a:custGeom>
        </p:spPr>
      </p:pic>
      <p:sp>
        <p:nvSpPr>
          <p:cNvPr id="61442" name="标题 1"/>
          <p:cNvSpPr>
            <a:spLocks noGrp="1"/>
          </p:cNvSpPr>
          <p:nvPr/>
        </p:nvSpPr>
        <p:spPr>
          <a:xfrm>
            <a:off x="630238" y="342900"/>
            <a:ext cx="7883525" cy="7731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/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rPr>
              <a:t>购物车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1915160"/>
            <a:ext cx="7966710" cy="462407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61444" name="文本框 2"/>
          <p:cNvSpPr txBox="1"/>
          <p:nvPr/>
        </p:nvSpPr>
        <p:spPr>
          <a:xfrm>
            <a:off x="1155700" y="1222375"/>
            <a:ext cx="49926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4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用户可以删除所选中的菜品</a:t>
            </a:r>
            <a:endParaRPr lang="zh-CN" altLang="en-US" sz="24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9862" r="100" b="9862"/>
          <a:stretch>
            <a:fillRect/>
          </a:stretch>
        </p:blipFill>
        <p:spPr>
          <a:xfrm>
            <a:off x="-21590" y="-12700"/>
            <a:ext cx="9213850" cy="6858635"/>
          </a:xfrm>
          <a:custGeom>
            <a:avLst/>
            <a:gdLst>
              <a:gd name="connsiteX0" fmla="*/ 0 w 4290534"/>
              <a:gd name="connsiteY0" fmla="*/ 0 h 3141184"/>
              <a:gd name="connsiteX1" fmla="*/ 4290534 w 4290534"/>
              <a:gd name="connsiteY1" fmla="*/ 0 h 3141184"/>
              <a:gd name="connsiteX2" fmla="*/ 4290534 w 4290534"/>
              <a:gd name="connsiteY2" fmla="*/ 3141184 h 3141184"/>
              <a:gd name="connsiteX3" fmla="*/ 0 w 4290534"/>
              <a:gd name="connsiteY3" fmla="*/ 3141184 h 31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0534" h="3141184">
                <a:moveTo>
                  <a:pt x="0" y="0"/>
                </a:moveTo>
                <a:lnTo>
                  <a:pt x="4290534" y="0"/>
                </a:lnTo>
                <a:lnTo>
                  <a:pt x="4290534" y="3141184"/>
                </a:lnTo>
                <a:lnTo>
                  <a:pt x="0" y="3141184"/>
                </a:lnTo>
                <a:close/>
              </a:path>
            </a:pathLst>
          </a:custGeom>
        </p:spPr>
      </p:pic>
      <p:sp>
        <p:nvSpPr>
          <p:cNvPr id="63490" name="标题 1"/>
          <p:cNvSpPr>
            <a:spLocks noGrp="1"/>
          </p:cNvSpPr>
          <p:nvPr/>
        </p:nvSpPr>
        <p:spPr>
          <a:xfrm>
            <a:off x="103188" y="304800"/>
            <a:ext cx="7883525" cy="7731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/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rPr>
              <a:t>确认订单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2372995"/>
            <a:ext cx="8547735" cy="297180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63492" name="文本框 3"/>
          <p:cNvSpPr txBox="1"/>
          <p:nvPr/>
        </p:nvSpPr>
        <p:spPr>
          <a:xfrm>
            <a:off x="1243013" y="1203325"/>
            <a:ext cx="560546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4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用户填写收货地址信息，确认所选菜品</a:t>
            </a:r>
            <a:endParaRPr lang="zh-CN" altLang="en-US" sz="24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9862" r="100" b="9862"/>
          <a:stretch>
            <a:fillRect/>
          </a:stretch>
        </p:blipFill>
        <p:spPr>
          <a:xfrm>
            <a:off x="-21590" y="-12700"/>
            <a:ext cx="9187815" cy="6858635"/>
          </a:xfrm>
          <a:custGeom>
            <a:avLst/>
            <a:gdLst>
              <a:gd name="connsiteX0" fmla="*/ 0 w 4290534"/>
              <a:gd name="connsiteY0" fmla="*/ 0 h 3141184"/>
              <a:gd name="connsiteX1" fmla="*/ 4290534 w 4290534"/>
              <a:gd name="connsiteY1" fmla="*/ 0 h 3141184"/>
              <a:gd name="connsiteX2" fmla="*/ 4290534 w 4290534"/>
              <a:gd name="connsiteY2" fmla="*/ 3141184 h 3141184"/>
              <a:gd name="connsiteX3" fmla="*/ 0 w 4290534"/>
              <a:gd name="connsiteY3" fmla="*/ 3141184 h 31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0534" h="3141184">
                <a:moveTo>
                  <a:pt x="0" y="0"/>
                </a:moveTo>
                <a:lnTo>
                  <a:pt x="4290534" y="0"/>
                </a:lnTo>
                <a:lnTo>
                  <a:pt x="4290534" y="3141184"/>
                </a:lnTo>
                <a:lnTo>
                  <a:pt x="0" y="3141184"/>
                </a:lnTo>
                <a:close/>
              </a:path>
            </a:pathLst>
          </a:custGeom>
        </p:spPr>
      </p:pic>
      <p:sp>
        <p:nvSpPr>
          <p:cNvPr id="65538" name="标题 1"/>
          <p:cNvSpPr>
            <a:spLocks noGrp="1"/>
          </p:cNvSpPr>
          <p:nvPr/>
        </p:nvSpPr>
        <p:spPr>
          <a:xfrm>
            <a:off x="158750" y="384175"/>
            <a:ext cx="7883525" cy="7731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/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rPr>
              <a:t>订单支付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35" y="2047240"/>
            <a:ext cx="8434070" cy="2763520"/>
          </a:xfrm>
          <a:prstGeom prst="rect">
            <a:avLst/>
          </a:prstGeom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65540" name="文本框 4"/>
          <p:cNvSpPr txBox="1"/>
          <p:nvPr/>
        </p:nvSpPr>
        <p:spPr>
          <a:xfrm>
            <a:off x="985838" y="1373188"/>
            <a:ext cx="4776787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4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确认订单信息，完成订单支付</a:t>
            </a:r>
            <a:endParaRPr lang="zh-CN" altLang="en-US" sz="24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 15"/>
          <p:cNvSpPr/>
          <p:nvPr/>
        </p:nvSpPr>
        <p:spPr>
          <a:xfrm>
            <a:off x="0" y="0"/>
            <a:ext cx="3867150" cy="68580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350" strike="noStrike" noProof="1">
              <a:solidFill>
                <a:schemeClr val="tx2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7918" r="72854" b="11324"/>
          <a:stretch>
            <a:fillRect/>
          </a:stretch>
        </p:blipFill>
        <p:spPr>
          <a:xfrm>
            <a:off x="2871074" y="0"/>
            <a:ext cx="1567577" cy="6858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8291"/>
          <a:stretch>
            <a:fillRect/>
          </a:stretch>
        </p:blipFill>
        <p:spPr>
          <a:xfrm>
            <a:off x="-12700" y="1905000"/>
            <a:ext cx="407987" cy="3048000"/>
          </a:xfrm>
          <a:prstGeom prst="rect">
            <a:avLst/>
          </a:prstGeom>
        </p:spPr>
      </p:pic>
      <p:grpSp>
        <p:nvGrpSpPr>
          <p:cNvPr id="36868" name="组合 23"/>
          <p:cNvGrpSpPr/>
          <p:nvPr/>
        </p:nvGrpSpPr>
        <p:grpSpPr>
          <a:xfrm>
            <a:off x="1023938" y="2868613"/>
            <a:ext cx="2243137" cy="909637"/>
            <a:chOff x="1504950" y="1280120"/>
            <a:chExt cx="2990850" cy="1214514"/>
          </a:xfrm>
        </p:grpSpPr>
        <p:sp>
          <p:nvSpPr>
            <p:cNvPr id="36869" name="文本框 24"/>
            <p:cNvSpPr txBox="1"/>
            <p:nvPr/>
          </p:nvSpPr>
          <p:spPr>
            <a:xfrm>
              <a:off x="1504950" y="1280120"/>
              <a:ext cx="2990850" cy="9050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indent="0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 录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870" name="文本框 25"/>
            <p:cNvSpPr txBox="1"/>
            <p:nvPr/>
          </p:nvSpPr>
          <p:spPr>
            <a:xfrm>
              <a:off x="1530349" y="2046749"/>
              <a:ext cx="1625598" cy="4478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indent="0" algn="dist"/>
              <a:r>
                <a:rPr lang="en-US" altLang="zh-CN" sz="15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CONCENT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871" name="组合 3"/>
          <p:cNvGrpSpPr/>
          <p:nvPr/>
        </p:nvGrpSpPr>
        <p:grpSpPr>
          <a:xfrm>
            <a:off x="4203700" y="1471613"/>
            <a:ext cx="4622800" cy="3914775"/>
            <a:chOff x="6128452" y="1981152"/>
            <a:chExt cx="6162677" cy="3799553"/>
          </a:xfrm>
        </p:grpSpPr>
        <p:grpSp>
          <p:nvGrpSpPr>
            <p:cNvPr id="36872" name="组合 26"/>
            <p:cNvGrpSpPr/>
            <p:nvPr/>
          </p:nvGrpSpPr>
          <p:grpSpPr>
            <a:xfrm>
              <a:off x="6128452" y="1981152"/>
              <a:ext cx="6162677" cy="2970911"/>
              <a:chOff x="5213431" y="2638423"/>
              <a:chExt cx="6162677" cy="2970912"/>
            </a:xfrm>
          </p:grpSpPr>
          <p:sp>
            <p:nvSpPr>
              <p:cNvPr id="36873" name="文本框 12"/>
              <p:cNvSpPr txBox="1"/>
              <p:nvPr/>
            </p:nvSpPr>
            <p:spPr>
              <a:xfrm>
                <a:off x="5213435" y="2638423"/>
                <a:ext cx="6162673" cy="5325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lvl="0" indent="0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01 </a:t>
                </a:r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课题背景</a:t>
                </a:r>
                <a:endParaRPr lang="zh-CN" altLang="en-US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" name="文本框 12"/>
              <p:cNvSpPr txBox="1">
                <a:spLocks noChangeArrowheads="1"/>
              </p:cNvSpPr>
              <p:nvPr/>
            </p:nvSpPr>
            <p:spPr bwMode="auto">
              <a:xfrm>
                <a:off x="5213431" y="3462378"/>
                <a:ext cx="6162673" cy="532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fontAlgn="base"/>
                <a:r>
                  <a:rPr lang="en-US" altLang="zh-CN" sz="2800" strike="noStrike" noProof="1" dirty="0">
                    <a:solidFill>
                      <a:schemeClr val="tx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02 </a:t>
                </a:r>
                <a:r>
                  <a:rPr lang="zh-CN" altLang="en-US" sz="2800" strike="noStrike" noProof="1" dirty="0">
                    <a:solidFill>
                      <a:schemeClr val="tx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开发技术</a:t>
                </a:r>
                <a:endParaRPr lang="zh-CN" altLang="en-US" sz="2800" strike="noStrike" noProof="1" dirty="0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" name="文本框 12"/>
              <p:cNvSpPr txBox="1">
                <a:spLocks noChangeArrowheads="1"/>
              </p:cNvSpPr>
              <p:nvPr/>
            </p:nvSpPr>
            <p:spPr bwMode="auto">
              <a:xfrm>
                <a:off x="5213431" y="4248149"/>
                <a:ext cx="6162673" cy="532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fontAlgn="base"/>
                <a:r>
                  <a:rPr lang="en-US" altLang="zh-CN" sz="2800" strike="noStrike" noProof="1" dirty="0">
                    <a:solidFill>
                      <a:schemeClr val="tx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03 </a:t>
                </a:r>
                <a:r>
                  <a:rPr lang="zh-CN" altLang="en-US" sz="2800" strike="noStrike" noProof="1" dirty="0">
                    <a:solidFill>
                      <a:schemeClr val="tx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系统总体设计目标</a:t>
                </a:r>
                <a:endParaRPr lang="zh-CN" altLang="en-US" sz="2800" strike="noStrike" noProof="1" dirty="0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" name="文本框 30"/>
              <p:cNvSpPr txBox="1">
                <a:spLocks noChangeArrowheads="1"/>
              </p:cNvSpPr>
              <p:nvPr/>
            </p:nvSpPr>
            <p:spPr bwMode="auto">
              <a:xfrm>
                <a:off x="5213431" y="5076793"/>
                <a:ext cx="6162673" cy="532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fontAlgn="base"/>
                <a:r>
                  <a:rPr lang="en-US" altLang="zh-CN" sz="2800" strike="noStrike" noProof="1" dirty="0"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04 </a:t>
                </a:r>
                <a:r>
                  <a:rPr lang="zh-CN" altLang="en-US" sz="2800" strike="noStrike" noProof="1" dirty="0"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系统总体功能实现</a:t>
                </a:r>
                <a:endParaRPr lang="zh-CN" altLang="en-US" sz="2800" strike="noStrike" noProof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6877" name="文本框 32"/>
            <p:cNvSpPr txBox="1"/>
            <p:nvPr/>
          </p:nvSpPr>
          <p:spPr>
            <a:xfrm>
              <a:off x="6128453" y="5248163"/>
              <a:ext cx="6162673" cy="5325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/>
              <a:r>
                <a:rPr lang="en-US" altLang="zh-CN" sz="2800" dirty="0">
                  <a:latin typeface="微软雅黑" panose="020B0503020204020204" charset="-122"/>
                  <a:ea typeface="微软雅黑" panose="020B0503020204020204" charset="-122"/>
                </a:rPr>
                <a:t>05 </a:t>
              </a:r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总结与反思</a:t>
              </a:r>
              <a:endParaRPr lang="zh-CN" altLang="en-US" sz="2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9862" r="100" b="9862"/>
          <a:stretch>
            <a:fillRect/>
          </a:stretch>
        </p:blipFill>
        <p:spPr>
          <a:xfrm>
            <a:off x="-22225" y="0"/>
            <a:ext cx="9187815" cy="6858635"/>
          </a:xfrm>
          <a:custGeom>
            <a:avLst/>
            <a:gdLst>
              <a:gd name="connsiteX0" fmla="*/ 0 w 4290534"/>
              <a:gd name="connsiteY0" fmla="*/ 0 h 3141184"/>
              <a:gd name="connsiteX1" fmla="*/ 4290534 w 4290534"/>
              <a:gd name="connsiteY1" fmla="*/ 0 h 3141184"/>
              <a:gd name="connsiteX2" fmla="*/ 4290534 w 4290534"/>
              <a:gd name="connsiteY2" fmla="*/ 3141184 h 3141184"/>
              <a:gd name="connsiteX3" fmla="*/ 0 w 4290534"/>
              <a:gd name="connsiteY3" fmla="*/ 3141184 h 31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0534" h="3141184">
                <a:moveTo>
                  <a:pt x="0" y="0"/>
                </a:moveTo>
                <a:lnTo>
                  <a:pt x="4290534" y="0"/>
                </a:lnTo>
                <a:lnTo>
                  <a:pt x="4290534" y="3141184"/>
                </a:lnTo>
                <a:lnTo>
                  <a:pt x="0" y="3141184"/>
                </a:lnTo>
                <a:close/>
              </a:path>
            </a:pathLst>
          </a:cu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67586" name="标题 1"/>
          <p:cNvSpPr>
            <a:spLocks noGrp="1"/>
          </p:cNvSpPr>
          <p:nvPr/>
        </p:nvSpPr>
        <p:spPr>
          <a:xfrm>
            <a:off x="158750" y="384175"/>
            <a:ext cx="7883525" cy="7731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/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rPr>
              <a:t>订单详情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" y="2624455"/>
            <a:ext cx="8265160" cy="315595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67588" name="文本框 3"/>
          <p:cNvSpPr txBox="1"/>
          <p:nvPr/>
        </p:nvSpPr>
        <p:spPr>
          <a:xfrm>
            <a:off x="1143000" y="1514475"/>
            <a:ext cx="32432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sz="24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订单支付后，生成订单</a:t>
            </a:r>
            <a:endParaRPr lang="zh-CN" altLang="en-US" sz="24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9862" r="100" b="9862"/>
          <a:stretch>
            <a:fillRect/>
          </a:stretch>
        </p:blipFill>
        <p:spPr>
          <a:xfrm>
            <a:off x="-21590" y="-12700"/>
            <a:ext cx="9187815" cy="6858635"/>
          </a:xfrm>
          <a:custGeom>
            <a:avLst/>
            <a:gdLst>
              <a:gd name="connsiteX0" fmla="*/ 0 w 4290534"/>
              <a:gd name="connsiteY0" fmla="*/ 0 h 3141184"/>
              <a:gd name="connsiteX1" fmla="*/ 4290534 w 4290534"/>
              <a:gd name="connsiteY1" fmla="*/ 0 h 3141184"/>
              <a:gd name="connsiteX2" fmla="*/ 4290534 w 4290534"/>
              <a:gd name="connsiteY2" fmla="*/ 3141184 h 3141184"/>
              <a:gd name="connsiteX3" fmla="*/ 0 w 4290534"/>
              <a:gd name="connsiteY3" fmla="*/ 3141184 h 31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0534" h="3141184">
                <a:moveTo>
                  <a:pt x="0" y="0"/>
                </a:moveTo>
                <a:lnTo>
                  <a:pt x="4290534" y="0"/>
                </a:lnTo>
                <a:lnTo>
                  <a:pt x="4290534" y="3141184"/>
                </a:lnTo>
                <a:lnTo>
                  <a:pt x="0" y="3141184"/>
                </a:lnTo>
                <a:close/>
              </a:path>
            </a:pathLst>
          </a:custGeom>
        </p:spPr>
      </p:pic>
      <p:sp>
        <p:nvSpPr>
          <p:cNvPr id="69634" name="标题 1"/>
          <p:cNvSpPr>
            <a:spLocks noGrp="1"/>
          </p:cNvSpPr>
          <p:nvPr/>
        </p:nvSpPr>
        <p:spPr>
          <a:xfrm>
            <a:off x="630238" y="342900"/>
            <a:ext cx="7883525" cy="7731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/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rPr>
              <a:t>查看订单并留言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4" y="1633855"/>
            <a:ext cx="8325485" cy="4008755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9862" r="100" b="9862"/>
          <a:stretch>
            <a:fillRect/>
          </a:stretch>
        </p:blipFill>
        <p:spPr>
          <a:xfrm>
            <a:off x="-21590" y="-12700"/>
            <a:ext cx="9187815" cy="6858635"/>
          </a:xfrm>
          <a:custGeom>
            <a:avLst/>
            <a:gdLst>
              <a:gd name="connsiteX0" fmla="*/ 0 w 4290534"/>
              <a:gd name="connsiteY0" fmla="*/ 0 h 3141184"/>
              <a:gd name="connsiteX1" fmla="*/ 4290534 w 4290534"/>
              <a:gd name="connsiteY1" fmla="*/ 0 h 3141184"/>
              <a:gd name="connsiteX2" fmla="*/ 4290534 w 4290534"/>
              <a:gd name="connsiteY2" fmla="*/ 3141184 h 3141184"/>
              <a:gd name="connsiteX3" fmla="*/ 0 w 4290534"/>
              <a:gd name="connsiteY3" fmla="*/ 3141184 h 31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0534" h="3141184">
                <a:moveTo>
                  <a:pt x="0" y="0"/>
                </a:moveTo>
                <a:lnTo>
                  <a:pt x="4290534" y="0"/>
                </a:lnTo>
                <a:lnTo>
                  <a:pt x="4290534" y="3141184"/>
                </a:lnTo>
                <a:lnTo>
                  <a:pt x="0" y="3141184"/>
                </a:lnTo>
                <a:close/>
              </a:path>
            </a:pathLst>
          </a:custGeom>
        </p:spPr>
      </p:pic>
      <p:sp>
        <p:nvSpPr>
          <p:cNvPr id="4" name="动作按钮: 后退或前一项 3">
            <a:hlinkClick r:id="rId2" action="ppaction://hlinksldjump"/>
          </p:cNvPr>
          <p:cNvSpPr/>
          <p:nvPr/>
        </p:nvSpPr>
        <p:spPr>
          <a:xfrm>
            <a:off x="8239125" y="6113463"/>
            <a:ext cx="503238" cy="503238"/>
          </a:xfrm>
          <a:prstGeom prst="actionButtonBackPrevious">
            <a:avLst/>
          </a:prstGeom>
          <a:solidFill>
            <a:srgbClr val="7EA4C7"/>
          </a:solidFill>
          <a:ln>
            <a:noFill/>
          </a:ln>
        </p:spPr>
        <p:txBody>
          <a:bodyPr lIns="90000" tIns="46800" rIns="90000" bIns="46800" anchor="ctr">
            <a:normAutofit/>
          </a:bodyPr>
          <a:p>
            <a:pPr fontAlgn="base"/>
            <a:endParaRPr lang="zh-CN" altLang="en-US" sz="1350" strike="noStrike" noProof="1"/>
          </a:p>
        </p:txBody>
      </p:sp>
      <p:sp>
        <p:nvSpPr>
          <p:cNvPr id="71683" name="文本框 1"/>
          <p:cNvSpPr txBox="1"/>
          <p:nvPr/>
        </p:nvSpPr>
        <p:spPr>
          <a:xfrm>
            <a:off x="815975" y="601663"/>
            <a:ext cx="53721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4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点击评价订单，可对订单进行评价</a:t>
            </a:r>
            <a:endParaRPr lang="zh-CN" altLang="en-US" sz="24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814830"/>
            <a:ext cx="7371715" cy="322834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9862" r="100" b="9862"/>
          <a:stretch>
            <a:fillRect/>
          </a:stretch>
        </p:blipFill>
        <p:spPr>
          <a:xfrm>
            <a:off x="-21590" y="-12700"/>
            <a:ext cx="9187815" cy="6858635"/>
          </a:xfrm>
          <a:custGeom>
            <a:avLst/>
            <a:gdLst>
              <a:gd name="connsiteX0" fmla="*/ 0 w 4290534"/>
              <a:gd name="connsiteY0" fmla="*/ 0 h 3141184"/>
              <a:gd name="connsiteX1" fmla="*/ 4290534 w 4290534"/>
              <a:gd name="connsiteY1" fmla="*/ 0 h 3141184"/>
              <a:gd name="connsiteX2" fmla="*/ 4290534 w 4290534"/>
              <a:gd name="connsiteY2" fmla="*/ 3141184 h 3141184"/>
              <a:gd name="connsiteX3" fmla="*/ 0 w 4290534"/>
              <a:gd name="connsiteY3" fmla="*/ 3141184 h 31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0534" h="3141184">
                <a:moveTo>
                  <a:pt x="0" y="0"/>
                </a:moveTo>
                <a:lnTo>
                  <a:pt x="4290534" y="0"/>
                </a:lnTo>
                <a:lnTo>
                  <a:pt x="4290534" y="3141184"/>
                </a:lnTo>
                <a:lnTo>
                  <a:pt x="0" y="3141184"/>
                </a:lnTo>
                <a:close/>
              </a:path>
            </a:pathLst>
          </a:custGeom>
        </p:spPr>
      </p:pic>
      <p:sp>
        <p:nvSpPr>
          <p:cNvPr id="73730" name="标题 1"/>
          <p:cNvSpPr>
            <a:spLocks noGrp="1"/>
          </p:cNvSpPr>
          <p:nvPr/>
        </p:nvSpPr>
        <p:spPr>
          <a:xfrm>
            <a:off x="630238" y="342900"/>
            <a:ext cx="7883525" cy="7731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/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rPr>
              <a:t>管理员登录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5" y="1610995"/>
            <a:ext cx="7016750" cy="470408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9862" r="100" b="9862"/>
          <a:stretch>
            <a:fillRect/>
          </a:stretch>
        </p:blipFill>
        <p:spPr>
          <a:xfrm>
            <a:off x="-21590" y="-12700"/>
            <a:ext cx="9187815" cy="6858635"/>
          </a:xfrm>
          <a:custGeom>
            <a:avLst/>
            <a:gdLst>
              <a:gd name="connsiteX0" fmla="*/ 0 w 4290534"/>
              <a:gd name="connsiteY0" fmla="*/ 0 h 3141184"/>
              <a:gd name="connsiteX1" fmla="*/ 4290534 w 4290534"/>
              <a:gd name="connsiteY1" fmla="*/ 0 h 3141184"/>
              <a:gd name="connsiteX2" fmla="*/ 4290534 w 4290534"/>
              <a:gd name="connsiteY2" fmla="*/ 3141184 h 3141184"/>
              <a:gd name="connsiteX3" fmla="*/ 0 w 4290534"/>
              <a:gd name="connsiteY3" fmla="*/ 3141184 h 31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0534" h="3141184">
                <a:moveTo>
                  <a:pt x="0" y="0"/>
                </a:moveTo>
                <a:lnTo>
                  <a:pt x="4290534" y="0"/>
                </a:lnTo>
                <a:lnTo>
                  <a:pt x="4290534" y="3141184"/>
                </a:lnTo>
                <a:lnTo>
                  <a:pt x="0" y="3141184"/>
                </a:lnTo>
                <a:close/>
              </a:path>
            </a:pathLst>
          </a:custGeom>
        </p:spPr>
      </p:pic>
      <p:sp>
        <p:nvSpPr>
          <p:cNvPr id="75778" name="标题 1"/>
          <p:cNvSpPr>
            <a:spLocks noGrp="1"/>
          </p:cNvSpPr>
          <p:nvPr/>
        </p:nvSpPr>
        <p:spPr>
          <a:xfrm>
            <a:off x="630238" y="342900"/>
            <a:ext cx="7883525" cy="7731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/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rPr>
              <a:t>菜品管理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75779" name="文本框 2"/>
          <p:cNvSpPr txBox="1"/>
          <p:nvPr/>
        </p:nvSpPr>
        <p:spPr>
          <a:xfrm>
            <a:off x="1036638" y="1266825"/>
            <a:ext cx="6172200" cy="11890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ct val="150000"/>
              </a:lnSpc>
            </a:pPr>
            <a:r>
              <a:rPr lang="zh-CN" altLang="en-US" sz="24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编辑菜品，可以修改菜品名称、价格</a:t>
            </a:r>
            <a:endParaRPr lang="zh-CN" altLang="en-US" sz="24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24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删除菜品，可以删除对应的菜品</a:t>
            </a:r>
            <a:endParaRPr lang="zh-CN" altLang="en-US" sz="24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" y="2880360"/>
            <a:ext cx="8762365" cy="366268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9862" r="100" b="9862"/>
          <a:stretch>
            <a:fillRect/>
          </a:stretch>
        </p:blipFill>
        <p:spPr>
          <a:xfrm>
            <a:off x="-21590" y="-12700"/>
            <a:ext cx="9187815" cy="6858635"/>
          </a:xfrm>
          <a:custGeom>
            <a:avLst/>
            <a:gdLst>
              <a:gd name="connsiteX0" fmla="*/ 0 w 4290534"/>
              <a:gd name="connsiteY0" fmla="*/ 0 h 3141184"/>
              <a:gd name="connsiteX1" fmla="*/ 4290534 w 4290534"/>
              <a:gd name="connsiteY1" fmla="*/ 0 h 3141184"/>
              <a:gd name="connsiteX2" fmla="*/ 4290534 w 4290534"/>
              <a:gd name="connsiteY2" fmla="*/ 3141184 h 3141184"/>
              <a:gd name="connsiteX3" fmla="*/ 0 w 4290534"/>
              <a:gd name="connsiteY3" fmla="*/ 3141184 h 31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0534" h="3141184">
                <a:moveTo>
                  <a:pt x="0" y="0"/>
                </a:moveTo>
                <a:lnTo>
                  <a:pt x="4290534" y="0"/>
                </a:lnTo>
                <a:lnTo>
                  <a:pt x="4290534" y="3141184"/>
                </a:lnTo>
                <a:lnTo>
                  <a:pt x="0" y="3141184"/>
                </a:lnTo>
                <a:close/>
              </a:path>
            </a:pathLst>
          </a:cu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1718945"/>
            <a:ext cx="8550910" cy="342011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77827" name="文本框 2"/>
          <p:cNvSpPr txBox="1"/>
          <p:nvPr/>
        </p:nvSpPr>
        <p:spPr>
          <a:xfrm>
            <a:off x="527050" y="527050"/>
            <a:ext cx="5545138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sz="28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添加商品，输入要添加的菜品信息</a:t>
            </a:r>
            <a:endParaRPr lang="zh-CN" altLang="en-US" sz="28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9862" r="100" b="9862"/>
          <a:stretch>
            <a:fillRect/>
          </a:stretch>
        </p:blipFill>
        <p:spPr>
          <a:xfrm>
            <a:off x="-21590" y="-12700"/>
            <a:ext cx="9187815" cy="6858635"/>
          </a:xfrm>
          <a:custGeom>
            <a:avLst/>
            <a:gdLst>
              <a:gd name="connsiteX0" fmla="*/ 0 w 4290534"/>
              <a:gd name="connsiteY0" fmla="*/ 0 h 3141184"/>
              <a:gd name="connsiteX1" fmla="*/ 4290534 w 4290534"/>
              <a:gd name="connsiteY1" fmla="*/ 0 h 3141184"/>
              <a:gd name="connsiteX2" fmla="*/ 4290534 w 4290534"/>
              <a:gd name="connsiteY2" fmla="*/ 3141184 h 3141184"/>
              <a:gd name="connsiteX3" fmla="*/ 0 w 4290534"/>
              <a:gd name="connsiteY3" fmla="*/ 3141184 h 31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0534" h="3141184">
                <a:moveTo>
                  <a:pt x="0" y="0"/>
                </a:moveTo>
                <a:lnTo>
                  <a:pt x="4290534" y="0"/>
                </a:lnTo>
                <a:lnTo>
                  <a:pt x="4290534" y="3141184"/>
                </a:lnTo>
                <a:lnTo>
                  <a:pt x="0" y="3141184"/>
                </a:lnTo>
                <a:close/>
              </a:path>
            </a:pathLst>
          </a:custGeom>
        </p:spPr>
      </p:pic>
      <p:sp>
        <p:nvSpPr>
          <p:cNvPr id="79874" name="标题 1"/>
          <p:cNvSpPr>
            <a:spLocks noGrp="1"/>
          </p:cNvSpPr>
          <p:nvPr/>
        </p:nvSpPr>
        <p:spPr>
          <a:xfrm>
            <a:off x="630238" y="342900"/>
            <a:ext cx="7883525" cy="7731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/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rPr>
              <a:t>订单管理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189480"/>
            <a:ext cx="8942070" cy="424307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79876" name="文本框 5"/>
          <p:cNvSpPr txBox="1"/>
          <p:nvPr/>
        </p:nvSpPr>
        <p:spPr>
          <a:xfrm>
            <a:off x="1177925" y="1438275"/>
            <a:ext cx="451167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4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管理员可以对订单进行处理操作</a:t>
            </a:r>
            <a:endParaRPr lang="zh-CN" altLang="en-US" sz="24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9862" r="100" b="9862"/>
          <a:stretch>
            <a:fillRect/>
          </a:stretch>
        </p:blipFill>
        <p:spPr>
          <a:xfrm>
            <a:off x="-21590" y="-12700"/>
            <a:ext cx="9187815" cy="6858635"/>
          </a:xfrm>
          <a:custGeom>
            <a:avLst/>
            <a:gdLst>
              <a:gd name="connsiteX0" fmla="*/ 0 w 4290534"/>
              <a:gd name="connsiteY0" fmla="*/ 0 h 3141184"/>
              <a:gd name="connsiteX1" fmla="*/ 4290534 w 4290534"/>
              <a:gd name="connsiteY1" fmla="*/ 0 h 3141184"/>
              <a:gd name="connsiteX2" fmla="*/ 4290534 w 4290534"/>
              <a:gd name="connsiteY2" fmla="*/ 3141184 h 3141184"/>
              <a:gd name="connsiteX3" fmla="*/ 0 w 4290534"/>
              <a:gd name="connsiteY3" fmla="*/ 3141184 h 31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0534" h="3141184">
                <a:moveTo>
                  <a:pt x="0" y="0"/>
                </a:moveTo>
                <a:lnTo>
                  <a:pt x="4290534" y="0"/>
                </a:lnTo>
                <a:lnTo>
                  <a:pt x="4290534" y="3141184"/>
                </a:lnTo>
                <a:lnTo>
                  <a:pt x="0" y="3141184"/>
                </a:lnTo>
                <a:close/>
              </a:path>
            </a:pathLst>
          </a:cu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81922" name="标题 1"/>
          <p:cNvSpPr>
            <a:spLocks noGrp="1"/>
          </p:cNvSpPr>
          <p:nvPr/>
        </p:nvSpPr>
        <p:spPr>
          <a:xfrm>
            <a:off x="630238" y="342900"/>
            <a:ext cx="7883525" cy="7731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/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rPr>
              <a:t>留言管理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" y="1609090"/>
            <a:ext cx="8895715" cy="3640455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9862" r="100" b="9862"/>
          <a:stretch>
            <a:fillRect/>
          </a:stretch>
        </p:blipFill>
        <p:spPr>
          <a:xfrm>
            <a:off x="-22225" y="0"/>
            <a:ext cx="9187815" cy="6858635"/>
          </a:xfrm>
          <a:custGeom>
            <a:avLst/>
            <a:gdLst>
              <a:gd name="connsiteX0" fmla="*/ 0 w 4290534"/>
              <a:gd name="connsiteY0" fmla="*/ 0 h 3141184"/>
              <a:gd name="connsiteX1" fmla="*/ 4290534 w 4290534"/>
              <a:gd name="connsiteY1" fmla="*/ 0 h 3141184"/>
              <a:gd name="connsiteX2" fmla="*/ 4290534 w 4290534"/>
              <a:gd name="connsiteY2" fmla="*/ 3141184 h 3141184"/>
              <a:gd name="connsiteX3" fmla="*/ 0 w 4290534"/>
              <a:gd name="connsiteY3" fmla="*/ 3141184 h 31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0534" h="3141184">
                <a:moveTo>
                  <a:pt x="0" y="0"/>
                </a:moveTo>
                <a:lnTo>
                  <a:pt x="4290534" y="0"/>
                </a:lnTo>
                <a:lnTo>
                  <a:pt x="4290534" y="3141184"/>
                </a:lnTo>
                <a:lnTo>
                  <a:pt x="0" y="3141184"/>
                </a:lnTo>
                <a:close/>
              </a:path>
            </a:pathLst>
          </a:custGeom>
        </p:spPr>
      </p:pic>
      <p:sp>
        <p:nvSpPr>
          <p:cNvPr id="83970" name="标题 1"/>
          <p:cNvSpPr>
            <a:spLocks noGrp="1"/>
          </p:cNvSpPr>
          <p:nvPr/>
        </p:nvSpPr>
        <p:spPr>
          <a:xfrm>
            <a:off x="630238" y="342900"/>
            <a:ext cx="7883525" cy="7731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/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rPr>
              <a:t>会员管理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" y="2098040"/>
            <a:ext cx="8533765" cy="2412365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5775" y="3092450"/>
            <a:ext cx="2755900" cy="5842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/>
          <a:p>
            <a:pPr fontAlgn="base"/>
            <a:r>
              <a:rPr lang="en-US" altLang="zh-CN" sz="3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PART FIVE</a:t>
            </a:r>
            <a:endParaRPr lang="zh-CN" altLang="en-US" sz="3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018" name="标题 6"/>
          <p:cNvSpPr>
            <a:spLocks noGrp="1"/>
          </p:cNvSpPr>
          <p:nvPr>
            <p:ph type="title" hasCustomPrompt="1"/>
          </p:nvPr>
        </p:nvSpPr>
        <p:spPr>
          <a:xfrm>
            <a:off x="4624388" y="2524125"/>
            <a:ext cx="4087812" cy="1185863"/>
          </a:xfrm>
          <a:ln/>
        </p:spPr>
        <p:txBody>
          <a:bodyPr wrap="square" lIns="90000" tIns="46800" rIns="90000" bIns="46800" anchor="b"/>
          <a:p>
            <a:pPr/>
            <a:r>
              <a:rPr lang="en-US" altLang="en-US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05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总结与反思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5775" y="3092450"/>
            <a:ext cx="2755900" cy="5842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/>
          <a:p>
            <a:pPr fontAlgn="base"/>
            <a:r>
              <a:rPr lang="en-US" altLang="zh-CN" sz="3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PART ONE</a:t>
            </a:r>
            <a:endParaRPr lang="zh-CN" altLang="en-US" sz="3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890" name="标题 6"/>
          <p:cNvSpPr>
            <a:spLocks noGrp="1"/>
          </p:cNvSpPr>
          <p:nvPr>
            <p:ph type="title" hasCustomPrompt="1"/>
          </p:nvPr>
        </p:nvSpPr>
        <p:spPr>
          <a:xfrm>
            <a:off x="4624388" y="2524125"/>
            <a:ext cx="4087812" cy="1185863"/>
          </a:xfrm>
          <a:ln/>
        </p:spPr>
        <p:txBody>
          <a:bodyPr wrap="square" lIns="90000" tIns="46800" rIns="90000" bIns="46800" anchor="b"/>
          <a:p>
            <a:pPr/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01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课题背景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9862" r="100" b="9862"/>
          <a:stretch>
            <a:fillRect/>
          </a:stretch>
        </p:blipFill>
        <p:spPr>
          <a:xfrm>
            <a:off x="-21590" y="-12700"/>
            <a:ext cx="9187815" cy="6858635"/>
          </a:xfrm>
          <a:custGeom>
            <a:avLst/>
            <a:gdLst>
              <a:gd name="connsiteX0" fmla="*/ 0 w 4290534"/>
              <a:gd name="connsiteY0" fmla="*/ 0 h 3141184"/>
              <a:gd name="connsiteX1" fmla="*/ 4290534 w 4290534"/>
              <a:gd name="connsiteY1" fmla="*/ 0 h 3141184"/>
              <a:gd name="connsiteX2" fmla="*/ 4290534 w 4290534"/>
              <a:gd name="connsiteY2" fmla="*/ 3141184 h 3141184"/>
              <a:gd name="connsiteX3" fmla="*/ 0 w 4290534"/>
              <a:gd name="connsiteY3" fmla="*/ 3141184 h 31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0534" h="3141184">
                <a:moveTo>
                  <a:pt x="0" y="0"/>
                </a:moveTo>
                <a:lnTo>
                  <a:pt x="4290534" y="0"/>
                </a:lnTo>
                <a:lnTo>
                  <a:pt x="4290534" y="3141184"/>
                </a:lnTo>
                <a:lnTo>
                  <a:pt x="0" y="3141184"/>
                </a:lnTo>
                <a:close/>
              </a:path>
            </a:pathLst>
          </a:custGeom>
        </p:spPr>
      </p:pic>
      <p:sp>
        <p:nvSpPr>
          <p:cNvPr id="57345" name="文本占位符 3"/>
          <p:cNvSpPr>
            <a:spLocks noGrp="1"/>
          </p:cNvSpPr>
          <p:nvPr/>
        </p:nvSpPr>
        <p:spPr>
          <a:xfrm>
            <a:off x="852488" y="1655763"/>
            <a:ext cx="8080375" cy="50371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457200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在系统的开发过程中，我遇到了不少的问题。例如action如何处理业务逻辑，数据库的连接，MVC的设计模式等。以前只是通过课本学习了理论方面的相关知识，但至于具体怎么运用它们却并不知道。在这次毕业设计的实践中，我将自己学习到的知识，用到订餐系统中，能力有了很大的提高。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457200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本系统虽然完成了网上订餐的基本功能，但我觉得还有一些方面存在不足，例如在界面设计方面，有些过于简洁，没有合理充分地运用css布局设计，使界面达到既美观又简洁的效果。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标题 1"/>
          <p:cNvSpPr>
            <a:spLocks noGrp="1"/>
          </p:cNvSpPr>
          <p:nvPr/>
        </p:nvSpPr>
        <p:spPr>
          <a:xfrm>
            <a:off x="630238" y="330200"/>
            <a:ext cx="7883525" cy="7731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eaLnBrk="0" hangingPunct="0">
              <a:lnSpc>
                <a:spcPct val="9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rPr>
              <a:t>总结与反思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  <p:bldP spid="57345" grpId="0"/>
      <p:bldP spid="57345" grpId="1"/>
      <p:bldP spid="57345" grpId="2"/>
      <p:bldP spid="57345" grpId="3"/>
      <p:bldP spid="57345" grpId="4"/>
      <p:bldP spid="57345" grpId="5"/>
      <p:bldP spid="57345" grpId="6"/>
      <p:bldP spid="57345" grpId="7"/>
      <p:bldP spid="57345" grpId="8"/>
      <p:bldP spid="57345" grpId="9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3"/>
          <p:cNvSpPr>
            <a:spLocks noGrp="1"/>
          </p:cNvSpPr>
          <p:nvPr>
            <p:ph type="ctrTitle" hasCustomPrompt="1"/>
          </p:nvPr>
        </p:nvSpPr>
        <p:spPr>
          <a:xfrm>
            <a:off x="5367338" y="2473325"/>
            <a:ext cx="3670300" cy="930275"/>
          </a:xfrm>
          <a:ln/>
        </p:spPr>
        <p:txBody>
          <a:bodyPr wrap="square" lIns="90000" tIns="46800" rIns="90000" bIns="46800" anchor="b"/>
          <a:p>
            <a:pPr/>
            <a:r>
              <a:rPr lang="zh-CN" altLang="en-US" kern="1200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谢谢您的观看</a:t>
            </a:r>
            <a:endParaRPr lang="zh-CN" altLang="en-US" kern="1200" dirty="0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89090" name="副标题 4"/>
          <p:cNvSpPr>
            <a:spLocks noGrp="1"/>
          </p:cNvSpPr>
          <p:nvPr>
            <p:ph type="subTitle" idx="1" hasCustomPrompt="1"/>
          </p:nvPr>
        </p:nvSpPr>
        <p:spPr>
          <a:xfrm>
            <a:off x="6165850" y="3459163"/>
            <a:ext cx="2060575" cy="401637"/>
          </a:xfrm>
          <a:ln/>
        </p:spPr>
        <p:txBody>
          <a:bodyPr wrap="square" lIns="90000" tIns="46800" rIns="90000" bIns="46800" anchor="ctr"/>
          <a:p>
            <a:pPr/>
            <a:r>
              <a:rPr lang="en-US" altLang="zh-CN" kern="1200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THANK     YOU</a:t>
            </a:r>
            <a:endParaRPr lang="zh-CN" altLang="en-US" kern="1200" dirty="0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635" y="4567555"/>
            <a:ext cx="22123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答辩人：徐卉</a:t>
            </a:r>
            <a:endParaRPr lang="zh-CN" altLang="en-US" sz="2400" b="1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4"/>
          <p:cNvSpPr>
            <a:spLocks noGrp="1"/>
          </p:cNvSpPr>
          <p:nvPr>
            <p:ph type="title" hasCustomPrompt="1"/>
          </p:nvPr>
        </p:nvSpPr>
        <p:spPr>
          <a:xfrm>
            <a:off x="427038" y="733425"/>
            <a:ext cx="3602037" cy="863600"/>
          </a:xfrm>
          <a:ln/>
        </p:spPr>
        <p:txBody>
          <a:bodyPr wrap="square" lIns="90000" tIns="46800" rIns="90000" bIns="46800" anchor="t"/>
          <a:p>
            <a:pPr/>
            <a:r>
              <a:rPr lang="zh-CN" alt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课题背景</a:t>
            </a:r>
            <a:endParaRPr lang="zh-CN" altLang="en-US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8914" name="图片占位符 13"/>
          <p:cNvPicPr>
            <a:picLocks noGrp="1" noChangeAspect="1"/>
          </p:cNvPicPr>
          <p:nvPr>
            <p:ph type="pic" idx="1" hasCustomPrompt="1"/>
          </p:nvPr>
        </p:nvPicPr>
        <p:blipFill>
          <a:blip r:embed="rId1"/>
          <a:stretch>
            <a:fillRect/>
          </a:stretch>
        </p:blipFill>
        <p:spPr>
          <a:xfrm>
            <a:off x="4402138" y="1597025"/>
            <a:ext cx="4537075" cy="3660775"/>
          </a:xfrm>
          <a:ln/>
        </p:spPr>
      </p:pic>
      <p:sp>
        <p:nvSpPr>
          <p:cNvPr id="38915" name="文本占位符 6"/>
          <p:cNvSpPr>
            <a:spLocks noGrp="1"/>
          </p:cNvSpPr>
          <p:nvPr>
            <p:ph type="body" sz="half" idx="2"/>
          </p:nvPr>
        </p:nvSpPr>
        <p:spPr>
          <a:xfrm>
            <a:off x="427038" y="1376363"/>
            <a:ext cx="3795712" cy="4570412"/>
          </a:xfrm>
          <a:ln/>
        </p:spPr>
        <p:txBody>
          <a:bodyPr wrap="square" lIns="90000" tIns="46800" rIns="90000" bIns="46800" anchor="t"/>
          <a:p>
            <a:pPr indent="421005" latinLnBrk="0">
              <a:lnSpc>
                <a:spcPct val="150000"/>
              </a:lnSpc>
              <a:spcBef>
                <a:spcPts val="700"/>
              </a:spcBef>
            </a:pPr>
            <a:r>
              <a:rPr lang="en-US" altLang="zh-CN" sz="2400" kern="120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随着经济的飞速发展，人们工作生活的压力变得越来越大，人们</a:t>
            </a:r>
            <a:r>
              <a:rPr lang="zh-CN" altLang="en-US" sz="2400" kern="120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更加注重对时间的把握</a:t>
            </a:r>
            <a:r>
              <a:rPr lang="en-US" altLang="zh-CN" sz="2400" kern="120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。网上订餐给人们提供了更多选择，在节省时间的同时也带来了极大地方便。</a:t>
            </a:r>
            <a:endParaRPr lang="en-US" altLang="zh-CN" sz="2400" kern="120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8915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3" grpId="2"/>
      <p:bldP spid="389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5775" y="3092450"/>
            <a:ext cx="2755900" cy="5842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/>
          <a:p>
            <a:pPr fontAlgn="base"/>
            <a:r>
              <a:rPr lang="en-US" altLang="zh-CN" sz="3200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PART TWO</a:t>
            </a:r>
            <a:endParaRPr lang="zh-CN" altLang="en-US" sz="3200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962" name="标题 6"/>
          <p:cNvSpPr>
            <a:spLocks noGrp="1"/>
          </p:cNvSpPr>
          <p:nvPr>
            <p:ph type="title" hasCustomPrompt="1"/>
          </p:nvPr>
        </p:nvSpPr>
        <p:spPr>
          <a:xfrm>
            <a:off x="4624388" y="2524125"/>
            <a:ext cx="4087812" cy="1185863"/>
          </a:xfrm>
          <a:ln/>
        </p:spPr>
        <p:txBody>
          <a:bodyPr wrap="square" lIns="90000" tIns="46800" rIns="90000" bIns="46800" anchor="b"/>
          <a:p>
            <a:pPr/>
            <a:r>
              <a:rPr lang="en-US" altLang="en-US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02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开发技术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椭圆 19"/>
          <p:cNvSpPr/>
          <p:nvPr/>
        </p:nvSpPr>
        <p:spPr>
          <a:xfrm>
            <a:off x="415925" y="2300288"/>
            <a:ext cx="2663825" cy="2665413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anchor="ctr">
            <a:normAutofit/>
          </a:bodyPr>
          <a:lstStyle/>
          <a:p>
            <a:pPr algn="ctr" fontAlgn="base">
              <a:defRPr/>
            </a:pPr>
            <a:endParaRPr lang="zh-CN" altLang="en-US" sz="1350" strike="noStrike" noProof="1"/>
          </a:p>
        </p:txBody>
      </p:sp>
      <p:sp>
        <p:nvSpPr>
          <p:cNvPr id="47107" name="任意多边形 102"/>
          <p:cNvSpPr>
            <a:spLocks noChangeArrowheads="1"/>
          </p:cNvSpPr>
          <p:nvPr/>
        </p:nvSpPr>
        <p:spPr bwMode="auto">
          <a:xfrm rot="5400000">
            <a:off x="1201738" y="2940050"/>
            <a:ext cx="3800475" cy="1485900"/>
          </a:xfrm>
          <a:custGeom>
            <a:avLst/>
            <a:gdLst>
              <a:gd name="T0" fmla="*/ 0 w 4787168"/>
              <a:gd name="T1" fmla="*/ 4798685 h 1871213"/>
              <a:gd name="T2" fmla="*/ 277249 w 4787168"/>
              <a:gd name="T3" fmla="*/ 4905381 h 1871213"/>
              <a:gd name="T4" fmla="*/ 316639 w 4787168"/>
              <a:gd name="T5" fmla="*/ 4793823 h 1871213"/>
              <a:gd name="T6" fmla="*/ 7404898 w 4787168"/>
              <a:gd name="T7" fmla="*/ 0 h 1871213"/>
              <a:gd name="T8" fmla="*/ 14492456 w 4787168"/>
              <a:gd name="T9" fmla="*/ 4793823 h 1871213"/>
              <a:gd name="T10" fmla="*/ 14543324 w 4787168"/>
              <a:gd name="T11" fmla="*/ 4937891 h 1871213"/>
              <a:gd name="T12" fmla="*/ 14558444 w 4787168"/>
              <a:gd name="T13" fmla="*/ 4934848 h 1871213"/>
              <a:gd name="T14" fmla="*/ 15024247 w 4787168"/>
              <a:gd name="T15" fmla="*/ 5400067 h 1871213"/>
              <a:gd name="T16" fmla="*/ 14558444 w 4787168"/>
              <a:gd name="T17" fmla="*/ 5865281 h 1871213"/>
              <a:gd name="T18" fmla="*/ 14092633 w 4787168"/>
              <a:gd name="T19" fmla="*/ 5400067 h 1871213"/>
              <a:gd name="T20" fmla="*/ 14229068 w 4787168"/>
              <a:gd name="T21" fmla="*/ 5071105 h 1871213"/>
              <a:gd name="T22" fmla="*/ 14236227 w 4787168"/>
              <a:gd name="T23" fmla="*/ 5066276 h 1871213"/>
              <a:gd name="T24" fmla="*/ 14183485 w 4787168"/>
              <a:gd name="T25" fmla="*/ 4916907 h 1871213"/>
              <a:gd name="T26" fmla="*/ 7404197 w 4787168"/>
              <a:gd name="T27" fmla="*/ 332461 h 1871213"/>
              <a:gd name="T28" fmla="*/ 625612 w 4787168"/>
              <a:gd name="T29" fmla="*/ 4916907 h 1871213"/>
              <a:gd name="T30" fmla="*/ 587519 w 4787168"/>
              <a:gd name="T31" fmla="*/ 5024780 h 1871213"/>
              <a:gd name="T32" fmla="*/ 869318 w 4787168"/>
              <a:gd name="T33" fmla="*/ 5133222 h 1871213"/>
              <a:gd name="T34" fmla="*/ 99700 w 4787168"/>
              <a:gd name="T35" fmla="*/ 5834170 h 187121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787168" h="1871213">
                <a:moveTo>
                  <a:pt x="0" y="1530934"/>
                </a:moveTo>
                <a:lnTo>
                  <a:pt x="88341" y="1564973"/>
                </a:lnTo>
                <a:lnTo>
                  <a:pt x="100891" y="1529383"/>
                </a:lnTo>
                <a:cubicBezTo>
                  <a:pt x="467046" y="611971"/>
                  <a:pt x="1358310" y="0"/>
                  <a:pt x="2359419" y="0"/>
                </a:cubicBezTo>
                <a:cubicBezTo>
                  <a:pt x="3360318" y="0"/>
                  <a:pt x="4251568" y="611971"/>
                  <a:pt x="4617722" y="1529383"/>
                </a:cubicBezTo>
                <a:lnTo>
                  <a:pt x="4633930" y="1575345"/>
                </a:lnTo>
                <a:lnTo>
                  <a:pt x="4638748" y="1574373"/>
                </a:lnTo>
                <a:cubicBezTo>
                  <a:pt x="4720718" y="1574373"/>
                  <a:pt x="4787168" y="1640823"/>
                  <a:pt x="4787168" y="1722793"/>
                </a:cubicBezTo>
                <a:cubicBezTo>
                  <a:pt x="4787168" y="1804763"/>
                  <a:pt x="4720718" y="1871213"/>
                  <a:pt x="4638748" y="1871213"/>
                </a:cubicBezTo>
                <a:cubicBezTo>
                  <a:pt x="4556778" y="1871213"/>
                  <a:pt x="4490328" y="1804763"/>
                  <a:pt x="4490328" y="1722793"/>
                </a:cubicBezTo>
                <a:cubicBezTo>
                  <a:pt x="4490328" y="1681808"/>
                  <a:pt x="4506940" y="1644703"/>
                  <a:pt x="4533799" y="1617844"/>
                </a:cubicBezTo>
                <a:lnTo>
                  <a:pt x="4536081" y="1616305"/>
                </a:lnTo>
                <a:lnTo>
                  <a:pt x="4519276" y="1568649"/>
                </a:lnTo>
                <a:cubicBezTo>
                  <a:pt x="4169113" y="691316"/>
                  <a:pt x="3316603" y="106065"/>
                  <a:pt x="2359194" y="106065"/>
                </a:cubicBezTo>
                <a:cubicBezTo>
                  <a:pt x="1401997" y="106065"/>
                  <a:pt x="549499" y="691316"/>
                  <a:pt x="199337" y="1568649"/>
                </a:cubicBezTo>
                <a:lnTo>
                  <a:pt x="187201" y="1603065"/>
                </a:lnTo>
                <a:lnTo>
                  <a:pt x="276990" y="1637662"/>
                </a:lnTo>
                <a:lnTo>
                  <a:pt x="31768" y="1861287"/>
                </a:lnTo>
                <a:lnTo>
                  <a:pt x="0" y="1530934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lIns="90000" tIns="46800" rIns="90000" bIns="46800" anchor="ctr">
            <a:normAutofit/>
          </a:bodyPr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47108" name="椭圆 56"/>
          <p:cNvSpPr>
            <a:spLocks noChangeArrowheads="1"/>
          </p:cNvSpPr>
          <p:nvPr/>
        </p:nvSpPr>
        <p:spPr bwMode="auto">
          <a:xfrm>
            <a:off x="3556000" y="3355975"/>
            <a:ext cx="588963" cy="588963"/>
          </a:xfrm>
          <a:prstGeom prst="ellipse">
            <a:avLst/>
          </a:prstGeom>
          <a:solidFill>
            <a:srgbClr val="263238"/>
          </a:solidFill>
          <a:ln w="57150">
            <a:solidFill>
              <a:schemeClr val="bg1">
                <a:alpha val="34901"/>
              </a:schemeClr>
            </a:solidFill>
            <a:miter lim="800000"/>
          </a:ln>
        </p:spPr>
        <p:txBody>
          <a:bodyPr lIns="90000" tIns="46800" rIns="90000" bIns="46800" anchor="ctr">
            <a:normAutofit fontScale="725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strike="noStrike" noProof="1">
              <a:solidFill>
                <a:schemeClr val="bg1"/>
              </a:solidFill>
              <a:latin typeface="Open Sans Light"/>
              <a:ea typeface="微软雅黑" panose="020B0503020204020204" charset="-122"/>
              <a:cs typeface="Open Sans Light"/>
              <a:sym typeface="微软雅黑" panose="020B0503020204020204" charset="-122"/>
            </a:endParaRPr>
          </a:p>
        </p:txBody>
      </p:sp>
      <p:sp>
        <p:nvSpPr>
          <p:cNvPr id="47109" name="任意多边形 104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113213" y="3352800"/>
            <a:ext cx="4159250" cy="590550"/>
          </a:xfrm>
          <a:custGeom>
            <a:avLst/>
            <a:gdLst>
              <a:gd name="T0" fmla="*/ 0 w 5236417"/>
              <a:gd name="T1" fmla="*/ 0 h 742326"/>
              <a:gd name="T2" fmla="*/ 2188577 w 5236417"/>
              <a:gd name="T3" fmla="*/ 0 h 742326"/>
              <a:gd name="T4" fmla="*/ 2893658 w 5236417"/>
              <a:gd name="T5" fmla="*/ 0 h 742326"/>
              <a:gd name="T6" fmla="*/ 15298816 w 5236417"/>
              <a:gd name="T7" fmla="*/ 0 h 742326"/>
              <a:gd name="T8" fmla="*/ 16465939 w 5236417"/>
              <a:gd name="T9" fmla="*/ 1204613 h 742326"/>
              <a:gd name="T10" fmla="*/ 15298816 w 5236417"/>
              <a:gd name="T11" fmla="*/ 2409229 h 742326"/>
              <a:gd name="T12" fmla="*/ 2893658 w 5236417"/>
              <a:gd name="T13" fmla="*/ 2409229 h 742326"/>
              <a:gd name="T14" fmla="*/ 2188577 w 5236417"/>
              <a:gd name="T15" fmla="*/ 2409229 h 742326"/>
              <a:gd name="T16" fmla="*/ 0 w 5236417"/>
              <a:gd name="T17" fmla="*/ 2409229 h 742326"/>
              <a:gd name="T18" fmla="*/ 621499 w 5236417"/>
              <a:gd name="T19" fmla="*/ 1204613 h 742326"/>
              <a:gd name="T20" fmla="*/ 0 w 5236417"/>
              <a:gd name="T21" fmla="*/ 0 h 7423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236417" h="742326">
                <a:moveTo>
                  <a:pt x="0" y="0"/>
                </a:moveTo>
                <a:lnTo>
                  <a:pt x="696000" y="0"/>
                </a:lnTo>
                <a:lnTo>
                  <a:pt x="920226" y="0"/>
                </a:lnTo>
                <a:lnTo>
                  <a:pt x="4865254" y="0"/>
                </a:lnTo>
                <a:cubicBezTo>
                  <a:pt x="5070242" y="0"/>
                  <a:pt x="5236417" y="166175"/>
                  <a:pt x="5236417" y="371163"/>
                </a:cubicBezTo>
                <a:cubicBezTo>
                  <a:pt x="5236417" y="576151"/>
                  <a:pt x="5070242" y="742326"/>
                  <a:pt x="4865254" y="742326"/>
                </a:cubicBezTo>
                <a:lnTo>
                  <a:pt x="920226" y="742326"/>
                </a:lnTo>
                <a:lnTo>
                  <a:pt x="696000" y="742326"/>
                </a:lnTo>
                <a:lnTo>
                  <a:pt x="0" y="742326"/>
                </a:lnTo>
                <a:cubicBezTo>
                  <a:pt x="119237" y="662038"/>
                  <a:pt x="197646" y="525761"/>
                  <a:pt x="197646" y="371163"/>
                </a:cubicBezTo>
                <a:cubicBezTo>
                  <a:pt x="197646" y="216565"/>
                  <a:pt x="119237" y="80288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lIns="90000" tIns="46800" rIns="90000" bIns="46800" anchor="ctr">
            <a:normAutofit/>
          </a:bodyPr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7" name="TextBox 5"/>
          <p:cNvSpPr>
            <a:spLocks noChangeArrowheads="1"/>
          </p:cNvSpPr>
          <p:nvPr/>
        </p:nvSpPr>
        <p:spPr bwMode="auto">
          <a:xfrm>
            <a:off x="3651250" y="3395663"/>
            <a:ext cx="395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0000"/>
          </a:bodyPr>
          <a:lstStyle/>
          <a:p>
            <a:pPr fontAlgn="base">
              <a:defRPr/>
            </a:pPr>
            <a:r>
              <a:rPr lang="en-US" sz="3200" strike="noStrike" noProof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  <a:sym typeface="微软雅黑" panose="020B0503020204020204" charset="-122"/>
              </a:rPr>
              <a:t>2</a:t>
            </a:r>
            <a:endParaRPr lang="zh-CN" altLang="en-US" sz="3200" strike="noStrike" noProof="1">
              <a:solidFill>
                <a:schemeClr val="bg1"/>
              </a:solidFill>
              <a:latin typeface="Open Sans Light" pitchFamily="34" charset="0"/>
              <a:ea typeface="微软雅黑" panose="020B0503020204020204" charset="-122"/>
              <a:cs typeface="Open Sans Light" pitchFamily="34" charset="0"/>
              <a:sym typeface="微软雅黑" panose="020B0503020204020204" charset="-122"/>
            </a:endParaRPr>
          </a:p>
        </p:txBody>
      </p:sp>
      <p:sp>
        <p:nvSpPr>
          <p:cNvPr id="41990" name="TextBox 55">
            <a:hlinkClick r:id="rId1" action="ppaction://hlinksldjump"/>
          </p:cNvPr>
          <p:cNvSpPr/>
          <p:nvPr/>
        </p:nvSpPr>
        <p:spPr>
          <a:xfrm>
            <a:off x="4332288" y="3314700"/>
            <a:ext cx="3721100" cy="6731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lvl="0" inden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MVC模式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112" name="椭圆 63"/>
          <p:cNvSpPr>
            <a:spLocks noChangeArrowheads="1"/>
          </p:cNvSpPr>
          <p:nvPr/>
        </p:nvSpPr>
        <p:spPr bwMode="auto">
          <a:xfrm>
            <a:off x="3243263" y="2336800"/>
            <a:ext cx="588963" cy="588963"/>
          </a:xfrm>
          <a:prstGeom prst="ellipse">
            <a:avLst/>
          </a:prstGeom>
          <a:solidFill>
            <a:srgbClr val="7EA4C7"/>
          </a:solidFill>
          <a:ln>
            <a:noFill/>
          </a:ln>
        </p:spPr>
        <p:txBody>
          <a:bodyPr lIns="90000" tIns="46800" rIns="90000" bIns="46800" anchor="ctr">
            <a:normAutofit fontScale="725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strike="noStrike" noProof="1">
              <a:solidFill>
                <a:schemeClr val="bg1"/>
              </a:solidFill>
              <a:latin typeface="Open Sans Light"/>
              <a:ea typeface="微软雅黑" panose="020B0503020204020204" charset="-122"/>
              <a:cs typeface="Open Sans Light"/>
              <a:sym typeface="微软雅黑" panose="020B0503020204020204" charset="-122"/>
            </a:endParaRPr>
          </a:p>
        </p:txBody>
      </p:sp>
      <p:sp>
        <p:nvSpPr>
          <p:cNvPr id="47113" name="任意多边形 10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800475" y="2332038"/>
            <a:ext cx="4157663" cy="590550"/>
          </a:xfrm>
          <a:custGeom>
            <a:avLst/>
            <a:gdLst>
              <a:gd name="T0" fmla="*/ 0 w 5236417"/>
              <a:gd name="T1" fmla="*/ 0 h 742326"/>
              <a:gd name="T2" fmla="*/ 2176709 w 5236417"/>
              <a:gd name="T3" fmla="*/ 0 h 742326"/>
              <a:gd name="T4" fmla="*/ 2877963 w 5236417"/>
              <a:gd name="T5" fmla="*/ 0 h 742326"/>
              <a:gd name="T6" fmla="*/ 15215840 w 5236417"/>
              <a:gd name="T7" fmla="*/ 0 h 742326"/>
              <a:gd name="T8" fmla="*/ 16376634 w 5236417"/>
              <a:gd name="T9" fmla="*/ 1204613 h 742326"/>
              <a:gd name="T10" fmla="*/ 15215840 w 5236417"/>
              <a:gd name="T11" fmla="*/ 2409229 h 742326"/>
              <a:gd name="T12" fmla="*/ 2877963 w 5236417"/>
              <a:gd name="T13" fmla="*/ 2409229 h 742326"/>
              <a:gd name="T14" fmla="*/ 2176709 w 5236417"/>
              <a:gd name="T15" fmla="*/ 2409229 h 742326"/>
              <a:gd name="T16" fmla="*/ 0 w 5236417"/>
              <a:gd name="T17" fmla="*/ 2409229 h 742326"/>
              <a:gd name="T18" fmla="*/ 618129 w 5236417"/>
              <a:gd name="T19" fmla="*/ 1204613 h 742326"/>
              <a:gd name="T20" fmla="*/ 0 w 5236417"/>
              <a:gd name="T21" fmla="*/ 0 h 7423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236417" h="742326">
                <a:moveTo>
                  <a:pt x="0" y="0"/>
                </a:moveTo>
                <a:lnTo>
                  <a:pt x="696000" y="0"/>
                </a:lnTo>
                <a:lnTo>
                  <a:pt x="920226" y="0"/>
                </a:lnTo>
                <a:lnTo>
                  <a:pt x="4865254" y="0"/>
                </a:lnTo>
                <a:cubicBezTo>
                  <a:pt x="5070242" y="0"/>
                  <a:pt x="5236417" y="166175"/>
                  <a:pt x="5236417" y="371163"/>
                </a:cubicBezTo>
                <a:cubicBezTo>
                  <a:pt x="5236417" y="576151"/>
                  <a:pt x="5070242" y="742326"/>
                  <a:pt x="4865254" y="742326"/>
                </a:cubicBezTo>
                <a:lnTo>
                  <a:pt x="920226" y="742326"/>
                </a:lnTo>
                <a:lnTo>
                  <a:pt x="696000" y="742326"/>
                </a:lnTo>
                <a:lnTo>
                  <a:pt x="0" y="742326"/>
                </a:lnTo>
                <a:cubicBezTo>
                  <a:pt x="119237" y="662038"/>
                  <a:pt x="197646" y="525761"/>
                  <a:pt x="197646" y="371163"/>
                </a:cubicBezTo>
                <a:cubicBezTo>
                  <a:pt x="197646" y="216565"/>
                  <a:pt x="119237" y="80288"/>
                  <a:pt x="0" y="0"/>
                </a:cubicBezTo>
                <a:close/>
              </a:path>
            </a:pathLst>
          </a:custGeom>
          <a:solidFill>
            <a:srgbClr val="7EA4C7"/>
          </a:solidFill>
          <a:ln>
            <a:noFill/>
          </a:ln>
        </p:spPr>
        <p:txBody>
          <a:bodyPr lIns="90000" tIns="46800" rIns="90000" bIns="46800" anchor="ctr">
            <a:normAutofit/>
          </a:bodyPr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11" name="TextBox 68"/>
          <p:cNvSpPr>
            <a:spLocks noChangeArrowheads="1"/>
          </p:cNvSpPr>
          <p:nvPr/>
        </p:nvSpPr>
        <p:spPr bwMode="auto">
          <a:xfrm>
            <a:off x="3338513" y="2374900"/>
            <a:ext cx="3952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0000"/>
          </a:bodyPr>
          <a:lstStyle/>
          <a:p>
            <a:pPr fontAlgn="base">
              <a:defRPr/>
            </a:pPr>
            <a:r>
              <a:rPr lang="en-US" sz="3200" strike="noStrike" noProof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  <a:sym typeface="微软雅黑" panose="020B0503020204020204" charset="-122"/>
              </a:rPr>
              <a:t>3</a:t>
            </a:r>
            <a:endParaRPr lang="zh-CN" altLang="en-US" sz="3200" strike="noStrike" noProof="1" dirty="0">
              <a:solidFill>
                <a:schemeClr val="bg1"/>
              </a:solidFill>
              <a:latin typeface="Open Sans Light" pitchFamily="34" charset="0"/>
              <a:ea typeface="微软雅黑" panose="020B0503020204020204" charset="-122"/>
              <a:cs typeface="Open Sans Light" pitchFamily="34" charset="0"/>
              <a:sym typeface="微软雅黑" panose="020B0503020204020204" charset="-122"/>
            </a:endParaRPr>
          </a:p>
        </p:txBody>
      </p:sp>
      <p:sp>
        <p:nvSpPr>
          <p:cNvPr id="47115" name="TextBox 6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19550" y="2268538"/>
            <a:ext cx="371951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strike="noStrike" noProof="1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struts+hibernate</a:t>
            </a:r>
            <a:endParaRPr lang="zh-CN" altLang="en-US" sz="2400" strike="noStrike" noProof="1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116" name="椭圆 70"/>
          <p:cNvSpPr>
            <a:spLocks noChangeArrowheads="1"/>
          </p:cNvSpPr>
          <p:nvPr/>
        </p:nvSpPr>
        <p:spPr bwMode="auto">
          <a:xfrm>
            <a:off x="3243263" y="4378325"/>
            <a:ext cx="588963" cy="588963"/>
          </a:xfrm>
          <a:prstGeom prst="ellipse">
            <a:avLst/>
          </a:prstGeom>
          <a:solidFill>
            <a:srgbClr val="7EA4C7"/>
          </a:solidFill>
          <a:ln>
            <a:noFill/>
          </a:ln>
        </p:spPr>
        <p:txBody>
          <a:bodyPr lIns="90000" tIns="46800" rIns="90000" bIns="46800" anchor="ctr">
            <a:normAutofit fontScale="725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strike="noStrike" noProof="1">
              <a:solidFill>
                <a:schemeClr val="bg1"/>
              </a:solidFill>
              <a:latin typeface="Open Sans Light"/>
              <a:ea typeface="微软雅黑" panose="020B0503020204020204" charset="-122"/>
              <a:cs typeface="Open Sans Light"/>
              <a:sym typeface="微软雅黑" panose="020B0503020204020204" charset="-122"/>
            </a:endParaRPr>
          </a:p>
        </p:txBody>
      </p:sp>
      <p:sp>
        <p:nvSpPr>
          <p:cNvPr id="47117" name="任意多边形 11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800475" y="4375150"/>
            <a:ext cx="4157663" cy="588963"/>
          </a:xfrm>
          <a:custGeom>
            <a:avLst/>
            <a:gdLst>
              <a:gd name="T0" fmla="*/ 0 w 5236417"/>
              <a:gd name="T1" fmla="*/ 0 h 742326"/>
              <a:gd name="T2" fmla="*/ 2176709 w 5236417"/>
              <a:gd name="T3" fmla="*/ 0 h 742326"/>
              <a:gd name="T4" fmla="*/ 2877963 w 5236417"/>
              <a:gd name="T5" fmla="*/ 0 h 742326"/>
              <a:gd name="T6" fmla="*/ 15215840 w 5236417"/>
              <a:gd name="T7" fmla="*/ 0 h 742326"/>
              <a:gd name="T8" fmla="*/ 16376634 w 5236417"/>
              <a:gd name="T9" fmla="*/ 1159280 h 742326"/>
              <a:gd name="T10" fmla="*/ 15215840 w 5236417"/>
              <a:gd name="T11" fmla="*/ 2318566 h 742326"/>
              <a:gd name="T12" fmla="*/ 2877963 w 5236417"/>
              <a:gd name="T13" fmla="*/ 2318566 h 742326"/>
              <a:gd name="T14" fmla="*/ 2176709 w 5236417"/>
              <a:gd name="T15" fmla="*/ 2318566 h 742326"/>
              <a:gd name="T16" fmla="*/ 0 w 5236417"/>
              <a:gd name="T17" fmla="*/ 2318566 h 742326"/>
              <a:gd name="T18" fmla="*/ 618129 w 5236417"/>
              <a:gd name="T19" fmla="*/ 1159280 h 742326"/>
              <a:gd name="T20" fmla="*/ 0 w 5236417"/>
              <a:gd name="T21" fmla="*/ 0 h 7423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236417" h="742326">
                <a:moveTo>
                  <a:pt x="0" y="0"/>
                </a:moveTo>
                <a:lnTo>
                  <a:pt x="696000" y="0"/>
                </a:lnTo>
                <a:lnTo>
                  <a:pt x="920226" y="0"/>
                </a:lnTo>
                <a:lnTo>
                  <a:pt x="4865254" y="0"/>
                </a:lnTo>
                <a:cubicBezTo>
                  <a:pt x="5070242" y="0"/>
                  <a:pt x="5236417" y="166175"/>
                  <a:pt x="5236417" y="371163"/>
                </a:cubicBezTo>
                <a:cubicBezTo>
                  <a:pt x="5236417" y="576151"/>
                  <a:pt x="5070242" y="742326"/>
                  <a:pt x="4865254" y="742326"/>
                </a:cubicBezTo>
                <a:lnTo>
                  <a:pt x="920226" y="742326"/>
                </a:lnTo>
                <a:lnTo>
                  <a:pt x="696000" y="742326"/>
                </a:lnTo>
                <a:lnTo>
                  <a:pt x="0" y="742326"/>
                </a:lnTo>
                <a:cubicBezTo>
                  <a:pt x="119237" y="662038"/>
                  <a:pt x="197646" y="525761"/>
                  <a:pt x="197646" y="371163"/>
                </a:cubicBezTo>
                <a:cubicBezTo>
                  <a:pt x="197646" y="216566"/>
                  <a:pt x="119237" y="80288"/>
                  <a:pt x="0" y="0"/>
                </a:cubicBezTo>
                <a:close/>
              </a:path>
            </a:pathLst>
          </a:custGeom>
          <a:solidFill>
            <a:srgbClr val="7EA4C7"/>
          </a:solidFill>
          <a:ln>
            <a:noFill/>
          </a:ln>
        </p:spPr>
        <p:txBody>
          <a:bodyPr lIns="90000" tIns="46800" rIns="90000" bIns="46800" anchor="ctr">
            <a:normAutofit/>
          </a:bodyPr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15" name="TextBox 75"/>
          <p:cNvSpPr>
            <a:spLocks noChangeArrowheads="1"/>
          </p:cNvSpPr>
          <p:nvPr/>
        </p:nvSpPr>
        <p:spPr bwMode="auto">
          <a:xfrm>
            <a:off x="3338513" y="4418013"/>
            <a:ext cx="3952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0000"/>
          </a:bodyPr>
          <a:lstStyle/>
          <a:p>
            <a:pPr fontAlgn="base">
              <a:defRPr/>
            </a:pPr>
            <a:r>
              <a:rPr lang="en-US" sz="3200" strike="noStrike" noProof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  <a:sym typeface="微软雅黑" panose="020B0503020204020204" charset="-122"/>
              </a:rPr>
              <a:t>1</a:t>
            </a:r>
            <a:endParaRPr lang="zh-CN" altLang="en-US" sz="3200" strike="noStrike" noProof="1" dirty="0">
              <a:solidFill>
                <a:schemeClr val="bg1"/>
              </a:solidFill>
              <a:latin typeface="Open Sans Light" pitchFamily="34" charset="0"/>
              <a:ea typeface="微软雅黑" panose="020B0503020204020204" charset="-122"/>
              <a:cs typeface="Open Sans Light" pitchFamily="34" charset="0"/>
              <a:sym typeface="微软雅黑" panose="020B0503020204020204" charset="-122"/>
            </a:endParaRPr>
          </a:p>
        </p:txBody>
      </p:sp>
      <p:sp>
        <p:nvSpPr>
          <p:cNvPr id="47119" name="TextBox 76"/>
          <p:cNvSpPr>
            <a:spLocks noChangeArrowheads="1"/>
          </p:cNvSpPr>
          <p:nvPr/>
        </p:nvSpPr>
        <p:spPr bwMode="auto">
          <a:xfrm>
            <a:off x="4019550" y="4308475"/>
            <a:ext cx="3719513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strike="noStrike" noProof="1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Bootstrap</a:t>
            </a:r>
            <a:endParaRPr lang="zh-CN" altLang="en-US" sz="2400" strike="noStrike" noProof="1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999" name="TextBox 86"/>
          <p:cNvSpPr/>
          <p:nvPr/>
        </p:nvSpPr>
        <p:spPr>
          <a:xfrm>
            <a:off x="512763" y="3060700"/>
            <a:ext cx="2470150" cy="762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lvl="0" indent="0" algn="ctr">
              <a:lnSpc>
                <a:spcPct val="20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系统开发技术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2000" name="标题 1"/>
          <p:cNvSpPr>
            <a:spLocks noGrp="1"/>
          </p:cNvSpPr>
          <p:nvPr/>
        </p:nvSpPr>
        <p:spPr>
          <a:xfrm>
            <a:off x="630238" y="342900"/>
            <a:ext cx="7883525" cy="7731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/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rPr>
              <a:t>开发技术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</p:spTree>
    <p:custDataLst>
      <p:tags r:id="rId4"/>
    </p:custData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0000" tIns="46800" rIns="90000" bIns="46800" anchor="ctr"/>
          <a:p>
            <a:pPr/>
            <a:r>
              <a:rPr lang="zh-CN" altLang="en-US" kern="1200">
                <a:solidFill>
                  <a:srgbClr val="7EA4C7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黑体" panose="02010609060101010101" charset="-122"/>
              </a:rPr>
              <a:t>Bootstrap</a:t>
            </a:r>
            <a:endParaRPr lang="zh-CN" altLang="en-US" kern="1200" dirty="0">
              <a:solidFill>
                <a:srgbClr val="7EA4C7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黑体" panose="02010609060101010101" charset="-122"/>
            </a:endParaRPr>
          </a:p>
        </p:txBody>
      </p:sp>
      <p:sp>
        <p:nvSpPr>
          <p:cNvPr id="44034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226300" cy="4351338"/>
          </a:xfrm>
          <a:ln/>
        </p:spPr>
        <p:txBody>
          <a:bodyPr wrap="square" lIns="90000" tIns="46800" rIns="90000" bIns="46800" anchor="t"/>
          <a:p>
            <a:pPr marL="0" indent="457200" latinLnBrk="0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基于jquery的前端框架，在响应式布局和移动设备的开发上有着很好的稳定性。可以自动适应任何大小的设备，使得响应式开发非常便捷，开发者可以自己修改其中的各种css样式。内部功能十分强大，包含了HTML，CSS，JS等各个方面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动作按钮: 后退或前一项 4">
            <a:hlinkClick r:id="rId1" action="ppaction://hlinksldjump"/>
          </p:cNvPr>
          <p:cNvSpPr/>
          <p:nvPr/>
        </p:nvSpPr>
        <p:spPr>
          <a:xfrm>
            <a:off x="8010525" y="5673725"/>
            <a:ext cx="504825" cy="503238"/>
          </a:xfrm>
          <a:prstGeom prst="actionButtonBackPrevious">
            <a:avLst/>
          </a:prstGeom>
          <a:solidFill>
            <a:srgbClr val="7EA4C7"/>
          </a:solidFill>
          <a:ln>
            <a:noFill/>
          </a:ln>
        </p:spPr>
        <p:txBody>
          <a:bodyPr lIns="90000" tIns="46800" rIns="90000" bIns="46800" anchor="ctr">
            <a:normAutofit/>
          </a:bodyPr>
          <a:p>
            <a:pPr fontAlgn="base"/>
            <a:endParaRPr lang="zh-CN" altLang="en-US" sz="1350" strike="noStrike" noProof="1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0000" tIns="46800" rIns="90000" bIns="46800" anchor="ctr"/>
          <a:p>
            <a:pPr/>
            <a:r>
              <a:rPr lang="zh-CN" altLang="en-US" kern="1200">
                <a:solidFill>
                  <a:srgbClr val="7EA4C7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黑体" panose="02010609060101010101" charset="-122"/>
              </a:rPr>
              <a:t>MVC模式</a:t>
            </a:r>
            <a:endParaRPr lang="zh-CN" altLang="en-US" kern="1200" dirty="0">
              <a:solidFill>
                <a:srgbClr val="7EA4C7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动作按钮: 后退或前一项 4">
            <a:hlinkClick r:id="rId1" action="ppaction://hlinksldjump"/>
          </p:cNvPr>
          <p:cNvSpPr/>
          <p:nvPr/>
        </p:nvSpPr>
        <p:spPr>
          <a:xfrm>
            <a:off x="8010525" y="5719763"/>
            <a:ext cx="504825" cy="504825"/>
          </a:xfrm>
          <a:prstGeom prst="actionButtonBackPrevious">
            <a:avLst/>
          </a:prstGeom>
          <a:solidFill>
            <a:srgbClr val="7EA4C7"/>
          </a:solidFill>
          <a:ln>
            <a:noFill/>
          </a:ln>
        </p:spPr>
        <p:txBody>
          <a:bodyPr lIns="90000" tIns="46800" rIns="90000" bIns="46800" anchor="ctr">
            <a:normAutofit/>
          </a:bodyPr>
          <a:p>
            <a:pPr fontAlgn="base"/>
            <a:endParaRPr lang="zh-CN" altLang="en-US" sz="1350" strike="noStrike" noProof="1"/>
          </a:p>
        </p:txBody>
      </p:sp>
      <p:sp>
        <p:nvSpPr>
          <p:cNvPr id="46083" name="文本框 7"/>
          <p:cNvSpPr txBox="1"/>
          <p:nvPr/>
        </p:nvSpPr>
        <p:spPr>
          <a:xfrm>
            <a:off x="749300" y="1463675"/>
            <a:ext cx="7258050" cy="3382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457200">
              <a:lnSpc>
                <a:spcPct val="15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程序设计中的一个模型框架，核心思想在于分离程序中的输入，处理和输出。Model（模型）用于处理应用程序数据逻辑的部分。用户界面(View)就是代表视图层，直接面向最终用户，用来呈现模型。控制器（Controller）即控制层，代表中间层，负责读取用户的输入指令，将一条条指令解释并反馈到模型中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3" grpId="1"/>
      <p:bldP spid="46083" grpId="2"/>
      <p:bldP spid="46083" grpId="3"/>
      <p:bldP spid="46083" grpId="4"/>
      <p:bldP spid="46083" grpId="5"/>
      <p:bldP spid="46083" grpId="6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000" tIns="46800" rIns="90000" bIns="46800" numCol="1" rtlCol="0" anchor="ctr" anchorCtr="0" compatLnSpc="1">
            <a:normAutofit/>
          </a:bodyPr>
          <a:lstStyle/>
          <a:p>
            <a:pPr fontAlgn="base"/>
            <a:r>
              <a:rPr lang="en-US" altLang="zh-CN" strike="noStrike" noProof="1">
                <a:latin typeface="微软雅黑" panose="020B0503020204020204" charset="-122"/>
                <a:ea typeface="微软雅黑" panose="020B0503020204020204" charset="-122"/>
                <a:sym typeface="黑体" panose="02010609060101010101" charset="-122"/>
              </a:rPr>
              <a:t>struts+hibernate</a:t>
            </a:r>
            <a:endParaRPr lang="zh-CN" altLang="en-US" strike="noStrike" noProof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8131" name="文本框 7"/>
          <p:cNvSpPr txBox="1"/>
          <p:nvPr/>
        </p:nvSpPr>
        <p:spPr>
          <a:xfrm>
            <a:off x="801688" y="2011363"/>
            <a:ext cx="7646987" cy="2835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457200">
              <a:lnSpc>
                <a:spcPct val="15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目前比较流行的一种Web应用程序框架。struts是一个按MVC模式设计的Web层框架。Hibernate 是一个纯 Java 的对象关系映射和持久性框架，它允许您用 XML 配置文件把普通Java 对象映射到关系数据库表。通过以上模式开发，大大提高了开发者的工作效率。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1" grpId="1"/>
      <p:bldP spid="48131" grpId="2"/>
      <p:bldP spid="48131" grpId="3"/>
      <p:bldP spid="48131" grpId="4"/>
      <p:bldP spid="48131" grpId="5"/>
      <p:bldP spid="48131" grpId="6"/>
      <p:bldP spid="48131" grpId="7"/>
      <p:bldP spid="48131" grpId="8"/>
      <p:bldP spid="48131" grpId="9"/>
      <p:bldP spid="48131" grpId="1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4542"/>
</p:tagLst>
</file>

<file path=ppt/tags/tag10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1"/>
  <p:tag name="KSO_WM_SLIDE_INDEX" val="1"/>
  <p:tag name="KSO_WM_SLIDE_ITEM_CNT" val="0"/>
  <p:tag name="KSO_WM_TEMPLATE_THUMBS_INDEX" val="1、2、5、6、7、10、18、20、22、23、28"/>
  <p:tag name="KSO_WM_SLIDE_TYPE" val="title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6"/>
  <p:tag name="KSO_WM_SLIDE_INDEX" val="6"/>
  <p:tag name="KSO_WM_SLIDE_ITEM_CNT" val="0"/>
  <p:tag name="KSO_WM_SLIDE_TYPE" val="contents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7"/>
  <p:tag name="KSO_WM_SLIDE_INDEX" val="7"/>
  <p:tag name="KSO_WM_SLIDE_ITEM_CNT" val="0"/>
  <p:tag name="KSO_WM_SLIDE_TYPE" val="sectionTitle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4"/>
  <p:tag name="KSO_WM_SLIDE_INDEX" val="4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7"/>
  <p:tag name="KSO_WM_SLIDE_INDEX" val="7"/>
  <p:tag name="KSO_WM_SLIDE_ITEM_CNT" val="0"/>
  <p:tag name="KSO_WM_SLIDE_TYPE" val="sectionTitle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19"/>
  <p:tag name="KSO_WM_SLIDE_INDEX" val="19"/>
  <p:tag name="KSO_WM_SLIDE_ITEM_CNT" val="0"/>
  <p:tag name="KSO_WM_SLIDE_TYPE" val="text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3"/>
  <p:tag name="KSO_WM_SLIDE_INDEX" val="3"/>
  <p:tag name="KSO_WM_SLIDE_ITEM_CNT" val="0"/>
  <p:tag name="KSO_WM_SLIDE_TYPE" val="text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3"/>
  <p:tag name="KSO_WM_SLIDE_INDEX" val="3"/>
  <p:tag name="KSO_WM_SLIDE_ITEM_CNT" val="0"/>
  <p:tag name="KSO_WM_SLIDE_TYPE" val="text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3"/>
  <p:tag name="KSO_WM_SLIDE_INDEX" val="3"/>
  <p:tag name="KSO_WM_SLIDE_ITEM_CNT" val="0"/>
  <p:tag name="KSO_WM_SLIDE_TYPE" val="text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7"/>
  <p:tag name="KSO_WM_SLIDE_INDEX" val="7"/>
  <p:tag name="KSO_WM_SLIDE_ITEM_CNT" val="0"/>
  <p:tag name="KSO_WM_SLIDE_TYPE" val="sectionTitl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4542"/>
</p:tagLst>
</file>

<file path=ppt/tags/tag20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5"/>
  <p:tag name="KSO_WM_SLIDE_INDEX" val="5"/>
  <p:tag name="KSO_WM_SLIDE_ITEM_CNT" val="0"/>
  <p:tag name="KSO_WM_SLIDE_TYPE" val="text"/>
  <p:tag name="KSO_WM_BEAUTIFY_FLAG" val="#wm#"/>
</p:tagLst>
</file>

<file path=ppt/tags/tag21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7"/>
  <p:tag name="KSO_WM_SLIDE_INDEX" val="7"/>
  <p:tag name="KSO_WM_SLIDE_ITEM_CNT" val="0"/>
  <p:tag name="KSO_WM_SLIDE_TYPE" val="sectionTitle"/>
  <p:tag name="KSO_WM_BEAUTIFY_FLAG" val="#wm#"/>
</p:tagLst>
</file>

<file path=ppt/tags/tag22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5"/>
  <p:tag name="KSO_WM_SLIDE_INDEX" val="5"/>
  <p:tag name="KSO_WM_SLIDE_ITEM_CNT" val="0"/>
  <p:tag name="KSO_WM_SLIDE_TYPE" val="text"/>
  <p:tag name="KSO_WM_BEAUTIFY_FLAG" val="#wm#"/>
</p:tagLst>
</file>

<file path=ppt/tags/tag23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8"/>
  <p:tag name="KSO_WM_SLIDE_INDEX" val="8"/>
  <p:tag name="KSO_WM_SLIDE_ITEM_CNT" val="0"/>
  <p:tag name="KSO_WM_SLIDE_TYPE" val="text"/>
  <p:tag name="KSO_WM_BEAUTIFY_FLAG" val="#wm#"/>
</p:tagLst>
</file>

<file path=ppt/tags/tag24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5"/>
  <p:tag name="KSO_WM_SLIDE_INDEX" val="5"/>
  <p:tag name="KSO_WM_SLIDE_ITEM_CNT" val="0"/>
  <p:tag name="KSO_WM_SLIDE_TYPE" val="text"/>
  <p:tag name="KSO_WM_BEAUTIFY_FLAG" val="#wm#"/>
</p:tagLst>
</file>

<file path=ppt/tags/tag25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5"/>
  <p:tag name="KSO_WM_SLIDE_INDEX" val="5"/>
  <p:tag name="KSO_WM_SLIDE_ITEM_CNT" val="0"/>
  <p:tag name="KSO_WM_SLIDE_TYPE" val="text"/>
  <p:tag name="KSO_WM_BEAUTIFY_FLAG" val="#wm#"/>
</p:tagLst>
</file>

<file path=ppt/tags/tag26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5"/>
  <p:tag name="KSO_WM_SLIDE_INDEX" val="5"/>
  <p:tag name="KSO_WM_SLIDE_ITEM_CNT" val="0"/>
  <p:tag name="KSO_WM_SLIDE_TYPE" val="text"/>
  <p:tag name="KSO_WM_BEAUTIFY_FLAG" val="#wm#"/>
</p:tagLst>
</file>

<file path=ppt/tags/tag27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5"/>
  <p:tag name="KSO_WM_SLIDE_INDEX" val="5"/>
  <p:tag name="KSO_WM_SLIDE_ITEM_CNT" val="0"/>
  <p:tag name="KSO_WM_SLIDE_TYPE" val="text"/>
  <p:tag name="KSO_WM_BEAUTIFY_FLAG" val="#wm#"/>
</p:tagLst>
</file>

<file path=ppt/tags/tag28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5"/>
  <p:tag name="KSO_WM_SLIDE_INDEX" val="5"/>
  <p:tag name="KSO_WM_SLIDE_ITEM_CNT" val="0"/>
  <p:tag name="KSO_WM_SLIDE_TYPE" val="text"/>
  <p:tag name="KSO_WM_BEAUTIFY_FLAG" val="#wm#"/>
</p:tagLst>
</file>

<file path=ppt/tags/tag29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5"/>
  <p:tag name="KSO_WM_SLIDE_INDEX" val="5"/>
  <p:tag name="KSO_WM_SLIDE_ITEM_CNT" val="0"/>
  <p:tag name="KSO_WM_SLIDE_TYPE" val="text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3746"/>
  <p:tag name="KSO_WM_TAG_VERSION" val="1.0"/>
  <p:tag name="KSO_WM_TEMPLATE_THUMBS_INDEX" val="1、2、5、6、7、10、18、20、22、23、28"/>
  <p:tag name="KSO_WM_BEAUTIFY_FLAG" val="#wm#"/>
</p:tagLst>
</file>

<file path=ppt/tags/tag30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5"/>
  <p:tag name="KSO_WM_SLIDE_INDEX" val="5"/>
  <p:tag name="KSO_WM_SLIDE_ITEM_CNT" val="0"/>
  <p:tag name="KSO_WM_SLIDE_TYPE" val="text"/>
  <p:tag name="KSO_WM_BEAUTIFY_FLAG" val="#wm#"/>
</p:tagLst>
</file>

<file path=ppt/tags/tag31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5"/>
  <p:tag name="KSO_WM_SLIDE_INDEX" val="5"/>
  <p:tag name="KSO_WM_SLIDE_ITEM_CNT" val="0"/>
  <p:tag name="KSO_WM_SLIDE_TYPE" val="text"/>
  <p:tag name="KSO_WM_BEAUTIFY_FLAG" val="#wm#"/>
</p:tagLst>
</file>

<file path=ppt/tags/tag32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5"/>
  <p:tag name="KSO_WM_SLIDE_INDEX" val="5"/>
  <p:tag name="KSO_WM_SLIDE_ITEM_CNT" val="0"/>
  <p:tag name="KSO_WM_SLIDE_TYPE" val="text"/>
  <p:tag name="KSO_WM_BEAUTIFY_FLAG" val="#wm#"/>
</p:tagLst>
</file>

<file path=ppt/tags/tag33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5"/>
  <p:tag name="KSO_WM_SLIDE_INDEX" val="5"/>
  <p:tag name="KSO_WM_SLIDE_ITEM_CNT" val="0"/>
  <p:tag name="KSO_WM_SLIDE_TYPE" val="text"/>
  <p:tag name="KSO_WM_BEAUTIFY_FLAG" val="#wm#"/>
</p:tagLst>
</file>

<file path=ppt/tags/tag34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5"/>
  <p:tag name="KSO_WM_SLIDE_INDEX" val="5"/>
  <p:tag name="KSO_WM_SLIDE_ITEM_CNT" val="0"/>
  <p:tag name="KSO_WM_SLIDE_TYPE" val="text"/>
  <p:tag name="KSO_WM_BEAUTIFY_FLAG" val="#wm#"/>
</p:tagLst>
</file>

<file path=ppt/tags/tag35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5"/>
  <p:tag name="KSO_WM_SLIDE_INDEX" val="5"/>
  <p:tag name="KSO_WM_SLIDE_ITEM_CNT" val="0"/>
  <p:tag name="KSO_WM_SLIDE_TYPE" val="text"/>
  <p:tag name="KSO_WM_BEAUTIFY_FLAG" val="#wm#"/>
</p:tagLst>
</file>

<file path=ppt/tags/tag36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5"/>
  <p:tag name="KSO_WM_SLIDE_INDEX" val="5"/>
  <p:tag name="KSO_WM_SLIDE_ITEM_CNT" val="0"/>
  <p:tag name="KSO_WM_SLIDE_TYPE" val="text"/>
  <p:tag name="KSO_WM_BEAUTIFY_FLAG" val="#wm#"/>
</p:tagLst>
</file>

<file path=ppt/tags/tag37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5"/>
  <p:tag name="KSO_WM_SLIDE_INDEX" val="5"/>
  <p:tag name="KSO_WM_SLIDE_ITEM_CNT" val="0"/>
  <p:tag name="KSO_WM_SLIDE_TYPE" val="text"/>
  <p:tag name="KSO_WM_BEAUTIFY_FLAG" val="#wm#"/>
</p:tagLst>
</file>

<file path=ppt/tags/tag38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7"/>
  <p:tag name="KSO_WM_SLIDE_INDEX" val="7"/>
  <p:tag name="KSO_WM_SLIDE_ITEM_CNT" val="0"/>
  <p:tag name="KSO_WM_SLIDE_TYPE" val="sectionTitle"/>
  <p:tag name="KSO_WM_BEAUTIFY_FLAG" val="#wm#"/>
</p:tagLst>
</file>

<file path=ppt/tags/tag39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5"/>
  <p:tag name="KSO_WM_SLIDE_INDEX" val="5"/>
  <p:tag name="KSO_WM_SLIDE_ITEM_CNT" val="0"/>
  <p:tag name="KSO_WM_SLIDE_TYPE" val="text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4542"/>
</p:tagLst>
</file>

<file path=ppt/tags/tag40.xml><?xml version="1.0" encoding="utf-8"?>
<p:tagLst xmlns:p="http://schemas.openxmlformats.org/presentationml/2006/main">
  <p:tag name="KSO_WM_TEMPLATE_CATEGORY" val="basetag"/>
  <p:tag name="KSO_WM_TEMPLATE_INDEX" val="20164542"/>
  <p:tag name="KSO_WM_TAG_VERSION" val="1.0"/>
  <p:tag name="KSO_WM_SLIDE_ID" val="basetag20164542_28"/>
  <p:tag name="KSO_WM_SLIDE_INDEX" val="28"/>
  <p:tag name="KSO_WM_SLIDE_ITEM_CNT" val="0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4542"/>
</p:tagLst>
</file>

<file path=ppt/tags/tag6.xml><?xml version="1.0" encoding="utf-8"?>
<p:tagLst xmlns:p="http://schemas.openxmlformats.org/presentationml/2006/main">
  <p:tag name="KSO_WM_TEMPLATE_CATEGORY" val="basetag"/>
  <p:tag name="KSO_WM_TEMPLATE_INDEX" val="20163746"/>
  <p:tag name="KSO_WM_TAG_VERSION" val="1.0"/>
  <p:tag name="KSO_WM_TEMPLATE_THUMBS_INDEX" val="1、2、5、6、7、10、18、20、22、23、28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TEMPLATE_CATEGORY" val="basetag"/>
  <p:tag name="KSO_WM_TEMPLATE_INDEX" val="20164542"/>
</p:tagLst>
</file>

<file path=ppt/tags/tag8.xml><?xml version="1.0" encoding="utf-8"?>
<p:tagLst xmlns:p="http://schemas.openxmlformats.org/presentationml/2006/main">
  <p:tag name="KSO_WM_TAG_VERSION" val="1.0"/>
  <p:tag name="KSO_WM_TEMPLATE_CATEGORY" val="basetag"/>
  <p:tag name="KSO_WM_TEMPLATE_INDEX" val="20164542"/>
</p:tagLst>
</file>

<file path=ppt/tags/tag9.xml><?xml version="1.0" encoding="utf-8"?>
<p:tagLst xmlns:p="http://schemas.openxmlformats.org/presentationml/2006/main">
  <p:tag name="KSO_WM_TEMPLATE_CATEGORY" val="basetag"/>
  <p:tag name="KSO_WM_TEMPLATE_INDEX" val="20163746"/>
  <p:tag name="KSO_WM_TAG_VERSION" val="1.0"/>
  <p:tag name="KSO_WM_TEMPLATE_THUMBS_INDEX" val="1、2、5、6、7、10、18、20、22、23、28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EA4C7"/>
        </a:solidFill>
        <a:ln>
          <a:noFill/>
        </a:ln>
      </a:spPr>
      <a:bodyPr lIns="90000" tIns="46800" rIns="90000" bIns="46800" anchor="ctr">
        <a:normAutofit/>
      </a:bodyPr>
      <a:lstStyle>
        <a:defPPr>
          <a:defRPr lang="zh-CN" altLang="en-US" sz="135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1280</Words>
  <Application>WPS 演示</Application>
  <PresentationFormat/>
  <Paragraphs>139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54" baseType="lpstr">
      <vt:lpstr>Arial</vt:lpstr>
      <vt:lpstr>宋体</vt:lpstr>
      <vt:lpstr>Wingdings</vt:lpstr>
      <vt:lpstr>Calibri Light</vt:lpstr>
      <vt:lpstr>微软雅黑</vt:lpstr>
      <vt:lpstr>Calibri</vt:lpstr>
      <vt:lpstr>Open Sans Light</vt:lpstr>
      <vt:lpstr>Open Sans Light</vt:lpstr>
      <vt:lpstr>等线</vt:lpstr>
      <vt:lpstr>黑体</vt:lpstr>
      <vt:lpstr>Roboto Regular</vt:lpstr>
      <vt:lpstr>Arial</vt:lpstr>
      <vt:lpstr>MS PGothic</vt:lpstr>
      <vt:lpstr>Gill Sans</vt:lpstr>
      <vt:lpstr>方正兰亭粗黑_GBK</vt:lpstr>
      <vt:lpstr>Open Sans</vt:lpstr>
      <vt:lpstr>Open Sans</vt:lpstr>
      <vt:lpstr>Segoe Print</vt:lpstr>
      <vt:lpstr>Yu Gothic Light</vt:lpstr>
      <vt:lpstr>Gill Sans MT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苏夏</dc:creator>
  <cp:lastModifiedBy>fx</cp:lastModifiedBy>
  <cp:revision>40</cp:revision>
  <dcterms:created xsi:type="dcterms:W3CDTF">2017-06-06T13:00:00Z</dcterms:created>
  <dcterms:modified xsi:type="dcterms:W3CDTF">2017-06-08T00:51:14Z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