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3.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9" r:id="rId4"/>
  </p:sldMasterIdLst>
  <p:notesMasterIdLst>
    <p:notesMasterId r:id="rId35"/>
  </p:notesMasterIdLst>
  <p:sldIdLst>
    <p:sldId id="256" r:id="rId5"/>
    <p:sldId id="257" r:id="rId6"/>
    <p:sldId id="267" r:id="rId7"/>
    <p:sldId id="292" r:id="rId8"/>
    <p:sldId id="312" r:id="rId9"/>
    <p:sldId id="293" r:id="rId10"/>
    <p:sldId id="313" r:id="rId11"/>
    <p:sldId id="315" r:id="rId12"/>
    <p:sldId id="314"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3" r:id="rId28"/>
    <p:sldId id="334" r:id="rId29"/>
    <p:sldId id="335" r:id="rId30"/>
    <p:sldId id="336" r:id="rId31"/>
    <p:sldId id="337" r:id="rId32"/>
    <p:sldId id="26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оля Коля" initials="КК" lastIdx="1" clrIdx="0">
    <p:extLst>
      <p:ext uri="{19B8F6BF-5375-455C-9EA6-DF929625EA0E}">
        <p15:presenceInfo xmlns:p15="http://schemas.microsoft.com/office/powerpoint/2012/main" userId="244a035002cd32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518"/>
    <a:srgbClr val="242424"/>
    <a:srgbClr val="31332F"/>
    <a:srgbClr val="25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D2FE0-6085-D01C-05C7-291AED0AC294}" v="3" dt="2021-03-16T16:48:23.156"/>
    <p1510:client id="{960F3979-094D-53BE-3D3E-A63DF337B691}" v="2" dt="2021-10-04T22:30:55.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43"/>
    <p:restoredTop sz="94694"/>
  </p:normalViewPr>
  <p:slideViewPr>
    <p:cSldViewPr snapToGrid="0" snapToObjects="1">
      <p:cViewPr varScale="1">
        <p:scale>
          <a:sx n="121" d="100"/>
          <a:sy n="121" d="100"/>
        </p:scale>
        <p:origin x="11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36978-771F-B945-9478-CB57812EAE9F}" type="datetimeFigureOut">
              <a:rPr lang="en-UA" smtClean="0"/>
              <a:t>17.07.2022</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ABD0B-A50A-BA4C-BDED-19DBEB39E7F3}" type="slidenum">
              <a:rPr lang="en-UA" smtClean="0"/>
              <a:t>‹#›</a:t>
            </a:fld>
            <a:endParaRPr lang="en-UA"/>
          </a:p>
        </p:txBody>
      </p:sp>
    </p:spTree>
    <p:extLst>
      <p:ext uri="{BB962C8B-B14F-4D97-AF65-F5344CB8AC3E}">
        <p14:creationId xmlns:p14="http://schemas.microsoft.com/office/powerpoint/2010/main" val="164423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315ABD0B-A50A-BA4C-BDED-19DBEB39E7F3}" type="slidenum">
              <a:rPr lang="en-UA" smtClean="0"/>
              <a:t>2</a:t>
            </a:fld>
            <a:endParaRPr lang="en-UA"/>
          </a:p>
        </p:txBody>
      </p:sp>
    </p:spTree>
    <p:extLst>
      <p:ext uri="{BB962C8B-B14F-4D97-AF65-F5344CB8AC3E}">
        <p14:creationId xmlns:p14="http://schemas.microsoft.com/office/powerpoint/2010/main" val="15277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5B105A9-828E-874B-8065-FEDBDCC97C54}" type="datetimeFigureOut">
              <a:rPr lang="en-UA" smtClean="0"/>
              <a:t>17.07.2022</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125545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B105A9-828E-874B-8065-FEDBDCC97C54}" type="datetimeFigureOut">
              <a:rPr lang="en-UA" smtClean="0"/>
              <a:t>17.07.2022</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98221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D5B105A9-828E-874B-8065-FEDBDCC97C54}" type="datetimeFigureOut">
              <a:rPr lang="en-UA" smtClean="0"/>
              <a:t>17.07.2022</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361590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D5B105A9-828E-874B-8065-FEDBDCC97C54}" type="datetimeFigureOut">
              <a:rPr lang="en-UA" smtClean="0"/>
              <a:t>17.07.2022</a:t>
            </a:fld>
            <a:endParaRPr lang="en-UA"/>
          </a:p>
        </p:txBody>
      </p:sp>
      <p:sp>
        <p:nvSpPr>
          <p:cNvPr id="3" name="Footer Placeholder 2"/>
          <p:cNvSpPr>
            <a:spLocks noGrp="1"/>
          </p:cNvSpPr>
          <p:nvPr>
            <p:ph type="ftr" sz="quarter" idx="11"/>
          </p:nvPr>
        </p:nvSpPr>
        <p:spPr/>
        <p:txBody>
          <a:bodyPr/>
          <a:lstStyle/>
          <a:p>
            <a:endParaRPr lang="en-UA"/>
          </a:p>
        </p:txBody>
      </p:sp>
      <p:sp>
        <p:nvSpPr>
          <p:cNvPr id="4" name="Slide Number Placeholder 3"/>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423027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B105A9-828E-874B-8065-FEDBDCC97C54}" type="datetimeFigureOut">
              <a:rPr lang="en-UA" smtClean="0"/>
              <a:t>17.07.2022</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3123928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B105A9-828E-874B-8065-FEDBDCC97C54}" type="datetimeFigureOut">
              <a:rPr lang="en-UA" smtClean="0"/>
              <a:t>17.07.2022</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228923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xoft_lay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7BBD-085E-0949-A26C-518E699260B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A"/>
          </a:p>
        </p:txBody>
      </p:sp>
      <p:sp>
        <p:nvSpPr>
          <p:cNvPr id="3" name="Subtitle 2">
            <a:extLst>
              <a:ext uri="{FF2B5EF4-FFF2-40B4-BE49-F238E27FC236}">
                <a16:creationId xmlns:a16="http://schemas.microsoft.com/office/drawing/2014/main" id="{2B58C5F4-1C05-894D-A843-5275C18CE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Tree>
    <p:extLst>
      <p:ext uri="{BB962C8B-B14F-4D97-AF65-F5344CB8AC3E}">
        <p14:creationId xmlns:p14="http://schemas.microsoft.com/office/powerpoint/2010/main" val="277418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B105A9-828E-874B-8065-FEDBDCC97C54}" type="datetimeFigureOut">
              <a:rPr lang="en-UA" smtClean="0"/>
              <a:t>17.07.2022</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208673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B105A9-828E-874B-8065-FEDBDCC97C54}" type="datetimeFigureOut">
              <a:rPr lang="en-UA" smtClean="0"/>
              <a:t>17.07.2022</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223828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5B105A9-828E-874B-8065-FEDBDCC97C54}" type="datetimeFigureOut">
              <a:rPr lang="en-UA" smtClean="0"/>
              <a:t>17.07.2022</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7360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5B105A9-828E-874B-8065-FEDBDCC97C54}" type="datetimeFigureOut">
              <a:rPr lang="en-UA" smtClean="0"/>
              <a:t>17.07.2022</a:t>
            </a:fld>
            <a:endParaRPr lang="en-UA"/>
          </a:p>
        </p:txBody>
      </p:sp>
      <p:sp>
        <p:nvSpPr>
          <p:cNvPr id="8" name="Footer Placeholder 7"/>
          <p:cNvSpPr>
            <a:spLocks noGrp="1"/>
          </p:cNvSpPr>
          <p:nvPr>
            <p:ph type="ftr" sz="quarter" idx="11"/>
          </p:nvPr>
        </p:nvSpPr>
        <p:spPr/>
        <p:txBody>
          <a:bodyPr/>
          <a:lstStyle/>
          <a:p>
            <a:endParaRPr lang="en-UA"/>
          </a:p>
        </p:txBody>
      </p:sp>
      <p:sp>
        <p:nvSpPr>
          <p:cNvPr id="9" name="Slide Number Placeholder 8"/>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57365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5B105A9-828E-874B-8065-FEDBDCC97C54}" type="datetimeFigureOut">
              <a:rPr lang="en-UA" smtClean="0"/>
              <a:t>17.07.2022</a:t>
            </a:fld>
            <a:endParaRPr lang="en-UA"/>
          </a:p>
        </p:txBody>
      </p:sp>
      <p:sp>
        <p:nvSpPr>
          <p:cNvPr id="4" name="Footer Placeholder 3"/>
          <p:cNvSpPr>
            <a:spLocks noGrp="1"/>
          </p:cNvSpPr>
          <p:nvPr>
            <p:ph type="ftr" sz="quarter" idx="11"/>
          </p:nvPr>
        </p:nvSpPr>
        <p:spPr/>
        <p:txBody>
          <a:bodyPr/>
          <a:lstStyle/>
          <a:p>
            <a:endParaRPr lang="en-UA"/>
          </a:p>
        </p:txBody>
      </p:sp>
      <p:sp>
        <p:nvSpPr>
          <p:cNvPr id="5" name="Slide Number Placeholder 4"/>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341842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105A9-828E-874B-8065-FEDBDCC97C54}" type="datetimeFigureOut">
              <a:rPr lang="en-UA" smtClean="0"/>
              <a:t>17.07.2022</a:t>
            </a:fld>
            <a:endParaRPr lang="en-UA"/>
          </a:p>
        </p:txBody>
      </p:sp>
      <p:sp>
        <p:nvSpPr>
          <p:cNvPr id="3" name="Footer Placeholder 2"/>
          <p:cNvSpPr>
            <a:spLocks noGrp="1"/>
          </p:cNvSpPr>
          <p:nvPr>
            <p:ph type="ftr" sz="quarter" idx="11"/>
          </p:nvPr>
        </p:nvSpPr>
        <p:spPr/>
        <p:txBody>
          <a:bodyPr/>
          <a:lstStyle/>
          <a:p>
            <a:endParaRPr lang="en-UA"/>
          </a:p>
        </p:txBody>
      </p:sp>
      <p:sp>
        <p:nvSpPr>
          <p:cNvPr id="4" name="Slide Number Placeholder 3"/>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370159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B105A9-828E-874B-8065-FEDBDCC97C54}" type="datetimeFigureOut">
              <a:rPr lang="en-UA" smtClean="0"/>
              <a:t>17.07.2022</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279761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5B105A9-828E-874B-8065-FEDBDCC97C54}" type="datetimeFigureOut">
              <a:rPr lang="en-UA" smtClean="0"/>
              <a:t>17.07.2022</a:t>
            </a:fld>
            <a:endParaRPr lang="en-UA"/>
          </a:p>
        </p:txBody>
      </p:sp>
      <p:sp>
        <p:nvSpPr>
          <p:cNvPr id="6" name="Footer Placeholder 5"/>
          <p:cNvSpPr>
            <a:spLocks noGrp="1"/>
          </p:cNvSpPr>
          <p:nvPr>
            <p:ph type="ftr" sz="quarter" idx="11"/>
          </p:nvPr>
        </p:nvSpPr>
        <p:spPr>
          <a:xfrm>
            <a:off x="590396" y="6041362"/>
            <a:ext cx="3295413" cy="365125"/>
          </a:xfrm>
        </p:spPr>
        <p:txBody>
          <a:bodyPr/>
          <a:lstStyle/>
          <a:p>
            <a:endParaRPr lang="en-UA"/>
          </a:p>
        </p:txBody>
      </p:sp>
      <p:sp>
        <p:nvSpPr>
          <p:cNvPr id="7" name="Slide Number Placeholder 6"/>
          <p:cNvSpPr>
            <a:spLocks noGrp="1"/>
          </p:cNvSpPr>
          <p:nvPr>
            <p:ph type="sldNum" sz="quarter" idx="12"/>
          </p:nvPr>
        </p:nvSpPr>
        <p:spPr>
          <a:xfrm>
            <a:off x="4862689" y="5915888"/>
            <a:ext cx="1062155" cy="490599"/>
          </a:xfrm>
        </p:spPr>
        <p:txBody>
          <a:bodyPr/>
          <a:lstStyle/>
          <a:p>
            <a:fld id="{5A5B7E7C-2878-434B-A974-9638983B2206}" type="slidenum">
              <a:rPr lang="en-UA" smtClean="0"/>
              <a:t>‹#›</a:t>
            </a:fld>
            <a:endParaRPr lang="en-UA"/>
          </a:p>
        </p:txBody>
      </p:sp>
    </p:spTree>
    <p:extLst>
      <p:ext uri="{BB962C8B-B14F-4D97-AF65-F5344CB8AC3E}">
        <p14:creationId xmlns:p14="http://schemas.microsoft.com/office/powerpoint/2010/main" val="181906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A"/>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5B105A9-828E-874B-8065-FEDBDCC97C54}" type="datetimeFigureOut">
              <a:rPr lang="en-UA" smtClean="0"/>
              <a:t>17.07.2022</a:t>
            </a:fld>
            <a:endParaRPr lang="en-UA"/>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A5B7E7C-2878-434B-A974-9638983B2206}" type="slidenum">
              <a:rPr lang="en-UA" smtClean="0"/>
              <a:t>‹#›</a:t>
            </a:fld>
            <a:endParaRPr lang="en-UA"/>
          </a:p>
        </p:txBody>
      </p:sp>
    </p:spTree>
    <p:extLst>
      <p:ext uri="{BB962C8B-B14F-4D97-AF65-F5344CB8AC3E}">
        <p14:creationId xmlns:p14="http://schemas.microsoft.com/office/powerpoint/2010/main" val="4261395092"/>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scm.com/download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geeksforgeeks.org/version-control-systems/" TargetMode="External"/><Relationship Id="rId4" Type="http://schemas.openxmlformats.org/officeDocument/2006/relationships/hyperlink" Target="https://zepel.io/blog/5-git-workflows-to-improve-developm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33.jpg"/><Relationship Id="rId4" Type="http://schemas.openxmlformats.org/officeDocument/2006/relationships/hyperlink" Target="https://google.gik-team.com/?q=Funny+pe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62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815225-29C8-0047-8C48-DF5BA92FC657}"/>
              </a:ext>
            </a:extLst>
          </p:cNvPr>
          <p:cNvSpPr>
            <a:spLocks noGrp="1"/>
          </p:cNvSpPr>
          <p:nvPr>
            <p:ph type="ctrTitle"/>
          </p:nvPr>
        </p:nvSpPr>
        <p:spPr/>
        <p:txBody>
          <a:bodyPr/>
          <a:lstStyle/>
          <a:p>
            <a:r>
              <a:rPr lang="en-UA" dirty="0"/>
              <a:t>Exoft Camp</a:t>
            </a:r>
            <a:br>
              <a:rPr lang="en-UA" dirty="0"/>
            </a:br>
            <a:r>
              <a:rPr lang="en-US" b="0" dirty="0"/>
              <a:t>Lecture 1</a:t>
            </a:r>
            <a:endParaRPr lang="en-UA" dirty="0"/>
          </a:p>
        </p:txBody>
      </p:sp>
      <p:sp>
        <p:nvSpPr>
          <p:cNvPr id="9" name="Subtitle 8">
            <a:extLst>
              <a:ext uri="{FF2B5EF4-FFF2-40B4-BE49-F238E27FC236}">
                <a16:creationId xmlns:a16="http://schemas.microsoft.com/office/drawing/2014/main" id="{EBCA9133-35EA-114B-A019-B8F77753C7A6}"/>
              </a:ext>
            </a:extLst>
          </p:cNvPr>
          <p:cNvSpPr>
            <a:spLocks noGrp="1"/>
          </p:cNvSpPr>
          <p:nvPr>
            <p:ph type="subTitle" idx="1"/>
          </p:nvPr>
        </p:nvSpPr>
        <p:spPr/>
        <p:txBody>
          <a:bodyPr>
            <a:normAutofit/>
          </a:bodyPr>
          <a:lstStyle/>
          <a:p>
            <a:r>
              <a:rPr lang="en-US" b="1" dirty="0"/>
              <a:t>GIT</a:t>
            </a:r>
            <a:r>
              <a:rPr lang="en-US" dirty="0"/>
              <a:t> basic usage</a:t>
            </a:r>
          </a:p>
        </p:txBody>
      </p:sp>
      <p:pic>
        <p:nvPicPr>
          <p:cNvPr id="7" name="Picture 6">
            <a:extLst>
              <a:ext uri="{FF2B5EF4-FFF2-40B4-BE49-F238E27FC236}">
                <a16:creationId xmlns:a16="http://schemas.microsoft.com/office/drawing/2014/main" id="{B499EC2B-7F33-5644-ABC1-A9DA20C7D666}"/>
              </a:ext>
            </a:extLst>
          </p:cNvPr>
          <p:cNvPicPr>
            <a:picLocks noChangeAspect="1"/>
          </p:cNvPicPr>
          <p:nvPr/>
        </p:nvPicPr>
        <p:blipFill>
          <a:blip r:embed="rId2"/>
          <a:stretch>
            <a:fillRect/>
          </a:stretch>
        </p:blipFill>
        <p:spPr>
          <a:xfrm>
            <a:off x="11382001" y="6416059"/>
            <a:ext cx="718028" cy="320821"/>
          </a:xfrm>
          <a:prstGeom prst="rect">
            <a:avLst/>
          </a:prstGeom>
        </p:spPr>
      </p:pic>
    </p:spTree>
    <p:extLst>
      <p:ext uri="{BB962C8B-B14F-4D97-AF65-F5344CB8AC3E}">
        <p14:creationId xmlns:p14="http://schemas.microsoft.com/office/powerpoint/2010/main" val="379511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How it's working?</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5" name="object 3">
            <a:extLst>
              <a:ext uri="{FF2B5EF4-FFF2-40B4-BE49-F238E27FC236}">
                <a16:creationId xmlns:a16="http://schemas.microsoft.com/office/drawing/2014/main" id="{48A4D3EE-15A5-7F4D-8436-2904368A2AA7}"/>
              </a:ext>
            </a:extLst>
          </p:cNvPr>
          <p:cNvPicPr/>
          <p:nvPr/>
        </p:nvPicPr>
        <p:blipFill>
          <a:blip r:embed="rId3" cstate="print"/>
          <a:stretch>
            <a:fillRect/>
          </a:stretch>
        </p:blipFill>
        <p:spPr>
          <a:xfrm>
            <a:off x="3222849" y="2008890"/>
            <a:ext cx="5320174" cy="4849110"/>
          </a:xfrm>
          <a:prstGeom prst="rect">
            <a:avLst/>
          </a:prstGeom>
        </p:spPr>
      </p:pic>
    </p:spTree>
    <p:extLst>
      <p:ext uri="{BB962C8B-B14F-4D97-AF65-F5344CB8AC3E}">
        <p14:creationId xmlns:p14="http://schemas.microsoft.com/office/powerpoint/2010/main" val="412394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Installing Git</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4" name="Рисунок 3">
            <a:extLst>
              <a:ext uri="{FF2B5EF4-FFF2-40B4-BE49-F238E27FC236}">
                <a16:creationId xmlns:a16="http://schemas.microsoft.com/office/drawing/2014/main" id="{EDCBF8E5-26D0-4054-BEDD-E728595F8074}"/>
              </a:ext>
            </a:extLst>
          </p:cNvPr>
          <p:cNvPicPr>
            <a:picLocks noChangeAspect="1"/>
          </p:cNvPicPr>
          <p:nvPr/>
        </p:nvPicPr>
        <p:blipFill>
          <a:blip r:embed="rId3"/>
          <a:stretch>
            <a:fillRect/>
          </a:stretch>
        </p:blipFill>
        <p:spPr>
          <a:xfrm>
            <a:off x="688158" y="3429000"/>
            <a:ext cx="6962775" cy="2876550"/>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hlinkClick r:id="rId4"/>
              </a:rPr>
              <a:t>https://git-scm.com/downloads</a:t>
            </a:r>
            <a:endParaRPr lang="en-US" dirty="0"/>
          </a:p>
        </p:txBody>
      </p:sp>
    </p:spTree>
    <p:extLst>
      <p:ext uri="{BB962C8B-B14F-4D97-AF65-F5344CB8AC3E}">
        <p14:creationId xmlns:p14="http://schemas.microsoft.com/office/powerpoint/2010/main" val="61049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Git commands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a:t>
            </a:r>
            <a:r>
              <a:rPr lang="en-US" b="1" dirty="0" err="1"/>
              <a:t>init</a:t>
            </a:r>
            <a:r>
              <a:rPr lang="en-US" b="1" dirty="0"/>
              <a:t> - </a:t>
            </a:r>
            <a:r>
              <a:rPr lang="en-US" b="1" i="1" dirty="0"/>
              <a:t>Create an empty Git repository or reinitialize an existing one</a:t>
            </a:r>
            <a:endParaRPr lang="en-US" i="1" dirty="0"/>
          </a:p>
        </p:txBody>
      </p:sp>
      <p:pic>
        <p:nvPicPr>
          <p:cNvPr id="9" name="Рисунок 8">
            <a:extLst>
              <a:ext uri="{FF2B5EF4-FFF2-40B4-BE49-F238E27FC236}">
                <a16:creationId xmlns:a16="http://schemas.microsoft.com/office/drawing/2014/main" id="{0DF4DC13-D3DA-4971-B96E-36FDF88C6B41}"/>
              </a:ext>
            </a:extLst>
          </p:cNvPr>
          <p:cNvPicPr>
            <a:picLocks noChangeAspect="1"/>
          </p:cNvPicPr>
          <p:nvPr/>
        </p:nvPicPr>
        <p:blipFill>
          <a:blip r:embed="rId3"/>
          <a:stretch>
            <a:fillRect/>
          </a:stretch>
        </p:blipFill>
        <p:spPr>
          <a:xfrm>
            <a:off x="2609849" y="2857500"/>
            <a:ext cx="6972300" cy="381000"/>
          </a:xfrm>
          <a:prstGeom prst="rect">
            <a:avLst/>
          </a:prstGeom>
        </p:spPr>
      </p:pic>
      <p:sp>
        <p:nvSpPr>
          <p:cNvPr id="10" name="Subtitle 8">
            <a:extLst>
              <a:ext uri="{FF2B5EF4-FFF2-40B4-BE49-F238E27FC236}">
                <a16:creationId xmlns:a16="http://schemas.microsoft.com/office/drawing/2014/main" id="{B56A9C04-2FB2-44B0-93E7-6ABD35C2A800}"/>
              </a:ext>
            </a:extLst>
          </p:cNvPr>
          <p:cNvSpPr txBox="1">
            <a:spLocks/>
          </p:cNvSpPr>
          <p:nvPr/>
        </p:nvSpPr>
        <p:spPr>
          <a:xfrm>
            <a:off x="605814" y="3175763"/>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add *.* - </a:t>
            </a:r>
            <a:r>
              <a:rPr lang="en-US" b="1" i="1" dirty="0"/>
              <a:t>Add file contents to the index</a:t>
            </a:r>
            <a:endParaRPr lang="en-US" i="1" dirty="0"/>
          </a:p>
        </p:txBody>
      </p:sp>
      <p:pic>
        <p:nvPicPr>
          <p:cNvPr id="12" name="Рисунок 11">
            <a:extLst>
              <a:ext uri="{FF2B5EF4-FFF2-40B4-BE49-F238E27FC236}">
                <a16:creationId xmlns:a16="http://schemas.microsoft.com/office/drawing/2014/main" id="{913E7AE6-3CC6-43BB-9E8D-6A58EE0CEFA1}"/>
              </a:ext>
            </a:extLst>
          </p:cNvPr>
          <p:cNvPicPr>
            <a:picLocks noChangeAspect="1"/>
          </p:cNvPicPr>
          <p:nvPr/>
        </p:nvPicPr>
        <p:blipFill>
          <a:blip r:embed="rId4"/>
          <a:stretch>
            <a:fillRect/>
          </a:stretch>
        </p:blipFill>
        <p:spPr>
          <a:xfrm>
            <a:off x="2591401" y="3610737"/>
            <a:ext cx="6600825" cy="361950"/>
          </a:xfrm>
          <a:prstGeom prst="rect">
            <a:avLst/>
          </a:prstGeom>
        </p:spPr>
      </p:pic>
      <p:pic>
        <p:nvPicPr>
          <p:cNvPr id="14" name="Рисунок 13">
            <a:extLst>
              <a:ext uri="{FF2B5EF4-FFF2-40B4-BE49-F238E27FC236}">
                <a16:creationId xmlns:a16="http://schemas.microsoft.com/office/drawing/2014/main" id="{74975615-86DC-4B3C-AE01-BB9B17E0EE14}"/>
              </a:ext>
            </a:extLst>
          </p:cNvPr>
          <p:cNvPicPr>
            <a:picLocks noChangeAspect="1"/>
          </p:cNvPicPr>
          <p:nvPr/>
        </p:nvPicPr>
        <p:blipFill>
          <a:blip r:embed="rId5"/>
          <a:stretch>
            <a:fillRect/>
          </a:stretch>
        </p:blipFill>
        <p:spPr>
          <a:xfrm>
            <a:off x="2060036" y="4644409"/>
            <a:ext cx="8391525" cy="1771650"/>
          </a:xfrm>
          <a:prstGeom prst="rect">
            <a:avLst/>
          </a:prstGeom>
        </p:spPr>
      </p:pic>
    </p:spTree>
    <p:extLst>
      <p:ext uri="{BB962C8B-B14F-4D97-AF65-F5344CB8AC3E}">
        <p14:creationId xmlns:p14="http://schemas.microsoft.com/office/powerpoint/2010/main" val="143915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Git commands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commit -</a:t>
            </a:r>
            <a:r>
              <a:rPr lang="en-US" b="1" dirty="0" err="1"/>
              <a:t>m"initial</a:t>
            </a:r>
            <a:r>
              <a:rPr lang="en-US" b="1" dirty="0"/>
              <a:t> commit“ - </a:t>
            </a:r>
            <a:r>
              <a:rPr lang="en-US" b="1" i="1" dirty="0"/>
              <a:t>Record changes to the repository</a:t>
            </a:r>
            <a:endParaRPr lang="en-US" i="1" dirty="0"/>
          </a:p>
        </p:txBody>
      </p:sp>
      <p:pic>
        <p:nvPicPr>
          <p:cNvPr id="4" name="Рисунок 3">
            <a:extLst>
              <a:ext uri="{FF2B5EF4-FFF2-40B4-BE49-F238E27FC236}">
                <a16:creationId xmlns:a16="http://schemas.microsoft.com/office/drawing/2014/main" id="{DA3DA5E4-C626-4A81-ADA3-753A9BD82D79}"/>
              </a:ext>
            </a:extLst>
          </p:cNvPr>
          <p:cNvPicPr>
            <a:picLocks noChangeAspect="1"/>
          </p:cNvPicPr>
          <p:nvPr/>
        </p:nvPicPr>
        <p:blipFill>
          <a:blip r:embed="rId3"/>
          <a:stretch>
            <a:fillRect/>
          </a:stretch>
        </p:blipFill>
        <p:spPr>
          <a:xfrm>
            <a:off x="1577220" y="3232952"/>
            <a:ext cx="8753475" cy="2895600"/>
          </a:xfrm>
          <a:prstGeom prst="rect">
            <a:avLst/>
          </a:prstGeom>
        </p:spPr>
      </p:pic>
    </p:spTree>
    <p:extLst>
      <p:ext uri="{BB962C8B-B14F-4D97-AF65-F5344CB8AC3E}">
        <p14:creationId xmlns:p14="http://schemas.microsoft.com/office/powerpoint/2010/main" val="31034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Git commands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58551"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status - </a:t>
            </a:r>
            <a:r>
              <a:rPr lang="en-US" b="1" i="1" dirty="0"/>
              <a:t>Show the working tree status</a:t>
            </a:r>
            <a:endParaRPr lang="en-US" i="1" dirty="0"/>
          </a:p>
        </p:txBody>
      </p:sp>
      <p:pic>
        <p:nvPicPr>
          <p:cNvPr id="5" name="Рисунок 4">
            <a:extLst>
              <a:ext uri="{FF2B5EF4-FFF2-40B4-BE49-F238E27FC236}">
                <a16:creationId xmlns:a16="http://schemas.microsoft.com/office/drawing/2014/main" id="{F08789DB-E6C5-4298-93D7-86A451953985}"/>
              </a:ext>
            </a:extLst>
          </p:cNvPr>
          <p:cNvPicPr>
            <a:picLocks noChangeAspect="1"/>
          </p:cNvPicPr>
          <p:nvPr/>
        </p:nvPicPr>
        <p:blipFill>
          <a:blip r:embed="rId3"/>
          <a:stretch>
            <a:fillRect/>
          </a:stretch>
        </p:blipFill>
        <p:spPr>
          <a:xfrm>
            <a:off x="416149" y="3137449"/>
            <a:ext cx="3924300" cy="600075"/>
          </a:xfrm>
          <a:prstGeom prst="rect">
            <a:avLst/>
          </a:prstGeom>
        </p:spPr>
      </p:pic>
      <p:pic>
        <p:nvPicPr>
          <p:cNvPr id="11" name="Рисунок 10">
            <a:extLst>
              <a:ext uri="{FF2B5EF4-FFF2-40B4-BE49-F238E27FC236}">
                <a16:creationId xmlns:a16="http://schemas.microsoft.com/office/drawing/2014/main" id="{D38028E0-E347-49A1-BFF9-C549E467501E}"/>
              </a:ext>
            </a:extLst>
          </p:cNvPr>
          <p:cNvPicPr>
            <a:picLocks noChangeAspect="1"/>
          </p:cNvPicPr>
          <p:nvPr/>
        </p:nvPicPr>
        <p:blipFill>
          <a:blip r:embed="rId4"/>
          <a:stretch>
            <a:fillRect/>
          </a:stretch>
        </p:blipFill>
        <p:spPr>
          <a:xfrm>
            <a:off x="4908253" y="1926756"/>
            <a:ext cx="7191776" cy="4489304"/>
          </a:xfrm>
          <a:prstGeom prst="rect">
            <a:avLst/>
          </a:prstGeom>
        </p:spPr>
      </p:pic>
    </p:spTree>
    <p:extLst>
      <p:ext uri="{BB962C8B-B14F-4D97-AF65-F5344CB8AC3E}">
        <p14:creationId xmlns:p14="http://schemas.microsoft.com/office/powerpoint/2010/main" val="196903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Git commands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diff - </a:t>
            </a:r>
            <a:r>
              <a:rPr lang="en-US" b="1" i="1" dirty="0"/>
              <a:t>Show changes between commits, commit and working tree.</a:t>
            </a:r>
            <a:endParaRPr lang="en-US" i="1" dirty="0"/>
          </a:p>
        </p:txBody>
      </p:sp>
      <p:pic>
        <p:nvPicPr>
          <p:cNvPr id="5" name="Рисунок 4">
            <a:extLst>
              <a:ext uri="{FF2B5EF4-FFF2-40B4-BE49-F238E27FC236}">
                <a16:creationId xmlns:a16="http://schemas.microsoft.com/office/drawing/2014/main" id="{F7278A40-2C33-47FF-8EA5-433AAD967E50}"/>
              </a:ext>
            </a:extLst>
          </p:cNvPr>
          <p:cNvPicPr>
            <a:picLocks noChangeAspect="1"/>
          </p:cNvPicPr>
          <p:nvPr/>
        </p:nvPicPr>
        <p:blipFill>
          <a:blip r:embed="rId3"/>
          <a:stretch>
            <a:fillRect/>
          </a:stretch>
        </p:blipFill>
        <p:spPr>
          <a:xfrm>
            <a:off x="3846296" y="2989185"/>
            <a:ext cx="3895725" cy="3276600"/>
          </a:xfrm>
          <a:prstGeom prst="rect">
            <a:avLst/>
          </a:prstGeom>
        </p:spPr>
      </p:pic>
    </p:spTree>
    <p:extLst>
      <p:ext uri="{BB962C8B-B14F-4D97-AF65-F5344CB8AC3E}">
        <p14:creationId xmlns:p14="http://schemas.microsoft.com/office/powerpoint/2010/main" val="28467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err="1"/>
              <a:t>gitignore</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9" name="TextBox 8">
            <a:extLst>
              <a:ext uri="{FF2B5EF4-FFF2-40B4-BE49-F238E27FC236}">
                <a16:creationId xmlns:a16="http://schemas.microsoft.com/office/drawing/2014/main" id="{D964C5F8-16AF-4686-92BC-8610F08EDEE7}"/>
              </a:ext>
            </a:extLst>
          </p:cNvPr>
          <p:cNvSpPr txBox="1"/>
          <p:nvPr/>
        </p:nvSpPr>
        <p:spPr>
          <a:xfrm>
            <a:off x="0" y="2139752"/>
            <a:ext cx="11239130" cy="4801314"/>
          </a:xfrm>
          <a:prstGeom prst="rect">
            <a:avLst/>
          </a:prstGeom>
          <a:noFill/>
        </p:spPr>
        <p:txBody>
          <a:bodyPr wrap="square">
            <a:spAutoFit/>
          </a:bodyPr>
          <a:lstStyle/>
          <a:p>
            <a:r>
              <a:rPr lang="en-UA" sz="1800" dirty="0"/>
              <a:t># </a:t>
            </a:r>
            <a:r>
              <a:rPr lang="en-US" sz="1800" dirty="0"/>
              <a:t>ignore all </a:t>
            </a:r>
            <a:r>
              <a:rPr lang="en-UA" sz="1800" dirty="0"/>
              <a:t>.a</a:t>
            </a:r>
            <a:r>
              <a:rPr lang="en-US" sz="1800" dirty="0"/>
              <a:t> files</a:t>
            </a:r>
            <a:endParaRPr lang="en-UA" sz="1800" dirty="0"/>
          </a:p>
          <a:p>
            <a:r>
              <a:rPr lang="en-UA" sz="1800" dirty="0"/>
              <a:t>*.a</a:t>
            </a:r>
          </a:p>
          <a:p>
            <a:r>
              <a:rPr lang="en-UA" sz="1800" dirty="0"/>
              <a:t> </a:t>
            </a:r>
          </a:p>
          <a:p>
            <a:r>
              <a:rPr lang="en-UA" sz="1800" dirty="0"/>
              <a:t># </a:t>
            </a:r>
            <a:r>
              <a:rPr lang="en-US" sz="1800" dirty="0"/>
              <a:t>Keep track of </a:t>
            </a:r>
            <a:r>
              <a:rPr lang="en-US" sz="1800" dirty="0" err="1"/>
              <a:t>lib.a</a:t>
            </a:r>
            <a:r>
              <a:rPr lang="en-US" sz="1800" dirty="0"/>
              <a:t>, although we ignore the .a files above</a:t>
            </a:r>
            <a:endParaRPr lang="en-UA" sz="1800" dirty="0"/>
          </a:p>
          <a:p>
            <a:r>
              <a:rPr lang="en-UA" sz="1800" dirty="0"/>
              <a:t>!lib.a</a:t>
            </a:r>
          </a:p>
          <a:p>
            <a:r>
              <a:rPr lang="en-UA" sz="1800" dirty="0"/>
              <a:t> </a:t>
            </a:r>
          </a:p>
          <a:p>
            <a:r>
              <a:rPr lang="en-UA" sz="1800" dirty="0"/>
              <a:t># </a:t>
            </a:r>
            <a:r>
              <a:rPr lang="en-US" sz="1800" dirty="0"/>
              <a:t>Ignore the TODO file only in the current fo</a:t>
            </a:r>
            <a:r>
              <a:rPr lang="en-US" dirty="0"/>
              <a:t>lder</a:t>
            </a:r>
            <a:r>
              <a:rPr lang="en-US" sz="1800" dirty="0"/>
              <a:t>, not in other subdirs subdir/TODO </a:t>
            </a:r>
            <a:endParaRPr lang="en-UA" sz="1800" dirty="0"/>
          </a:p>
          <a:p>
            <a:r>
              <a:rPr lang="en-UA" sz="1800" dirty="0"/>
              <a:t>/TODO</a:t>
            </a:r>
          </a:p>
          <a:p>
            <a:r>
              <a:rPr lang="en-UA" sz="1800" dirty="0"/>
              <a:t> </a:t>
            </a:r>
          </a:p>
          <a:p>
            <a:r>
              <a:rPr lang="en-UA" sz="1800" dirty="0"/>
              <a:t># </a:t>
            </a:r>
            <a:r>
              <a:rPr lang="en-US" sz="1800" dirty="0"/>
              <a:t>Ignore all files in build folder</a:t>
            </a:r>
            <a:endParaRPr lang="en-UA" sz="1800" dirty="0"/>
          </a:p>
          <a:p>
            <a:r>
              <a:rPr lang="en-UA" sz="1800" dirty="0"/>
              <a:t>build/</a:t>
            </a:r>
          </a:p>
          <a:p>
            <a:r>
              <a:rPr lang="en-UA" sz="1800" dirty="0"/>
              <a:t> </a:t>
            </a:r>
          </a:p>
          <a:p>
            <a:r>
              <a:rPr lang="en-UA" sz="1800" dirty="0"/>
              <a:t># </a:t>
            </a:r>
            <a:r>
              <a:rPr lang="en-US" sz="1800" dirty="0"/>
              <a:t>Ignore</a:t>
            </a:r>
            <a:r>
              <a:rPr lang="en-UA" sz="1800" dirty="0"/>
              <a:t> doc/notes.txt, </a:t>
            </a:r>
            <a:r>
              <a:rPr lang="en-US" sz="1800" dirty="0"/>
              <a:t>but not ignore</a:t>
            </a:r>
            <a:r>
              <a:rPr lang="en-UA" sz="1800" dirty="0"/>
              <a:t> doc/server/arch.txt</a:t>
            </a:r>
          </a:p>
          <a:p>
            <a:r>
              <a:rPr lang="en-UA" sz="1800" dirty="0"/>
              <a:t>doc/*.txt</a:t>
            </a:r>
          </a:p>
          <a:p>
            <a:r>
              <a:rPr lang="en-UA" sz="1800" dirty="0"/>
              <a:t> </a:t>
            </a:r>
          </a:p>
          <a:p>
            <a:r>
              <a:rPr lang="en-UA" sz="1800" dirty="0"/>
              <a:t># </a:t>
            </a:r>
            <a:r>
              <a:rPr lang="en-US" dirty="0"/>
              <a:t>Ignore all .pdf files in the folder doc/ and in the all subfolders</a:t>
            </a:r>
            <a:endParaRPr lang="en-UA" sz="1800" dirty="0"/>
          </a:p>
          <a:p>
            <a:r>
              <a:rPr lang="en-UA" sz="1800" dirty="0"/>
              <a:t>doc/**/*.pdf </a:t>
            </a:r>
          </a:p>
        </p:txBody>
      </p:sp>
    </p:spTree>
    <p:extLst>
      <p:ext uri="{BB962C8B-B14F-4D97-AF65-F5344CB8AC3E}">
        <p14:creationId xmlns:p14="http://schemas.microsoft.com/office/powerpoint/2010/main" val="43655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Clone of existing repository</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clone https://github.com/solty2212/exoft_camp.git </a:t>
            </a:r>
            <a:r>
              <a:rPr lang="en-US" b="1" dirty="0" err="1"/>
              <a:t>project_name</a:t>
            </a:r>
            <a:endParaRPr lang="en-US" dirty="0"/>
          </a:p>
        </p:txBody>
      </p:sp>
      <p:pic>
        <p:nvPicPr>
          <p:cNvPr id="5" name="Рисунок 4">
            <a:extLst>
              <a:ext uri="{FF2B5EF4-FFF2-40B4-BE49-F238E27FC236}">
                <a16:creationId xmlns:a16="http://schemas.microsoft.com/office/drawing/2014/main" id="{0EB8C11D-4643-4C4C-8323-5589889F89AC}"/>
              </a:ext>
            </a:extLst>
          </p:cNvPr>
          <p:cNvPicPr>
            <a:picLocks noChangeAspect="1"/>
          </p:cNvPicPr>
          <p:nvPr/>
        </p:nvPicPr>
        <p:blipFill>
          <a:blip r:embed="rId3"/>
          <a:stretch>
            <a:fillRect/>
          </a:stretch>
        </p:blipFill>
        <p:spPr>
          <a:xfrm>
            <a:off x="810000" y="3195729"/>
            <a:ext cx="9010650" cy="1247775"/>
          </a:xfrm>
          <a:prstGeom prst="rect">
            <a:avLst/>
          </a:prstGeom>
        </p:spPr>
      </p:pic>
    </p:spTree>
    <p:extLst>
      <p:ext uri="{BB962C8B-B14F-4D97-AF65-F5344CB8AC3E}">
        <p14:creationId xmlns:p14="http://schemas.microsoft.com/office/powerpoint/2010/main" val="18640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Branch Workflow</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2050" name="Picture 2" descr="5 Git Workflows &amp;amp; Branching Strategy to deliver better code">
            <a:extLst>
              <a:ext uri="{FF2B5EF4-FFF2-40B4-BE49-F238E27FC236}">
                <a16:creationId xmlns:a16="http://schemas.microsoft.com/office/drawing/2014/main" id="{4C9AB259-1416-41C5-B3A0-4C64210C9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82" y="2254929"/>
            <a:ext cx="9468453" cy="439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8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Work with branches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branch feature/sidebar</a:t>
            </a:r>
            <a:r>
              <a:rPr lang="uk-UA" b="1" dirty="0"/>
              <a:t> – </a:t>
            </a:r>
            <a:r>
              <a:rPr lang="en-US" b="1" dirty="0"/>
              <a:t>Create new branch</a:t>
            </a:r>
          </a:p>
          <a:p>
            <a:r>
              <a:rPr lang="en-US" b="1" dirty="0"/>
              <a:t>git checkout -b feature/sidebar master - Switch branches or restore working tree files</a:t>
            </a:r>
          </a:p>
        </p:txBody>
      </p:sp>
      <p:pic>
        <p:nvPicPr>
          <p:cNvPr id="4" name="Рисунок 3">
            <a:extLst>
              <a:ext uri="{FF2B5EF4-FFF2-40B4-BE49-F238E27FC236}">
                <a16:creationId xmlns:a16="http://schemas.microsoft.com/office/drawing/2014/main" id="{234A6197-654C-490D-AAC8-60AC069D6BEA}"/>
              </a:ext>
            </a:extLst>
          </p:cNvPr>
          <p:cNvPicPr>
            <a:picLocks noChangeAspect="1"/>
          </p:cNvPicPr>
          <p:nvPr/>
        </p:nvPicPr>
        <p:blipFill>
          <a:blip r:embed="rId3"/>
          <a:stretch>
            <a:fillRect/>
          </a:stretch>
        </p:blipFill>
        <p:spPr>
          <a:xfrm>
            <a:off x="2011347" y="3081256"/>
            <a:ext cx="6819900" cy="333375"/>
          </a:xfrm>
          <a:prstGeom prst="rect">
            <a:avLst/>
          </a:prstGeom>
        </p:spPr>
      </p:pic>
      <p:sp>
        <p:nvSpPr>
          <p:cNvPr id="10" name="Subtitle 8">
            <a:extLst>
              <a:ext uri="{FF2B5EF4-FFF2-40B4-BE49-F238E27FC236}">
                <a16:creationId xmlns:a16="http://schemas.microsoft.com/office/drawing/2014/main" id="{5EC718FB-D6AF-4593-8E3A-64DB259A9FB3}"/>
              </a:ext>
            </a:extLst>
          </p:cNvPr>
          <p:cNvSpPr txBox="1">
            <a:spLocks/>
          </p:cNvSpPr>
          <p:nvPr/>
        </p:nvSpPr>
        <p:spPr>
          <a:xfrm>
            <a:off x="605814" y="3520037"/>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checkout feature/sidebar</a:t>
            </a:r>
          </a:p>
        </p:txBody>
      </p:sp>
      <p:pic>
        <p:nvPicPr>
          <p:cNvPr id="12" name="Рисунок 11">
            <a:extLst>
              <a:ext uri="{FF2B5EF4-FFF2-40B4-BE49-F238E27FC236}">
                <a16:creationId xmlns:a16="http://schemas.microsoft.com/office/drawing/2014/main" id="{7853229A-748B-438F-BAE1-C6712FEA366D}"/>
              </a:ext>
            </a:extLst>
          </p:cNvPr>
          <p:cNvPicPr>
            <a:picLocks noChangeAspect="1"/>
          </p:cNvPicPr>
          <p:nvPr/>
        </p:nvPicPr>
        <p:blipFill>
          <a:blip r:embed="rId4"/>
          <a:stretch>
            <a:fillRect/>
          </a:stretch>
        </p:blipFill>
        <p:spPr>
          <a:xfrm>
            <a:off x="2011347" y="3955011"/>
            <a:ext cx="5753100" cy="514350"/>
          </a:xfrm>
          <a:prstGeom prst="rect">
            <a:avLst/>
          </a:prstGeom>
        </p:spPr>
      </p:pic>
      <p:sp>
        <p:nvSpPr>
          <p:cNvPr id="13" name="Subtitle 8">
            <a:extLst>
              <a:ext uri="{FF2B5EF4-FFF2-40B4-BE49-F238E27FC236}">
                <a16:creationId xmlns:a16="http://schemas.microsoft.com/office/drawing/2014/main" id="{BA50923B-5BD5-48AB-8DC3-6E767A3B5AB2}"/>
              </a:ext>
            </a:extLst>
          </p:cNvPr>
          <p:cNvSpPr txBox="1">
            <a:spLocks/>
          </p:cNvSpPr>
          <p:nvPr/>
        </p:nvSpPr>
        <p:spPr>
          <a:xfrm>
            <a:off x="605814" y="4582143"/>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branch -d feature/sidebar2</a:t>
            </a:r>
          </a:p>
        </p:txBody>
      </p:sp>
      <p:pic>
        <p:nvPicPr>
          <p:cNvPr id="15" name="Рисунок 14">
            <a:extLst>
              <a:ext uri="{FF2B5EF4-FFF2-40B4-BE49-F238E27FC236}">
                <a16:creationId xmlns:a16="http://schemas.microsoft.com/office/drawing/2014/main" id="{DB13193D-408A-4893-A7AE-69CBA8E3DACD}"/>
              </a:ext>
            </a:extLst>
          </p:cNvPr>
          <p:cNvPicPr>
            <a:picLocks noChangeAspect="1"/>
          </p:cNvPicPr>
          <p:nvPr/>
        </p:nvPicPr>
        <p:blipFill>
          <a:blip r:embed="rId5"/>
          <a:stretch>
            <a:fillRect/>
          </a:stretch>
        </p:blipFill>
        <p:spPr>
          <a:xfrm>
            <a:off x="2011347" y="5017117"/>
            <a:ext cx="5810250" cy="342900"/>
          </a:xfrm>
          <a:prstGeom prst="rect">
            <a:avLst/>
          </a:prstGeom>
        </p:spPr>
      </p:pic>
    </p:spTree>
    <p:extLst>
      <p:ext uri="{BB962C8B-B14F-4D97-AF65-F5344CB8AC3E}">
        <p14:creationId xmlns:p14="http://schemas.microsoft.com/office/powerpoint/2010/main" val="417092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0EFC-FF80-344B-BC2D-D29B44B1A502}"/>
              </a:ext>
            </a:extLst>
          </p:cNvPr>
          <p:cNvSpPr>
            <a:spLocks noGrp="1"/>
          </p:cNvSpPr>
          <p:nvPr>
            <p:ph type="title"/>
          </p:nvPr>
        </p:nvSpPr>
        <p:spPr/>
        <p:txBody>
          <a:bodyPr/>
          <a:lstStyle/>
          <a:p>
            <a:r>
              <a:rPr lang="en-GB" dirty="0"/>
              <a:t>What we are going to learn about?</a:t>
            </a:r>
            <a:endParaRPr lang="en-UA" dirty="0"/>
          </a:p>
        </p:txBody>
      </p:sp>
      <p:sp>
        <p:nvSpPr>
          <p:cNvPr id="3" name="Content Placeholder 2">
            <a:extLst>
              <a:ext uri="{FF2B5EF4-FFF2-40B4-BE49-F238E27FC236}">
                <a16:creationId xmlns:a16="http://schemas.microsoft.com/office/drawing/2014/main" id="{65736D7A-42B1-3C48-8127-384050BA94F9}"/>
              </a:ext>
            </a:extLst>
          </p:cNvPr>
          <p:cNvSpPr>
            <a:spLocks noGrp="1"/>
          </p:cNvSpPr>
          <p:nvPr>
            <p:ph idx="1"/>
          </p:nvPr>
        </p:nvSpPr>
        <p:spPr>
          <a:xfrm>
            <a:off x="587892" y="2399841"/>
            <a:ext cx="10554574" cy="3929938"/>
          </a:xfrm>
        </p:spPr>
        <p:txBody>
          <a:bodyPr numCol="2">
            <a:normAutofit/>
          </a:bodyPr>
          <a:lstStyle/>
          <a:p>
            <a:r>
              <a:rPr lang="en-US" dirty="0"/>
              <a:t>What is a “version control system”?</a:t>
            </a:r>
          </a:p>
          <a:p>
            <a:r>
              <a:rPr lang="en-US" sz="1800" dirty="0"/>
              <a:t>Why Version Control system is so Important?</a:t>
            </a:r>
          </a:p>
          <a:p>
            <a:r>
              <a:rPr lang="en-US" dirty="0"/>
              <a:t>Benefits of the version control system</a:t>
            </a:r>
            <a:endParaRPr lang="uk-UA" dirty="0"/>
          </a:p>
          <a:p>
            <a:r>
              <a:rPr lang="en-US" dirty="0"/>
              <a:t>Types of Version Control Systems</a:t>
            </a:r>
          </a:p>
          <a:p>
            <a:r>
              <a:rPr lang="en-US" dirty="0"/>
              <a:t>How it's working?</a:t>
            </a:r>
          </a:p>
          <a:p>
            <a:r>
              <a:rPr lang="en-US" dirty="0"/>
              <a:t>Installing Git</a:t>
            </a:r>
          </a:p>
          <a:p>
            <a:r>
              <a:rPr lang="en-US" dirty="0"/>
              <a:t>Git commands</a:t>
            </a:r>
          </a:p>
          <a:p>
            <a:r>
              <a:rPr lang="en-US" dirty="0" err="1"/>
              <a:t>gitignore</a:t>
            </a:r>
            <a:endParaRPr lang="en-US" dirty="0"/>
          </a:p>
          <a:p>
            <a:r>
              <a:rPr lang="en-US" dirty="0"/>
              <a:t>Clone of existing repository</a:t>
            </a:r>
            <a:endParaRPr lang="uk-UA" dirty="0"/>
          </a:p>
          <a:p>
            <a:r>
              <a:rPr lang="en-US" dirty="0"/>
              <a:t>Work with branches</a:t>
            </a:r>
          </a:p>
          <a:p>
            <a:r>
              <a:rPr lang="en-US" dirty="0"/>
              <a:t>Mergers and conflicts</a:t>
            </a:r>
          </a:p>
          <a:p>
            <a:r>
              <a:rPr lang="en-US" dirty="0"/>
              <a:t>Interaction with remote repo</a:t>
            </a:r>
          </a:p>
          <a:p>
            <a:r>
              <a:rPr lang="en-US" dirty="0"/>
              <a:t>Git Workflow</a:t>
            </a:r>
          </a:p>
          <a:p>
            <a:r>
              <a:rPr lang="en-US" dirty="0"/>
              <a:t>Additional software to work with GIT</a:t>
            </a:r>
          </a:p>
          <a:p>
            <a:endParaRPr lang="uk-UA" dirty="0"/>
          </a:p>
        </p:txBody>
      </p:sp>
      <p:pic>
        <p:nvPicPr>
          <p:cNvPr id="5" name="Picture 4">
            <a:extLst>
              <a:ext uri="{FF2B5EF4-FFF2-40B4-BE49-F238E27FC236}">
                <a16:creationId xmlns:a16="http://schemas.microsoft.com/office/drawing/2014/main" id="{8C2D498D-DBBA-D740-9130-072CA95FF6E9}"/>
              </a:ext>
            </a:extLst>
          </p:cNvPr>
          <p:cNvPicPr>
            <a:picLocks noChangeAspect="1"/>
          </p:cNvPicPr>
          <p:nvPr/>
        </p:nvPicPr>
        <p:blipFill>
          <a:blip r:embed="rId3"/>
          <a:stretch>
            <a:fillRect/>
          </a:stretch>
        </p:blipFill>
        <p:spPr>
          <a:xfrm>
            <a:off x="11382001" y="6416059"/>
            <a:ext cx="718028" cy="320821"/>
          </a:xfrm>
          <a:prstGeom prst="rect">
            <a:avLst/>
          </a:prstGeom>
        </p:spPr>
      </p:pic>
    </p:spTree>
    <p:extLst>
      <p:ext uri="{BB962C8B-B14F-4D97-AF65-F5344CB8AC3E}">
        <p14:creationId xmlns:p14="http://schemas.microsoft.com/office/powerpoint/2010/main" val="303867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Work with branches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git branch </a:t>
            </a:r>
            <a:r>
              <a:rPr lang="uk-UA" b="1" dirty="0"/>
              <a:t>– </a:t>
            </a:r>
            <a:r>
              <a:rPr lang="en-US" b="1" dirty="0"/>
              <a:t>List of branches</a:t>
            </a:r>
          </a:p>
        </p:txBody>
      </p:sp>
      <p:pic>
        <p:nvPicPr>
          <p:cNvPr id="5" name="Рисунок 4">
            <a:extLst>
              <a:ext uri="{FF2B5EF4-FFF2-40B4-BE49-F238E27FC236}">
                <a16:creationId xmlns:a16="http://schemas.microsoft.com/office/drawing/2014/main" id="{E0C55844-898C-4CC0-94DC-5F8FA7983FF3}"/>
              </a:ext>
            </a:extLst>
          </p:cNvPr>
          <p:cNvPicPr>
            <a:picLocks noChangeAspect="1"/>
          </p:cNvPicPr>
          <p:nvPr/>
        </p:nvPicPr>
        <p:blipFill>
          <a:blip r:embed="rId3"/>
          <a:stretch>
            <a:fillRect/>
          </a:stretch>
        </p:blipFill>
        <p:spPr>
          <a:xfrm>
            <a:off x="2953073" y="3126273"/>
            <a:ext cx="5362575" cy="790575"/>
          </a:xfrm>
          <a:prstGeom prst="rect">
            <a:avLst/>
          </a:prstGeom>
        </p:spPr>
      </p:pic>
    </p:spTree>
    <p:extLst>
      <p:ext uri="{BB962C8B-B14F-4D97-AF65-F5344CB8AC3E}">
        <p14:creationId xmlns:p14="http://schemas.microsoft.com/office/powerpoint/2010/main" val="192756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Mergers and conflicts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605814" y="2360094"/>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 git checkout master</a:t>
            </a:r>
          </a:p>
          <a:p>
            <a:r>
              <a:rPr lang="en-US" b="1" dirty="0"/>
              <a:t>git merge feature/sidebar</a:t>
            </a:r>
          </a:p>
        </p:txBody>
      </p:sp>
      <p:pic>
        <p:nvPicPr>
          <p:cNvPr id="4" name="Рисунок 3">
            <a:extLst>
              <a:ext uri="{FF2B5EF4-FFF2-40B4-BE49-F238E27FC236}">
                <a16:creationId xmlns:a16="http://schemas.microsoft.com/office/drawing/2014/main" id="{A9CCE756-2E8F-440C-ABF4-65B5576875D7}"/>
              </a:ext>
            </a:extLst>
          </p:cNvPr>
          <p:cNvPicPr>
            <a:picLocks noChangeAspect="1"/>
          </p:cNvPicPr>
          <p:nvPr/>
        </p:nvPicPr>
        <p:blipFill>
          <a:blip r:embed="rId3"/>
          <a:stretch>
            <a:fillRect/>
          </a:stretch>
        </p:blipFill>
        <p:spPr>
          <a:xfrm>
            <a:off x="4828801" y="2286950"/>
            <a:ext cx="6553200" cy="695325"/>
          </a:xfrm>
          <a:prstGeom prst="rect">
            <a:avLst/>
          </a:prstGeom>
        </p:spPr>
      </p:pic>
      <p:pic>
        <p:nvPicPr>
          <p:cNvPr id="11" name="Рисунок 10">
            <a:extLst>
              <a:ext uri="{FF2B5EF4-FFF2-40B4-BE49-F238E27FC236}">
                <a16:creationId xmlns:a16="http://schemas.microsoft.com/office/drawing/2014/main" id="{D7BC1DE1-E785-477A-A352-619E7F7F6BEB}"/>
              </a:ext>
            </a:extLst>
          </p:cNvPr>
          <p:cNvPicPr>
            <a:picLocks noChangeAspect="1"/>
          </p:cNvPicPr>
          <p:nvPr/>
        </p:nvPicPr>
        <p:blipFill>
          <a:blip r:embed="rId4"/>
          <a:stretch>
            <a:fillRect/>
          </a:stretch>
        </p:blipFill>
        <p:spPr>
          <a:xfrm>
            <a:off x="348361" y="3133205"/>
            <a:ext cx="5430008" cy="3724795"/>
          </a:xfrm>
          <a:prstGeom prst="rect">
            <a:avLst/>
          </a:prstGeom>
        </p:spPr>
      </p:pic>
    </p:spTree>
    <p:extLst>
      <p:ext uri="{BB962C8B-B14F-4D97-AF65-F5344CB8AC3E}">
        <p14:creationId xmlns:p14="http://schemas.microsoft.com/office/powerpoint/2010/main" val="83321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Interaction with remote repo</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8" name="Subtitle 8">
            <a:extLst>
              <a:ext uri="{FF2B5EF4-FFF2-40B4-BE49-F238E27FC236}">
                <a16:creationId xmlns:a16="http://schemas.microsoft.com/office/drawing/2014/main" id="{20B519EC-EF09-40F2-93B7-9E6B11B8D81A}"/>
              </a:ext>
            </a:extLst>
          </p:cNvPr>
          <p:cNvSpPr txBox="1">
            <a:spLocks/>
          </p:cNvSpPr>
          <p:nvPr/>
        </p:nvSpPr>
        <p:spPr>
          <a:xfrm>
            <a:off x="481527" y="2644179"/>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 git fetch - Download objects and refs from another repository</a:t>
            </a:r>
          </a:p>
          <a:p>
            <a:r>
              <a:rPr lang="en-US" b="1" dirty="0"/>
              <a:t>git pull - Fetch from and integrate with another repository or a local branch</a:t>
            </a:r>
          </a:p>
          <a:p>
            <a:r>
              <a:rPr lang="en-US" b="1" dirty="0"/>
              <a:t>git push origin </a:t>
            </a:r>
            <a:r>
              <a:rPr lang="en-US" b="1" dirty="0" err="1"/>
              <a:t>branch_name</a:t>
            </a:r>
            <a:r>
              <a:rPr lang="en-US" b="1" dirty="0"/>
              <a:t> - Update remote refs along with associated objects</a:t>
            </a:r>
          </a:p>
        </p:txBody>
      </p:sp>
    </p:spTree>
    <p:extLst>
      <p:ext uri="{BB962C8B-B14F-4D97-AF65-F5344CB8AC3E}">
        <p14:creationId xmlns:p14="http://schemas.microsoft.com/office/powerpoint/2010/main" val="108752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Git Workflow</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3074" name="Picture 2" descr="Gitflow workflow">
            <a:extLst>
              <a:ext uri="{FF2B5EF4-FFF2-40B4-BE49-F238E27FC236}">
                <a16:creationId xmlns:a16="http://schemas.microsoft.com/office/drawing/2014/main" id="{B064C653-1FDB-47F3-ACEF-01316B902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00" y="2238320"/>
            <a:ext cx="8558074" cy="449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48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Additional software: Inner VS feature</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5" name="Рисунок 4">
            <a:extLst>
              <a:ext uri="{FF2B5EF4-FFF2-40B4-BE49-F238E27FC236}">
                <a16:creationId xmlns:a16="http://schemas.microsoft.com/office/drawing/2014/main" id="{0EFA9218-1DE0-4A06-A873-E11151626EF4}"/>
              </a:ext>
            </a:extLst>
          </p:cNvPr>
          <p:cNvPicPr>
            <a:picLocks noChangeAspect="1"/>
          </p:cNvPicPr>
          <p:nvPr/>
        </p:nvPicPr>
        <p:blipFill>
          <a:blip r:embed="rId3"/>
          <a:stretch>
            <a:fillRect/>
          </a:stretch>
        </p:blipFill>
        <p:spPr>
          <a:xfrm>
            <a:off x="1624614" y="2195692"/>
            <a:ext cx="8140823" cy="4443533"/>
          </a:xfrm>
          <a:prstGeom prst="rect">
            <a:avLst/>
          </a:prstGeom>
        </p:spPr>
      </p:pic>
    </p:spTree>
    <p:extLst>
      <p:ext uri="{BB962C8B-B14F-4D97-AF65-F5344CB8AC3E}">
        <p14:creationId xmlns:p14="http://schemas.microsoft.com/office/powerpoint/2010/main" val="1933588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Additional software: Inner VS feature</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8" name="Рисунок 7">
            <a:extLst>
              <a:ext uri="{FF2B5EF4-FFF2-40B4-BE49-F238E27FC236}">
                <a16:creationId xmlns:a16="http://schemas.microsoft.com/office/drawing/2014/main" id="{DECFD725-083A-4DFA-9E2C-6FCB149324A2}"/>
              </a:ext>
            </a:extLst>
          </p:cNvPr>
          <p:cNvPicPr>
            <a:picLocks noChangeAspect="1"/>
          </p:cNvPicPr>
          <p:nvPr/>
        </p:nvPicPr>
        <p:blipFill>
          <a:blip r:embed="rId3"/>
          <a:stretch>
            <a:fillRect/>
          </a:stretch>
        </p:blipFill>
        <p:spPr>
          <a:xfrm>
            <a:off x="151720" y="2145198"/>
            <a:ext cx="5324475" cy="3543300"/>
          </a:xfrm>
          <a:prstGeom prst="rect">
            <a:avLst/>
          </a:prstGeom>
        </p:spPr>
      </p:pic>
      <p:pic>
        <p:nvPicPr>
          <p:cNvPr id="4" name="Рисунок 3">
            <a:extLst>
              <a:ext uri="{FF2B5EF4-FFF2-40B4-BE49-F238E27FC236}">
                <a16:creationId xmlns:a16="http://schemas.microsoft.com/office/drawing/2014/main" id="{681F526E-C54F-4458-9112-0ECD1029CBB4}"/>
              </a:ext>
            </a:extLst>
          </p:cNvPr>
          <p:cNvPicPr>
            <a:picLocks noChangeAspect="1"/>
          </p:cNvPicPr>
          <p:nvPr/>
        </p:nvPicPr>
        <p:blipFill>
          <a:blip r:embed="rId4"/>
          <a:stretch>
            <a:fillRect/>
          </a:stretch>
        </p:blipFill>
        <p:spPr>
          <a:xfrm>
            <a:off x="6096000" y="1944838"/>
            <a:ext cx="3757244" cy="4718216"/>
          </a:xfrm>
          <a:prstGeom prst="rect">
            <a:avLst/>
          </a:prstGeom>
        </p:spPr>
      </p:pic>
    </p:spTree>
    <p:extLst>
      <p:ext uri="{BB962C8B-B14F-4D97-AF65-F5344CB8AC3E}">
        <p14:creationId xmlns:p14="http://schemas.microsoft.com/office/powerpoint/2010/main" val="113853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a:xfrm>
            <a:off x="809999" y="447188"/>
            <a:ext cx="10899647" cy="970450"/>
          </a:xfrm>
        </p:spPr>
        <p:txBody>
          <a:bodyPr/>
          <a:lstStyle/>
          <a:p>
            <a:br>
              <a:rPr lang="en-UA" dirty="0"/>
            </a:br>
            <a:r>
              <a:rPr lang="en-GB" sz="3200" b="0" dirty="0"/>
              <a:t>GIT basic usage</a:t>
            </a:r>
            <a:br>
              <a:rPr lang="en-GB" sz="3200" b="0" dirty="0"/>
            </a:br>
            <a:r>
              <a:rPr lang="en-US" dirty="0"/>
              <a:t>Additional software: Inner VS Code feature</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5" name="Рисунок 4">
            <a:extLst>
              <a:ext uri="{FF2B5EF4-FFF2-40B4-BE49-F238E27FC236}">
                <a16:creationId xmlns:a16="http://schemas.microsoft.com/office/drawing/2014/main" id="{0C80D23B-0824-44A1-8373-70A151D0A761}"/>
              </a:ext>
            </a:extLst>
          </p:cNvPr>
          <p:cNvPicPr>
            <a:picLocks noChangeAspect="1"/>
          </p:cNvPicPr>
          <p:nvPr/>
        </p:nvPicPr>
        <p:blipFill>
          <a:blip r:embed="rId3"/>
          <a:stretch>
            <a:fillRect/>
          </a:stretch>
        </p:blipFill>
        <p:spPr>
          <a:xfrm>
            <a:off x="532660" y="2213707"/>
            <a:ext cx="8350473" cy="4523173"/>
          </a:xfrm>
          <a:prstGeom prst="rect">
            <a:avLst/>
          </a:prstGeom>
        </p:spPr>
      </p:pic>
    </p:spTree>
    <p:extLst>
      <p:ext uri="{BB962C8B-B14F-4D97-AF65-F5344CB8AC3E}">
        <p14:creationId xmlns:p14="http://schemas.microsoft.com/office/powerpoint/2010/main" val="2991615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a:xfrm>
            <a:off x="809999" y="447188"/>
            <a:ext cx="10899647" cy="970450"/>
          </a:xfrm>
        </p:spPr>
        <p:txBody>
          <a:bodyPr/>
          <a:lstStyle/>
          <a:p>
            <a:br>
              <a:rPr lang="en-UA" dirty="0"/>
            </a:br>
            <a:r>
              <a:rPr lang="en-GB" sz="3200" b="0" dirty="0"/>
              <a:t>GIT basic usage</a:t>
            </a:r>
            <a:br>
              <a:rPr lang="en-GB" sz="3200" b="0" dirty="0"/>
            </a:br>
            <a:r>
              <a:rPr lang="en-US" dirty="0"/>
              <a:t>Additional software: Inner VS Code feature</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4" name="Рисунок 3">
            <a:extLst>
              <a:ext uri="{FF2B5EF4-FFF2-40B4-BE49-F238E27FC236}">
                <a16:creationId xmlns:a16="http://schemas.microsoft.com/office/drawing/2014/main" id="{594EA7C0-9460-41BB-A09E-5F3474075F2D}"/>
              </a:ext>
            </a:extLst>
          </p:cNvPr>
          <p:cNvPicPr>
            <a:picLocks noChangeAspect="1"/>
          </p:cNvPicPr>
          <p:nvPr/>
        </p:nvPicPr>
        <p:blipFill>
          <a:blip r:embed="rId3"/>
          <a:stretch>
            <a:fillRect/>
          </a:stretch>
        </p:blipFill>
        <p:spPr>
          <a:xfrm>
            <a:off x="149858" y="2166151"/>
            <a:ext cx="7323779" cy="3967047"/>
          </a:xfrm>
          <a:prstGeom prst="rect">
            <a:avLst/>
          </a:prstGeom>
        </p:spPr>
      </p:pic>
      <p:pic>
        <p:nvPicPr>
          <p:cNvPr id="8" name="Рисунок 7">
            <a:extLst>
              <a:ext uri="{FF2B5EF4-FFF2-40B4-BE49-F238E27FC236}">
                <a16:creationId xmlns:a16="http://schemas.microsoft.com/office/drawing/2014/main" id="{410E9BAD-EB54-4CAA-9D0B-D7BDCCB1C634}"/>
              </a:ext>
            </a:extLst>
          </p:cNvPr>
          <p:cNvPicPr>
            <a:picLocks noChangeAspect="1"/>
          </p:cNvPicPr>
          <p:nvPr/>
        </p:nvPicPr>
        <p:blipFill>
          <a:blip r:embed="rId4"/>
          <a:stretch>
            <a:fillRect/>
          </a:stretch>
        </p:blipFill>
        <p:spPr>
          <a:xfrm>
            <a:off x="8273989" y="1977793"/>
            <a:ext cx="2372088" cy="4598676"/>
          </a:xfrm>
          <a:prstGeom prst="rect">
            <a:avLst/>
          </a:prstGeom>
        </p:spPr>
      </p:pic>
    </p:spTree>
    <p:extLst>
      <p:ext uri="{BB962C8B-B14F-4D97-AF65-F5344CB8AC3E}">
        <p14:creationId xmlns:p14="http://schemas.microsoft.com/office/powerpoint/2010/main" val="1700083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a:xfrm>
            <a:off x="725917" y="415657"/>
            <a:ext cx="10899647" cy="970450"/>
          </a:xfrm>
        </p:spPr>
        <p:txBody>
          <a:bodyPr/>
          <a:lstStyle/>
          <a:p>
            <a:br>
              <a:rPr lang="en-UA" dirty="0"/>
            </a:br>
            <a:r>
              <a:rPr lang="en-GB" sz="3200" b="0" dirty="0"/>
              <a:t>GIT basic usage</a:t>
            </a:r>
            <a:br>
              <a:rPr lang="en-GB" sz="3200" b="0" dirty="0"/>
            </a:br>
            <a:r>
              <a:rPr lang="en-US" dirty="0"/>
              <a:t>Additional software: Fork</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4" name="Picture 3">
            <a:extLst>
              <a:ext uri="{FF2B5EF4-FFF2-40B4-BE49-F238E27FC236}">
                <a16:creationId xmlns:a16="http://schemas.microsoft.com/office/drawing/2014/main" id="{3A74BABC-A563-A9E4-B7BE-6D6816B1EAC1}"/>
              </a:ext>
            </a:extLst>
          </p:cNvPr>
          <p:cNvPicPr>
            <a:picLocks noChangeAspect="1"/>
          </p:cNvPicPr>
          <p:nvPr/>
        </p:nvPicPr>
        <p:blipFill>
          <a:blip r:embed="rId3"/>
          <a:stretch>
            <a:fillRect/>
          </a:stretch>
        </p:blipFill>
        <p:spPr>
          <a:xfrm>
            <a:off x="1135117" y="1888544"/>
            <a:ext cx="9207062" cy="4848335"/>
          </a:xfrm>
          <a:prstGeom prst="rect">
            <a:avLst/>
          </a:prstGeom>
        </p:spPr>
      </p:pic>
    </p:spTree>
    <p:extLst>
      <p:ext uri="{BB962C8B-B14F-4D97-AF65-F5344CB8AC3E}">
        <p14:creationId xmlns:p14="http://schemas.microsoft.com/office/powerpoint/2010/main" val="60260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6BBD-4E36-5742-AC20-FA31B75D2167}"/>
              </a:ext>
            </a:extLst>
          </p:cNvPr>
          <p:cNvSpPr>
            <a:spLocks noGrp="1"/>
          </p:cNvSpPr>
          <p:nvPr>
            <p:ph type="title"/>
          </p:nvPr>
        </p:nvSpPr>
        <p:spPr/>
        <p:txBody>
          <a:bodyPr/>
          <a:lstStyle/>
          <a:p>
            <a:r>
              <a:rPr lang="en-UA" dirty="0"/>
              <a:t>Links</a:t>
            </a:r>
          </a:p>
        </p:txBody>
      </p:sp>
      <p:sp>
        <p:nvSpPr>
          <p:cNvPr id="3" name="Content Placeholder 2">
            <a:extLst>
              <a:ext uri="{FF2B5EF4-FFF2-40B4-BE49-F238E27FC236}">
                <a16:creationId xmlns:a16="http://schemas.microsoft.com/office/drawing/2014/main" id="{287360D5-861B-994B-9169-7A518F238CAD}"/>
              </a:ext>
            </a:extLst>
          </p:cNvPr>
          <p:cNvSpPr>
            <a:spLocks noGrp="1"/>
          </p:cNvSpPr>
          <p:nvPr>
            <p:ph idx="1"/>
          </p:nvPr>
        </p:nvSpPr>
        <p:spPr>
          <a:xfrm>
            <a:off x="818712" y="2222287"/>
            <a:ext cx="10771308" cy="4075643"/>
          </a:xfrm>
        </p:spPr>
        <p:txBody>
          <a:bodyPr anchor="t">
            <a:normAutofit/>
          </a:bodyPr>
          <a:lstStyle/>
          <a:p>
            <a:pPr lvl="1"/>
            <a:r>
              <a:rPr lang="en-GB" dirty="0">
                <a:hlinkClick r:id="rId2"/>
              </a:rPr>
              <a:t>https://git-scm.com/download/win</a:t>
            </a:r>
            <a:endParaRPr lang="en-GB" dirty="0"/>
          </a:p>
          <a:p>
            <a:pPr lvl="1"/>
            <a:r>
              <a:rPr lang="en-GB" dirty="0">
                <a:hlinkClick r:id="rId3"/>
              </a:rPr>
              <a:t>https://git-scm.com/docs</a:t>
            </a:r>
            <a:endParaRPr lang="en-GB" dirty="0"/>
          </a:p>
          <a:p>
            <a:pPr lvl="1"/>
            <a:r>
              <a:rPr lang="en-GB" dirty="0">
                <a:hlinkClick r:id="rId4"/>
              </a:rPr>
              <a:t>https://zepel.io/blog/5-git-workflows-to-improve-development/</a:t>
            </a:r>
            <a:endParaRPr lang="en-GB" dirty="0"/>
          </a:p>
          <a:p>
            <a:pPr lvl="1"/>
            <a:r>
              <a:rPr lang="en-GB" dirty="0">
                <a:hlinkClick r:id="rId5"/>
              </a:rPr>
              <a:t>https://www.geeksforgeeks.org/version-control-systems/</a:t>
            </a:r>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endParaRPr lang="en-GB" dirty="0"/>
          </a:p>
          <a:p>
            <a:endParaRPr lang="en-UA" dirty="0"/>
          </a:p>
        </p:txBody>
      </p:sp>
      <p:pic>
        <p:nvPicPr>
          <p:cNvPr id="5" name="Picture 4">
            <a:extLst>
              <a:ext uri="{FF2B5EF4-FFF2-40B4-BE49-F238E27FC236}">
                <a16:creationId xmlns:a16="http://schemas.microsoft.com/office/drawing/2014/main" id="{CDCA72B3-8C0C-8043-84A4-77DCEA8B99E6}"/>
              </a:ext>
            </a:extLst>
          </p:cNvPr>
          <p:cNvPicPr>
            <a:picLocks noChangeAspect="1"/>
          </p:cNvPicPr>
          <p:nvPr/>
        </p:nvPicPr>
        <p:blipFill>
          <a:blip r:embed="rId6"/>
          <a:stretch>
            <a:fillRect/>
          </a:stretch>
        </p:blipFill>
        <p:spPr>
          <a:xfrm>
            <a:off x="11382001" y="6416059"/>
            <a:ext cx="718028" cy="320821"/>
          </a:xfrm>
          <a:prstGeom prst="rect">
            <a:avLst/>
          </a:prstGeom>
        </p:spPr>
      </p:pic>
    </p:spTree>
    <p:extLst>
      <p:ext uri="{BB962C8B-B14F-4D97-AF65-F5344CB8AC3E}">
        <p14:creationId xmlns:p14="http://schemas.microsoft.com/office/powerpoint/2010/main" val="15111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CFC6-FF98-394B-9B38-8E29A5A11890}"/>
              </a:ext>
            </a:extLst>
          </p:cNvPr>
          <p:cNvSpPr>
            <a:spLocks noGrp="1"/>
          </p:cNvSpPr>
          <p:nvPr>
            <p:ph type="title"/>
          </p:nvPr>
        </p:nvSpPr>
        <p:spPr>
          <a:xfrm>
            <a:off x="1324904" y="2996162"/>
            <a:ext cx="10561418" cy="1468800"/>
          </a:xfrm>
        </p:spPr>
        <p:txBody>
          <a:bodyPr/>
          <a:lstStyle/>
          <a:p>
            <a:r>
              <a:rPr lang="en-GB" sz="4800" b="0" dirty="0"/>
              <a:t>GIT basic usage</a:t>
            </a:r>
            <a:endParaRPr lang="en-GB" dirty="0"/>
          </a:p>
        </p:txBody>
      </p:sp>
      <p:sp>
        <p:nvSpPr>
          <p:cNvPr id="3" name="Text Placeholder 2">
            <a:extLst>
              <a:ext uri="{FF2B5EF4-FFF2-40B4-BE49-F238E27FC236}">
                <a16:creationId xmlns:a16="http://schemas.microsoft.com/office/drawing/2014/main" id="{CAD4F3FA-3ED5-BF46-9366-E70E4DF8ABAE}"/>
              </a:ext>
            </a:extLst>
          </p:cNvPr>
          <p:cNvSpPr>
            <a:spLocks noGrp="1"/>
          </p:cNvSpPr>
          <p:nvPr>
            <p:ph type="body" idx="1"/>
          </p:nvPr>
        </p:nvSpPr>
        <p:spPr/>
        <p:txBody>
          <a:bodyPr/>
          <a:lstStyle/>
          <a:p>
            <a:r>
              <a:rPr lang="en-US" dirty="0"/>
              <a:t>Just remember this simple rules :)</a:t>
            </a:r>
            <a:endParaRPr lang="en-UA" dirty="0"/>
          </a:p>
        </p:txBody>
      </p:sp>
      <p:pic>
        <p:nvPicPr>
          <p:cNvPr id="9" name="Picture 8">
            <a:extLst>
              <a:ext uri="{FF2B5EF4-FFF2-40B4-BE49-F238E27FC236}">
                <a16:creationId xmlns:a16="http://schemas.microsoft.com/office/drawing/2014/main" id="{C72563C8-60B7-144C-AEA4-A3169B3AA6BC}"/>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1030" name="Picture 6" descr="In case of fire 1 git commit 2 git push 3 leave building | Double Momentum">
            <a:extLst>
              <a:ext uri="{FF2B5EF4-FFF2-40B4-BE49-F238E27FC236}">
                <a16:creationId xmlns:a16="http://schemas.microsoft.com/office/drawing/2014/main" id="{8882A7FC-337A-4309-81D6-8F4EB6680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917863" cy="487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9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E8FE-4141-1F4D-B8CC-A116E9052B77}"/>
              </a:ext>
            </a:extLst>
          </p:cNvPr>
          <p:cNvSpPr>
            <a:spLocks noGrp="1"/>
          </p:cNvSpPr>
          <p:nvPr>
            <p:ph type="title"/>
          </p:nvPr>
        </p:nvSpPr>
        <p:spPr/>
        <p:txBody>
          <a:bodyPr/>
          <a:lstStyle/>
          <a:p>
            <a:r>
              <a:rPr lang="en-UA" dirty="0"/>
              <a:t>Any questions?</a:t>
            </a:r>
          </a:p>
        </p:txBody>
      </p:sp>
      <p:pic>
        <p:nvPicPr>
          <p:cNvPr id="5" name="Picture 4">
            <a:extLst>
              <a:ext uri="{FF2B5EF4-FFF2-40B4-BE49-F238E27FC236}">
                <a16:creationId xmlns:a16="http://schemas.microsoft.com/office/drawing/2014/main" id="{5D7A2DCC-1C85-7449-80B0-7253D3CC6154}"/>
              </a:ext>
            </a:extLst>
          </p:cNvPr>
          <p:cNvPicPr>
            <a:picLocks noChangeAspect="1"/>
          </p:cNvPicPr>
          <p:nvPr/>
        </p:nvPicPr>
        <p:blipFill>
          <a:blip r:embed="rId2"/>
          <a:stretch>
            <a:fillRect/>
          </a:stretch>
        </p:blipFill>
        <p:spPr>
          <a:xfrm>
            <a:off x="11382001" y="6416059"/>
            <a:ext cx="718028" cy="320821"/>
          </a:xfrm>
          <a:prstGeom prst="rect">
            <a:avLst/>
          </a:prstGeom>
        </p:spPr>
      </p:pic>
      <p:grpSp>
        <p:nvGrpSpPr>
          <p:cNvPr id="9" name="Group 8">
            <a:extLst>
              <a:ext uri="{FF2B5EF4-FFF2-40B4-BE49-F238E27FC236}">
                <a16:creationId xmlns:a16="http://schemas.microsoft.com/office/drawing/2014/main" id="{88DFB25A-FEC5-264E-9504-83129CB2A812}"/>
              </a:ext>
            </a:extLst>
          </p:cNvPr>
          <p:cNvGrpSpPr/>
          <p:nvPr/>
        </p:nvGrpSpPr>
        <p:grpSpPr>
          <a:xfrm>
            <a:off x="1576027" y="4337182"/>
            <a:ext cx="3601763" cy="2178474"/>
            <a:chOff x="6890977" y="2936363"/>
            <a:chExt cx="4844662" cy="2930224"/>
          </a:xfrm>
        </p:grpSpPr>
        <p:pic>
          <p:nvPicPr>
            <p:cNvPr id="47106" name="Picture 2" descr="Question mark PNG">
              <a:extLst>
                <a:ext uri="{FF2B5EF4-FFF2-40B4-BE49-F238E27FC236}">
                  <a16:creationId xmlns:a16="http://schemas.microsoft.com/office/drawing/2014/main" id="{7F338940-78A8-154A-97B5-2F82A3B0C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71559">
              <a:off x="9508126" y="2936363"/>
              <a:ext cx="2227513" cy="29302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Question mark PNG">
              <a:extLst>
                <a:ext uri="{FF2B5EF4-FFF2-40B4-BE49-F238E27FC236}">
                  <a16:creationId xmlns:a16="http://schemas.microsoft.com/office/drawing/2014/main" id="{BE9D26B8-D109-8A44-8019-7B50BBD19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59" y="3337978"/>
              <a:ext cx="1574110" cy="20706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Question mark PNG">
              <a:extLst>
                <a:ext uri="{FF2B5EF4-FFF2-40B4-BE49-F238E27FC236}">
                  <a16:creationId xmlns:a16="http://schemas.microsoft.com/office/drawing/2014/main" id="{0B8955D2-4881-B04D-8286-E78151A64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28743">
              <a:off x="6890977" y="4481737"/>
              <a:ext cx="838662" cy="1103234"/>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4">
            <a:hlinkClick r:id="rId4"/>
            <a:extLst>
              <a:ext uri="{FF2B5EF4-FFF2-40B4-BE49-F238E27FC236}">
                <a16:creationId xmlns:a16="http://schemas.microsoft.com/office/drawing/2014/main" id="{D76A7BC3-6896-094E-838B-962D4BBE7A45}"/>
              </a:ext>
            </a:extLst>
          </p:cNvPr>
          <p:cNvPicPr>
            <a:picLocks noChangeAspect="1" noChangeArrowheads="1"/>
          </p:cNvPicPr>
          <p:nvPr/>
        </p:nvPicPr>
        <p:blipFill>
          <a:blip r:embed="rId5"/>
          <a:srcRect/>
          <a:stretch/>
        </p:blipFill>
        <p:spPr bwMode="auto">
          <a:xfrm>
            <a:off x="7677019" y="2002614"/>
            <a:ext cx="3763599" cy="376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9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What is a “version control system”?</a:t>
            </a:r>
            <a:endParaRPr lang="en-UA" b="0" dirty="0"/>
          </a:p>
        </p:txBody>
      </p:sp>
      <p:sp>
        <p:nvSpPr>
          <p:cNvPr id="3" name="Content Placeholder 2">
            <a:extLst>
              <a:ext uri="{FF2B5EF4-FFF2-40B4-BE49-F238E27FC236}">
                <a16:creationId xmlns:a16="http://schemas.microsoft.com/office/drawing/2014/main" id="{34CE56A1-FD6D-B44A-9CBD-271FF5CE39B8}"/>
              </a:ext>
            </a:extLst>
          </p:cNvPr>
          <p:cNvSpPr>
            <a:spLocks noGrp="1"/>
          </p:cNvSpPr>
          <p:nvPr>
            <p:ph idx="1"/>
          </p:nvPr>
        </p:nvSpPr>
        <p:spPr>
          <a:xfrm>
            <a:off x="818712" y="2222286"/>
            <a:ext cx="11006344" cy="396627"/>
          </a:xfrm>
        </p:spPr>
        <p:txBody>
          <a:bodyPr anchor="t">
            <a:noAutofit/>
          </a:bodyPr>
          <a:lstStyle/>
          <a:p>
            <a:pPr algn="just"/>
            <a:r>
              <a:rPr lang="en-US" sz="3600" b="1" u="sng" dirty="0"/>
              <a:t>Version control systems</a:t>
            </a:r>
            <a:r>
              <a:rPr lang="en-US" sz="3600" dirty="0"/>
              <a:t> are a category of software tools that helps in recording changes made to files by keeping a track of modifications done to the code. </a:t>
            </a:r>
            <a:endParaRPr lang="en-UA" sz="360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Tree>
    <p:extLst>
      <p:ext uri="{BB962C8B-B14F-4D97-AF65-F5344CB8AC3E}">
        <p14:creationId xmlns:p14="http://schemas.microsoft.com/office/powerpoint/2010/main" val="377091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sz="3600" dirty="0"/>
              <a:t>Why Version Control system is so Important?</a:t>
            </a:r>
            <a:endParaRPr lang="en-UA" sz="3600" b="0" dirty="0"/>
          </a:p>
        </p:txBody>
      </p:sp>
      <p:sp>
        <p:nvSpPr>
          <p:cNvPr id="3" name="Content Placeholder 2">
            <a:extLst>
              <a:ext uri="{FF2B5EF4-FFF2-40B4-BE49-F238E27FC236}">
                <a16:creationId xmlns:a16="http://schemas.microsoft.com/office/drawing/2014/main" id="{34CE56A1-FD6D-B44A-9CBD-271FF5CE39B8}"/>
              </a:ext>
            </a:extLst>
          </p:cNvPr>
          <p:cNvSpPr>
            <a:spLocks noGrp="1"/>
          </p:cNvSpPr>
          <p:nvPr>
            <p:ph idx="1"/>
          </p:nvPr>
        </p:nvSpPr>
        <p:spPr>
          <a:xfrm>
            <a:off x="818712" y="2222286"/>
            <a:ext cx="11006344" cy="396627"/>
          </a:xfrm>
        </p:spPr>
        <p:txBody>
          <a:bodyPr anchor="t">
            <a:noAutofit/>
          </a:bodyPr>
          <a:lstStyle/>
          <a:p>
            <a:pPr algn="just"/>
            <a:r>
              <a:rPr lang="en-US" sz="2400" b="0" i="0" dirty="0">
                <a:effectLst/>
                <a:latin typeface="Times New Roman" panose="02020603050405020304" pitchFamily="18" charset="0"/>
                <a:cs typeface="Times New Roman" panose="02020603050405020304" pitchFamily="18" charset="0"/>
              </a:rPr>
              <a:t>Software product is developed in collaboration by a group of developers they might be located at different locations and each one of them contributes in some specific kind of functionality/features. So in order to contribute to the product, they made modifications in the source code(either by adding or removing). A version control system is a kind of software that helps the developer team to efficiently communicate and manage(track) all the changes that have been made to the source code along with the information like who made and what change has been made. A separate branch is created for every contributor who made the changes and the changes aren’t merged into the original source code unless all are analyzed as soon as the changes are green </a:t>
            </a:r>
            <a:r>
              <a:rPr lang="en-US" sz="2400" b="0" i="0" dirty="0" err="1">
                <a:effectLst/>
                <a:latin typeface="Times New Roman" panose="02020603050405020304" pitchFamily="18" charset="0"/>
                <a:cs typeface="Times New Roman" panose="02020603050405020304" pitchFamily="18" charset="0"/>
              </a:rPr>
              <a:t>signalled</a:t>
            </a:r>
            <a:r>
              <a:rPr lang="en-US" sz="2400" b="0" i="0" dirty="0">
                <a:effectLst/>
                <a:latin typeface="Times New Roman" panose="02020603050405020304" pitchFamily="18" charset="0"/>
                <a:cs typeface="Times New Roman" panose="02020603050405020304" pitchFamily="18" charset="0"/>
              </a:rPr>
              <a:t> they merged to the main source code. It not only keeps source code organized but also improves productivity by making the development process smooth.</a:t>
            </a:r>
            <a:endParaRPr lang="en-UA"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Tree>
    <p:extLst>
      <p:ext uri="{BB962C8B-B14F-4D97-AF65-F5344CB8AC3E}">
        <p14:creationId xmlns:p14="http://schemas.microsoft.com/office/powerpoint/2010/main" val="390571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Benefits of the version control system</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sp>
        <p:nvSpPr>
          <p:cNvPr id="10" name="Content Placeholder 2">
            <a:extLst>
              <a:ext uri="{FF2B5EF4-FFF2-40B4-BE49-F238E27FC236}">
                <a16:creationId xmlns:a16="http://schemas.microsoft.com/office/drawing/2014/main" id="{703C0570-4FFF-4665-8F6E-CC6804C975D7}"/>
              </a:ext>
            </a:extLst>
          </p:cNvPr>
          <p:cNvSpPr txBox="1">
            <a:spLocks/>
          </p:cNvSpPr>
          <p:nvPr/>
        </p:nvSpPr>
        <p:spPr>
          <a:xfrm>
            <a:off x="734671" y="2237173"/>
            <a:ext cx="11214673" cy="426128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Increases the project development speed by providing efficient collaboration.</a:t>
            </a:r>
          </a:p>
          <a:p>
            <a:r>
              <a:rPr lang="en-US" dirty="0"/>
              <a:t>Leverages the productivity, expedite product delivery, and skills of the employees through better communication and assistance</a:t>
            </a:r>
          </a:p>
          <a:p>
            <a:r>
              <a:rPr lang="en-US" dirty="0"/>
              <a:t>Reduce possibilities of errors and conflicts meanwhile project development through traceability to every small change</a:t>
            </a:r>
          </a:p>
          <a:p>
            <a:r>
              <a:rPr lang="en-US" dirty="0"/>
              <a:t>Employees or contributor of the project can contribute from anywhere irrespective of the different geographical locations through this VCS</a:t>
            </a:r>
          </a:p>
          <a:p>
            <a:r>
              <a:rPr lang="en-US" dirty="0"/>
              <a:t>For each different contributor of the project a different working copy is maintained and not merged to the main file unless the working copy is validated.</a:t>
            </a:r>
          </a:p>
          <a:p>
            <a:r>
              <a:rPr lang="en-US" dirty="0"/>
              <a:t>Helps in recovery in case of any disaster or contingent situation.</a:t>
            </a:r>
          </a:p>
          <a:p>
            <a:r>
              <a:rPr lang="en-US" dirty="0"/>
              <a:t>Informs us about Who, What, When, Why changes have been made.</a:t>
            </a:r>
            <a:endParaRPr lang="en-UA" dirty="0"/>
          </a:p>
        </p:txBody>
      </p:sp>
    </p:spTree>
    <p:extLst>
      <p:ext uri="{BB962C8B-B14F-4D97-AF65-F5344CB8AC3E}">
        <p14:creationId xmlns:p14="http://schemas.microsoft.com/office/powerpoint/2010/main" val="338656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Local version control systems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5" name="Рисунок 4">
            <a:extLst>
              <a:ext uri="{FF2B5EF4-FFF2-40B4-BE49-F238E27FC236}">
                <a16:creationId xmlns:a16="http://schemas.microsoft.com/office/drawing/2014/main" id="{CC7BF1DA-93CF-9640-BEAA-73DE6DFB7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078" y="2238489"/>
            <a:ext cx="4977204" cy="4259868"/>
          </a:xfrm>
          <a:prstGeom prst="rect">
            <a:avLst/>
          </a:prstGeom>
        </p:spPr>
      </p:pic>
    </p:spTree>
    <p:extLst>
      <p:ext uri="{BB962C8B-B14F-4D97-AF65-F5344CB8AC3E}">
        <p14:creationId xmlns:p14="http://schemas.microsoft.com/office/powerpoint/2010/main" val="420954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Centralized Version Control Systems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6" name="Рисунок 5">
            <a:extLst>
              <a:ext uri="{FF2B5EF4-FFF2-40B4-BE49-F238E27FC236}">
                <a16:creationId xmlns:a16="http://schemas.microsoft.com/office/drawing/2014/main" id="{1AFF3A09-81DF-8D4F-8E90-EFE6DE65D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284" y="2077294"/>
            <a:ext cx="6319838" cy="4496077"/>
          </a:xfrm>
          <a:prstGeom prst="rect">
            <a:avLst/>
          </a:prstGeom>
        </p:spPr>
      </p:pic>
    </p:spTree>
    <p:extLst>
      <p:ext uri="{BB962C8B-B14F-4D97-AF65-F5344CB8AC3E}">
        <p14:creationId xmlns:p14="http://schemas.microsoft.com/office/powerpoint/2010/main" val="216829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514-7CAB-5E48-A3EE-B4BCBE53C8E6}"/>
              </a:ext>
            </a:extLst>
          </p:cNvPr>
          <p:cNvSpPr>
            <a:spLocks noGrp="1"/>
          </p:cNvSpPr>
          <p:nvPr>
            <p:ph type="title"/>
          </p:nvPr>
        </p:nvSpPr>
        <p:spPr/>
        <p:txBody>
          <a:bodyPr/>
          <a:lstStyle/>
          <a:p>
            <a:br>
              <a:rPr lang="en-UA" dirty="0"/>
            </a:br>
            <a:r>
              <a:rPr lang="en-GB" sz="3200" b="0" dirty="0"/>
              <a:t>GIT basic usage</a:t>
            </a:r>
            <a:br>
              <a:rPr lang="en-GB" sz="3200" b="0" dirty="0"/>
            </a:br>
            <a:r>
              <a:rPr lang="en-US" dirty="0"/>
              <a:t>Distributed Version Control Systems</a:t>
            </a:r>
            <a:endParaRPr lang="en-UA" b="0" dirty="0"/>
          </a:p>
        </p:txBody>
      </p:sp>
      <p:pic>
        <p:nvPicPr>
          <p:cNvPr id="7" name="Picture 6">
            <a:extLst>
              <a:ext uri="{FF2B5EF4-FFF2-40B4-BE49-F238E27FC236}">
                <a16:creationId xmlns:a16="http://schemas.microsoft.com/office/drawing/2014/main" id="{52637A28-61A2-AE40-A241-8EFA2FB467D6}"/>
              </a:ext>
            </a:extLst>
          </p:cNvPr>
          <p:cNvPicPr>
            <a:picLocks noChangeAspect="1"/>
          </p:cNvPicPr>
          <p:nvPr/>
        </p:nvPicPr>
        <p:blipFill>
          <a:blip r:embed="rId2"/>
          <a:stretch>
            <a:fillRect/>
          </a:stretch>
        </p:blipFill>
        <p:spPr>
          <a:xfrm>
            <a:off x="11382001" y="6416059"/>
            <a:ext cx="718028" cy="320821"/>
          </a:xfrm>
          <a:prstGeom prst="rect">
            <a:avLst/>
          </a:prstGeom>
        </p:spPr>
      </p:pic>
      <p:pic>
        <p:nvPicPr>
          <p:cNvPr id="6" name="Рисунок 5">
            <a:extLst>
              <a:ext uri="{FF2B5EF4-FFF2-40B4-BE49-F238E27FC236}">
                <a16:creationId xmlns:a16="http://schemas.microsoft.com/office/drawing/2014/main" id="{3594F89A-328F-7D48-94B6-09505D797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636" y="1974401"/>
            <a:ext cx="4261282" cy="4883599"/>
          </a:xfrm>
          <a:prstGeom prst="rect">
            <a:avLst/>
          </a:prstGeom>
        </p:spPr>
      </p:pic>
    </p:spTree>
    <p:extLst>
      <p:ext uri="{BB962C8B-B14F-4D97-AF65-F5344CB8AC3E}">
        <p14:creationId xmlns:p14="http://schemas.microsoft.com/office/powerpoint/2010/main" val="3755481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rgbClr val="242626"/>
      </a:dk1>
      <a:lt1>
        <a:srgbClr val="FFFFFF"/>
      </a:lt1>
      <a:dk2>
        <a:srgbClr val="242626"/>
      </a:dk2>
      <a:lt2>
        <a:srgbClr val="E7E6E6"/>
      </a:lt2>
      <a:accent1>
        <a:srgbClr val="69B517"/>
      </a:accent1>
      <a:accent2>
        <a:srgbClr val="EDC931"/>
      </a:accent2>
      <a:accent3>
        <a:srgbClr val="A5A5A5"/>
      </a:accent3>
      <a:accent4>
        <a:srgbClr val="FFC000"/>
      </a:accent4>
      <a:accent5>
        <a:srgbClr val="5B9BD5"/>
      </a:accent5>
      <a:accent6>
        <a:srgbClr val="70AD47"/>
      </a:accent6>
      <a:hlink>
        <a:srgbClr val="0563C1"/>
      </a:hlink>
      <a:folHlink>
        <a:srgbClr val="954F7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A35067604BF6A34FAB5323CF85FFBB0D" ma:contentTypeVersion="3" ma:contentTypeDescription="Створення нового документа." ma:contentTypeScope="" ma:versionID="818b87da099799f3d0e9a5d140019bd8">
  <xsd:schema xmlns:xsd="http://www.w3.org/2001/XMLSchema" xmlns:xs="http://www.w3.org/2001/XMLSchema" xmlns:p="http://schemas.microsoft.com/office/2006/metadata/properties" xmlns:ns2="2e1ba9b8-e255-4851-b395-02c304ad4e0d" targetNamespace="http://schemas.microsoft.com/office/2006/metadata/properties" ma:root="true" ma:fieldsID="c087dfa9f9c9a5c5070c9c35dad16fc1" ns2:_="">
    <xsd:import namespace="2e1ba9b8-e255-4851-b395-02c304ad4e0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ba9b8-e255-4851-b395-02c304ad4e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232580-FA1A-4DEC-97E5-B169EE2AC209}">
  <ds:schemaRefs>
    <ds:schemaRef ds:uri="http://schemas.microsoft.com/sharepoint/v3/contenttype/forms"/>
  </ds:schemaRefs>
</ds:datastoreItem>
</file>

<file path=customXml/itemProps2.xml><?xml version="1.0" encoding="utf-8"?>
<ds:datastoreItem xmlns:ds="http://schemas.openxmlformats.org/officeDocument/2006/customXml" ds:itemID="{19660333-7502-427B-85CD-2165ABD570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ba9b8-e255-4851-b395-02c304ad4e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ACE88F-F3E8-4BC4-A6E9-4114FB3295A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{149A2B78-39B4-A142-ABBE-D79FA1F1E9B8}tf10001121</Template>
  <TotalTime>21000</TotalTime>
  <Words>932</Words>
  <Application>Microsoft Macintosh PowerPoint</Application>
  <PresentationFormat>Widescreen</PresentationFormat>
  <Paragraphs>100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Times New Roman</vt:lpstr>
      <vt:lpstr>Wingdings 2</vt:lpstr>
      <vt:lpstr>Quotable</vt:lpstr>
      <vt:lpstr>Exoft Camp Lecture 1</vt:lpstr>
      <vt:lpstr>What we are going to learn about?</vt:lpstr>
      <vt:lpstr>GIT basic usage</vt:lpstr>
      <vt:lpstr> GIT basic usage What is a “version control system”?</vt:lpstr>
      <vt:lpstr> GIT basic usage Why Version Control system is so Important?</vt:lpstr>
      <vt:lpstr> GIT basic usage Benefits of the version control system</vt:lpstr>
      <vt:lpstr> GIT basic usage Local version control systems</vt:lpstr>
      <vt:lpstr> GIT basic usage Centralized Version Control Systems</vt:lpstr>
      <vt:lpstr> GIT basic usage Distributed Version Control Systems</vt:lpstr>
      <vt:lpstr> GIT basic usage How it's working?</vt:lpstr>
      <vt:lpstr> GIT basic usage Installing Git</vt:lpstr>
      <vt:lpstr> GIT basic usage Git commands</vt:lpstr>
      <vt:lpstr> GIT basic usage Git commands</vt:lpstr>
      <vt:lpstr> GIT basic usage Git commands</vt:lpstr>
      <vt:lpstr> GIT basic usage Git commands</vt:lpstr>
      <vt:lpstr> GIT basic usage gitignore</vt:lpstr>
      <vt:lpstr> GIT basic usage Clone of existing repository</vt:lpstr>
      <vt:lpstr> GIT basic usage Branch Workflow</vt:lpstr>
      <vt:lpstr> GIT basic usage Work with branches</vt:lpstr>
      <vt:lpstr> GIT basic usage Work with branches</vt:lpstr>
      <vt:lpstr> GIT basic usage Mergers and conflicts</vt:lpstr>
      <vt:lpstr> GIT basic usage Interaction with remote repo</vt:lpstr>
      <vt:lpstr> GIT basic usage Git Workflow</vt:lpstr>
      <vt:lpstr> GIT basic usage Additional software: Inner VS feature</vt:lpstr>
      <vt:lpstr> GIT basic usage Additional software: Inner VS feature</vt:lpstr>
      <vt:lpstr> GIT basic usage Additional software: Inner VS Code feature</vt:lpstr>
      <vt:lpstr> GIT basic usage Additional software: Inner VS Code feature</vt:lpstr>
      <vt:lpstr> GIT basic usage Additional software: Fork</vt:lpstr>
      <vt:lpstr>Links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218</cp:revision>
  <dcterms:created xsi:type="dcterms:W3CDTF">2021-02-21T13:34:23Z</dcterms:created>
  <dcterms:modified xsi:type="dcterms:W3CDTF">2022-07-17T20:45:32Z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0x010100A35067604BF6A34FAB5323CF85FFBB0D</vt:lpwstr>
  </property>
</Properties>
</file>