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embeddedFontLst>
    <p:embeddedFont>
      <p:font typeface="Open Sans" charset="0"/>
      <p:regular r:id="rId11"/>
      <p:bold r:id="rId12"/>
      <p:italic r:id="rId13"/>
      <p:boldItalic r:id="rId14"/>
    </p:embeddedFont>
    <p:embeddedFont>
      <p:font typeface="Helvetica Neue" charset="0"/>
      <p:regular r:id="rId15"/>
      <p:bold r:id="rId16"/>
      <p:italic r:id="rId17"/>
      <p:boldItalic r:id="rId18"/>
    </p:embeddedFont>
    <p:embeddedFont>
      <p:font typeface="Montserrat SemiBold" charset="-52"/>
      <p:regular r:id="rId19"/>
      <p:bold r:id="rId20"/>
      <p:italic r:id="rId21"/>
      <p:boldItalic r:id="rId22"/>
    </p:embeddedFont>
    <p:embeddedFont>
      <p:font typeface="Helvetica Neue Light" charset="0"/>
      <p:regular r:id="rId23"/>
      <p:bold r:id="rId24"/>
      <p:italic r:id="rId25"/>
      <p:boldItalic r:id="rId26"/>
    </p:embeddedFont>
    <p:embeddedFont>
      <p:font typeface="Montserrat" charset="-52"/>
      <p:regular r:id="rId27"/>
      <p:bold r:id="rId28"/>
      <p:italic r:id="rId29"/>
      <p:boldItalic r:id="rId30"/>
    </p:embeddedFont>
    <p:embeddedFont>
      <p:font typeface="Maven Pro Medium" charset="0"/>
      <p:regular r:id="rId31"/>
      <p:bold r:id="rId32"/>
    </p:embeddedFont>
    <p:embeddedFont>
      <p:font typeface="Poppins" charset="0"/>
      <p:regular r:id="rId33"/>
      <p:bold r:id="rId34"/>
      <p:italic r:id="rId35"/>
      <p:boldItalic r:id="rId36"/>
    </p:embeddedFont>
    <p:embeddedFont>
      <p:font typeface="Montserrat Light" charset="-52"/>
      <p:regular r:id="rId37"/>
      <p:bold r:id="rId38"/>
      <p:italic r:id="rId39"/>
      <p:boldItalic r:id="rId40"/>
    </p:embeddedFont>
    <p:embeddedFont>
      <p:font typeface="Montserrat Medium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R5kihos8ktSAPfP6hgxUY63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-512" y="1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49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font" Target="fonts/font3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560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blank">
  <p:cSld name="with 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>
            <a:spLocks noGrp="1"/>
          </p:cNvSpPr>
          <p:nvPr>
            <p:ph type="pic" idx="2"/>
          </p:nvPr>
        </p:nvSpPr>
        <p:spPr>
          <a:xfrm>
            <a:off x="3695692" y="3709981"/>
            <a:ext cx="2608263" cy="2608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" name="Google Shape;13;p15"/>
          <p:cNvSpPr>
            <a:spLocks noGrp="1"/>
          </p:cNvSpPr>
          <p:nvPr>
            <p:ph type="pic" idx="3"/>
          </p:nvPr>
        </p:nvSpPr>
        <p:spPr>
          <a:xfrm>
            <a:off x="7284138" y="3709980"/>
            <a:ext cx="2608263" cy="2608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" name="Google Shape;14;p15"/>
          <p:cNvSpPr>
            <a:spLocks noGrp="1"/>
          </p:cNvSpPr>
          <p:nvPr>
            <p:ph type="pic" idx="4"/>
          </p:nvPr>
        </p:nvSpPr>
        <p:spPr>
          <a:xfrm>
            <a:off x="11011011" y="3860448"/>
            <a:ext cx="2608263" cy="2608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" name="Google Shape;15;p15"/>
          <p:cNvSpPr>
            <a:spLocks noGrp="1"/>
          </p:cNvSpPr>
          <p:nvPr>
            <p:ph type="pic" idx="5"/>
          </p:nvPr>
        </p:nvSpPr>
        <p:spPr>
          <a:xfrm>
            <a:off x="14737884" y="4249737"/>
            <a:ext cx="2608263" cy="26082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ith blank">
  <p:cSld name="2_with 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34975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646979"/>
              </a:buClr>
              <a:buSzPts val="3250"/>
              <a:buFont typeface="Open Sans"/>
              <a:buChar char="•"/>
              <a:defRPr sz="26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2971" t="-10812" r="2971" b="26459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1"/>
          <p:cNvGrpSpPr/>
          <p:nvPr/>
        </p:nvGrpSpPr>
        <p:grpSpPr>
          <a:xfrm>
            <a:off x="-28695869" y="-27995281"/>
            <a:ext cx="72491600" cy="69900800"/>
            <a:chOff x="-28829000" y="-28092400"/>
            <a:chExt cx="72491600" cy="69900800"/>
          </a:xfrm>
        </p:grpSpPr>
        <p:sp>
          <p:nvSpPr>
            <p:cNvPr id="26" name="Google Shape;26;p1"/>
            <p:cNvSpPr/>
            <p:nvPr/>
          </p:nvSpPr>
          <p:spPr>
            <a:xfrm>
              <a:off x="-17159112" y="-9651998"/>
              <a:ext cx="58702224" cy="33019999"/>
            </a:xfrm>
            <a:custGeom>
              <a:avLst/>
              <a:gdLst/>
              <a:ahLst/>
              <a:cxnLst/>
              <a:rect l="l" t="t" r="r" b="b"/>
              <a:pathLst>
                <a:path w="58702224" h="33019999" extrusionOk="0">
                  <a:moveTo>
                    <a:pt x="24703463" y="13009227"/>
                  </a:moveTo>
                  <a:cubicBezTo>
                    <a:pt x="24380828" y="12996406"/>
                    <a:pt x="24069788" y="13047024"/>
                    <a:pt x="23802991" y="13173915"/>
                  </a:cubicBezTo>
                  <a:cubicBezTo>
                    <a:pt x="22735803" y="13681480"/>
                    <a:pt x="20819725" y="16409005"/>
                    <a:pt x="20635690" y="17536215"/>
                  </a:cubicBezTo>
                  <a:cubicBezTo>
                    <a:pt x="20451655" y="18663425"/>
                    <a:pt x="21510621" y="19724025"/>
                    <a:pt x="22698779" y="19937181"/>
                  </a:cubicBezTo>
                  <a:cubicBezTo>
                    <a:pt x="23886936" y="20150338"/>
                    <a:pt x="26717449" y="19932432"/>
                    <a:pt x="27440789" y="19024705"/>
                  </a:cubicBezTo>
                  <a:cubicBezTo>
                    <a:pt x="28164129" y="18116979"/>
                    <a:pt x="27432395" y="15602481"/>
                    <a:pt x="27038821" y="14490824"/>
                  </a:cubicBezTo>
                  <a:cubicBezTo>
                    <a:pt x="26743640" y="13657081"/>
                    <a:pt x="25671370" y="13047686"/>
                    <a:pt x="24703463" y="13009227"/>
                  </a:cubicBezTo>
                  <a:close/>
                  <a:moveTo>
                    <a:pt x="0" y="0"/>
                  </a:moveTo>
                  <a:lnTo>
                    <a:pt x="58702224" y="0"/>
                  </a:lnTo>
                  <a:lnTo>
                    <a:pt x="58702224" y="33019999"/>
                  </a:lnTo>
                  <a:lnTo>
                    <a:pt x="0" y="330199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-28829000" y="-28092400"/>
              <a:ext cx="72491600" cy="699008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8" name="Google Shape;28;p1"/>
          <p:cNvSpPr/>
          <p:nvPr/>
        </p:nvSpPr>
        <p:spPr>
          <a:xfrm>
            <a:off x="13544572" y="4057523"/>
            <a:ext cx="25361673" cy="5600954"/>
          </a:xfrm>
          <a:prstGeom prst="roundRect">
            <a:avLst>
              <a:gd name="adj" fmla="val 16667"/>
            </a:avLst>
          </a:prstGeom>
          <a:solidFill>
            <a:srgbClr val="23242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5002563" y="4683947"/>
            <a:ext cx="8211369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Medium"/>
              <a:buNone/>
            </a:pPr>
            <a:r>
              <a:rPr lang="ru-RU" sz="80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ГЛАДИЛЬНАЯ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Medium"/>
              <a:buNone/>
            </a:pPr>
            <a:r>
              <a:rPr lang="ru-RU" sz="80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МАШИНА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16865779" y="7362215"/>
            <a:ext cx="4484936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DBE4"/>
              </a:buClr>
              <a:buSzPts val="2000"/>
              <a:buFont typeface="Montserrat Light"/>
              <a:buNone/>
            </a:pPr>
            <a:r>
              <a:rPr lang="ru-RU" sz="2000" b="0" i="0" u="none" strike="noStrike" cap="none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Устройство, позволяющее автоматизировать процесс глажки одежды</a:t>
            </a:r>
            <a:endParaRPr sz="2000" b="0" i="0" u="none" strike="noStrike" cap="none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31" name="Google Shape;31;p1"/>
          <p:cNvGrpSpPr/>
          <p:nvPr/>
        </p:nvGrpSpPr>
        <p:grpSpPr>
          <a:xfrm>
            <a:off x="18676702" y="8683425"/>
            <a:ext cx="1110766" cy="449759"/>
            <a:chOff x="0" y="0"/>
            <a:chExt cx="863200" cy="449759"/>
          </a:xfrm>
        </p:grpSpPr>
        <p:sp>
          <p:nvSpPr>
            <p:cNvPr id="32" name="Google Shape;32;p1"/>
            <p:cNvSpPr/>
            <p:nvPr/>
          </p:nvSpPr>
          <p:spPr>
            <a:xfrm>
              <a:off x="0" y="0"/>
              <a:ext cx="850404" cy="449759"/>
            </a:xfrm>
            <a:prstGeom prst="roundRect">
              <a:avLst>
                <a:gd name="adj" fmla="val 1804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12700" y="35084"/>
              <a:ext cx="8505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33F"/>
                </a:buClr>
                <a:buSzPts val="1800"/>
                <a:buFont typeface="Open Sans"/>
                <a:buNone/>
              </a:pPr>
              <a:r>
                <a:rPr lang="ru-RU" sz="1800" b="1" i="0" u="none" strike="noStrike" cap="none">
                  <a:solidFill>
                    <a:srgbClr val="31333F"/>
                  </a:solidFill>
                  <a:latin typeface="Open Sans"/>
                  <a:ea typeface="Open Sans"/>
                  <a:cs typeface="Open Sans"/>
                  <a:sym typeface="Open Sans"/>
                </a:rPr>
                <a:t>2022 г.</a:t>
              </a:r>
              <a:endParaRPr sz="1800" b="1" i="0" u="none" strike="noStrike" cap="none">
                <a:solidFill>
                  <a:srgbClr val="3133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4858353" y="1372206"/>
            <a:ext cx="14666776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Light"/>
              <a:buNone/>
            </a:pPr>
            <a:r>
              <a:rPr lang="ru-RU" sz="8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СОСТАВ</a:t>
            </a:r>
            <a:r>
              <a:rPr lang="ru-RU" sz="8000" b="1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8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КОМАНДЫ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1403282" y="2963797"/>
            <a:ext cx="1576918" cy="560673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5E9EEE"/>
              </a:gs>
              <a:gs pos="100000">
                <a:srgbClr val="0277BF"/>
              </a:gs>
            </a:gsLst>
            <a:lin ang="201583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1511128" y="9274899"/>
            <a:ext cx="3387211" cy="1161652"/>
            <a:chOff x="16440470" y="8190633"/>
            <a:chExt cx="5112000" cy="2685900"/>
          </a:xfrm>
        </p:grpSpPr>
        <p:sp>
          <p:nvSpPr>
            <p:cNvPr id="41" name="Google Shape;41;p2"/>
            <p:cNvSpPr/>
            <p:nvPr/>
          </p:nvSpPr>
          <p:spPr>
            <a:xfrm rot="5400000">
              <a:off x="17653520" y="6977583"/>
              <a:ext cx="2685900" cy="511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" name="Google Shape;42;p2"/>
            <p:cNvSpPr txBox="1"/>
            <p:nvPr/>
          </p:nvSpPr>
          <p:spPr>
            <a:xfrm>
              <a:off x="16852087" y="8480400"/>
              <a:ext cx="3588900" cy="11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Юрий</a:t>
              </a:r>
              <a:endPara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000"/>
                <a:buFont typeface="Montserrat SemiBold"/>
                <a:buNone/>
              </a:pPr>
              <a:r>
                <a:rPr lang="ru-RU" sz="3000" b="0" i="0" u="none" strike="noStrike" cap="none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Физиков</a:t>
              </a:r>
              <a:endParaRPr sz="3000" b="0" i="0" u="none" strike="noStrike" cap="non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pic>
        <p:nvPicPr>
          <p:cNvPr id="43" name="Google Shape;4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643" r="14650"/>
          <a:stretch/>
        </p:blipFill>
        <p:spPr>
          <a:xfrm>
            <a:off x="1511798" y="5006559"/>
            <a:ext cx="3387374" cy="426858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44" name="Google Shape;44;p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7228" b="7228"/>
          <a:stretch/>
        </p:blipFill>
        <p:spPr>
          <a:xfrm>
            <a:off x="5975425" y="5006559"/>
            <a:ext cx="3387375" cy="426976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45" name="Google Shape;45;p2"/>
          <p:cNvPicPr preferRelativeResize="0">
            <a:picLocks noGrp="1"/>
          </p:cNvPicPr>
          <p:nvPr>
            <p:ph type="pic" idx="5"/>
          </p:nvPr>
        </p:nvPicPr>
        <p:blipFill rotWithShape="1">
          <a:blip r:embed="rId5">
            <a:alphaModFix/>
          </a:blip>
          <a:srcRect t="1821" b="1821"/>
          <a:stretch/>
        </p:blipFill>
        <p:spPr>
          <a:xfrm>
            <a:off x="14901506" y="5006559"/>
            <a:ext cx="3387374" cy="426858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46" name="Google Shape;46;p2"/>
          <p:cNvPicPr preferRelativeResize="0">
            <a:picLocks noGrp="1"/>
          </p:cNvPicPr>
          <p:nvPr>
            <p:ph type="pic" idx="4"/>
          </p:nvPr>
        </p:nvPicPr>
        <p:blipFill rotWithShape="1">
          <a:blip r:embed="rId6">
            <a:alphaModFix/>
          </a:blip>
          <a:srcRect l="6784" r="6792"/>
          <a:stretch/>
        </p:blipFill>
        <p:spPr>
          <a:xfrm>
            <a:off x="10439053" y="5006559"/>
            <a:ext cx="3387375" cy="426976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1392338" y="4882601"/>
            <a:ext cx="3387600" cy="4268700"/>
          </a:xfrm>
          <a:prstGeom prst="rect">
            <a:avLst/>
          </a:prstGeom>
          <a:noFill/>
          <a:ln w="889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0318846" y="4882601"/>
            <a:ext cx="3387600" cy="4268700"/>
          </a:xfrm>
          <a:prstGeom prst="rect">
            <a:avLst/>
          </a:prstGeom>
          <a:noFill/>
          <a:ln w="88900" cap="flat" cmpd="sng">
            <a:solidFill>
              <a:srgbClr val="00598E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4781299" y="4882601"/>
            <a:ext cx="3387600" cy="4268700"/>
          </a:xfrm>
          <a:prstGeom prst="rect">
            <a:avLst/>
          </a:prstGeom>
          <a:noFill/>
          <a:ln w="88900" cap="flat" cmpd="sng">
            <a:solidFill>
              <a:srgbClr val="00487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5854044" y="4882301"/>
            <a:ext cx="3387600" cy="4263600"/>
          </a:xfrm>
          <a:prstGeom prst="rect">
            <a:avLst/>
          </a:prstGeom>
          <a:noFill/>
          <a:ln w="88900" cap="flat" cmpd="sng">
            <a:solidFill>
              <a:srgbClr val="0277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5"/>
              </a:buClr>
              <a:buSzPts val="3000"/>
              <a:buFont typeface="Avenir"/>
              <a:buNone/>
            </a:pPr>
            <a:endParaRPr sz="3000" b="1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84150" y="5009100"/>
            <a:ext cx="3387600" cy="426720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/>
          <p:nvPr/>
        </p:nvSpPr>
        <p:spPr>
          <a:xfrm>
            <a:off x="19363949" y="4882301"/>
            <a:ext cx="3387600" cy="4268700"/>
          </a:xfrm>
          <a:prstGeom prst="rect">
            <a:avLst/>
          </a:prstGeom>
          <a:noFill/>
          <a:ln w="88900" cap="flat" cmpd="sng">
            <a:solidFill>
              <a:srgbClr val="07376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3" name="Google Shape;53;p2"/>
          <p:cNvGrpSpPr/>
          <p:nvPr/>
        </p:nvGrpSpPr>
        <p:grpSpPr>
          <a:xfrm>
            <a:off x="5974465" y="9276324"/>
            <a:ext cx="3387211" cy="1161652"/>
            <a:chOff x="16440470" y="8190633"/>
            <a:chExt cx="5112000" cy="2685900"/>
          </a:xfrm>
        </p:grpSpPr>
        <p:sp>
          <p:nvSpPr>
            <p:cNvPr id="54" name="Google Shape;54;p2"/>
            <p:cNvSpPr/>
            <p:nvPr/>
          </p:nvSpPr>
          <p:spPr>
            <a:xfrm rot="5400000">
              <a:off x="17653520" y="6977583"/>
              <a:ext cx="2685900" cy="511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" name="Google Shape;55;p2"/>
            <p:cNvSpPr txBox="1"/>
            <p:nvPr/>
          </p:nvSpPr>
          <p:spPr>
            <a:xfrm>
              <a:off x="16852087" y="8480400"/>
              <a:ext cx="3588900" cy="11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София</a:t>
              </a:r>
              <a:endPara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Коркина</a:t>
              </a:r>
              <a:endParaRPr sz="3000" b="0" i="0" u="none" strike="noStrike" cap="non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10437890" y="9276324"/>
            <a:ext cx="3387211" cy="1161652"/>
            <a:chOff x="16440470" y="8190633"/>
            <a:chExt cx="5112000" cy="2685900"/>
          </a:xfrm>
        </p:grpSpPr>
        <p:sp>
          <p:nvSpPr>
            <p:cNvPr id="57" name="Google Shape;57;p2"/>
            <p:cNvSpPr/>
            <p:nvPr/>
          </p:nvSpPr>
          <p:spPr>
            <a:xfrm rot="5400000">
              <a:off x="17653520" y="6977583"/>
              <a:ext cx="2685900" cy="511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" name="Google Shape;58;p2"/>
            <p:cNvSpPr txBox="1"/>
            <p:nvPr/>
          </p:nvSpPr>
          <p:spPr>
            <a:xfrm>
              <a:off x="16852087" y="8480400"/>
              <a:ext cx="3588900" cy="11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Яна</a:t>
              </a:r>
              <a:endPara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Аверчева</a:t>
              </a:r>
              <a:endParaRPr sz="3000" b="0" i="0" u="none" strike="noStrike" cap="non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4901328" y="9276324"/>
            <a:ext cx="3387211" cy="1161652"/>
            <a:chOff x="16440470" y="8190633"/>
            <a:chExt cx="5112000" cy="2685900"/>
          </a:xfrm>
        </p:grpSpPr>
        <p:sp>
          <p:nvSpPr>
            <p:cNvPr id="60" name="Google Shape;60;p2"/>
            <p:cNvSpPr/>
            <p:nvPr/>
          </p:nvSpPr>
          <p:spPr>
            <a:xfrm rot="5400000">
              <a:off x="17653520" y="6977583"/>
              <a:ext cx="2685900" cy="511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" name="Google Shape;61;p2"/>
            <p:cNvSpPr txBox="1"/>
            <p:nvPr/>
          </p:nvSpPr>
          <p:spPr>
            <a:xfrm>
              <a:off x="16852087" y="8480400"/>
              <a:ext cx="3588900" cy="11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Валерия</a:t>
              </a:r>
              <a:endPara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Зидра</a:t>
              </a:r>
              <a:endParaRPr sz="3000" b="0" i="0" u="none" strike="noStrike" cap="non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19484340" y="9278874"/>
            <a:ext cx="3387211" cy="1161652"/>
            <a:chOff x="16440470" y="8190633"/>
            <a:chExt cx="5112000" cy="2685900"/>
          </a:xfrm>
        </p:grpSpPr>
        <p:sp>
          <p:nvSpPr>
            <p:cNvPr id="63" name="Google Shape;63;p2"/>
            <p:cNvSpPr/>
            <p:nvPr/>
          </p:nvSpPr>
          <p:spPr>
            <a:xfrm rot="5400000">
              <a:off x="17653520" y="6977583"/>
              <a:ext cx="2685900" cy="511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Helvetica Neue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" name="Google Shape;64;p2"/>
            <p:cNvSpPr txBox="1"/>
            <p:nvPr/>
          </p:nvSpPr>
          <p:spPr>
            <a:xfrm>
              <a:off x="16852087" y="8480400"/>
              <a:ext cx="3588900" cy="11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Игорь</a:t>
              </a:r>
              <a:endPara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000"/>
                <a:buFont typeface="Montserrat SemiBold"/>
                <a:buNone/>
              </a:pPr>
              <a:r>
                <a:rPr lang="ru-RU" sz="300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Гулин</a:t>
              </a:r>
              <a:endParaRPr sz="3000" b="0" i="0" u="none" strike="noStrike" cap="non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5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837" b="670"/>
          <a:stretch/>
        </p:blipFill>
        <p:spPr>
          <a:xfrm>
            <a:off x="0" y="-25400"/>
            <a:ext cx="10883900" cy="1374140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grpSp>
        <p:nvGrpSpPr>
          <p:cNvPr id="70" name="Google Shape;70;p3"/>
          <p:cNvGrpSpPr/>
          <p:nvPr/>
        </p:nvGrpSpPr>
        <p:grpSpPr>
          <a:xfrm>
            <a:off x="13443563" y="2291609"/>
            <a:ext cx="8791007" cy="9968669"/>
            <a:chOff x="0" y="-1759660"/>
            <a:chExt cx="8791005" cy="9968666"/>
          </a:xfrm>
        </p:grpSpPr>
        <p:sp>
          <p:nvSpPr>
            <p:cNvPr id="71" name="Google Shape;71;p3"/>
            <p:cNvSpPr txBox="1"/>
            <p:nvPr/>
          </p:nvSpPr>
          <p:spPr>
            <a:xfrm>
              <a:off x="0" y="-1759660"/>
              <a:ext cx="8527800" cy="133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Montserrat Light"/>
                <a:buNone/>
              </a:pPr>
              <a:r>
                <a:rPr lang="ru-RU" sz="80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КОМПОНЕНТЫ</a:t>
              </a:r>
              <a:endParaRPr sz="80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56805" y="22306"/>
              <a:ext cx="8734200" cy="81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Компоненты: 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1) Отсек с одеждой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2) Отсек с чистой водой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3) Отсек для грязной воды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4) Труба для транспортировки пара и воздуха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5) ТЭН для нагрева воды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6) Аккумуляторы холода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7) Решетка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8) Перегородка, переключающая трубы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9) Вентилятор загоняющий пар и воздух в отсек с одеждой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10) Вентилятор забирающий воздух и пар из отсека с одеждой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11) Распылитель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12) ТЭН для нагрева воздуха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13) Отверстие для подачи пара</a:t>
              </a: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2DBE4"/>
                </a:buClr>
                <a:buSzPts val="2600"/>
                <a:buFont typeface="Montserrat Light"/>
                <a:buNone/>
              </a:pPr>
              <a:endParaRPr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9669512" y="5656312"/>
            <a:ext cx="2403377" cy="2403377"/>
            <a:chOff x="0" y="0"/>
            <a:chExt cx="2403376" cy="2403376"/>
          </a:xfrm>
        </p:grpSpPr>
        <p:sp>
          <p:nvSpPr>
            <p:cNvPr id="74" name="Google Shape;74;p3"/>
            <p:cNvSpPr/>
            <p:nvPr/>
          </p:nvSpPr>
          <p:spPr>
            <a:xfrm>
              <a:off x="0" y="0"/>
              <a:ext cx="2403376" cy="2403376"/>
            </a:xfrm>
            <a:prstGeom prst="ellipse">
              <a:avLst/>
            </a:prstGeom>
            <a:gradFill>
              <a:gsLst>
                <a:gs pos="0">
                  <a:srgbClr val="5E9EEE"/>
                </a:gs>
                <a:gs pos="100000">
                  <a:srgbClr val="0277BF"/>
                </a:gs>
              </a:gsLst>
              <a:lin ang="201583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837541" y="834915"/>
              <a:ext cx="728293" cy="7335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9507"/>
                  </a:moveTo>
                  <a:lnTo>
                    <a:pt x="4949" y="9507"/>
                  </a:lnTo>
                  <a:lnTo>
                    <a:pt x="12762" y="1817"/>
                  </a:lnTo>
                  <a:lnTo>
                    <a:pt x="10676" y="0"/>
                  </a:lnTo>
                  <a:lnTo>
                    <a:pt x="0" y="10800"/>
                  </a:lnTo>
                  <a:lnTo>
                    <a:pt x="10676" y="21600"/>
                  </a:lnTo>
                  <a:lnTo>
                    <a:pt x="12762" y="19538"/>
                  </a:lnTo>
                  <a:lnTo>
                    <a:pt x="4949" y="12093"/>
                  </a:lnTo>
                  <a:lnTo>
                    <a:pt x="21600" y="12093"/>
                  </a:lnTo>
                  <a:lnTo>
                    <a:pt x="21600" y="9507"/>
                  </a:lnTo>
                </a:path>
              </a:pathLst>
            </a:custGeom>
            <a:solidFill>
              <a:srgbClr val="31333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Roboto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747075" y="2814760"/>
            <a:ext cx="91122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Light"/>
              <a:buNone/>
            </a:pPr>
            <a:r>
              <a:rPr lang="ru-RU" sz="8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ПРОЦЕСС</a:t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1828880" y="4660531"/>
            <a:ext cx="1576935" cy="560666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5E9EEE"/>
              </a:gs>
              <a:gs pos="100000">
                <a:srgbClr val="0277BF"/>
              </a:gs>
            </a:gsLst>
            <a:lin ang="201583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803880" y="5739726"/>
            <a:ext cx="8432100" cy="5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1)Одновременно происходит 2 процесса:</a:t>
            </a: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а. Вентиляторы начинают циркулировать           воздух, а ТЭН нагревает его.</a:t>
            </a: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б. Второй ТЭН нагревает воду.</a:t>
            </a: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2) Появляется пар и проходя через распылитель распределяется по отсеку с одеждой. Вентиляторы циркулируют пар.</a:t>
            </a: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3) Перегородка открывает трубу с аккумулятором холода и лишняя влага из воздуха собирается в специальный контейнер. Включается ТЭН для нагрева воздуха.</a:t>
            </a: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2DBE4"/>
              </a:buClr>
              <a:buSzPts val="2600"/>
              <a:buFont typeface="Montserrat Light"/>
              <a:buNone/>
            </a:pPr>
            <a:endParaRPr sz="260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l="41432" t="24792" r="36909" b="9236"/>
          <a:stretch/>
        </p:blipFill>
        <p:spPr>
          <a:xfrm>
            <a:off x="11650250" y="2419375"/>
            <a:ext cx="5289962" cy="887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l="20820" t="15952" r="15216"/>
          <a:stretch/>
        </p:blipFill>
        <p:spPr>
          <a:xfrm>
            <a:off x="17425792" y="2419375"/>
            <a:ext cx="5753798" cy="416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l="20751" t="17610" r="15219" b="823"/>
          <a:stretch/>
        </p:blipFill>
        <p:spPr>
          <a:xfrm>
            <a:off x="17425798" y="7131936"/>
            <a:ext cx="5934502" cy="416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1339975" y="2601800"/>
            <a:ext cx="138462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Light"/>
              <a:buNone/>
            </a:pPr>
            <a:r>
              <a:rPr lang="ru-RU" sz="8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ЭЛЕКТРИЧЕСКАЯ СХЕМА</a:t>
            </a:r>
            <a:endParaRPr sz="8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1339963" y="4466168"/>
            <a:ext cx="1576935" cy="560666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5E9EEE"/>
              </a:gs>
              <a:gs pos="100000">
                <a:srgbClr val="0277BF"/>
              </a:gs>
            </a:gsLst>
            <a:lin ang="201583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1339963" y="5557088"/>
            <a:ext cx="8998500" cy="5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D2DBE4"/>
                </a:solidFill>
                <a:latin typeface="Montserrat"/>
                <a:ea typeface="Montserrat"/>
                <a:cs typeface="Montserrat"/>
                <a:sym typeface="Montserrat"/>
              </a:rPr>
              <a:t>Этап 1: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Из блока управления поступает сигнал на реле 1 (переключается в положение “право”, включается ТЭН для </a:t>
            </a:r>
            <a:r>
              <a:rPr lang="ru-RU" sz="2600" i="1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нагрева воды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и реле 2 (включается ТЭН для </a:t>
            </a:r>
            <a:r>
              <a:rPr lang="ru-RU" sz="2600" i="1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нагрева воздуха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 sz="2600" dirty="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D2DBE4"/>
                </a:solidFill>
                <a:latin typeface="Montserrat"/>
                <a:ea typeface="Montserrat"/>
                <a:cs typeface="Montserrat"/>
                <a:sym typeface="Montserrat"/>
              </a:rPr>
              <a:t>Этап 2: 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 блока управления поступает сигнал на реле 2 (выключается ТЭН для </a:t>
            </a:r>
            <a:r>
              <a:rPr lang="ru-RU" sz="2600" i="1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нагрева воздуха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 sz="2600" dirty="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D2DBE4"/>
                </a:solidFill>
                <a:latin typeface="Montserrat"/>
                <a:ea typeface="Montserrat"/>
                <a:cs typeface="Montserrat"/>
                <a:sym typeface="Montserrat"/>
              </a:rPr>
              <a:t>Этап 3: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Из блока управления поступает сигнал на реле 1 (переключается в положение “лево”, перегородка открывает трубу с </a:t>
            </a:r>
            <a:r>
              <a:rPr lang="ru-RU" sz="2600" i="1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аккумулятором холода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 sz="2600" dirty="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D2DBE4"/>
                </a:solidFill>
                <a:latin typeface="Montserrat"/>
                <a:ea typeface="Montserrat"/>
                <a:cs typeface="Montserrat"/>
                <a:sym typeface="Montserrat"/>
              </a:rPr>
              <a:t>Этап 4: 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 блока управления поступает сигнал на ключ, который </a:t>
            </a:r>
            <a:r>
              <a:rPr lang="ru-RU" sz="2600" i="1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размыкает</a:t>
            </a:r>
            <a:r>
              <a:rPr lang="ru-RU" sz="2600" dirty="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цепь</a:t>
            </a:r>
            <a:endParaRPr sz="2600" b="0" i="0" u="none" strike="noStrike" cap="none" dirty="0">
              <a:solidFill>
                <a:srgbClr val="D2DBE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875" y="6118651"/>
            <a:ext cx="10738301" cy="46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5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2438400" y="3671034"/>
            <a:ext cx="19685823" cy="8839200"/>
            <a:chOff x="2438400" y="2438400"/>
            <a:chExt cx="19685823" cy="8839200"/>
          </a:xfrm>
        </p:grpSpPr>
        <p:sp>
          <p:nvSpPr>
            <p:cNvPr id="99" name="Google Shape;99;p9"/>
            <p:cNvSpPr/>
            <p:nvPr/>
          </p:nvSpPr>
          <p:spPr>
            <a:xfrm>
              <a:off x="2438400" y="2438400"/>
              <a:ext cx="6229550" cy="8839200"/>
            </a:xfrm>
            <a:prstGeom prst="roundRect">
              <a:avLst>
                <a:gd name="adj" fmla="val 3496"/>
              </a:avLst>
            </a:prstGeom>
            <a:solidFill>
              <a:srgbClr val="31333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9"/>
            <p:cNvSpPr txBox="1"/>
            <p:nvPr/>
          </p:nvSpPr>
          <p:spPr>
            <a:xfrm>
              <a:off x="3042264" y="4991889"/>
              <a:ext cx="4705500" cy="8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100"/>
                <a:buFont typeface="Montserrat Light"/>
                <a:buNone/>
              </a:pPr>
              <a:r>
                <a:rPr lang="ru-RU" sz="5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Модель</a:t>
              </a:r>
              <a:endParaRPr/>
            </a:p>
          </p:txBody>
        </p:sp>
        <p:sp>
          <p:nvSpPr>
            <p:cNvPr id="101" name="Google Shape;101;p9"/>
            <p:cNvSpPr txBox="1"/>
            <p:nvPr/>
          </p:nvSpPr>
          <p:spPr>
            <a:xfrm>
              <a:off x="3149869" y="6413500"/>
              <a:ext cx="4984500" cy="29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2DBE4"/>
                </a:buClr>
                <a:buSzPts val="2600"/>
                <a:buFont typeface="Montserrat Light"/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Сделать прототип гладильной машины и провести тесты, благодаря которым выявить достоинства и недостатки данной конструкции</a:t>
              </a:r>
              <a:endParaRPr/>
            </a:p>
          </p:txBody>
        </p:sp>
        <p:sp>
          <p:nvSpPr>
            <p:cNvPr id="102" name="Google Shape;102;p9"/>
            <p:cNvSpPr txBox="1"/>
            <p:nvPr/>
          </p:nvSpPr>
          <p:spPr>
            <a:xfrm>
              <a:off x="6121187" y="3112512"/>
              <a:ext cx="2769637" cy="144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853"/>
                </a:buClr>
                <a:buSzPts val="9000"/>
                <a:buFont typeface="Maven Pro Medium"/>
                <a:buNone/>
              </a:pPr>
              <a:r>
                <a:rPr lang="ru-RU" sz="9000" b="0" i="0" u="none" strike="noStrike" cap="none">
                  <a:solidFill>
                    <a:srgbClr val="464853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.01</a:t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055100" y="2438400"/>
              <a:ext cx="6229550" cy="8839200"/>
            </a:xfrm>
            <a:prstGeom prst="roundRect">
              <a:avLst>
                <a:gd name="adj" fmla="val 3496"/>
              </a:avLst>
            </a:prstGeom>
            <a:solidFill>
              <a:srgbClr val="31333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9"/>
            <p:cNvSpPr txBox="1"/>
            <p:nvPr/>
          </p:nvSpPr>
          <p:spPr>
            <a:xfrm>
              <a:off x="9658964" y="4991889"/>
              <a:ext cx="5021700" cy="8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100"/>
                <a:buFont typeface="Montserrat Light"/>
                <a:buNone/>
              </a:pPr>
              <a:r>
                <a:rPr lang="ru-RU" sz="5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Приложение</a:t>
              </a:r>
              <a:endParaRPr/>
            </a:p>
          </p:txBody>
        </p:sp>
        <p:sp>
          <p:nvSpPr>
            <p:cNvPr id="105" name="Google Shape;105;p9"/>
            <p:cNvSpPr txBox="1"/>
            <p:nvPr/>
          </p:nvSpPr>
          <p:spPr>
            <a:xfrm>
              <a:off x="9766569" y="6413500"/>
              <a:ext cx="4984500" cy="29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2DBE4"/>
                </a:buClr>
                <a:buSzPts val="2600"/>
                <a:buFont typeface="Montserrat Light"/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Сделать и протестировать приложение, так как оно будет необходимо для дальнейшего управления устройством и его функциями</a:t>
              </a:r>
              <a:endParaRPr/>
            </a:p>
          </p:txBody>
        </p:sp>
        <p:sp>
          <p:nvSpPr>
            <p:cNvPr id="106" name="Google Shape;106;p9"/>
            <p:cNvSpPr txBox="1"/>
            <p:nvPr/>
          </p:nvSpPr>
          <p:spPr>
            <a:xfrm>
              <a:off x="12712487" y="3112512"/>
              <a:ext cx="2769636" cy="144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853"/>
                </a:buClr>
                <a:buSzPts val="9000"/>
                <a:buFont typeface="Maven Pro Medium"/>
                <a:buNone/>
              </a:pPr>
              <a:r>
                <a:rPr lang="ru-RU" sz="9000" b="0" i="0" u="none" strike="noStrike" cap="none">
                  <a:solidFill>
                    <a:srgbClr val="464853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.02</a:t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5671800" y="2438400"/>
              <a:ext cx="6229550" cy="8839200"/>
            </a:xfrm>
            <a:prstGeom prst="roundRect">
              <a:avLst>
                <a:gd name="adj" fmla="val 3496"/>
              </a:avLst>
            </a:prstGeom>
            <a:solidFill>
              <a:srgbClr val="31333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"/>
                <a:buNone/>
              </a:pPr>
              <a:endParaRPr sz="3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16275663" y="4991889"/>
              <a:ext cx="5021700" cy="8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100"/>
                <a:buFont typeface="Montserrat Light"/>
                <a:buNone/>
              </a:pPr>
              <a:r>
                <a:rPr lang="ru-RU" sz="5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Конденсатор</a:t>
              </a:r>
              <a:endParaRPr sz="51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9" name="Google Shape;109;p9"/>
            <p:cNvSpPr txBox="1"/>
            <p:nvPr/>
          </p:nvSpPr>
          <p:spPr>
            <a:xfrm>
              <a:off x="16383269" y="6413500"/>
              <a:ext cx="4984500" cy="29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2DBE4"/>
                </a:buClr>
                <a:buSzPts val="2600"/>
                <a:buFont typeface="Montserrat Light"/>
                <a:buNone/>
              </a:pPr>
              <a:r>
                <a:rPr lang="ru-RU" sz="2600">
                  <a:solidFill>
                    <a:srgbClr val="D2DBE4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Заменить аккумуляторы холода на элемент Пельтье (на данный момент лучший вариант), для достижения автоматизации процесса глажки </a:t>
              </a:r>
              <a:endParaRPr sz="2600" b="0" i="0" u="none" strike="noStrike" cap="none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10" name="Google Shape;110;p9"/>
            <p:cNvSpPr txBox="1"/>
            <p:nvPr/>
          </p:nvSpPr>
          <p:spPr>
            <a:xfrm>
              <a:off x="19354587" y="3112512"/>
              <a:ext cx="2769636" cy="144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853"/>
                </a:buClr>
                <a:buSzPts val="9000"/>
                <a:buFont typeface="Maven Pro Medium"/>
                <a:buNone/>
              </a:pPr>
              <a:r>
                <a:rPr lang="ru-RU" sz="9000" b="0" i="0" u="none" strike="noStrike" cap="none">
                  <a:solidFill>
                    <a:srgbClr val="464853"/>
                  </a:solidFill>
                  <a:latin typeface="Maven Pro Medium"/>
                  <a:ea typeface="Maven Pro Medium"/>
                  <a:cs typeface="Maven Pro Medium"/>
                  <a:sym typeface="Maven Pro Medium"/>
                </a:rPr>
                <a:t>.03</a:t>
              </a:r>
              <a:endParaRPr/>
            </a:p>
          </p:txBody>
        </p:sp>
      </p:grpSp>
      <p:sp>
        <p:nvSpPr>
          <p:cNvPr id="111" name="Google Shape;111;p9"/>
          <p:cNvSpPr txBox="1"/>
          <p:nvPr/>
        </p:nvSpPr>
        <p:spPr>
          <a:xfrm>
            <a:off x="4545639" y="1194150"/>
            <a:ext cx="16333695" cy="214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Light"/>
              <a:buNone/>
            </a:pPr>
            <a:r>
              <a:rPr lang="ru-RU" sz="80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РАЗВИТИЕ</a:t>
            </a:r>
            <a:endParaRPr dirty="0"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057" y="4670429"/>
            <a:ext cx="1089094" cy="108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83269" y="4743441"/>
            <a:ext cx="1042944" cy="104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042264" y="4611235"/>
            <a:ext cx="1175150" cy="11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25" y="4675100"/>
            <a:ext cx="9186576" cy="68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7475" y="4675107"/>
            <a:ext cx="9186576" cy="68899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2532525" y="1571975"/>
            <a:ext cx="62820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Light"/>
              <a:buNone/>
            </a:pPr>
            <a:r>
              <a:rPr lang="ru-RU" sz="8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ПРАКТИКА</a:t>
            </a:r>
            <a:endParaRPr sz="80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6782461" y="11889800"/>
            <a:ext cx="686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D2DBE4"/>
              </a:buClr>
              <a:buSzPts val="2600"/>
              <a:buFont typeface="Montserrat Light"/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</a:t>
            </a:r>
            <a:endParaRPr/>
          </a:p>
        </p:txBody>
      </p:sp>
      <p:sp>
        <p:nvSpPr>
          <p:cNvPr id="125" name="Google Shape;125;p12"/>
          <p:cNvSpPr txBox="1"/>
          <p:nvPr/>
        </p:nvSpPr>
        <p:spPr>
          <a:xfrm>
            <a:off x="17662564" y="11889800"/>
            <a:ext cx="1376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D2DBE4"/>
              </a:buClr>
              <a:buSzPts val="2600"/>
              <a:buFont typeface="Montserrat Light"/>
              <a:buNone/>
            </a:pPr>
            <a:r>
              <a:rPr lang="ru-RU" sz="2600">
                <a:solidFill>
                  <a:srgbClr val="D2DBE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ПОСЛЕ</a:t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2532530" y="3369068"/>
            <a:ext cx="1576935" cy="560666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5E9EEE"/>
              </a:gs>
              <a:gs pos="100000">
                <a:srgbClr val="0277BF"/>
              </a:gs>
            </a:gsLst>
            <a:lin ang="201589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7403550" y="2112125"/>
            <a:ext cx="95769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 Light"/>
              <a:buNone/>
            </a:pPr>
            <a:r>
              <a:rPr lang="ru-RU" sz="8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 СО ВСЕЙ ИНФОРМАЦИЕЙ</a:t>
            </a:r>
            <a:endParaRPr sz="8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0" y="5088900"/>
            <a:ext cx="7074000" cy="70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339</Words>
  <Application>Microsoft Office PowerPoint</Application>
  <PresentationFormat>Произвольный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Arial</vt:lpstr>
      <vt:lpstr>Open Sans</vt:lpstr>
      <vt:lpstr>Roboto</vt:lpstr>
      <vt:lpstr>Helvetica Neue</vt:lpstr>
      <vt:lpstr>Montserrat SemiBold</vt:lpstr>
      <vt:lpstr>Helvetica Neue Light</vt:lpstr>
      <vt:lpstr>Montserrat</vt:lpstr>
      <vt:lpstr>Maven Pro Medium</vt:lpstr>
      <vt:lpstr>Avenir</vt:lpstr>
      <vt:lpstr>Poppins</vt:lpstr>
      <vt:lpstr>Montserrat Light</vt:lpstr>
      <vt:lpstr>Montserrat Medium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Физиков</dc:creator>
  <cp:lastModifiedBy>korki</cp:lastModifiedBy>
  <cp:revision>2</cp:revision>
  <dcterms:modified xsi:type="dcterms:W3CDTF">2022-12-19T19:04:24Z</dcterms:modified>
</cp:coreProperties>
</file>