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iriam Libre"/>
      <p:regular r:id="rId23"/>
      <p:bold r:id="rId24"/>
    </p:embeddedFont>
    <p:embeddedFont>
      <p:font typeface="Work Sans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iriamLibre-bold.fntdata"/><Relationship Id="rId23" Type="http://schemas.openxmlformats.org/officeDocument/2006/relationships/font" Target="fonts/MiriamLibr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7.xml"/><Relationship Id="rId33" Type="http://schemas.openxmlformats.org/officeDocument/2006/relationships/font" Target="fonts/Barlow-regular.fntdata"/><Relationship Id="rId10" Type="http://schemas.openxmlformats.org/officeDocument/2006/relationships/slide" Target="slides/slide6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-italic.fntdata"/><Relationship Id="rId12" Type="http://schemas.openxmlformats.org/officeDocument/2006/relationships/slide" Target="slides/slide8.xml"/><Relationship Id="rId34" Type="http://schemas.openxmlformats.org/officeDocument/2006/relationships/font" Target="fonts/Barlow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4c82b6cf2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4c82b6cf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4c82b6cf2_1_9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4c82b6cf2_1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4c82b6cf2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4c82b6cf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4c82b6cf2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4c82b6cf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4c82b6cf2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4c82b6c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4c82b6cf2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4c82b6c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4c82b6cf2_1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4c82b6cf2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4c82b6cf2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4c82b6c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4c82b6cf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4c82b6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4c82b6cf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4c82b6c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4c82b6cf2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4c82b6cf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4c82b6cf2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4c82b6c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4c82b6cf2_1_9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4c82b6cf2_1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4c82b6cf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4c82b6cf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4c82b6cf2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4c82b6c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hyperlink" Target="mailto:sangwony@andrew.cmu.edu" TargetMode="External"/><Relationship Id="rId5" Type="http://schemas.openxmlformats.org/officeDocument/2006/relationships/hyperlink" Target="mailto:yuranz@andrew.cmu.edu" TargetMode="External"/><Relationship Id="rId6" Type="http://schemas.openxmlformats.org/officeDocument/2006/relationships/hyperlink" Target="mailto:jiaxuanz@andrew.cm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alantis.com/blog/apple-app-store-and-google-play-stor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00" y="268067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Makes an Android App Popular</a:t>
            </a:r>
            <a:r>
              <a:rPr b="1" lang="en"/>
              <a:t>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 txBox="1"/>
          <p:nvPr>
            <p:ph idx="4294967295" type="subTitle"/>
          </p:nvPr>
        </p:nvSpPr>
        <p:spPr>
          <a:xfrm>
            <a:off x="2626350" y="3634700"/>
            <a:ext cx="46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Team 15: Yuran, Daniel, Jiaxuan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95885: Data Science and Big Data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500" y="1493275"/>
            <a:ext cx="3712224" cy="35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417050"/>
            <a:ext cx="5847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8184D9"/>
                </a:solidFill>
              </a:rPr>
              <a:t>App Price Analysis  (Cont.)</a:t>
            </a:r>
            <a:endParaRPr b="1" sz="3400">
              <a:solidFill>
                <a:srgbClr val="8184D9"/>
              </a:solidFill>
            </a:endParaRPr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1618475"/>
            <a:ext cx="44730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Categories of lifestyle, finance, family, and photography are </a:t>
            </a:r>
            <a:r>
              <a:rPr b="1" lang="en" sz="2100">
                <a:latin typeface="Barlow"/>
                <a:ea typeface="Barlow"/>
                <a:cs typeface="Barlow"/>
                <a:sym typeface="Barlow"/>
              </a:rPr>
              <a:t>more profitable for the developers</a:t>
            </a:r>
            <a:r>
              <a:rPr lang="en" sz="2100"/>
              <a:t> if they simply want to earn the installation charge</a:t>
            </a:r>
            <a:endParaRPr sz="21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*Revenue = price * installation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457200" y="4170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84D9"/>
                </a:solidFill>
              </a:rPr>
              <a:t>App Size Analysis</a:t>
            </a:r>
            <a:endParaRPr b="1">
              <a:solidFill>
                <a:srgbClr val="8184D9"/>
              </a:solidFill>
            </a:endParaRPr>
          </a:p>
        </p:txBody>
      </p:sp>
      <p:sp>
        <p:nvSpPr>
          <p:cNvPr id="324" name="Google Shape;324;p23"/>
          <p:cNvSpPr txBox="1"/>
          <p:nvPr>
            <p:ph idx="4294967295" type="body"/>
          </p:nvPr>
        </p:nvSpPr>
        <p:spPr>
          <a:xfrm>
            <a:off x="4234925" y="290775"/>
            <a:ext cx="44730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Most of Paid apps have size less than or equal to </a:t>
            </a: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50MB</a:t>
            </a:r>
            <a:r>
              <a:rPr lang="en" sz="1400"/>
              <a:t>, while Free apps have sizes up to </a:t>
            </a: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100MB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/>
              <a:t>Most of app categories show a large partial of small app size, while </a:t>
            </a: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GAME</a:t>
            </a:r>
            <a:r>
              <a:rPr lang="en" sz="1400"/>
              <a:t> and </a:t>
            </a: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FAMILY</a:t>
            </a:r>
            <a:r>
              <a:rPr lang="en" sz="1400"/>
              <a:t> apps have considerable number of apps to be sized larger</a:t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600" y="1911475"/>
            <a:ext cx="3671924" cy="27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00" y="1550750"/>
            <a:ext cx="3988701" cy="29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24"/>
          <p:cNvSpPr txBox="1"/>
          <p:nvPr>
            <p:ph idx="4294967295" type="title"/>
          </p:nvPr>
        </p:nvSpPr>
        <p:spPr>
          <a:xfrm>
            <a:off x="457200" y="417050"/>
            <a:ext cx="5741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84D9"/>
                </a:solidFill>
              </a:rPr>
              <a:t>App Size Analysis </a:t>
            </a:r>
            <a:r>
              <a:rPr b="1" lang="en">
                <a:solidFill>
                  <a:schemeClr val="accent2"/>
                </a:solidFill>
              </a:rPr>
              <a:t>(Cont.)</a:t>
            </a:r>
            <a:endParaRPr b="1">
              <a:solidFill>
                <a:srgbClr val="8184D9"/>
              </a:solidFill>
            </a:endParaRPr>
          </a:p>
        </p:txBody>
      </p:sp>
      <p:sp>
        <p:nvSpPr>
          <p:cNvPr id="333" name="Google Shape;333;p24"/>
          <p:cNvSpPr txBox="1"/>
          <p:nvPr>
            <p:ph idx="4294967295" type="body"/>
          </p:nvPr>
        </p:nvSpPr>
        <p:spPr>
          <a:xfrm>
            <a:off x="457200" y="1369250"/>
            <a:ext cx="87750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 majority of top-downloaded apps (&gt;= 500,000+ times) are sized below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50MB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450" y="1941100"/>
            <a:ext cx="5741325" cy="26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5"/>
          <p:cNvSpPr txBox="1"/>
          <p:nvPr>
            <p:ph idx="4294967295" type="title"/>
          </p:nvPr>
        </p:nvSpPr>
        <p:spPr>
          <a:xfrm>
            <a:off x="457200" y="417050"/>
            <a:ext cx="5752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84D9"/>
                </a:solidFill>
              </a:rPr>
              <a:t>App Size Analysis </a:t>
            </a:r>
            <a:r>
              <a:rPr b="1" lang="en">
                <a:solidFill>
                  <a:schemeClr val="accent2"/>
                </a:solidFill>
              </a:rPr>
              <a:t>(Cont.)</a:t>
            </a:r>
            <a:endParaRPr b="1">
              <a:solidFill>
                <a:srgbClr val="8184D9"/>
              </a:solidFill>
            </a:endParaRPr>
          </a:p>
        </p:txBody>
      </p:sp>
      <p:sp>
        <p:nvSpPr>
          <p:cNvPr id="341" name="Google Shape;341;p25"/>
          <p:cNvSpPr txBox="1"/>
          <p:nvPr>
            <p:ph idx="4294967295" type="body"/>
          </p:nvPr>
        </p:nvSpPr>
        <p:spPr>
          <a:xfrm>
            <a:off x="670525" y="1274438"/>
            <a:ext cx="81231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Most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top-rated apps (rating &gt;= 4.5)</a:t>
            </a:r>
            <a:r>
              <a:rPr lang="en" sz="1800"/>
              <a:t> are in size of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2MB - 36MB</a:t>
            </a:r>
            <a:r>
              <a:rPr lang="en" sz="1800"/>
              <a:t>, which is neither too big nor too small.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50" y="1869625"/>
            <a:ext cx="4076775" cy="304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75" y="2299175"/>
            <a:ext cx="3930551" cy="27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idx="4294967295" type="title"/>
          </p:nvPr>
        </p:nvSpPr>
        <p:spPr>
          <a:xfrm>
            <a:off x="570500" y="4170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84D9"/>
                </a:solidFill>
              </a:rPr>
              <a:t>User Review</a:t>
            </a:r>
            <a:r>
              <a:rPr b="1" lang="en">
                <a:solidFill>
                  <a:srgbClr val="8184D9"/>
                </a:solidFill>
              </a:rPr>
              <a:t> Analysis</a:t>
            </a:r>
            <a:endParaRPr b="1" sz="3400">
              <a:solidFill>
                <a:srgbClr val="000000"/>
              </a:solidFill>
            </a:endParaRPr>
          </a:p>
        </p:txBody>
      </p:sp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175" y="1611300"/>
            <a:ext cx="4485824" cy="32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 txBox="1"/>
          <p:nvPr/>
        </p:nvSpPr>
        <p:spPr>
          <a:xfrm>
            <a:off x="411500" y="1522250"/>
            <a:ext cx="39159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COMICS, EVENTS, AUTO &amp; VEHICLES, PARENTING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apps are the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TOP 4 categories that receive the most positive evaluations,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which achieve an average score more than 0.3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EFF0F1"/>
                </a:highlight>
              </a:rPr>
              <a:t>GAME, SOCIAL, FAMILY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apps are the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TOP 3 categories that receive the least positive evaluations,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mainly due to there're more apps in those categories which could lead to higher variance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27"/>
          <p:cNvSpPr txBox="1"/>
          <p:nvPr>
            <p:ph idx="4294967295" type="title"/>
          </p:nvPr>
        </p:nvSpPr>
        <p:spPr>
          <a:xfrm>
            <a:off x="570500" y="4170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84D9"/>
                </a:solidFill>
              </a:rPr>
              <a:t>User Review Analysis</a:t>
            </a:r>
            <a:endParaRPr b="1" sz="3400">
              <a:solidFill>
                <a:srgbClr val="000000"/>
              </a:solidFill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25" y="2839812"/>
            <a:ext cx="3545900" cy="181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721" y="2839825"/>
            <a:ext cx="3545904" cy="18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1090325" y="1540925"/>
            <a:ext cx="701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An app is expected to be welcomed with the following characteristics: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Lower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price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less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advertisements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cool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 features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easy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to use, is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fun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to users, works well with few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 problems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60745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463BD"/>
                </a:solidFill>
              </a:rPr>
              <a:t>Key Findings</a:t>
            </a:r>
            <a:endParaRPr b="1" sz="3300">
              <a:solidFill>
                <a:srgbClr val="6463BD"/>
              </a:solidFill>
            </a:endParaRPr>
          </a:p>
        </p:txBody>
      </p:sp>
      <p:sp>
        <p:nvSpPr>
          <p:cNvPr id="365" name="Google Shape;365;p28"/>
          <p:cNvSpPr txBox="1"/>
          <p:nvPr>
            <p:ph idx="2" type="body"/>
          </p:nvPr>
        </p:nvSpPr>
        <p:spPr>
          <a:xfrm>
            <a:off x="3374225" y="1575775"/>
            <a:ext cx="24942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categories of lifestyle,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family and photography are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profitabl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charging for installation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607450" y="1575775"/>
            <a:ext cx="24942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categories of family, game, tools, productivity, and medical are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607450" y="3710600"/>
            <a:ext cx="24942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prefer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lighter apps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app size below 40 MB would be a good choice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8"/>
          <p:cNvSpPr txBox="1"/>
          <p:nvPr>
            <p:ph idx="2" type="body"/>
          </p:nvPr>
        </p:nvSpPr>
        <p:spPr>
          <a:xfrm>
            <a:off x="3324900" y="3198775"/>
            <a:ext cx="24942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price, easy to use, cool features, less advertisements, usefulness is the important features for a good app!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607450" y="2648000"/>
            <a:ext cx="24942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Users prefer a paid app with price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below $30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and tend to give higher evaluation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29"/>
          <p:cNvSpPr txBox="1"/>
          <p:nvPr>
            <p:ph idx="4294967295" type="title"/>
          </p:nvPr>
        </p:nvSpPr>
        <p:spPr>
          <a:xfrm>
            <a:off x="570500" y="4170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84D9"/>
                </a:solidFill>
              </a:rPr>
              <a:t>Future Work</a:t>
            </a:r>
            <a:endParaRPr b="1" sz="3400">
              <a:solidFill>
                <a:srgbClr val="000000"/>
              </a:solidFill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912600" y="1765850"/>
            <a:ext cx="74781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50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b="1" i="1" lang="en" sz="1550">
                <a:solidFill>
                  <a:schemeClr val="dk1"/>
                </a:solidFill>
                <a:highlight>
                  <a:srgbClr val="FFFFFF"/>
                </a:highlight>
              </a:rPr>
              <a:t>erform feature engineering and work towards using machine learning methods to predict the rating of an app.</a:t>
            </a:r>
            <a:endParaRPr b="1" i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The prediction could help app developers: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</a:rPr>
              <a:t>To quantify the effect of price, size, contents and other features on app rating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To further think about how to improve app rating through optimizing strategy and app design regarding important feature characteristics.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idx="4294967295" type="ctrTitle"/>
          </p:nvPr>
        </p:nvSpPr>
        <p:spPr>
          <a:xfrm>
            <a:off x="5796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8184D9"/>
                </a:solidFill>
              </a:rPr>
              <a:t>THANK YOU!</a:t>
            </a:r>
            <a:endParaRPr sz="7500"/>
          </a:p>
        </p:txBody>
      </p:sp>
      <p:sp>
        <p:nvSpPr>
          <p:cNvPr id="383" name="Google Shape;383;p30"/>
          <p:cNvSpPr txBox="1"/>
          <p:nvPr>
            <p:ph idx="4294967295" type="subTitle"/>
          </p:nvPr>
        </p:nvSpPr>
        <p:spPr>
          <a:xfrm>
            <a:off x="579600" y="1973050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84" name="Google Shape;384;p30"/>
          <p:cNvSpPr txBox="1"/>
          <p:nvPr>
            <p:ph idx="4294967295" type="body"/>
          </p:nvPr>
        </p:nvSpPr>
        <p:spPr>
          <a:xfrm>
            <a:off x="579600" y="275785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us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sangwony@andrew.cmu.edu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yuranz@andrew.cmu.edu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jiaxuanz@andrew.cmu.edu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661150" y="4963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3"/>
                </a:solidFill>
              </a:rPr>
              <a:t>Agenda </a:t>
            </a:r>
            <a:endParaRPr b="1" sz="3400">
              <a:solidFill>
                <a:schemeClr val="accent3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Arial"/>
              <a:buChar char="▹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Motivation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▹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Questions to Answer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▹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▹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Detailed Analysis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▹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Key Findings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▹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Future Work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15"/>
          <p:cNvSpPr txBox="1"/>
          <p:nvPr>
            <p:ph idx="4294967295" type="title"/>
          </p:nvPr>
        </p:nvSpPr>
        <p:spPr>
          <a:xfrm>
            <a:off x="570500" y="4170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</a:rPr>
              <a:t>Motivation</a:t>
            </a:r>
            <a:r>
              <a:rPr b="1" lang="en" sz="3400">
                <a:solidFill>
                  <a:srgbClr val="000000"/>
                </a:solidFill>
              </a:rPr>
              <a:t>s</a:t>
            </a:r>
            <a:endParaRPr b="1" sz="3400">
              <a:solidFill>
                <a:srgbClr val="000000"/>
              </a:solidFill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1179000" y="1645425"/>
            <a:ext cx="69054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Apple App Store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has 2.2 million apps available for download while there are 2.8 million apps on the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Google Play Store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 Besides, the developers need to pay Apple $99/year to keep your app online, but only </a:t>
            </a:r>
            <a:r>
              <a:rPr lang="en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$25 one time for Google Play Store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00"/>
          </a:p>
        </p:txBody>
      </p:sp>
      <p:sp>
        <p:nvSpPr>
          <p:cNvPr id="256" name="Google Shape;256;p15"/>
          <p:cNvSpPr/>
          <p:nvPr/>
        </p:nvSpPr>
        <p:spPr>
          <a:xfrm rot="9816318">
            <a:off x="992679" y="2237917"/>
            <a:ext cx="751454" cy="803378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7242125" y="1515025"/>
            <a:ext cx="751500" cy="803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 txBox="1"/>
          <p:nvPr/>
        </p:nvSpPr>
        <p:spPr>
          <a:xfrm>
            <a:off x="1589050" y="3354400"/>
            <a:ext cx="63177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evelopers are more satisfied with the policies of Android apps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531175" y="557100"/>
            <a:ext cx="529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Popular Apps?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What categories of apps are most available/popular and receive higher ratings?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Price Strategy?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 paid apps perform better than free apps?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For paid apps, do those with higher ratings commonly have a price in a reasonable range?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What categories tend to set higher prices?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Size Optimization?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 users prefer apps with lighter size?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Can we find a reasonable range of an app size?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User Review &amp; Preference?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Which categories receive the most positive reviews?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What factors make an app positively/negatively evaluated?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5" name="Google Shape;265;p16"/>
          <p:cNvSpPr txBox="1"/>
          <p:nvPr>
            <p:ph idx="1" type="body"/>
          </p:nvPr>
        </p:nvSpPr>
        <p:spPr>
          <a:xfrm>
            <a:off x="6390750" y="439500"/>
            <a:ext cx="23544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Questions to Answer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17"/>
          <p:cNvSpPr txBox="1"/>
          <p:nvPr>
            <p:ph idx="4294967295" type="title"/>
          </p:nvPr>
        </p:nvSpPr>
        <p:spPr>
          <a:xfrm>
            <a:off x="570500" y="4170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184D9"/>
                </a:solidFill>
              </a:rPr>
              <a:t>Recommendations</a:t>
            </a:r>
            <a:endParaRPr b="1" sz="3400">
              <a:solidFill>
                <a:srgbClr val="000000"/>
              </a:solidFill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75525" y="1333350"/>
            <a:ext cx="76797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Pick a Category</a:t>
            </a:r>
            <a:endParaRPr b="1" i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have more and higher rating, you can pick the categories of family, game, tools, productivity, and medical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have more revenue from installation, you can pick the categories of lifestyle, finance, family, and photography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/>
              <a:t>Price Strategy</a:t>
            </a:r>
            <a:endParaRPr b="1" i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want to have higher rating, you can choose to develop a paid app, but better to keep its price below $30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/>
              <a:t>Size Optimization</a:t>
            </a:r>
            <a:endParaRPr b="1" i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Try to reduce your app's download size (below 40 MB) to enable more downloads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Larger app size is okay for </a:t>
            </a:r>
            <a:r>
              <a:rPr lang="en" sz="1200">
                <a:solidFill>
                  <a:schemeClr val="dk1"/>
                </a:solidFill>
              </a:rPr>
              <a:t>game or family apps </a:t>
            </a:r>
            <a:r>
              <a:rPr lang="en" sz="1200"/>
              <a:t>due to sophisticated design, but try to optimize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/>
              <a:t>Satisfy User Preference</a:t>
            </a:r>
            <a:endParaRPr b="1" i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 your app to be fun and easy to use, equip it with cool features, embed less advertisements, fix problems frequently, and charge less!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idx="4294967295" type="ctrTitle"/>
          </p:nvPr>
        </p:nvSpPr>
        <p:spPr>
          <a:xfrm>
            <a:off x="685800" y="730225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8184D9"/>
                </a:solidFill>
              </a:rPr>
              <a:t>Dataset Summary</a:t>
            </a:r>
            <a:endParaRPr b="1" sz="3800">
              <a:solidFill>
                <a:srgbClr val="8184D9"/>
              </a:solidFill>
            </a:endParaRPr>
          </a:p>
        </p:txBody>
      </p:sp>
      <p:sp>
        <p:nvSpPr>
          <p:cNvPr id="278" name="Google Shape;278;p18"/>
          <p:cNvSpPr txBox="1"/>
          <p:nvPr>
            <p:ph idx="4294967295" type="subTitle"/>
          </p:nvPr>
        </p:nvSpPr>
        <p:spPr>
          <a:xfrm>
            <a:off x="685800" y="199292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Google Play Store Kaggle Dataset</a:t>
            </a:r>
            <a:endParaRPr b="1" sz="13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Barlow"/>
              <a:buChar char="●"/>
            </a:pPr>
            <a:r>
              <a:rPr b="1" lang="en" sz="1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Apps Information Data</a:t>
            </a:r>
            <a:endParaRPr b="1" sz="13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13 columns and 10,842 rows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App characteristics, such as category, rating, size ,and  download counts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Barlow"/>
              <a:buChar char="●"/>
            </a:pPr>
            <a:r>
              <a:rPr b="1" lang="en" sz="1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Users Review Data</a:t>
            </a:r>
            <a:endParaRPr b="1" sz="13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5 columns and 64,295 rows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Reviews, such as sentiment type (positive/negative) , score of polarity, and subjectivity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79" name="Google Shape;279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300" y="25"/>
            <a:ext cx="45736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19"/>
          <p:cNvSpPr txBox="1"/>
          <p:nvPr>
            <p:ph idx="4294967295" type="title"/>
          </p:nvPr>
        </p:nvSpPr>
        <p:spPr>
          <a:xfrm>
            <a:off x="457200" y="41705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8184D9"/>
                </a:solidFill>
              </a:rPr>
              <a:t>App Rating Analysis</a:t>
            </a:r>
            <a:endParaRPr b="1" sz="3300">
              <a:solidFill>
                <a:srgbClr val="8184D9"/>
              </a:solidFill>
            </a:endParaRPr>
          </a:p>
        </p:txBody>
      </p:sp>
      <p:sp>
        <p:nvSpPr>
          <p:cNvPr id="287" name="Google Shape;287;p19"/>
          <p:cNvSpPr txBox="1"/>
          <p:nvPr>
            <p:ph idx="4294967295" type="body"/>
          </p:nvPr>
        </p:nvSpPr>
        <p:spPr>
          <a:xfrm>
            <a:off x="421825" y="1274450"/>
            <a:ext cx="45702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Categories of family, game, tools productivity  are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more are well rated for the developers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800" y="1160173"/>
            <a:ext cx="4344200" cy="34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875" y="2971500"/>
            <a:ext cx="2276700" cy="20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19"/>
          <p:cNvCxnSpPr/>
          <p:nvPr/>
        </p:nvCxnSpPr>
        <p:spPr>
          <a:xfrm>
            <a:off x="5539700" y="3028075"/>
            <a:ext cx="431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9"/>
          <p:cNvCxnSpPr/>
          <p:nvPr/>
        </p:nvCxnSpPr>
        <p:spPr>
          <a:xfrm>
            <a:off x="5539700" y="2918700"/>
            <a:ext cx="431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9"/>
          <p:cNvCxnSpPr/>
          <p:nvPr/>
        </p:nvCxnSpPr>
        <p:spPr>
          <a:xfrm>
            <a:off x="5494000" y="3686625"/>
            <a:ext cx="431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0"/>
          <p:cNvSpPr txBox="1"/>
          <p:nvPr>
            <p:ph idx="4294967295" type="title"/>
          </p:nvPr>
        </p:nvSpPr>
        <p:spPr>
          <a:xfrm>
            <a:off x="457200" y="417050"/>
            <a:ext cx="5942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8184D9"/>
                </a:solidFill>
              </a:rPr>
              <a:t>App Price Analysis</a:t>
            </a:r>
            <a:endParaRPr b="1" sz="3400">
              <a:solidFill>
                <a:srgbClr val="8184D9"/>
              </a:solidFill>
            </a:endParaRPr>
          </a:p>
        </p:txBody>
      </p:sp>
      <p:sp>
        <p:nvSpPr>
          <p:cNvPr id="299" name="Google Shape;299;p20"/>
          <p:cNvSpPr txBox="1"/>
          <p:nvPr>
            <p:ph idx="4294967295" type="body"/>
          </p:nvPr>
        </p:nvSpPr>
        <p:spPr>
          <a:xfrm>
            <a:off x="457200" y="1618475"/>
            <a:ext cx="4721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▹"/>
            </a:pPr>
            <a:r>
              <a:rPr lang="en" sz="1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The paid apps have a </a:t>
            </a:r>
            <a:r>
              <a:rPr b="1" lang="en" sz="1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higher average rating</a:t>
            </a:r>
            <a:r>
              <a:rPr lang="en" sz="1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than free apps.</a:t>
            </a:r>
            <a:endParaRPr sz="1900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▹"/>
            </a:pPr>
            <a:r>
              <a:rPr lang="en" sz="1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But the </a:t>
            </a:r>
            <a:r>
              <a:rPr b="1" lang="en" sz="1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rating difference is small</a:t>
            </a:r>
            <a:r>
              <a:rPr lang="en" sz="1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, which is less than </a:t>
            </a:r>
            <a:r>
              <a:rPr lang="en" sz="1900">
                <a:highlight>
                  <a:srgbClr val="EFF0F1"/>
                </a:highlight>
                <a:latin typeface="Barlow"/>
                <a:ea typeface="Barlow"/>
                <a:cs typeface="Barlow"/>
                <a:sym typeface="Barlow"/>
              </a:rPr>
              <a:t>0.1</a:t>
            </a:r>
            <a:endParaRPr sz="26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900" y="1361250"/>
            <a:ext cx="3407550" cy="284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21"/>
          <p:cNvSpPr txBox="1"/>
          <p:nvPr>
            <p:ph idx="4294967295" type="title"/>
          </p:nvPr>
        </p:nvSpPr>
        <p:spPr>
          <a:xfrm>
            <a:off x="457200" y="417050"/>
            <a:ext cx="5847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8184D9"/>
                </a:solidFill>
              </a:rPr>
              <a:t>App Price Analysis </a:t>
            </a:r>
            <a:r>
              <a:rPr b="1" lang="en" sz="3400">
                <a:solidFill>
                  <a:srgbClr val="8184D9"/>
                </a:solidFill>
              </a:rPr>
              <a:t> (Cont.)</a:t>
            </a:r>
            <a:endParaRPr b="1" sz="3400">
              <a:solidFill>
                <a:srgbClr val="8184D9"/>
              </a:solidFill>
            </a:endParaRPr>
          </a:p>
        </p:txBody>
      </p:sp>
      <p:sp>
        <p:nvSpPr>
          <p:cNvPr id="307" name="Google Shape;307;p21"/>
          <p:cNvSpPr txBox="1"/>
          <p:nvPr>
            <p:ph idx="4294967295" type="body"/>
          </p:nvPr>
        </p:nvSpPr>
        <p:spPr>
          <a:xfrm>
            <a:off x="542475" y="1090500"/>
            <a:ext cx="77085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▹"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of the high rating app are located in </a:t>
            </a:r>
            <a:r>
              <a:rPr b="1" lang="en" sz="1500"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$30</a:t>
            </a: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lower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price range.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▹"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pp developer </a:t>
            </a:r>
            <a:r>
              <a:rPr b="1"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shouldn't set the app price too high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it may take risk of strict evaluation and lower downloads.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75" y="1995150"/>
            <a:ext cx="4061943" cy="314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21"/>
          <p:cNvCxnSpPr/>
          <p:nvPr/>
        </p:nvCxnSpPr>
        <p:spPr>
          <a:xfrm flipH="1">
            <a:off x="3877125" y="2214475"/>
            <a:ext cx="14100" cy="274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