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12192000"/>
  <p:notesSz cx="6858000" cy="9144000"/>
  <p:embeddedFontLst>
    <p:embeddedFont>
      <p:font typeface="Ubuntu"/>
      <p:regular r:id="rId27"/>
      <p:bold r:id="rId28"/>
      <p:italic r:id="rId29"/>
      <p:boldItalic r:id="rId30"/>
    </p:embeddedFont>
    <p:embeddedFont>
      <p:font typeface="Roboto"/>
      <p:regular r:id="rId31"/>
      <p:bold r:id="rId32"/>
      <p:italic r:id="rId33"/>
      <p:boldItalic r:id="rId34"/>
    </p:embeddedFont>
    <p:embeddedFont>
      <p:font typeface="Fira Sans Extra Condensed"/>
      <p:regular r:id="rId35"/>
      <p:bold r:id="rId36"/>
      <p:italic r:id="rId37"/>
      <p:boldItalic r:id="rId38"/>
    </p:embeddedFont>
    <p:embeddedFont>
      <p:font typeface="Share Tech"/>
      <p:regular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0" roundtripDataSignature="AMtx7mj2tMdMGEYceUe8hJL88dL+1v7e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4383B73-C143-44AC-A9DA-5201387F008C}">
  <a:tblStyle styleId="{74383B73-C143-44AC-A9DA-5201387F00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Ubuntu-bold.fntdata"/><Relationship Id="rId27" Type="http://schemas.openxmlformats.org/officeDocument/2006/relationships/font" Target="fonts/Ubuntu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Ubuntu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font" Target="fonts/Ubuntu-boldItalic.fntdata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35" Type="http://schemas.openxmlformats.org/officeDocument/2006/relationships/font" Target="fonts/FiraSansExtraCondensed-regular.fntdata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37" Type="http://schemas.openxmlformats.org/officeDocument/2006/relationships/font" Target="fonts/FiraSansExtraCondensed-italic.fntdata"/><Relationship Id="rId14" Type="http://schemas.openxmlformats.org/officeDocument/2006/relationships/slide" Target="slides/slide9.xml"/><Relationship Id="rId36" Type="http://schemas.openxmlformats.org/officeDocument/2006/relationships/font" Target="fonts/FiraSansExtraCondensed-bold.fntdata"/><Relationship Id="rId17" Type="http://schemas.openxmlformats.org/officeDocument/2006/relationships/slide" Target="slides/slide12.xml"/><Relationship Id="rId39" Type="http://schemas.openxmlformats.org/officeDocument/2006/relationships/font" Target="fonts/ShareTech-regular.fntdata"/><Relationship Id="rId16" Type="http://schemas.openxmlformats.org/officeDocument/2006/relationships/slide" Target="slides/slide11.xml"/><Relationship Id="rId38" Type="http://schemas.openxmlformats.org/officeDocument/2006/relationships/font" Target="fonts/FiraSansExtraCondensed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9" name="Google Shape;42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0" name="Google Shape;60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en-US" sz="11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BMI</a:t>
            </a:r>
            <a:r>
              <a:rPr lang="en-US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0.57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en-US" sz="11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HIV/AIDS</a:t>
            </a:r>
            <a:r>
              <a:rPr lang="en-US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-0.56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en-US" sz="1800">
                <a:solidFill>
                  <a:srgbClr val="3F3F3F"/>
                </a:solidFill>
              </a:rPr>
              <a:t> and developed country tend to have higher life expectancy.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t/>
            </a:r>
            <a:endParaRPr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1" name="Google Shape;601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7" name="Google Shape;61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As well as low correlation between </a:t>
            </a:r>
            <a:r>
              <a:rPr lang="en-US" sz="11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life expectancy</a:t>
            </a:r>
            <a:r>
              <a:rPr lang="en-US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other variables: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en-US" sz="11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Year: -0.17</a:t>
            </a:r>
            <a:endParaRPr sz="11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en-US" sz="11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Population</a:t>
            </a:r>
            <a:r>
              <a:rPr lang="en-US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0.022</a:t>
            </a:r>
            <a:endParaRPr/>
          </a:p>
        </p:txBody>
      </p:sp>
      <p:sp>
        <p:nvSpPr>
          <p:cNvPr id="618" name="Google Shape;618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1" name="Google Shape;63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0" name="Google Shape;65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the model development, first complete the data preparation including 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Afterwards, we train and test with various models, after hyperparameter tuning, we select random forest regression model as the best 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Finally analyze the model results for more practical insights</a:t>
            </a:r>
            <a:endParaRPr/>
          </a:p>
        </p:txBody>
      </p:sp>
      <p:sp>
        <p:nvSpPr>
          <p:cNvPr id="651" name="Google Shape;651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9" name="Google Shape;66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first use 10-fold CV to train and test the base model performance.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seven models we tried all outperform the baseline, showing less root mean squared error.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Among them, we short-list top 3 models -  and performed hyperparameter tuning afterwards.</a:t>
            </a:r>
            <a:endParaRPr/>
          </a:p>
        </p:txBody>
      </p:sp>
      <p:sp>
        <p:nvSpPr>
          <p:cNvPr id="670" name="Google Shape;670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b1859eaf05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6" name="Google Shape;676;gb1859eaf05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gb1859eaf05_0_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b1859eaf05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5" name="Google Shape;685;gb1859eaf05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gb1859eaf05_0_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4" name="Google Shape;69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3" name="Google Shape;72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33333"/>
                </a:solidFill>
                <a:highlight>
                  <a:srgbClr val="FFFFFF"/>
                </a:highlight>
              </a:rPr>
              <a:t>Based on the random forest model, we come to know the top 5 important features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33333"/>
                </a:solidFill>
                <a:highlight>
                  <a:srgbClr val="FFFFFF"/>
                </a:highlight>
              </a:rPr>
              <a:t>The composition of the total income of a population group or a geographic area refers to the relative share of each income source or group of sources, expressed as a percentage of the aggregate total income of that group or area.</a:t>
            </a:r>
            <a:endParaRPr sz="1100"/>
          </a:p>
        </p:txBody>
      </p:sp>
      <p:sp>
        <p:nvSpPr>
          <p:cNvPr id="724" name="Google Shape;724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b1859eaf05_0_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4" name="Google Shape;754;gb1859eaf05_0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also investigate the impact on several factors of interest</a:t>
            </a:r>
            <a:endParaRPr/>
          </a:p>
        </p:txBody>
      </p:sp>
      <p:sp>
        <p:nvSpPr>
          <p:cNvPr id="755" name="Google Shape;755;gb1859eaf05_0_6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6" name="Google Shape;43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5" name="Google Shape;76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1700">
                <a:solidFill>
                  <a:srgbClr val="1E5F9F"/>
                </a:solidFill>
              </a:rPr>
              <a:t>International Organization Sponsored Projects</a:t>
            </a:r>
            <a:endParaRPr sz="2133"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700"/>
              <a:t>United Nations, World Bank, </a:t>
            </a:r>
            <a:endParaRPr sz="1700"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700"/>
              <a:t>etc. to finance education </a:t>
            </a:r>
            <a:endParaRPr sz="1700"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700"/>
              <a:t>projects, establish funds</a:t>
            </a:r>
            <a:endParaRPr/>
          </a:p>
        </p:txBody>
      </p:sp>
      <p:sp>
        <p:nvSpPr>
          <p:cNvPr id="766" name="Google Shape;766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1" name="Google Shape;46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b1859eaf05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b1859eaf05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</a:rPr>
              <a:t>Supervised learning - regression</a:t>
            </a:r>
            <a:endParaRPr b="1" sz="1800">
              <a:solidFill>
                <a:srgbClr val="21212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"/>
              <a:buChar char="●"/>
            </a:pPr>
            <a:r>
              <a:rPr b="1" lang="en-US" sz="1800">
                <a:solidFill>
                  <a:srgbClr val="212121"/>
                </a:solidFill>
                <a:highlight>
                  <a:schemeClr val="lt1"/>
                </a:highlight>
              </a:rPr>
              <a:t>Task T:</a:t>
            </a:r>
            <a:r>
              <a:rPr lang="en-US" sz="1800">
                <a:solidFill>
                  <a:srgbClr val="212121"/>
                </a:solidFill>
                <a:highlight>
                  <a:schemeClr val="lt1"/>
                </a:highlight>
              </a:rPr>
              <a:t> Predict the life expectancy for a given country</a:t>
            </a:r>
            <a:endParaRPr sz="1800">
              <a:solidFill>
                <a:srgbClr val="21212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"/>
              <a:buChar char="●"/>
            </a:pPr>
            <a:r>
              <a:rPr b="1" lang="en-US" sz="1800">
                <a:solidFill>
                  <a:srgbClr val="212121"/>
                </a:solidFill>
                <a:highlight>
                  <a:schemeClr val="lt1"/>
                </a:highlight>
              </a:rPr>
              <a:t>Experience E:</a:t>
            </a:r>
            <a:r>
              <a:rPr lang="en-US" sz="1800">
                <a:solidFill>
                  <a:srgbClr val="212121"/>
                </a:solidFill>
                <a:highlight>
                  <a:schemeClr val="lt1"/>
                </a:highlight>
              </a:rPr>
              <a:t> Historical data for countries about health, economic and social factors, life expectancy</a:t>
            </a:r>
            <a:endParaRPr sz="1800">
              <a:solidFill>
                <a:srgbClr val="21212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"/>
              <a:buChar char="●"/>
            </a:pPr>
            <a:r>
              <a:rPr b="1" lang="en-US" sz="1800">
                <a:solidFill>
                  <a:srgbClr val="212121"/>
                </a:solidFill>
                <a:highlight>
                  <a:schemeClr val="lt1"/>
                </a:highlight>
              </a:rPr>
              <a:t>Performance measure P:</a:t>
            </a:r>
            <a:r>
              <a:rPr lang="en-US" sz="1800">
                <a:solidFill>
                  <a:srgbClr val="212121"/>
                </a:solidFill>
                <a:highlight>
                  <a:schemeClr val="lt1"/>
                </a:highlight>
              </a:rPr>
              <a:t> Root Mean Squared Error (RMSE) (R-Squared also for reference)</a:t>
            </a:r>
            <a:endParaRPr/>
          </a:p>
        </p:txBody>
      </p:sp>
      <p:sp>
        <p:nvSpPr>
          <p:cNvPr id="476" name="Google Shape;476;gb1859eaf05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a90cdf1edf_1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a90cdf1edf_1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ga90cdf1edf_1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8" name="Google Shape;50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Year                  2938 non-null   int64  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2   Status                2938 non-null   object 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3   Life_expectancy       2928 non-null   float64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4   Adult_mortality       2928 non-null   float64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5   Infant_deaths         2938 non-null   int64  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6   Alcohol               2744 non-null   float64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7   Percentage_exp        2938 non-null   float64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8   Hepatitis_B           2385 non-null   float64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9   Measles               2938 non-null   int64  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10  BMI                   2904 non-null   float64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11  Under-five_deaths     2938 non-null   int64  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12  Polio                 2919 non-null   float64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13  Total_exp             2712 non-null   float64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14  Diphtheria            2919 non-null   float64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15  HIV/AIDS              2938 non-null   float64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16  GDP                   2490 non-null   float64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17  Population            2286 non-null   float64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18  Thinness_1to19_years  2904 non-null   float64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19  Thinness_5to9_years   2904 non-null   float64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20  Income_comp           2771 non-null   float64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21  Schooling             2775 non-null   float64</a:t>
            </a:r>
            <a:endParaRPr/>
          </a:p>
        </p:txBody>
      </p:sp>
      <p:sp>
        <p:nvSpPr>
          <p:cNvPr id="509" name="Google Shape;509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2" name="Google Shape;56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en-US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-US" sz="11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population</a:t>
            </a:r>
            <a:r>
              <a:rPr lang="en-US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column has 22.2% missing values.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en-US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-US" sz="11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Hepatitis B</a:t>
            </a:r>
            <a:r>
              <a:rPr lang="en-US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columns have 18.8% missing values.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en-US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-US" sz="11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GDP</a:t>
            </a:r>
            <a:r>
              <a:rPr lang="en-US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has 15.2% missing values.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en-US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There are also 13 other columns which have 0.3% - 6.6% of </a:t>
            </a:r>
            <a:r>
              <a:rPr b="1" lang="en-US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missing values</a:t>
            </a:r>
            <a:r>
              <a:rPr lang="en-US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5" name="Google Shape;57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Generally, most of the correlation coefficients are below 0.6. Those columns display higher correlations: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en-US" sz="11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Infant_deaths</a:t>
            </a:r>
            <a:r>
              <a:rPr lang="en-US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US" sz="11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Under-five_deaths</a:t>
            </a:r>
            <a:r>
              <a:rPr lang="en-US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1.0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en-US" sz="11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thinness_1to19_years</a:t>
            </a:r>
            <a:r>
              <a:rPr lang="en-US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US" sz="11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thinness_5to9_years</a:t>
            </a:r>
            <a:r>
              <a:rPr lang="en-US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0.94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en-US" sz="11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GDP</a:t>
            </a:r>
            <a:r>
              <a:rPr lang="en-US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US" sz="11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Percentage_exp</a:t>
            </a:r>
            <a:r>
              <a:rPr lang="en-US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0.9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en-US" sz="11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Income_comp</a:t>
            </a:r>
            <a:r>
              <a:rPr lang="en-US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US" sz="11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Schooling</a:t>
            </a:r>
            <a:r>
              <a:rPr lang="en-US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0.8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en-US" sz="11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Schooling</a:t>
            </a:r>
            <a:r>
              <a:rPr lang="en-US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US" sz="11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Life_expectancy</a:t>
            </a:r>
            <a:r>
              <a:rPr lang="en-US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0.75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en-US" sz="11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Income_comp</a:t>
            </a:r>
            <a:r>
              <a:rPr lang="en-US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US" sz="11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Life_expectancy</a:t>
            </a:r>
            <a:r>
              <a:rPr lang="en-US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0.72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en-US" sz="11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Polio</a:t>
            </a:r>
            <a:r>
              <a:rPr lang="en-US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US" sz="11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Diphtheria</a:t>
            </a:r>
            <a:r>
              <a:rPr lang="en-US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0.67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seems reasonable to detect the high positive correlations. For example,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en-US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 countries with higher schooling level, people are more educated and tend to understand as well as master the ways to keep healthy.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en-US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For countries with higher Gross Domestic Product (GDP), they may tend to spend more on healthcare, which leads to higher </a:t>
            </a:r>
            <a:r>
              <a:rPr lang="en-US" sz="11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Percentage_exp</a:t>
            </a:r>
            <a:r>
              <a:rPr lang="en-US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en-US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With higher </a:t>
            </a:r>
            <a:r>
              <a:rPr lang="en-US" sz="11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Income_comp</a:t>
            </a:r>
            <a:r>
              <a:rPr lang="en-US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(A Human Development Index in terms of income composition of resources), countries tend to have longer average life expectancy due to better living standards and conditions.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Additionally, there are some notable high correlations between </a:t>
            </a:r>
            <a:r>
              <a:rPr lang="en-US" sz="11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life expectancy</a:t>
            </a:r>
            <a:r>
              <a:rPr lang="en-US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other variables: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en-US" sz="11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Schooling</a:t>
            </a:r>
            <a:r>
              <a:rPr lang="en-US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0.75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en-US" sz="11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Income Comp</a:t>
            </a:r>
            <a:r>
              <a:rPr lang="en-US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0.72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en-US" sz="11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Adult mortality</a:t>
            </a:r>
            <a:r>
              <a:rPr lang="en-US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-0.7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en-US" sz="11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BMI</a:t>
            </a:r>
            <a:r>
              <a:rPr lang="en-US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0.57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en-US" sz="11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HIV/AIDS</a:t>
            </a:r>
            <a:r>
              <a:rPr lang="en-US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-0.56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As well as low correlation between </a:t>
            </a:r>
            <a:r>
              <a:rPr lang="en-US" sz="11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life expectancy</a:t>
            </a:r>
            <a:r>
              <a:rPr lang="en-US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other variables: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en-US" sz="11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Population</a:t>
            </a:r>
            <a:r>
              <a:rPr lang="en-US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0.022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3" name="Google Shape;58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en-US" sz="11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Schooling</a:t>
            </a:r>
            <a:r>
              <a:rPr lang="en-US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0.75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en-US" sz="11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Income Comp</a:t>
            </a:r>
            <a:r>
              <a:rPr lang="en-US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0.72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en-US" sz="11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Adult mortality</a:t>
            </a:r>
            <a:r>
              <a:rPr lang="en-US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-0.7</a:t>
            </a:r>
            <a:endParaRPr sz="11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4" name="Google Shape;584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/>
          <p:nvPr/>
        </p:nvSpPr>
        <p:spPr>
          <a:xfrm flipH="1">
            <a:off x="0" y="2958833"/>
            <a:ext cx="12192000" cy="3898800"/>
          </a:xfrm>
          <a:prstGeom prst="snip1Rect">
            <a:avLst>
              <a:gd fmla="val 29584" name="adj"/>
            </a:avLst>
          </a:prstGeom>
          <a:solidFill>
            <a:srgbClr val="3477B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9"/>
          <p:cNvSpPr/>
          <p:nvPr/>
        </p:nvSpPr>
        <p:spPr>
          <a:xfrm>
            <a:off x="0" y="0"/>
            <a:ext cx="12192000" cy="188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19"/>
          <p:cNvSpPr/>
          <p:nvPr/>
        </p:nvSpPr>
        <p:spPr>
          <a:xfrm rot="5400000">
            <a:off x="67" y="0"/>
            <a:ext cx="2194000" cy="2194000"/>
          </a:xfrm>
          <a:prstGeom prst="rtTriangle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3" name="Google Shape;403;p2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04" name="Google Shape;404;p2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05" name="Google Shape;40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7" name="Google Shape;40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p2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1" name="Google Shape;411;p2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12" name="Google Shape;412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3" name="Google Shape;413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4" name="Google Shape;414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7" name="Google Shape;417;p3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8" name="Google Shape;418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3" name="Google Shape;423;p3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4" name="Google Shape;424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5" name="Google Shape;425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01">
  <p:cSld name="Title + Design 0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20"/>
          <p:cNvGrpSpPr/>
          <p:nvPr/>
        </p:nvGrpSpPr>
        <p:grpSpPr>
          <a:xfrm>
            <a:off x="3" y="-12704"/>
            <a:ext cx="12191632" cy="6878400"/>
            <a:chOff x="245950" y="1040800"/>
            <a:chExt cx="7103025" cy="3616150"/>
          </a:xfrm>
        </p:grpSpPr>
        <p:sp>
          <p:nvSpPr>
            <p:cNvPr id="26" name="Google Shape;26;p20"/>
            <p:cNvSpPr/>
            <p:nvPr/>
          </p:nvSpPr>
          <p:spPr>
            <a:xfrm>
              <a:off x="24595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0"/>
            <p:cNvSpPr/>
            <p:nvPr/>
          </p:nvSpPr>
          <p:spPr>
            <a:xfrm>
              <a:off x="10318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0"/>
            <p:cNvSpPr/>
            <p:nvPr/>
          </p:nvSpPr>
          <p:spPr>
            <a:xfrm>
              <a:off x="18177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0"/>
            <p:cNvSpPr/>
            <p:nvPr/>
          </p:nvSpPr>
          <p:spPr>
            <a:xfrm>
              <a:off x="26037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0"/>
            <p:cNvSpPr/>
            <p:nvPr/>
          </p:nvSpPr>
          <p:spPr>
            <a:xfrm>
              <a:off x="33888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0"/>
            <p:cNvSpPr/>
            <p:nvPr/>
          </p:nvSpPr>
          <p:spPr>
            <a:xfrm>
              <a:off x="41747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0"/>
            <p:cNvSpPr/>
            <p:nvPr/>
          </p:nvSpPr>
          <p:spPr>
            <a:xfrm>
              <a:off x="4960650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0"/>
            <p:cNvSpPr/>
            <p:nvPr/>
          </p:nvSpPr>
          <p:spPr>
            <a:xfrm>
              <a:off x="57465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0"/>
            <p:cNvSpPr/>
            <p:nvPr/>
          </p:nvSpPr>
          <p:spPr>
            <a:xfrm>
              <a:off x="6532475" y="46287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0"/>
            <p:cNvSpPr/>
            <p:nvPr/>
          </p:nvSpPr>
          <p:spPr>
            <a:xfrm>
              <a:off x="73184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0"/>
            <p:cNvSpPr/>
            <p:nvPr/>
          </p:nvSpPr>
          <p:spPr>
            <a:xfrm>
              <a:off x="637725" y="42698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0"/>
            <p:cNvSpPr/>
            <p:nvPr/>
          </p:nvSpPr>
          <p:spPr>
            <a:xfrm>
              <a:off x="1423650" y="4269850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0"/>
            <p:cNvSpPr/>
            <p:nvPr/>
          </p:nvSpPr>
          <p:spPr>
            <a:xfrm>
              <a:off x="2209550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0"/>
            <p:cNvSpPr/>
            <p:nvPr/>
          </p:nvSpPr>
          <p:spPr>
            <a:xfrm>
              <a:off x="299547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0"/>
            <p:cNvSpPr/>
            <p:nvPr/>
          </p:nvSpPr>
          <p:spPr>
            <a:xfrm>
              <a:off x="37814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0"/>
            <p:cNvSpPr/>
            <p:nvPr/>
          </p:nvSpPr>
          <p:spPr>
            <a:xfrm>
              <a:off x="45673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0"/>
            <p:cNvSpPr/>
            <p:nvPr/>
          </p:nvSpPr>
          <p:spPr>
            <a:xfrm>
              <a:off x="535322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0"/>
            <p:cNvSpPr/>
            <p:nvPr/>
          </p:nvSpPr>
          <p:spPr>
            <a:xfrm>
              <a:off x="6139125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0"/>
            <p:cNvSpPr/>
            <p:nvPr/>
          </p:nvSpPr>
          <p:spPr>
            <a:xfrm>
              <a:off x="692505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0"/>
            <p:cNvSpPr/>
            <p:nvPr/>
          </p:nvSpPr>
          <p:spPr>
            <a:xfrm>
              <a:off x="24595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0"/>
            <p:cNvSpPr/>
            <p:nvPr/>
          </p:nvSpPr>
          <p:spPr>
            <a:xfrm>
              <a:off x="10318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0"/>
            <p:cNvSpPr/>
            <p:nvPr/>
          </p:nvSpPr>
          <p:spPr>
            <a:xfrm>
              <a:off x="18177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0"/>
            <p:cNvSpPr/>
            <p:nvPr/>
          </p:nvSpPr>
          <p:spPr>
            <a:xfrm>
              <a:off x="26037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0"/>
            <p:cNvSpPr/>
            <p:nvPr/>
          </p:nvSpPr>
          <p:spPr>
            <a:xfrm>
              <a:off x="33888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0"/>
            <p:cNvSpPr/>
            <p:nvPr/>
          </p:nvSpPr>
          <p:spPr>
            <a:xfrm>
              <a:off x="41747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20"/>
            <p:cNvSpPr/>
            <p:nvPr/>
          </p:nvSpPr>
          <p:spPr>
            <a:xfrm>
              <a:off x="4960650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0"/>
            <p:cNvSpPr/>
            <p:nvPr/>
          </p:nvSpPr>
          <p:spPr>
            <a:xfrm>
              <a:off x="57465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0"/>
            <p:cNvSpPr/>
            <p:nvPr/>
          </p:nvSpPr>
          <p:spPr>
            <a:xfrm>
              <a:off x="6532475" y="3910975"/>
              <a:ext cx="30600" cy="28250"/>
            </a:xfrm>
            <a:custGeom>
              <a:rect b="b" l="l" r="r" t="t"/>
              <a:pathLst>
                <a:path extrusionOk="0" h="1130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0"/>
            <p:cNvSpPr/>
            <p:nvPr/>
          </p:nvSpPr>
          <p:spPr>
            <a:xfrm>
              <a:off x="73184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0"/>
            <p:cNvSpPr/>
            <p:nvPr/>
          </p:nvSpPr>
          <p:spPr>
            <a:xfrm>
              <a:off x="637725" y="35521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20"/>
            <p:cNvSpPr/>
            <p:nvPr/>
          </p:nvSpPr>
          <p:spPr>
            <a:xfrm>
              <a:off x="1423650" y="355212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20"/>
            <p:cNvSpPr/>
            <p:nvPr/>
          </p:nvSpPr>
          <p:spPr>
            <a:xfrm>
              <a:off x="2209550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0"/>
            <p:cNvSpPr/>
            <p:nvPr/>
          </p:nvSpPr>
          <p:spPr>
            <a:xfrm>
              <a:off x="299547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20"/>
            <p:cNvSpPr/>
            <p:nvPr/>
          </p:nvSpPr>
          <p:spPr>
            <a:xfrm>
              <a:off x="37814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20"/>
            <p:cNvSpPr/>
            <p:nvPr/>
          </p:nvSpPr>
          <p:spPr>
            <a:xfrm>
              <a:off x="45673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0"/>
            <p:cNvSpPr/>
            <p:nvPr/>
          </p:nvSpPr>
          <p:spPr>
            <a:xfrm>
              <a:off x="535322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0"/>
            <p:cNvSpPr/>
            <p:nvPr/>
          </p:nvSpPr>
          <p:spPr>
            <a:xfrm>
              <a:off x="6139125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20"/>
            <p:cNvSpPr/>
            <p:nvPr/>
          </p:nvSpPr>
          <p:spPr>
            <a:xfrm>
              <a:off x="6925825" y="3553675"/>
              <a:ext cx="28225" cy="25900"/>
            </a:xfrm>
            <a:custGeom>
              <a:rect b="b" l="l" r="r" t="t"/>
              <a:pathLst>
                <a:path extrusionOk="0" h="1036" w="1129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20"/>
            <p:cNvSpPr/>
            <p:nvPr/>
          </p:nvSpPr>
          <p:spPr>
            <a:xfrm>
              <a:off x="24595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20"/>
            <p:cNvSpPr/>
            <p:nvPr/>
          </p:nvSpPr>
          <p:spPr>
            <a:xfrm>
              <a:off x="10318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20"/>
            <p:cNvSpPr/>
            <p:nvPr/>
          </p:nvSpPr>
          <p:spPr>
            <a:xfrm>
              <a:off x="18177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20"/>
            <p:cNvSpPr/>
            <p:nvPr/>
          </p:nvSpPr>
          <p:spPr>
            <a:xfrm>
              <a:off x="26037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20"/>
            <p:cNvSpPr/>
            <p:nvPr/>
          </p:nvSpPr>
          <p:spPr>
            <a:xfrm>
              <a:off x="33888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20"/>
            <p:cNvSpPr/>
            <p:nvPr/>
          </p:nvSpPr>
          <p:spPr>
            <a:xfrm>
              <a:off x="41747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20"/>
            <p:cNvSpPr/>
            <p:nvPr/>
          </p:nvSpPr>
          <p:spPr>
            <a:xfrm>
              <a:off x="4960650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20"/>
            <p:cNvSpPr/>
            <p:nvPr/>
          </p:nvSpPr>
          <p:spPr>
            <a:xfrm>
              <a:off x="57465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20"/>
            <p:cNvSpPr/>
            <p:nvPr/>
          </p:nvSpPr>
          <p:spPr>
            <a:xfrm>
              <a:off x="6532475" y="31932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20"/>
            <p:cNvSpPr/>
            <p:nvPr/>
          </p:nvSpPr>
          <p:spPr>
            <a:xfrm>
              <a:off x="73184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0"/>
            <p:cNvSpPr/>
            <p:nvPr/>
          </p:nvSpPr>
          <p:spPr>
            <a:xfrm>
              <a:off x="637725" y="28343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0"/>
            <p:cNvSpPr/>
            <p:nvPr/>
          </p:nvSpPr>
          <p:spPr>
            <a:xfrm>
              <a:off x="1423650" y="28343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0"/>
            <p:cNvSpPr/>
            <p:nvPr/>
          </p:nvSpPr>
          <p:spPr>
            <a:xfrm>
              <a:off x="2209550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0"/>
            <p:cNvSpPr/>
            <p:nvPr/>
          </p:nvSpPr>
          <p:spPr>
            <a:xfrm>
              <a:off x="299547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0"/>
            <p:cNvSpPr/>
            <p:nvPr/>
          </p:nvSpPr>
          <p:spPr>
            <a:xfrm>
              <a:off x="37814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0"/>
            <p:cNvSpPr/>
            <p:nvPr/>
          </p:nvSpPr>
          <p:spPr>
            <a:xfrm>
              <a:off x="45673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0"/>
            <p:cNvSpPr/>
            <p:nvPr/>
          </p:nvSpPr>
          <p:spPr>
            <a:xfrm>
              <a:off x="535322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20"/>
            <p:cNvSpPr/>
            <p:nvPr/>
          </p:nvSpPr>
          <p:spPr>
            <a:xfrm>
              <a:off x="6139125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20"/>
            <p:cNvSpPr/>
            <p:nvPr/>
          </p:nvSpPr>
          <p:spPr>
            <a:xfrm>
              <a:off x="692505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20"/>
            <p:cNvSpPr/>
            <p:nvPr/>
          </p:nvSpPr>
          <p:spPr>
            <a:xfrm>
              <a:off x="24595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20"/>
            <p:cNvSpPr/>
            <p:nvPr/>
          </p:nvSpPr>
          <p:spPr>
            <a:xfrm>
              <a:off x="10318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20"/>
            <p:cNvSpPr/>
            <p:nvPr/>
          </p:nvSpPr>
          <p:spPr>
            <a:xfrm>
              <a:off x="18177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20"/>
            <p:cNvSpPr/>
            <p:nvPr/>
          </p:nvSpPr>
          <p:spPr>
            <a:xfrm>
              <a:off x="26037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20"/>
            <p:cNvSpPr/>
            <p:nvPr/>
          </p:nvSpPr>
          <p:spPr>
            <a:xfrm>
              <a:off x="33888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20"/>
            <p:cNvSpPr/>
            <p:nvPr/>
          </p:nvSpPr>
          <p:spPr>
            <a:xfrm>
              <a:off x="41747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20"/>
            <p:cNvSpPr/>
            <p:nvPr/>
          </p:nvSpPr>
          <p:spPr>
            <a:xfrm>
              <a:off x="4960650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20"/>
            <p:cNvSpPr/>
            <p:nvPr/>
          </p:nvSpPr>
          <p:spPr>
            <a:xfrm>
              <a:off x="57465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20"/>
            <p:cNvSpPr/>
            <p:nvPr/>
          </p:nvSpPr>
          <p:spPr>
            <a:xfrm>
              <a:off x="6532475" y="247627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20"/>
            <p:cNvSpPr/>
            <p:nvPr/>
          </p:nvSpPr>
          <p:spPr>
            <a:xfrm>
              <a:off x="73184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20"/>
            <p:cNvSpPr/>
            <p:nvPr/>
          </p:nvSpPr>
          <p:spPr>
            <a:xfrm>
              <a:off x="637725" y="211742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20"/>
            <p:cNvSpPr/>
            <p:nvPr/>
          </p:nvSpPr>
          <p:spPr>
            <a:xfrm>
              <a:off x="1423650" y="2117425"/>
              <a:ext cx="31350" cy="27450"/>
            </a:xfrm>
            <a:custGeom>
              <a:rect b="b" l="l" r="r" t="t"/>
              <a:pathLst>
                <a:path extrusionOk="0" h="1098" w="1254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20"/>
            <p:cNvSpPr/>
            <p:nvPr/>
          </p:nvSpPr>
          <p:spPr>
            <a:xfrm>
              <a:off x="2209550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20"/>
            <p:cNvSpPr/>
            <p:nvPr/>
          </p:nvSpPr>
          <p:spPr>
            <a:xfrm>
              <a:off x="299547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0"/>
            <p:cNvSpPr/>
            <p:nvPr/>
          </p:nvSpPr>
          <p:spPr>
            <a:xfrm>
              <a:off x="37814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20"/>
            <p:cNvSpPr/>
            <p:nvPr/>
          </p:nvSpPr>
          <p:spPr>
            <a:xfrm>
              <a:off x="45673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20"/>
            <p:cNvSpPr/>
            <p:nvPr/>
          </p:nvSpPr>
          <p:spPr>
            <a:xfrm>
              <a:off x="535322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0"/>
            <p:cNvSpPr/>
            <p:nvPr/>
          </p:nvSpPr>
          <p:spPr>
            <a:xfrm>
              <a:off x="6139125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20"/>
            <p:cNvSpPr/>
            <p:nvPr/>
          </p:nvSpPr>
          <p:spPr>
            <a:xfrm>
              <a:off x="692505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20"/>
            <p:cNvSpPr/>
            <p:nvPr/>
          </p:nvSpPr>
          <p:spPr>
            <a:xfrm>
              <a:off x="24595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20"/>
            <p:cNvSpPr/>
            <p:nvPr/>
          </p:nvSpPr>
          <p:spPr>
            <a:xfrm>
              <a:off x="10318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20"/>
            <p:cNvSpPr/>
            <p:nvPr/>
          </p:nvSpPr>
          <p:spPr>
            <a:xfrm>
              <a:off x="18177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20"/>
            <p:cNvSpPr/>
            <p:nvPr/>
          </p:nvSpPr>
          <p:spPr>
            <a:xfrm>
              <a:off x="26037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20"/>
            <p:cNvSpPr/>
            <p:nvPr/>
          </p:nvSpPr>
          <p:spPr>
            <a:xfrm>
              <a:off x="33888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20"/>
            <p:cNvSpPr/>
            <p:nvPr/>
          </p:nvSpPr>
          <p:spPr>
            <a:xfrm>
              <a:off x="41747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20"/>
            <p:cNvSpPr/>
            <p:nvPr/>
          </p:nvSpPr>
          <p:spPr>
            <a:xfrm>
              <a:off x="4960650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0"/>
            <p:cNvSpPr/>
            <p:nvPr/>
          </p:nvSpPr>
          <p:spPr>
            <a:xfrm>
              <a:off x="57465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20"/>
            <p:cNvSpPr/>
            <p:nvPr/>
          </p:nvSpPr>
          <p:spPr>
            <a:xfrm>
              <a:off x="6532475" y="17585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0"/>
            <p:cNvSpPr/>
            <p:nvPr/>
          </p:nvSpPr>
          <p:spPr>
            <a:xfrm>
              <a:off x="73184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0"/>
            <p:cNvSpPr/>
            <p:nvPr/>
          </p:nvSpPr>
          <p:spPr>
            <a:xfrm>
              <a:off x="637725" y="13996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0"/>
            <p:cNvSpPr/>
            <p:nvPr/>
          </p:nvSpPr>
          <p:spPr>
            <a:xfrm>
              <a:off x="1423650" y="13996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20"/>
            <p:cNvSpPr/>
            <p:nvPr/>
          </p:nvSpPr>
          <p:spPr>
            <a:xfrm>
              <a:off x="2209550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20"/>
            <p:cNvSpPr/>
            <p:nvPr/>
          </p:nvSpPr>
          <p:spPr>
            <a:xfrm>
              <a:off x="299547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20"/>
            <p:cNvSpPr/>
            <p:nvPr/>
          </p:nvSpPr>
          <p:spPr>
            <a:xfrm>
              <a:off x="37814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0"/>
            <p:cNvSpPr/>
            <p:nvPr/>
          </p:nvSpPr>
          <p:spPr>
            <a:xfrm>
              <a:off x="45673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0"/>
            <p:cNvSpPr/>
            <p:nvPr/>
          </p:nvSpPr>
          <p:spPr>
            <a:xfrm>
              <a:off x="535322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20"/>
            <p:cNvSpPr/>
            <p:nvPr/>
          </p:nvSpPr>
          <p:spPr>
            <a:xfrm>
              <a:off x="6139125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20"/>
            <p:cNvSpPr/>
            <p:nvPr/>
          </p:nvSpPr>
          <p:spPr>
            <a:xfrm>
              <a:off x="692505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20"/>
            <p:cNvSpPr/>
            <p:nvPr/>
          </p:nvSpPr>
          <p:spPr>
            <a:xfrm>
              <a:off x="24595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20"/>
            <p:cNvSpPr/>
            <p:nvPr/>
          </p:nvSpPr>
          <p:spPr>
            <a:xfrm>
              <a:off x="10318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20"/>
            <p:cNvSpPr/>
            <p:nvPr/>
          </p:nvSpPr>
          <p:spPr>
            <a:xfrm>
              <a:off x="18177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20"/>
            <p:cNvSpPr/>
            <p:nvPr/>
          </p:nvSpPr>
          <p:spPr>
            <a:xfrm>
              <a:off x="26037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20"/>
            <p:cNvSpPr/>
            <p:nvPr/>
          </p:nvSpPr>
          <p:spPr>
            <a:xfrm>
              <a:off x="33888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20"/>
            <p:cNvSpPr/>
            <p:nvPr/>
          </p:nvSpPr>
          <p:spPr>
            <a:xfrm>
              <a:off x="41747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20"/>
            <p:cNvSpPr/>
            <p:nvPr/>
          </p:nvSpPr>
          <p:spPr>
            <a:xfrm>
              <a:off x="4960650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20"/>
            <p:cNvSpPr/>
            <p:nvPr/>
          </p:nvSpPr>
          <p:spPr>
            <a:xfrm>
              <a:off x="57465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20"/>
            <p:cNvSpPr/>
            <p:nvPr/>
          </p:nvSpPr>
          <p:spPr>
            <a:xfrm>
              <a:off x="6532475" y="104080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20"/>
            <p:cNvSpPr/>
            <p:nvPr/>
          </p:nvSpPr>
          <p:spPr>
            <a:xfrm>
              <a:off x="73184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1" name="Google Shape;131;p20"/>
          <p:cNvSpPr/>
          <p:nvPr/>
        </p:nvSpPr>
        <p:spPr>
          <a:xfrm rot="10800000">
            <a:off x="0" y="-600"/>
            <a:ext cx="12192000" cy="6858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0"/>
          <p:cNvSpPr/>
          <p:nvPr/>
        </p:nvSpPr>
        <p:spPr>
          <a:xfrm flipH="1" rot="5400000">
            <a:off x="8355667" y="3020833"/>
            <a:ext cx="6858000" cy="814800"/>
          </a:xfrm>
          <a:prstGeom prst="rect">
            <a:avLst/>
          </a:prstGeom>
          <a:solidFill>
            <a:srgbClr val="3477B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67" y="6669600"/>
            <a:ext cx="12192000" cy="1884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0"/>
          <p:cNvSpPr/>
          <p:nvPr/>
        </p:nvSpPr>
        <p:spPr>
          <a:xfrm flipH="1" rot="5400000">
            <a:off x="0" y="5566600"/>
            <a:ext cx="1291600" cy="1291600"/>
          </a:xfrm>
          <a:prstGeom prst="rtTriangle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>
            <p:ph idx="1" type="subTitle"/>
          </p:nvPr>
        </p:nvSpPr>
        <p:spPr>
          <a:xfrm>
            <a:off x="1358800" y="5849467"/>
            <a:ext cx="9474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2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6" name="Google Shape;136;p20"/>
          <p:cNvSpPr txBox="1"/>
          <p:nvPr>
            <p:ph type="title"/>
          </p:nvPr>
        </p:nvSpPr>
        <p:spPr>
          <a:xfrm>
            <a:off x="837800" y="460812"/>
            <a:ext cx="105164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 and three columns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21"/>
          <p:cNvGrpSpPr/>
          <p:nvPr/>
        </p:nvGrpSpPr>
        <p:grpSpPr>
          <a:xfrm>
            <a:off x="187" y="-12704"/>
            <a:ext cx="12191632" cy="6878400"/>
            <a:chOff x="245950" y="1040800"/>
            <a:chExt cx="7103025" cy="3616150"/>
          </a:xfrm>
        </p:grpSpPr>
        <p:sp>
          <p:nvSpPr>
            <p:cNvPr id="139" name="Google Shape;139;p21"/>
            <p:cNvSpPr/>
            <p:nvPr/>
          </p:nvSpPr>
          <p:spPr>
            <a:xfrm>
              <a:off x="24595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21"/>
            <p:cNvSpPr/>
            <p:nvPr/>
          </p:nvSpPr>
          <p:spPr>
            <a:xfrm>
              <a:off x="10318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21"/>
            <p:cNvSpPr/>
            <p:nvPr/>
          </p:nvSpPr>
          <p:spPr>
            <a:xfrm>
              <a:off x="18177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1"/>
            <p:cNvSpPr/>
            <p:nvPr/>
          </p:nvSpPr>
          <p:spPr>
            <a:xfrm>
              <a:off x="26037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33888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41747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4960650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57465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6532475" y="46287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21"/>
            <p:cNvSpPr/>
            <p:nvPr/>
          </p:nvSpPr>
          <p:spPr>
            <a:xfrm>
              <a:off x="73184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21"/>
            <p:cNvSpPr/>
            <p:nvPr/>
          </p:nvSpPr>
          <p:spPr>
            <a:xfrm>
              <a:off x="637725" y="42698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1423650" y="4269850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2209550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21"/>
            <p:cNvSpPr/>
            <p:nvPr/>
          </p:nvSpPr>
          <p:spPr>
            <a:xfrm>
              <a:off x="299547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21"/>
            <p:cNvSpPr/>
            <p:nvPr/>
          </p:nvSpPr>
          <p:spPr>
            <a:xfrm>
              <a:off x="37814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45673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21"/>
            <p:cNvSpPr/>
            <p:nvPr/>
          </p:nvSpPr>
          <p:spPr>
            <a:xfrm>
              <a:off x="535322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6139125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692505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24595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10318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18177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21"/>
            <p:cNvSpPr/>
            <p:nvPr/>
          </p:nvSpPr>
          <p:spPr>
            <a:xfrm>
              <a:off x="26037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21"/>
            <p:cNvSpPr/>
            <p:nvPr/>
          </p:nvSpPr>
          <p:spPr>
            <a:xfrm>
              <a:off x="33888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21"/>
            <p:cNvSpPr/>
            <p:nvPr/>
          </p:nvSpPr>
          <p:spPr>
            <a:xfrm>
              <a:off x="41747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21"/>
            <p:cNvSpPr/>
            <p:nvPr/>
          </p:nvSpPr>
          <p:spPr>
            <a:xfrm>
              <a:off x="4960650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57465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21"/>
            <p:cNvSpPr/>
            <p:nvPr/>
          </p:nvSpPr>
          <p:spPr>
            <a:xfrm>
              <a:off x="6532475" y="3910975"/>
              <a:ext cx="30600" cy="28250"/>
            </a:xfrm>
            <a:custGeom>
              <a:rect b="b" l="l" r="r" t="t"/>
              <a:pathLst>
                <a:path extrusionOk="0" h="1130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73184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637725" y="35521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1423650" y="355212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2209550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21"/>
            <p:cNvSpPr/>
            <p:nvPr/>
          </p:nvSpPr>
          <p:spPr>
            <a:xfrm>
              <a:off x="299547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37814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21"/>
            <p:cNvSpPr/>
            <p:nvPr/>
          </p:nvSpPr>
          <p:spPr>
            <a:xfrm>
              <a:off x="45673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21"/>
            <p:cNvSpPr/>
            <p:nvPr/>
          </p:nvSpPr>
          <p:spPr>
            <a:xfrm>
              <a:off x="535322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6139125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1"/>
            <p:cNvSpPr/>
            <p:nvPr/>
          </p:nvSpPr>
          <p:spPr>
            <a:xfrm>
              <a:off x="6925825" y="3553675"/>
              <a:ext cx="28225" cy="25900"/>
            </a:xfrm>
            <a:custGeom>
              <a:rect b="b" l="l" r="r" t="t"/>
              <a:pathLst>
                <a:path extrusionOk="0" h="1036" w="1129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21"/>
            <p:cNvSpPr/>
            <p:nvPr/>
          </p:nvSpPr>
          <p:spPr>
            <a:xfrm>
              <a:off x="24595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1"/>
            <p:cNvSpPr/>
            <p:nvPr/>
          </p:nvSpPr>
          <p:spPr>
            <a:xfrm>
              <a:off x="10318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1"/>
            <p:cNvSpPr/>
            <p:nvPr/>
          </p:nvSpPr>
          <p:spPr>
            <a:xfrm>
              <a:off x="18177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1"/>
            <p:cNvSpPr/>
            <p:nvPr/>
          </p:nvSpPr>
          <p:spPr>
            <a:xfrm>
              <a:off x="26037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1"/>
            <p:cNvSpPr/>
            <p:nvPr/>
          </p:nvSpPr>
          <p:spPr>
            <a:xfrm>
              <a:off x="33888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1"/>
            <p:cNvSpPr/>
            <p:nvPr/>
          </p:nvSpPr>
          <p:spPr>
            <a:xfrm>
              <a:off x="41747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1"/>
            <p:cNvSpPr/>
            <p:nvPr/>
          </p:nvSpPr>
          <p:spPr>
            <a:xfrm>
              <a:off x="4960650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1"/>
            <p:cNvSpPr/>
            <p:nvPr/>
          </p:nvSpPr>
          <p:spPr>
            <a:xfrm>
              <a:off x="57465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1"/>
            <p:cNvSpPr/>
            <p:nvPr/>
          </p:nvSpPr>
          <p:spPr>
            <a:xfrm>
              <a:off x="6532475" y="31932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1"/>
            <p:cNvSpPr/>
            <p:nvPr/>
          </p:nvSpPr>
          <p:spPr>
            <a:xfrm>
              <a:off x="73184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1"/>
            <p:cNvSpPr/>
            <p:nvPr/>
          </p:nvSpPr>
          <p:spPr>
            <a:xfrm>
              <a:off x="637725" y="28343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1423650" y="28343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1"/>
            <p:cNvSpPr/>
            <p:nvPr/>
          </p:nvSpPr>
          <p:spPr>
            <a:xfrm>
              <a:off x="2209550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299547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37814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1"/>
            <p:cNvSpPr/>
            <p:nvPr/>
          </p:nvSpPr>
          <p:spPr>
            <a:xfrm>
              <a:off x="45673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1"/>
            <p:cNvSpPr/>
            <p:nvPr/>
          </p:nvSpPr>
          <p:spPr>
            <a:xfrm>
              <a:off x="535322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1"/>
            <p:cNvSpPr/>
            <p:nvPr/>
          </p:nvSpPr>
          <p:spPr>
            <a:xfrm>
              <a:off x="6139125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1"/>
            <p:cNvSpPr/>
            <p:nvPr/>
          </p:nvSpPr>
          <p:spPr>
            <a:xfrm>
              <a:off x="692505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1"/>
            <p:cNvSpPr/>
            <p:nvPr/>
          </p:nvSpPr>
          <p:spPr>
            <a:xfrm>
              <a:off x="24595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1"/>
            <p:cNvSpPr/>
            <p:nvPr/>
          </p:nvSpPr>
          <p:spPr>
            <a:xfrm>
              <a:off x="10318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1"/>
            <p:cNvSpPr/>
            <p:nvPr/>
          </p:nvSpPr>
          <p:spPr>
            <a:xfrm>
              <a:off x="18177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1"/>
            <p:cNvSpPr/>
            <p:nvPr/>
          </p:nvSpPr>
          <p:spPr>
            <a:xfrm>
              <a:off x="26037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1"/>
            <p:cNvSpPr/>
            <p:nvPr/>
          </p:nvSpPr>
          <p:spPr>
            <a:xfrm>
              <a:off x="33888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1"/>
            <p:cNvSpPr/>
            <p:nvPr/>
          </p:nvSpPr>
          <p:spPr>
            <a:xfrm>
              <a:off x="41747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1"/>
            <p:cNvSpPr/>
            <p:nvPr/>
          </p:nvSpPr>
          <p:spPr>
            <a:xfrm>
              <a:off x="4960650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1"/>
            <p:cNvSpPr/>
            <p:nvPr/>
          </p:nvSpPr>
          <p:spPr>
            <a:xfrm>
              <a:off x="57465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1"/>
            <p:cNvSpPr/>
            <p:nvPr/>
          </p:nvSpPr>
          <p:spPr>
            <a:xfrm>
              <a:off x="6532475" y="247627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1"/>
            <p:cNvSpPr/>
            <p:nvPr/>
          </p:nvSpPr>
          <p:spPr>
            <a:xfrm>
              <a:off x="73184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21"/>
            <p:cNvSpPr/>
            <p:nvPr/>
          </p:nvSpPr>
          <p:spPr>
            <a:xfrm>
              <a:off x="637725" y="211742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1"/>
            <p:cNvSpPr/>
            <p:nvPr/>
          </p:nvSpPr>
          <p:spPr>
            <a:xfrm>
              <a:off x="1423650" y="2117425"/>
              <a:ext cx="31350" cy="27450"/>
            </a:xfrm>
            <a:custGeom>
              <a:rect b="b" l="l" r="r" t="t"/>
              <a:pathLst>
                <a:path extrusionOk="0" h="1098" w="1254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1"/>
            <p:cNvSpPr/>
            <p:nvPr/>
          </p:nvSpPr>
          <p:spPr>
            <a:xfrm>
              <a:off x="2209550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1"/>
            <p:cNvSpPr/>
            <p:nvPr/>
          </p:nvSpPr>
          <p:spPr>
            <a:xfrm>
              <a:off x="299547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21"/>
            <p:cNvSpPr/>
            <p:nvPr/>
          </p:nvSpPr>
          <p:spPr>
            <a:xfrm>
              <a:off x="37814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21"/>
            <p:cNvSpPr/>
            <p:nvPr/>
          </p:nvSpPr>
          <p:spPr>
            <a:xfrm>
              <a:off x="45673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21"/>
            <p:cNvSpPr/>
            <p:nvPr/>
          </p:nvSpPr>
          <p:spPr>
            <a:xfrm>
              <a:off x="535322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21"/>
            <p:cNvSpPr/>
            <p:nvPr/>
          </p:nvSpPr>
          <p:spPr>
            <a:xfrm>
              <a:off x="6139125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1"/>
            <p:cNvSpPr/>
            <p:nvPr/>
          </p:nvSpPr>
          <p:spPr>
            <a:xfrm>
              <a:off x="692505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1"/>
            <p:cNvSpPr/>
            <p:nvPr/>
          </p:nvSpPr>
          <p:spPr>
            <a:xfrm>
              <a:off x="24595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21"/>
            <p:cNvSpPr/>
            <p:nvPr/>
          </p:nvSpPr>
          <p:spPr>
            <a:xfrm>
              <a:off x="10318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21"/>
            <p:cNvSpPr/>
            <p:nvPr/>
          </p:nvSpPr>
          <p:spPr>
            <a:xfrm>
              <a:off x="18177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21"/>
            <p:cNvSpPr/>
            <p:nvPr/>
          </p:nvSpPr>
          <p:spPr>
            <a:xfrm>
              <a:off x="26037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21"/>
            <p:cNvSpPr/>
            <p:nvPr/>
          </p:nvSpPr>
          <p:spPr>
            <a:xfrm>
              <a:off x="33888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21"/>
            <p:cNvSpPr/>
            <p:nvPr/>
          </p:nvSpPr>
          <p:spPr>
            <a:xfrm>
              <a:off x="41747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21"/>
            <p:cNvSpPr/>
            <p:nvPr/>
          </p:nvSpPr>
          <p:spPr>
            <a:xfrm>
              <a:off x="4960650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21"/>
            <p:cNvSpPr/>
            <p:nvPr/>
          </p:nvSpPr>
          <p:spPr>
            <a:xfrm>
              <a:off x="57465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21"/>
            <p:cNvSpPr/>
            <p:nvPr/>
          </p:nvSpPr>
          <p:spPr>
            <a:xfrm>
              <a:off x="6532475" y="17585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21"/>
            <p:cNvSpPr/>
            <p:nvPr/>
          </p:nvSpPr>
          <p:spPr>
            <a:xfrm>
              <a:off x="73184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21"/>
            <p:cNvSpPr/>
            <p:nvPr/>
          </p:nvSpPr>
          <p:spPr>
            <a:xfrm>
              <a:off x="637725" y="13996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21"/>
            <p:cNvSpPr/>
            <p:nvPr/>
          </p:nvSpPr>
          <p:spPr>
            <a:xfrm>
              <a:off x="1423650" y="13996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21"/>
            <p:cNvSpPr/>
            <p:nvPr/>
          </p:nvSpPr>
          <p:spPr>
            <a:xfrm>
              <a:off x="2209550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21"/>
            <p:cNvSpPr/>
            <p:nvPr/>
          </p:nvSpPr>
          <p:spPr>
            <a:xfrm>
              <a:off x="299547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21"/>
            <p:cNvSpPr/>
            <p:nvPr/>
          </p:nvSpPr>
          <p:spPr>
            <a:xfrm>
              <a:off x="37814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21"/>
            <p:cNvSpPr/>
            <p:nvPr/>
          </p:nvSpPr>
          <p:spPr>
            <a:xfrm>
              <a:off x="45673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535322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6139125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21"/>
            <p:cNvSpPr/>
            <p:nvPr/>
          </p:nvSpPr>
          <p:spPr>
            <a:xfrm>
              <a:off x="692505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21"/>
            <p:cNvSpPr/>
            <p:nvPr/>
          </p:nvSpPr>
          <p:spPr>
            <a:xfrm>
              <a:off x="24595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21"/>
            <p:cNvSpPr/>
            <p:nvPr/>
          </p:nvSpPr>
          <p:spPr>
            <a:xfrm>
              <a:off x="10318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21"/>
            <p:cNvSpPr/>
            <p:nvPr/>
          </p:nvSpPr>
          <p:spPr>
            <a:xfrm>
              <a:off x="18177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26037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21"/>
            <p:cNvSpPr/>
            <p:nvPr/>
          </p:nvSpPr>
          <p:spPr>
            <a:xfrm>
              <a:off x="33888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21"/>
            <p:cNvSpPr/>
            <p:nvPr/>
          </p:nvSpPr>
          <p:spPr>
            <a:xfrm>
              <a:off x="41747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21"/>
            <p:cNvSpPr/>
            <p:nvPr/>
          </p:nvSpPr>
          <p:spPr>
            <a:xfrm>
              <a:off x="4960650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21"/>
            <p:cNvSpPr/>
            <p:nvPr/>
          </p:nvSpPr>
          <p:spPr>
            <a:xfrm>
              <a:off x="57465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6532475" y="104080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21"/>
            <p:cNvSpPr/>
            <p:nvPr/>
          </p:nvSpPr>
          <p:spPr>
            <a:xfrm>
              <a:off x="73184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4" name="Google Shape;244;p21"/>
          <p:cNvGrpSpPr/>
          <p:nvPr/>
        </p:nvGrpSpPr>
        <p:grpSpPr>
          <a:xfrm>
            <a:off x="3" y="-12704"/>
            <a:ext cx="12191632" cy="6878400"/>
            <a:chOff x="245950" y="1040800"/>
            <a:chExt cx="7103025" cy="3616150"/>
          </a:xfrm>
        </p:grpSpPr>
        <p:sp>
          <p:nvSpPr>
            <p:cNvPr id="245" name="Google Shape;245;p21"/>
            <p:cNvSpPr/>
            <p:nvPr/>
          </p:nvSpPr>
          <p:spPr>
            <a:xfrm>
              <a:off x="24595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10318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18177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26037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33888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41747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4960650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21"/>
            <p:cNvSpPr/>
            <p:nvPr/>
          </p:nvSpPr>
          <p:spPr>
            <a:xfrm>
              <a:off x="57465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21"/>
            <p:cNvSpPr/>
            <p:nvPr/>
          </p:nvSpPr>
          <p:spPr>
            <a:xfrm>
              <a:off x="6532475" y="46287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21"/>
            <p:cNvSpPr/>
            <p:nvPr/>
          </p:nvSpPr>
          <p:spPr>
            <a:xfrm>
              <a:off x="73184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21"/>
            <p:cNvSpPr/>
            <p:nvPr/>
          </p:nvSpPr>
          <p:spPr>
            <a:xfrm>
              <a:off x="637725" y="42698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21"/>
            <p:cNvSpPr/>
            <p:nvPr/>
          </p:nvSpPr>
          <p:spPr>
            <a:xfrm>
              <a:off x="1423650" y="4269850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21"/>
            <p:cNvSpPr/>
            <p:nvPr/>
          </p:nvSpPr>
          <p:spPr>
            <a:xfrm>
              <a:off x="2209550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21"/>
            <p:cNvSpPr/>
            <p:nvPr/>
          </p:nvSpPr>
          <p:spPr>
            <a:xfrm>
              <a:off x="299547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21"/>
            <p:cNvSpPr/>
            <p:nvPr/>
          </p:nvSpPr>
          <p:spPr>
            <a:xfrm>
              <a:off x="37814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21"/>
            <p:cNvSpPr/>
            <p:nvPr/>
          </p:nvSpPr>
          <p:spPr>
            <a:xfrm>
              <a:off x="45673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21"/>
            <p:cNvSpPr/>
            <p:nvPr/>
          </p:nvSpPr>
          <p:spPr>
            <a:xfrm>
              <a:off x="535322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21"/>
            <p:cNvSpPr/>
            <p:nvPr/>
          </p:nvSpPr>
          <p:spPr>
            <a:xfrm>
              <a:off x="6139125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21"/>
            <p:cNvSpPr/>
            <p:nvPr/>
          </p:nvSpPr>
          <p:spPr>
            <a:xfrm>
              <a:off x="692505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21"/>
            <p:cNvSpPr/>
            <p:nvPr/>
          </p:nvSpPr>
          <p:spPr>
            <a:xfrm>
              <a:off x="24595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21"/>
            <p:cNvSpPr/>
            <p:nvPr/>
          </p:nvSpPr>
          <p:spPr>
            <a:xfrm>
              <a:off x="10318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21"/>
            <p:cNvSpPr/>
            <p:nvPr/>
          </p:nvSpPr>
          <p:spPr>
            <a:xfrm>
              <a:off x="18177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21"/>
            <p:cNvSpPr/>
            <p:nvPr/>
          </p:nvSpPr>
          <p:spPr>
            <a:xfrm>
              <a:off x="26037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21"/>
            <p:cNvSpPr/>
            <p:nvPr/>
          </p:nvSpPr>
          <p:spPr>
            <a:xfrm>
              <a:off x="33888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21"/>
            <p:cNvSpPr/>
            <p:nvPr/>
          </p:nvSpPr>
          <p:spPr>
            <a:xfrm>
              <a:off x="41747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21"/>
            <p:cNvSpPr/>
            <p:nvPr/>
          </p:nvSpPr>
          <p:spPr>
            <a:xfrm>
              <a:off x="4960650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21"/>
            <p:cNvSpPr/>
            <p:nvPr/>
          </p:nvSpPr>
          <p:spPr>
            <a:xfrm>
              <a:off x="57465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21"/>
            <p:cNvSpPr/>
            <p:nvPr/>
          </p:nvSpPr>
          <p:spPr>
            <a:xfrm>
              <a:off x="6532475" y="3910975"/>
              <a:ext cx="30600" cy="28250"/>
            </a:xfrm>
            <a:custGeom>
              <a:rect b="b" l="l" r="r" t="t"/>
              <a:pathLst>
                <a:path extrusionOk="0" h="1130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21"/>
            <p:cNvSpPr/>
            <p:nvPr/>
          </p:nvSpPr>
          <p:spPr>
            <a:xfrm>
              <a:off x="73184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21"/>
            <p:cNvSpPr/>
            <p:nvPr/>
          </p:nvSpPr>
          <p:spPr>
            <a:xfrm>
              <a:off x="637725" y="35521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21"/>
            <p:cNvSpPr/>
            <p:nvPr/>
          </p:nvSpPr>
          <p:spPr>
            <a:xfrm>
              <a:off x="1423650" y="355212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21"/>
            <p:cNvSpPr/>
            <p:nvPr/>
          </p:nvSpPr>
          <p:spPr>
            <a:xfrm>
              <a:off x="2209550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21"/>
            <p:cNvSpPr/>
            <p:nvPr/>
          </p:nvSpPr>
          <p:spPr>
            <a:xfrm>
              <a:off x="299547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21"/>
            <p:cNvSpPr/>
            <p:nvPr/>
          </p:nvSpPr>
          <p:spPr>
            <a:xfrm>
              <a:off x="37814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1"/>
            <p:cNvSpPr/>
            <p:nvPr/>
          </p:nvSpPr>
          <p:spPr>
            <a:xfrm>
              <a:off x="45673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1"/>
            <p:cNvSpPr/>
            <p:nvPr/>
          </p:nvSpPr>
          <p:spPr>
            <a:xfrm>
              <a:off x="535322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1"/>
            <p:cNvSpPr/>
            <p:nvPr/>
          </p:nvSpPr>
          <p:spPr>
            <a:xfrm>
              <a:off x="6139125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21"/>
            <p:cNvSpPr/>
            <p:nvPr/>
          </p:nvSpPr>
          <p:spPr>
            <a:xfrm>
              <a:off x="6925825" y="3553675"/>
              <a:ext cx="28225" cy="25900"/>
            </a:xfrm>
            <a:custGeom>
              <a:rect b="b" l="l" r="r" t="t"/>
              <a:pathLst>
                <a:path extrusionOk="0" h="1036" w="1129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21"/>
            <p:cNvSpPr/>
            <p:nvPr/>
          </p:nvSpPr>
          <p:spPr>
            <a:xfrm>
              <a:off x="24595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21"/>
            <p:cNvSpPr/>
            <p:nvPr/>
          </p:nvSpPr>
          <p:spPr>
            <a:xfrm>
              <a:off x="10318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21"/>
            <p:cNvSpPr/>
            <p:nvPr/>
          </p:nvSpPr>
          <p:spPr>
            <a:xfrm>
              <a:off x="18177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21"/>
            <p:cNvSpPr/>
            <p:nvPr/>
          </p:nvSpPr>
          <p:spPr>
            <a:xfrm>
              <a:off x="26037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21"/>
            <p:cNvSpPr/>
            <p:nvPr/>
          </p:nvSpPr>
          <p:spPr>
            <a:xfrm>
              <a:off x="33888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21"/>
            <p:cNvSpPr/>
            <p:nvPr/>
          </p:nvSpPr>
          <p:spPr>
            <a:xfrm>
              <a:off x="41747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21"/>
            <p:cNvSpPr/>
            <p:nvPr/>
          </p:nvSpPr>
          <p:spPr>
            <a:xfrm>
              <a:off x="4960650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21"/>
            <p:cNvSpPr/>
            <p:nvPr/>
          </p:nvSpPr>
          <p:spPr>
            <a:xfrm>
              <a:off x="57465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21"/>
            <p:cNvSpPr/>
            <p:nvPr/>
          </p:nvSpPr>
          <p:spPr>
            <a:xfrm>
              <a:off x="6532475" y="31932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21"/>
            <p:cNvSpPr/>
            <p:nvPr/>
          </p:nvSpPr>
          <p:spPr>
            <a:xfrm>
              <a:off x="73184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21"/>
            <p:cNvSpPr/>
            <p:nvPr/>
          </p:nvSpPr>
          <p:spPr>
            <a:xfrm>
              <a:off x="637725" y="28343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21"/>
            <p:cNvSpPr/>
            <p:nvPr/>
          </p:nvSpPr>
          <p:spPr>
            <a:xfrm>
              <a:off x="1423650" y="28343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21"/>
            <p:cNvSpPr/>
            <p:nvPr/>
          </p:nvSpPr>
          <p:spPr>
            <a:xfrm>
              <a:off x="2209550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21"/>
            <p:cNvSpPr/>
            <p:nvPr/>
          </p:nvSpPr>
          <p:spPr>
            <a:xfrm>
              <a:off x="299547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21"/>
            <p:cNvSpPr/>
            <p:nvPr/>
          </p:nvSpPr>
          <p:spPr>
            <a:xfrm>
              <a:off x="37814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21"/>
            <p:cNvSpPr/>
            <p:nvPr/>
          </p:nvSpPr>
          <p:spPr>
            <a:xfrm>
              <a:off x="45673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21"/>
            <p:cNvSpPr/>
            <p:nvPr/>
          </p:nvSpPr>
          <p:spPr>
            <a:xfrm>
              <a:off x="535322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21"/>
            <p:cNvSpPr/>
            <p:nvPr/>
          </p:nvSpPr>
          <p:spPr>
            <a:xfrm>
              <a:off x="6139125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21"/>
            <p:cNvSpPr/>
            <p:nvPr/>
          </p:nvSpPr>
          <p:spPr>
            <a:xfrm>
              <a:off x="692505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24595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21"/>
            <p:cNvSpPr/>
            <p:nvPr/>
          </p:nvSpPr>
          <p:spPr>
            <a:xfrm>
              <a:off x="10318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21"/>
            <p:cNvSpPr/>
            <p:nvPr/>
          </p:nvSpPr>
          <p:spPr>
            <a:xfrm>
              <a:off x="18177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21"/>
            <p:cNvSpPr/>
            <p:nvPr/>
          </p:nvSpPr>
          <p:spPr>
            <a:xfrm>
              <a:off x="26037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33888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41747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4960650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21"/>
            <p:cNvSpPr/>
            <p:nvPr/>
          </p:nvSpPr>
          <p:spPr>
            <a:xfrm>
              <a:off x="57465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21"/>
            <p:cNvSpPr/>
            <p:nvPr/>
          </p:nvSpPr>
          <p:spPr>
            <a:xfrm>
              <a:off x="6532475" y="247627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21"/>
            <p:cNvSpPr/>
            <p:nvPr/>
          </p:nvSpPr>
          <p:spPr>
            <a:xfrm>
              <a:off x="73184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21"/>
            <p:cNvSpPr/>
            <p:nvPr/>
          </p:nvSpPr>
          <p:spPr>
            <a:xfrm>
              <a:off x="637725" y="211742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21"/>
            <p:cNvSpPr/>
            <p:nvPr/>
          </p:nvSpPr>
          <p:spPr>
            <a:xfrm>
              <a:off x="1423650" y="2117425"/>
              <a:ext cx="31350" cy="27450"/>
            </a:xfrm>
            <a:custGeom>
              <a:rect b="b" l="l" r="r" t="t"/>
              <a:pathLst>
                <a:path extrusionOk="0" h="1098" w="1254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21"/>
            <p:cNvSpPr/>
            <p:nvPr/>
          </p:nvSpPr>
          <p:spPr>
            <a:xfrm>
              <a:off x="2209550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21"/>
            <p:cNvSpPr/>
            <p:nvPr/>
          </p:nvSpPr>
          <p:spPr>
            <a:xfrm>
              <a:off x="299547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21"/>
            <p:cNvSpPr/>
            <p:nvPr/>
          </p:nvSpPr>
          <p:spPr>
            <a:xfrm>
              <a:off x="37814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21"/>
            <p:cNvSpPr/>
            <p:nvPr/>
          </p:nvSpPr>
          <p:spPr>
            <a:xfrm>
              <a:off x="45673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21"/>
            <p:cNvSpPr/>
            <p:nvPr/>
          </p:nvSpPr>
          <p:spPr>
            <a:xfrm>
              <a:off x="535322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21"/>
            <p:cNvSpPr/>
            <p:nvPr/>
          </p:nvSpPr>
          <p:spPr>
            <a:xfrm>
              <a:off x="6139125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21"/>
            <p:cNvSpPr/>
            <p:nvPr/>
          </p:nvSpPr>
          <p:spPr>
            <a:xfrm>
              <a:off x="692505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1"/>
            <p:cNvSpPr/>
            <p:nvPr/>
          </p:nvSpPr>
          <p:spPr>
            <a:xfrm>
              <a:off x="24595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21"/>
            <p:cNvSpPr/>
            <p:nvPr/>
          </p:nvSpPr>
          <p:spPr>
            <a:xfrm>
              <a:off x="10318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21"/>
            <p:cNvSpPr/>
            <p:nvPr/>
          </p:nvSpPr>
          <p:spPr>
            <a:xfrm>
              <a:off x="18177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21"/>
            <p:cNvSpPr/>
            <p:nvPr/>
          </p:nvSpPr>
          <p:spPr>
            <a:xfrm>
              <a:off x="26037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21"/>
            <p:cNvSpPr/>
            <p:nvPr/>
          </p:nvSpPr>
          <p:spPr>
            <a:xfrm>
              <a:off x="33888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21"/>
            <p:cNvSpPr/>
            <p:nvPr/>
          </p:nvSpPr>
          <p:spPr>
            <a:xfrm>
              <a:off x="41747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4960650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57465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21"/>
            <p:cNvSpPr/>
            <p:nvPr/>
          </p:nvSpPr>
          <p:spPr>
            <a:xfrm>
              <a:off x="6532475" y="17585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73184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21"/>
            <p:cNvSpPr/>
            <p:nvPr/>
          </p:nvSpPr>
          <p:spPr>
            <a:xfrm>
              <a:off x="637725" y="13996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21"/>
            <p:cNvSpPr/>
            <p:nvPr/>
          </p:nvSpPr>
          <p:spPr>
            <a:xfrm>
              <a:off x="1423650" y="13996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2209550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299547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37814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45673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21"/>
            <p:cNvSpPr/>
            <p:nvPr/>
          </p:nvSpPr>
          <p:spPr>
            <a:xfrm>
              <a:off x="535322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21"/>
            <p:cNvSpPr/>
            <p:nvPr/>
          </p:nvSpPr>
          <p:spPr>
            <a:xfrm>
              <a:off x="6139125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692505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24595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10318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18177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26037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21"/>
            <p:cNvSpPr/>
            <p:nvPr/>
          </p:nvSpPr>
          <p:spPr>
            <a:xfrm>
              <a:off x="33888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21"/>
            <p:cNvSpPr/>
            <p:nvPr/>
          </p:nvSpPr>
          <p:spPr>
            <a:xfrm>
              <a:off x="41747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21"/>
            <p:cNvSpPr/>
            <p:nvPr/>
          </p:nvSpPr>
          <p:spPr>
            <a:xfrm>
              <a:off x="4960650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1"/>
            <p:cNvSpPr/>
            <p:nvPr/>
          </p:nvSpPr>
          <p:spPr>
            <a:xfrm>
              <a:off x="57465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21"/>
            <p:cNvSpPr/>
            <p:nvPr/>
          </p:nvSpPr>
          <p:spPr>
            <a:xfrm>
              <a:off x="6532475" y="104080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21"/>
            <p:cNvSpPr/>
            <p:nvPr/>
          </p:nvSpPr>
          <p:spPr>
            <a:xfrm>
              <a:off x="73184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0" name="Google Shape;350;p21"/>
          <p:cNvSpPr/>
          <p:nvPr/>
        </p:nvSpPr>
        <p:spPr>
          <a:xfrm rot="10800000">
            <a:off x="0" y="1000"/>
            <a:ext cx="12192000" cy="68572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21"/>
          <p:cNvSpPr/>
          <p:nvPr/>
        </p:nvSpPr>
        <p:spPr>
          <a:xfrm rot="-5400000">
            <a:off x="3570103" y="2980800"/>
            <a:ext cx="5112000" cy="2642400"/>
          </a:xfrm>
          <a:prstGeom prst="snip1Rect">
            <a:avLst>
              <a:gd fmla="val 16667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21"/>
          <p:cNvSpPr/>
          <p:nvPr/>
        </p:nvSpPr>
        <p:spPr>
          <a:xfrm rot="-5400000">
            <a:off x="246333" y="2980800"/>
            <a:ext cx="5112000" cy="2642400"/>
          </a:xfrm>
          <a:prstGeom prst="snip1Rect">
            <a:avLst>
              <a:gd fmla="val 16667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21"/>
          <p:cNvSpPr/>
          <p:nvPr/>
        </p:nvSpPr>
        <p:spPr>
          <a:xfrm rot="-5400000">
            <a:off x="6893872" y="2980800"/>
            <a:ext cx="5112000" cy="2642400"/>
          </a:xfrm>
          <a:prstGeom prst="snip1Rect">
            <a:avLst>
              <a:gd fmla="val 16667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21"/>
          <p:cNvSpPr/>
          <p:nvPr/>
        </p:nvSpPr>
        <p:spPr>
          <a:xfrm>
            <a:off x="0" y="0"/>
            <a:ext cx="11427200" cy="1884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21"/>
          <p:cNvSpPr/>
          <p:nvPr/>
        </p:nvSpPr>
        <p:spPr>
          <a:xfrm rot="5400000">
            <a:off x="0" y="0"/>
            <a:ext cx="1291600" cy="1291600"/>
          </a:xfrm>
          <a:prstGeom prst="rtTriangle">
            <a:avLst/>
          </a:prstGeom>
          <a:solidFill>
            <a:srgbClr val="3477B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21"/>
          <p:cNvSpPr txBox="1"/>
          <p:nvPr>
            <p:ph type="title"/>
          </p:nvPr>
        </p:nvSpPr>
        <p:spPr>
          <a:xfrm>
            <a:off x="1718400" y="3913467"/>
            <a:ext cx="2170000" cy="4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/>
              <a:buNone/>
              <a:defRPr sz="2667">
                <a:latin typeface="Ubuntu"/>
                <a:ea typeface="Ubuntu"/>
                <a:cs typeface="Ubuntu"/>
                <a:sym typeface="Ubuntu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357" name="Google Shape;357;p21"/>
          <p:cNvSpPr txBox="1"/>
          <p:nvPr>
            <p:ph idx="2" type="title"/>
          </p:nvPr>
        </p:nvSpPr>
        <p:spPr>
          <a:xfrm>
            <a:off x="5041733" y="3913467"/>
            <a:ext cx="2170000" cy="4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/>
              <a:buNone/>
              <a:defRPr sz="2667">
                <a:latin typeface="Ubuntu"/>
                <a:ea typeface="Ubuntu"/>
                <a:cs typeface="Ubuntu"/>
                <a:sym typeface="Ubuntu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358" name="Google Shape;358;p21"/>
          <p:cNvSpPr txBox="1"/>
          <p:nvPr>
            <p:ph idx="3" type="title"/>
          </p:nvPr>
        </p:nvSpPr>
        <p:spPr>
          <a:xfrm>
            <a:off x="8364867" y="3913467"/>
            <a:ext cx="2170000" cy="4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/>
              <a:buNone/>
              <a:defRPr sz="2667">
                <a:latin typeface="Ubuntu"/>
                <a:ea typeface="Ubuntu"/>
                <a:cs typeface="Ubuntu"/>
                <a:sym typeface="Ubuntu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359" name="Google Shape;359;p21"/>
          <p:cNvSpPr txBox="1"/>
          <p:nvPr>
            <p:ph idx="1" type="subTitle"/>
          </p:nvPr>
        </p:nvSpPr>
        <p:spPr>
          <a:xfrm>
            <a:off x="1718400" y="4680699"/>
            <a:ext cx="2170000" cy="11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0" name="Google Shape;360;p21"/>
          <p:cNvSpPr txBox="1"/>
          <p:nvPr>
            <p:ph idx="4" type="title"/>
          </p:nvPr>
        </p:nvSpPr>
        <p:spPr>
          <a:xfrm>
            <a:off x="837800" y="460812"/>
            <a:ext cx="105164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  <a:defRPr sz="3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/>
        </p:txBody>
      </p:sp>
      <p:sp>
        <p:nvSpPr>
          <p:cNvPr id="361" name="Google Shape;361;p21"/>
          <p:cNvSpPr txBox="1"/>
          <p:nvPr>
            <p:ph idx="5" type="subTitle"/>
          </p:nvPr>
        </p:nvSpPr>
        <p:spPr>
          <a:xfrm>
            <a:off x="5041933" y="4680699"/>
            <a:ext cx="2169600" cy="11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2" name="Google Shape;362;p21"/>
          <p:cNvSpPr txBox="1"/>
          <p:nvPr>
            <p:ph idx="6" type="subTitle"/>
          </p:nvPr>
        </p:nvSpPr>
        <p:spPr>
          <a:xfrm>
            <a:off x="8365067" y="4680699"/>
            <a:ext cx="2169600" cy="11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3" name="Google Shape;363;p21"/>
          <p:cNvSpPr/>
          <p:nvPr/>
        </p:nvSpPr>
        <p:spPr>
          <a:xfrm rot="-5400000">
            <a:off x="8354433" y="3021000"/>
            <a:ext cx="6859600" cy="814800"/>
          </a:xfrm>
          <a:prstGeom prst="rect">
            <a:avLst/>
          </a:prstGeom>
          <a:solidFill>
            <a:srgbClr val="3477B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7" name="Google Shape;36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2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3" name="Google Shape;373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p2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9" name="Google Shape;379;p2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0" name="Google Shape;380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2" name="Google Shape;382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2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86" name="Google Shape;386;p2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7" name="Google Shape;387;p2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88" name="Google Shape;388;p2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9" name="Google Shape;389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0" name="Google Shape;390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4" name="Google Shape;394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6" name="Google Shape;396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0" name="Google Shape;40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Relationship Id="rId4" Type="http://schemas.openxmlformats.org/officeDocument/2006/relationships/image" Target="../media/image18.png"/><Relationship Id="rId5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9.png"/><Relationship Id="rId4" Type="http://schemas.openxmlformats.org/officeDocument/2006/relationships/image" Target="../media/image4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23.png"/><Relationship Id="rId6" Type="http://schemas.openxmlformats.org/officeDocument/2006/relationships/image" Target="../media/image30.png"/><Relationship Id="rId7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Relationship Id="rId4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3.png"/><Relationship Id="rId4" Type="http://schemas.openxmlformats.org/officeDocument/2006/relationships/image" Target="../media/image29.png"/><Relationship Id="rId5" Type="http://schemas.openxmlformats.org/officeDocument/2006/relationships/image" Target="../media/image36.png"/><Relationship Id="rId6" Type="http://schemas.openxmlformats.org/officeDocument/2006/relationships/image" Target="../media/image34.png"/><Relationship Id="rId7" Type="http://schemas.openxmlformats.org/officeDocument/2006/relationships/image" Target="../media/image4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2.png"/><Relationship Id="rId4" Type="http://schemas.openxmlformats.org/officeDocument/2006/relationships/image" Target="../media/image35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Relationship Id="rId5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19.png"/><Relationship Id="rId6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"/>
          <p:cNvSpPr txBox="1"/>
          <p:nvPr>
            <p:ph type="ctrTitle"/>
          </p:nvPr>
        </p:nvSpPr>
        <p:spPr>
          <a:xfrm>
            <a:off x="1524000" y="1525774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5F9F"/>
              </a:buClr>
              <a:buSzPts val="7200"/>
              <a:buFont typeface="Calibri"/>
              <a:buNone/>
            </a:pPr>
            <a:r>
              <a:rPr b="1" lang="en-US" sz="7200">
                <a:solidFill>
                  <a:srgbClr val="1E5F9F"/>
                </a:solidFill>
              </a:rPr>
              <a:t>Global Life Expectancy</a:t>
            </a:r>
            <a:br>
              <a:rPr b="1" lang="en-US" sz="5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656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Insights</a:t>
            </a:r>
            <a:endParaRPr b="1" sz="5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1"/>
          <p:cNvSpPr txBox="1"/>
          <p:nvPr>
            <p:ph idx="1" type="subTitle"/>
          </p:nvPr>
        </p:nvSpPr>
        <p:spPr>
          <a:xfrm>
            <a:off x="1524000" y="4005449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b="1" lang="en-US">
                <a:solidFill>
                  <a:schemeClr val="lt1"/>
                </a:solidFill>
              </a:rPr>
              <a:t>Team 12:</a:t>
            </a:r>
            <a:r>
              <a:rPr b="1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Sixuan Tian, Yuran Zhu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b="1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Date: </a:t>
            </a:r>
            <a:r>
              <a:rPr b="1" lang="en-US">
                <a:solidFill>
                  <a:schemeClr val="lt1"/>
                </a:solidFill>
              </a:rPr>
              <a:t>December</a:t>
            </a:r>
            <a:r>
              <a:rPr b="1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>
                <a:solidFill>
                  <a:schemeClr val="lt1"/>
                </a:solidFill>
              </a:rPr>
              <a:t>15th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3" name="Google Shape;60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8700" y="3865250"/>
            <a:ext cx="5284725" cy="263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9"/>
          <p:cNvPicPr preferRelativeResize="0"/>
          <p:nvPr/>
        </p:nvPicPr>
        <p:blipFill rotWithShape="1">
          <a:blip r:embed="rId4">
            <a:alphaModFix/>
          </a:blip>
          <a:srcRect b="0" l="0" r="0" t="20666"/>
          <a:stretch/>
        </p:blipFill>
        <p:spPr>
          <a:xfrm>
            <a:off x="837800" y="1910447"/>
            <a:ext cx="5532100" cy="21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9"/>
          <p:cNvPicPr preferRelativeResize="0"/>
          <p:nvPr/>
        </p:nvPicPr>
        <p:blipFill rotWithShape="1">
          <a:blip r:embed="rId5">
            <a:alphaModFix/>
          </a:blip>
          <a:srcRect b="0" l="0" r="0" t="21247"/>
          <a:stretch/>
        </p:blipFill>
        <p:spPr>
          <a:xfrm>
            <a:off x="5506100" y="1929847"/>
            <a:ext cx="5532124" cy="2174775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9"/>
          <p:cNvSpPr txBox="1"/>
          <p:nvPr>
            <p:ph type="title"/>
          </p:nvPr>
        </p:nvSpPr>
        <p:spPr>
          <a:xfrm>
            <a:off x="837800" y="460812"/>
            <a:ext cx="105164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-US"/>
              <a:t>BMI and HIV&amp;AIDS</a:t>
            </a:r>
            <a:endParaRPr/>
          </a:p>
        </p:txBody>
      </p:sp>
      <p:cxnSp>
        <p:nvCxnSpPr>
          <p:cNvPr id="607" name="Google Shape;607;p9"/>
          <p:cNvCxnSpPr/>
          <p:nvPr/>
        </p:nvCxnSpPr>
        <p:spPr>
          <a:xfrm>
            <a:off x="1159329" y="1910446"/>
            <a:ext cx="4245428" cy="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08" name="Google Shape;608;p9"/>
          <p:cNvSpPr txBox="1"/>
          <p:nvPr/>
        </p:nvSpPr>
        <p:spPr>
          <a:xfrm>
            <a:off x="1159329" y="1521721"/>
            <a:ext cx="54374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BMI</a:t>
            </a: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/LE </a:t>
            </a: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Distribution </a:t>
            </a: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en-US" sz="18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C: 0.57</a:t>
            </a: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609" name="Google Shape;609;p9"/>
          <p:cNvSpPr/>
          <p:nvPr/>
        </p:nvSpPr>
        <p:spPr>
          <a:xfrm>
            <a:off x="1338944" y="4093855"/>
            <a:ext cx="4065814" cy="1800760"/>
          </a:xfrm>
          <a:prstGeom prst="round1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9"/>
          <p:cNvSpPr txBox="1"/>
          <p:nvPr/>
        </p:nvSpPr>
        <p:spPr>
          <a:xfrm>
            <a:off x="5916786" y="1521721"/>
            <a:ext cx="54374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HIV&amp;AIDS/</a:t>
            </a: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 </a:t>
            </a: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Distribution </a:t>
            </a: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en-US" sz="18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C: -0.56</a:t>
            </a: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cxnSp>
        <p:nvCxnSpPr>
          <p:cNvPr id="611" name="Google Shape;611;p9"/>
          <p:cNvCxnSpPr/>
          <p:nvPr/>
        </p:nvCxnSpPr>
        <p:spPr>
          <a:xfrm>
            <a:off x="5916786" y="1910446"/>
            <a:ext cx="4245428" cy="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12" name="Google Shape;612;p9"/>
          <p:cNvSpPr txBox="1"/>
          <p:nvPr/>
        </p:nvSpPr>
        <p:spPr>
          <a:xfrm>
            <a:off x="5887379" y="3715898"/>
            <a:ext cx="54374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HIV&amp;AIDS/LE </a:t>
            </a: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Scatter Plot</a:t>
            </a:r>
            <a:endParaRPr/>
          </a:p>
        </p:txBody>
      </p:sp>
      <p:cxnSp>
        <p:nvCxnSpPr>
          <p:cNvPr id="613" name="Google Shape;613;p9"/>
          <p:cNvCxnSpPr/>
          <p:nvPr/>
        </p:nvCxnSpPr>
        <p:spPr>
          <a:xfrm>
            <a:off x="5887379" y="4104623"/>
            <a:ext cx="4245428" cy="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14" name="Google Shape;614;p9"/>
          <p:cNvSpPr txBox="1"/>
          <p:nvPr/>
        </p:nvSpPr>
        <p:spPr>
          <a:xfrm>
            <a:off x="1592037" y="4274449"/>
            <a:ext cx="3559628" cy="138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Countries</a:t>
            </a: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with higher BMI (&gt;30), and rate of death in HIV/AIDS (&lt;15 per 1000) tend to have </a:t>
            </a:r>
            <a:r>
              <a:rPr b="1" lang="en-US" sz="1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moderately higher</a:t>
            </a: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life expectancy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0" name="Google Shape;620;p10"/>
          <p:cNvPicPr preferRelativeResize="0"/>
          <p:nvPr/>
        </p:nvPicPr>
        <p:blipFill rotWithShape="1">
          <a:blip r:embed="rId3">
            <a:alphaModFix/>
          </a:blip>
          <a:srcRect b="0" l="0" r="0" t="24721"/>
          <a:stretch/>
        </p:blipFill>
        <p:spPr>
          <a:xfrm>
            <a:off x="783050" y="2022397"/>
            <a:ext cx="5532124" cy="207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Google Shape;621;p10"/>
          <p:cNvPicPr preferRelativeResize="0"/>
          <p:nvPr/>
        </p:nvPicPr>
        <p:blipFill rotWithShape="1">
          <a:blip r:embed="rId4">
            <a:alphaModFix/>
          </a:blip>
          <a:srcRect b="0" l="0" r="0" t="21371"/>
          <a:stretch/>
        </p:blipFill>
        <p:spPr>
          <a:xfrm>
            <a:off x="5403400" y="1910447"/>
            <a:ext cx="5532124" cy="2171300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10"/>
          <p:cNvSpPr txBox="1"/>
          <p:nvPr>
            <p:ph type="title"/>
          </p:nvPr>
        </p:nvSpPr>
        <p:spPr>
          <a:xfrm>
            <a:off x="837800" y="460812"/>
            <a:ext cx="105164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-US"/>
              <a:t>Population and Year</a:t>
            </a:r>
            <a:endParaRPr/>
          </a:p>
        </p:txBody>
      </p:sp>
      <p:cxnSp>
        <p:nvCxnSpPr>
          <p:cNvPr id="623" name="Google Shape;623;p10"/>
          <p:cNvCxnSpPr/>
          <p:nvPr/>
        </p:nvCxnSpPr>
        <p:spPr>
          <a:xfrm>
            <a:off x="1159329" y="1910446"/>
            <a:ext cx="4245428" cy="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24" name="Google Shape;624;p10"/>
          <p:cNvSpPr txBox="1"/>
          <p:nvPr/>
        </p:nvSpPr>
        <p:spPr>
          <a:xfrm>
            <a:off x="1159329" y="1521721"/>
            <a:ext cx="54374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Population</a:t>
            </a: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/LE </a:t>
            </a: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Distribution </a:t>
            </a: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en-US" sz="18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C: 0.022</a:t>
            </a: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625" name="Google Shape;625;p10"/>
          <p:cNvSpPr/>
          <p:nvPr/>
        </p:nvSpPr>
        <p:spPr>
          <a:xfrm>
            <a:off x="1338944" y="4093855"/>
            <a:ext cx="4065814" cy="1800760"/>
          </a:xfrm>
          <a:prstGeom prst="round1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10"/>
          <p:cNvSpPr txBox="1"/>
          <p:nvPr/>
        </p:nvSpPr>
        <p:spPr>
          <a:xfrm>
            <a:off x="5916786" y="1521721"/>
            <a:ext cx="54374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Year</a:t>
            </a: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/LE Distribution (</a:t>
            </a:r>
            <a:r>
              <a:rPr b="1" lang="en-US" sz="18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C: -0.17</a:t>
            </a: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cxnSp>
        <p:nvCxnSpPr>
          <p:cNvPr id="627" name="Google Shape;627;p10"/>
          <p:cNvCxnSpPr/>
          <p:nvPr/>
        </p:nvCxnSpPr>
        <p:spPr>
          <a:xfrm>
            <a:off x="5916786" y="1910446"/>
            <a:ext cx="4245428" cy="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28" name="Google Shape;628;p10"/>
          <p:cNvSpPr txBox="1"/>
          <p:nvPr/>
        </p:nvSpPr>
        <p:spPr>
          <a:xfrm>
            <a:off x="1592037" y="4274449"/>
            <a:ext cx="3559628" cy="138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ifferent population, and year </a:t>
            </a:r>
            <a:r>
              <a:rPr b="1" lang="en-US" sz="1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doesn’t </a:t>
            </a:r>
            <a:r>
              <a:rPr b="1" lang="en-US" sz="1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tend</a:t>
            </a:r>
            <a:r>
              <a:rPr b="1" lang="en-US" sz="1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 to affect </a:t>
            </a: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life expectancy of the recorded country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" name="Google Shape;634;p11"/>
          <p:cNvPicPr preferRelativeResize="0"/>
          <p:nvPr/>
        </p:nvPicPr>
        <p:blipFill rotWithShape="1">
          <a:blip r:embed="rId3">
            <a:alphaModFix/>
          </a:blip>
          <a:srcRect b="0" l="16032" r="21801" t="13547"/>
          <a:stretch/>
        </p:blipFill>
        <p:spPr>
          <a:xfrm>
            <a:off x="1484275" y="1244900"/>
            <a:ext cx="8142199" cy="5429381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11"/>
          <p:cNvSpPr txBox="1"/>
          <p:nvPr>
            <p:ph type="title"/>
          </p:nvPr>
        </p:nvSpPr>
        <p:spPr>
          <a:xfrm>
            <a:off x="837800" y="312895"/>
            <a:ext cx="105164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-US"/>
              <a:t>2015 Global Life Expectancy</a:t>
            </a:r>
            <a:endParaRPr/>
          </a:p>
        </p:txBody>
      </p:sp>
      <p:sp>
        <p:nvSpPr>
          <p:cNvPr id="636" name="Google Shape;636;p11"/>
          <p:cNvSpPr/>
          <p:nvPr/>
        </p:nvSpPr>
        <p:spPr>
          <a:xfrm>
            <a:off x="1687600" y="5694200"/>
            <a:ext cx="8354400" cy="763500"/>
          </a:xfrm>
          <a:prstGeom prst="round1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11"/>
          <p:cNvSpPr txBox="1"/>
          <p:nvPr/>
        </p:nvSpPr>
        <p:spPr>
          <a:xfrm>
            <a:off x="1687600" y="5797979"/>
            <a:ext cx="81423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Countries in</a:t>
            </a: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8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American</a:t>
            </a: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continents have higher life expectancy, while countries in </a:t>
            </a:r>
            <a:r>
              <a:rPr b="1" lang="en-US" sz="1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South Africa</a:t>
            </a: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have lower life expectancy.</a:t>
            </a:r>
            <a:endParaRPr/>
          </a:p>
        </p:txBody>
      </p:sp>
      <p:sp>
        <p:nvSpPr>
          <p:cNvPr id="638" name="Google Shape;638;p11"/>
          <p:cNvSpPr/>
          <p:nvPr/>
        </p:nvSpPr>
        <p:spPr>
          <a:xfrm>
            <a:off x="3189349" y="2532829"/>
            <a:ext cx="232200" cy="2322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39" name="Google Shape;639;p11"/>
          <p:cNvCxnSpPr/>
          <p:nvPr/>
        </p:nvCxnSpPr>
        <p:spPr>
          <a:xfrm>
            <a:off x="2411184" y="2646777"/>
            <a:ext cx="778200" cy="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0" name="Google Shape;640;p11"/>
          <p:cNvCxnSpPr/>
          <p:nvPr/>
        </p:nvCxnSpPr>
        <p:spPr>
          <a:xfrm>
            <a:off x="7433121" y="3176481"/>
            <a:ext cx="1103400" cy="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1" name="Google Shape;641;p11"/>
          <p:cNvSpPr txBox="1"/>
          <p:nvPr/>
        </p:nvSpPr>
        <p:spPr>
          <a:xfrm>
            <a:off x="1083758" y="2146546"/>
            <a:ext cx="1479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America</a:t>
            </a:r>
            <a:endParaRPr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High LE</a:t>
            </a:r>
            <a:endParaRPr b="1">
              <a:solidFill>
                <a:srgbClr val="6AA84F"/>
              </a:solidFill>
            </a:endParaRPr>
          </a:p>
        </p:txBody>
      </p:sp>
      <p:cxnSp>
        <p:nvCxnSpPr>
          <p:cNvPr id="642" name="Google Shape;642;p11"/>
          <p:cNvCxnSpPr/>
          <p:nvPr/>
        </p:nvCxnSpPr>
        <p:spPr>
          <a:xfrm>
            <a:off x="6095237" y="4102079"/>
            <a:ext cx="2529600" cy="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3" name="Google Shape;643;p11"/>
          <p:cNvSpPr txBox="1"/>
          <p:nvPr/>
        </p:nvSpPr>
        <p:spPr>
          <a:xfrm>
            <a:off x="8141488" y="3720279"/>
            <a:ext cx="1671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South </a:t>
            </a:r>
            <a:r>
              <a:rPr b="1" lang="en-US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Africa</a:t>
            </a:r>
            <a:endParaRPr>
              <a:solidFill>
                <a:srgbClr val="434343"/>
              </a:solidFill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Low LE</a:t>
            </a:r>
            <a:endParaRPr b="1">
              <a:solidFill>
                <a:srgbClr val="CC0000"/>
              </a:solidFill>
            </a:endParaRPr>
          </a:p>
        </p:txBody>
      </p:sp>
      <p:sp>
        <p:nvSpPr>
          <p:cNvPr id="644" name="Google Shape;644;p11"/>
          <p:cNvSpPr txBox="1"/>
          <p:nvPr/>
        </p:nvSpPr>
        <p:spPr>
          <a:xfrm>
            <a:off x="8095374" y="2612775"/>
            <a:ext cx="1671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South </a:t>
            </a:r>
            <a:endParaRPr b="1"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Asia</a:t>
            </a:r>
            <a:endParaRPr>
              <a:solidFill>
                <a:srgbClr val="434343"/>
              </a:solidFill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Mid LE</a:t>
            </a:r>
            <a:endParaRPr b="1"/>
          </a:p>
        </p:txBody>
      </p:sp>
      <p:pic>
        <p:nvPicPr>
          <p:cNvPr id="645" name="Google Shape;645;p11"/>
          <p:cNvPicPr preferRelativeResize="0"/>
          <p:nvPr/>
        </p:nvPicPr>
        <p:blipFill rotWithShape="1">
          <a:blip r:embed="rId3">
            <a:alphaModFix/>
          </a:blip>
          <a:srcRect b="0" l="88845" r="0" t="13547"/>
          <a:stretch/>
        </p:blipFill>
        <p:spPr>
          <a:xfrm>
            <a:off x="9765050" y="1140475"/>
            <a:ext cx="1366951" cy="5079701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11"/>
          <p:cNvSpPr/>
          <p:nvPr/>
        </p:nvSpPr>
        <p:spPr>
          <a:xfrm>
            <a:off x="7317021" y="3067181"/>
            <a:ext cx="232200" cy="2322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11"/>
          <p:cNvSpPr/>
          <p:nvPr/>
        </p:nvSpPr>
        <p:spPr>
          <a:xfrm>
            <a:off x="5950115" y="3956957"/>
            <a:ext cx="261300" cy="2613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2"/>
          <p:cNvSpPr txBox="1"/>
          <p:nvPr>
            <p:ph type="title"/>
          </p:nvPr>
        </p:nvSpPr>
        <p:spPr>
          <a:xfrm>
            <a:off x="837800" y="460812"/>
            <a:ext cx="105165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-US"/>
              <a:t>Model Development</a:t>
            </a:r>
            <a:endParaRPr/>
          </a:p>
        </p:txBody>
      </p:sp>
      <p:sp>
        <p:nvSpPr>
          <p:cNvPr id="654" name="Google Shape;654;p12"/>
          <p:cNvSpPr/>
          <p:nvPr/>
        </p:nvSpPr>
        <p:spPr>
          <a:xfrm>
            <a:off x="3237667" y="3804059"/>
            <a:ext cx="1600199" cy="1919408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Encode Feature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E5F9F"/>
                </a:solidFill>
                <a:latin typeface="Calibri"/>
                <a:ea typeface="Calibri"/>
                <a:cs typeface="Calibri"/>
                <a:sym typeface="Calibri"/>
              </a:rPr>
              <a:t>Status Feature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12"/>
          <p:cNvSpPr/>
          <p:nvPr/>
        </p:nvSpPr>
        <p:spPr>
          <a:xfrm>
            <a:off x="5099123" y="3804059"/>
            <a:ext cx="1600200" cy="19194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Feature Scaling</a:t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E5F9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E5F9F"/>
                </a:solidFill>
                <a:latin typeface="Calibri"/>
                <a:ea typeface="Calibri"/>
                <a:cs typeface="Calibri"/>
                <a:sym typeface="Calibri"/>
              </a:rPr>
              <a:t>Normalize features</a:t>
            </a:r>
            <a:endParaRPr b="1"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p12"/>
          <p:cNvSpPr/>
          <p:nvPr/>
        </p:nvSpPr>
        <p:spPr>
          <a:xfrm>
            <a:off x="1376229" y="3804059"/>
            <a:ext cx="1600200" cy="19194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Impute Data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12"/>
          <p:cNvSpPr/>
          <p:nvPr/>
        </p:nvSpPr>
        <p:spPr>
          <a:xfrm>
            <a:off x="6960575" y="3804063"/>
            <a:ext cx="1600200" cy="19194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E5F9F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endParaRPr/>
          </a:p>
        </p:txBody>
      </p:sp>
      <p:pic>
        <p:nvPicPr>
          <p:cNvPr descr="Laptop" id="658" name="Google Shape;65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64942" y="2310984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atistics" id="659" name="Google Shape;65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03484" y="2310984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Zoom out" id="660" name="Google Shape;660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42026" y="2310984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Qr Code" id="661" name="Google Shape;661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80568" y="2310984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p and bucket" id="662" name="Google Shape;662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19110" y="2310984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12"/>
          <p:cNvSpPr txBox="1"/>
          <p:nvPr/>
        </p:nvSpPr>
        <p:spPr>
          <a:xfrm>
            <a:off x="1448825" y="4618450"/>
            <a:ext cx="15276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E5F9F"/>
                </a:solidFill>
                <a:latin typeface="Calibri"/>
                <a:ea typeface="Calibri"/>
                <a:cs typeface="Calibri"/>
                <a:sym typeface="Calibri"/>
              </a:rPr>
              <a:t>With median,</a:t>
            </a:r>
            <a:endParaRPr sz="1800">
              <a:solidFill>
                <a:srgbClr val="1E5F9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E5F9F"/>
                </a:solidFill>
                <a:latin typeface="Calibri"/>
                <a:ea typeface="Calibri"/>
                <a:cs typeface="Calibri"/>
                <a:sym typeface="Calibri"/>
              </a:rPr>
              <a:t>refer to country status</a:t>
            </a:r>
            <a:endParaRPr sz="1800">
              <a:solidFill>
                <a:srgbClr val="1E5F9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12"/>
          <p:cNvSpPr txBox="1"/>
          <p:nvPr/>
        </p:nvSpPr>
        <p:spPr>
          <a:xfrm>
            <a:off x="6960575" y="3864775"/>
            <a:ext cx="1600200" cy="16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Train, Test &amp; Tune Model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65" name="Google Shape;665;p12"/>
          <p:cNvSpPr/>
          <p:nvPr/>
        </p:nvSpPr>
        <p:spPr>
          <a:xfrm>
            <a:off x="8822029" y="3804084"/>
            <a:ext cx="1600200" cy="19194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Result Analysis</a:t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12"/>
          <p:cNvSpPr txBox="1"/>
          <p:nvPr/>
        </p:nvSpPr>
        <p:spPr>
          <a:xfrm>
            <a:off x="8858350" y="4618450"/>
            <a:ext cx="1527600" cy="16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E5F9F"/>
                </a:solidFill>
                <a:latin typeface="Calibri"/>
                <a:ea typeface="Calibri"/>
                <a:cs typeface="Calibri"/>
                <a:sym typeface="Calibri"/>
              </a:rPr>
              <a:t>Feature importance &amp; impact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3"/>
          <p:cNvSpPr txBox="1"/>
          <p:nvPr>
            <p:ph type="title"/>
          </p:nvPr>
        </p:nvSpPr>
        <p:spPr>
          <a:xfrm>
            <a:off x="837800" y="460812"/>
            <a:ext cx="105164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-US"/>
              <a:t>Base </a:t>
            </a:r>
            <a:r>
              <a:rPr lang="en-US"/>
              <a:t>Model Performance</a:t>
            </a:r>
            <a:r>
              <a:rPr lang="en-US"/>
              <a:t> (w/o Tuning)</a:t>
            </a:r>
            <a:endParaRPr/>
          </a:p>
        </p:txBody>
      </p:sp>
      <p:graphicFrame>
        <p:nvGraphicFramePr>
          <p:cNvPr id="673" name="Google Shape;673;p13"/>
          <p:cNvGraphicFramePr/>
          <p:nvPr/>
        </p:nvGraphicFramePr>
        <p:xfrm>
          <a:off x="2355975" y="166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{74383B73-C143-44AC-A9DA-5201387F008C}</a:tableStyleId>
              </a:tblPr>
              <a:tblGrid>
                <a:gridCol w="2906400"/>
                <a:gridCol w="2304225"/>
                <a:gridCol w="2269425"/>
              </a:tblGrid>
              <a:tr h="4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</a:t>
                      </a:r>
                      <a:endParaRPr b="1"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RMSE</a:t>
                      </a:r>
                      <a:endParaRPr b="1"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R-Squared</a:t>
                      </a:r>
                      <a:endParaRPr b="1"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5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Baseline</a:t>
                      </a:r>
                      <a:endParaRPr sz="1800">
                        <a:solidFill>
                          <a:srgbClr val="0000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9.298235</a:t>
                      </a:r>
                      <a:endParaRPr sz="1800">
                        <a:solidFill>
                          <a:srgbClr val="0000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5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LinearRegression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4.023431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0.820978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5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Ridge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4.124698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0.811747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5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Lasso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8.031577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0.290075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5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98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DecisionTreeRegressor</a:t>
                      </a:r>
                      <a:endParaRPr b="1" sz="1800">
                        <a:solidFill>
                          <a:srgbClr val="98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98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2.688964</a:t>
                      </a:r>
                      <a:endParaRPr b="1" sz="1800">
                        <a:solidFill>
                          <a:srgbClr val="98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98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0.917359</a:t>
                      </a:r>
                      <a:endParaRPr b="1" sz="1800">
                        <a:solidFill>
                          <a:srgbClr val="98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5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98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RandomForestRegressor</a:t>
                      </a:r>
                      <a:endParaRPr b="1" sz="1800">
                        <a:solidFill>
                          <a:srgbClr val="98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98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1.881211</a:t>
                      </a:r>
                      <a:endParaRPr b="1" sz="1800">
                        <a:solidFill>
                          <a:srgbClr val="98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98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0.960848</a:t>
                      </a:r>
                      <a:endParaRPr b="1" sz="1800">
                        <a:solidFill>
                          <a:srgbClr val="98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5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SVR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3.810336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0.839274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5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98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XGBRegressor</a:t>
                      </a:r>
                      <a:endParaRPr b="1" sz="1800">
                        <a:solidFill>
                          <a:srgbClr val="98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98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2.44710</a:t>
                      </a:r>
                      <a:endParaRPr b="1" sz="1800">
                        <a:solidFill>
                          <a:srgbClr val="98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98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0.944276</a:t>
                      </a:r>
                      <a:endParaRPr b="1" sz="1800">
                        <a:solidFill>
                          <a:srgbClr val="98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b1859eaf05_0_31"/>
          <p:cNvSpPr txBox="1"/>
          <p:nvPr>
            <p:ph type="title"/>
          </p:nvPr>
        </p:nvSpPr>
        <p:spPr>
          <a:xfrm>
            <a:off x="837800" y="460812"/>
            <a:ext cx="105165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-US"/>
              <a:t>Fine-tuned</a:t>
            </a:r>
            <a:r>
              <a:rPr lang="en-US"/>
              <a:t> Model Performance</a:t>
            </a:r>
            <a:endParaRPr/>
          </a:p>
        </p:txBody>
      </p:sp>
      <p:pic>
        <p:nvPicPr>
          <p:cNvPr id="680" name="Google Shape;680;gb1859eaf05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8750" y="1731487"/>
            <a:ext cx="983400" cy="983400"/>
          </a:xfrm>
          <a:prstGeom prst="rect">
            <a:avLst/>
          </a:prstGeom>
          <a:noFill/>
          <a:ln>
            <a:noFill/>
          </a:ln>
        </p:spPr>
      </p:pic>
      <p:sp>
        <p:nvSpPr>
          <p:cNvPr id="681" name="Google Shape;681;gb1859eaf05_0_31"/>
          <p:cNvSpPr txBox="1"/>
          <p:nvPr/>
        </p:nvSpPr>
        <p:spPr>
          <a:xfrm>
            <a:off x="4228350" y="1986588"/>
            <a:ext cx="4824900" cy="8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1212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2000">
                <a:solidFill>
                  <a:srgbClr val="21212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une hyperparameters via </a:t>
            </a:r>
            <a:endParaRPr sz="2000">
              <a:solidFill>
                <a:srgbClr val="21212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GridSearchCV</a:t>
            </a:r>
            <a:r>
              <a:rPr b="1" i="1" lang="en-US" sz="2000">
                <a:solidFill>
                  <a:srgbClr val="21212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21212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b="1" i="1" lang="en-US" sz="20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RandomizedSearchCV</a:t>
            </a:r>
            <a:endParaRPr b="1" i="1" sz="20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82" name="Google Shape;682;gb1859eaf05_0_31"/>
          <p:cNvGraphicFramePr/>
          <p:nvPr/>
        </p:nvGraphicFramePr>
        <p:xfrm>
          <a:off x="2142150" y="3410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{74383B73-C143-44AC-A9DA-5201387F008C}</a:tableStyleId>
              </a:tblPr>
              <a:tblGrid>
                <a:gridCol w="2964525"/>
                <a:gridCol w="2284475"/>
                <a:gridCol w="2267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</a:t>
                      </a:r>
                      <a:endParaRPr b="1"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Base RMSE</a:t>
                      </a:r>
                      <a:endParaRPr b="1"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Tuned RMSE</a:t>
                      </a:r>
                      <a:endParaRPr b="1"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DecisionTreeRegressor</a:t>
                      </a:r>
                      <a:endParaRPr sz="18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2.688964</a:t>
                      </a:r>
                      <a:endParaRPr sz="18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2.482851</a:t>
                      </a:r>
                      <a:endParaRPr sz="18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98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RandomForestRegressor</a:t>
                      </a:r>
                      <a:endParaRPr b="1" sz="1800">
                        <a:solidFill>
                          <a:srgbClr val="980000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98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1.881211</a:t>
                      </a:r>
                      <a:endParaRPr b="1" sz="1800">
                        <a:solidFill>
                          <a:srgbClr val="980000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98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1.836189</a:t>
                      </a:r>
                      <a:endParaRPr b="1" sz="1800">
                        <a:solidFill>
                          <a:srgbClr val="980000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98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XGBRegressor</a:t>
                      </a:r>
                      <a:endParaRPr b="1" sz="1800">
                        <a:solidFill>
                          <a:srgbClr val="980000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98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2.44710</a:t>
                      </a:r>
                      <a:endParaRPr b="1" sz="1800">
                        <a:solidFill>
                          <a:srgbClr val="980000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98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1.843759</a:t>
                      </a:r>
                      <a:endParaRPr b="1" sz="1800">
                        <a:solidFill>
                          <a:srgbClr val="980000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b1859eaf05_0_44"/>
          <p:cNvSpPr txBox="1"/>
          <p:nvPr>
            <p:ph type="title"/>
          </p:nvPr>
        </p:nvSpPr>
        <p:spPr>
          <a:xfrm>
            <a:off x="837800" y="460812"/>
            <a:ext cx="105165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-US"/>
              <a:t>Model Evaluation</a:t>
            </a:r>
            <a:endParaRPr/>
          </a:p>
        </p:txBody>
      </p:sp>
      <p:graphicFrame>
        <p:nvGraphicFramePr>
          <p:cNvPr id="689" name="Google Shape;689;gb1859eaf05_0_44"/>
          <p:cNvGraphicFramePr/>
          <p:nvPr/>
        </p:nvGraphicFramePr>
        <p:xfrm>
          <a:off x="1789425" y="34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{74383B73-C143-44AC-A9DA-5201387F008C}</a:tableStyleId>
              </a:tblPr>
              <a:tblGrid>
                <a:gridCol w="2659100"/>
                <a:gridCol w="1887850"/>
                <a:gridCol w="1874100"/>
                <a:gridCol w="1786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</a:t>
                      </a:r>
                      <a:endParaRPr b="1" sz="18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10-Fold CV RMSE</a:t>
                      </a:r>
                      <a:endParaRPr b="1" sz="18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 RMSE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 R-Squared</a:t>
                      </a:r>
                      <a:endParaRPr b="1" sz="18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DecisionTreeRegressor</a:t>
                      </a:r>
                      <a:endParaRPr sz="18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2.482851</a:t>
                      </a:r>
                      <a:endParaRPr sz="18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2.226168</a:t>
                      </a:r>
                      <a:endParaRPr sz="18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0.942650</a:t>
                      </a:r>
                      <a:endParaRPr sz="18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98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RandomForestRegressor</a:t>
                      </a:r>
                      <a:endParaRPr b="1" sz="1800">
                        <a:solidFill>
                          <a:srgbClr val="980000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98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1.836189</a:t>
                      </a:r>
                      <a:endParaRPr b="1" sz="1800">
                        <a:solidFill>
                          <a:srgbClr val="980000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98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1.754724</a:t>
                      </a:r>
                      <a:endParaRPr b="1" sz="1800">
                        <a:solidFill>
                          <a:srgbClr val="980000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98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0.964368</a:t>
                      </a:r>
                      <a:endParaRPr b="1" sz="1800">
                        <a:solidFill>
                          <a:srgbClr val="980000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XGBRegressor</a:t>
                      </a:r>
                      <a:endParaRPr sz="1800"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1.8437</a:t>
                      </a:r>
                      <a:r>
                        <a:rPr lang="en-US" sz="1800"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59</a:t>
                      </a:r>
                      <a:endParaRPr sz="1800"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1.807827</a:t>
                      </a:r>
                      <a:endParaRPr sz="1800"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0.962179</a:t>
                      </a:r>
                      <a:endParaRPr sz="1800"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690" name="Google Shape;690;gb1859eaf05_0_44"/>
          <p:cNvSpPr txBox="1"/>
          <p:nvPr/>
        </p:nvSpPr>
        <p:spPr>
          <a:xfrm>
            <a:off x="3979700" y="1986600"/>
            <a:ext cx="5679300" cy="8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1212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Measure the performance on the test set to estimate the generalization error for these three models</a:t>
            </a:r>
            <a:endParaRPr b="1" i="1"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1" name="Google Shape;691;gb1859eaf05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5300" y="1736325"/>
            <a:ext cx="1019226" cy="101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14"/>
          <p:cNvSpPr txBox="1"/>
          <p:nvPr>
            <p:ph type="title"/>
          </p:nvPr>
        </p:nvSpPr>
        <p:spPr>
          <a:xfrm>
            <a:off x="837800" y="460812"/>
            <a:ext cx="105164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-US"/>
              <a:t>Model Performance</a:t>
            </a:r>
            <a:endParaRPr/>
          </a:p>
        </p:txBody>
      </p:sp>
      <p:sp>
        <p:nvSpPr>
          <p:cNvPr id="698" name="Google Shape;698;p14"/>
          <p:cNvSpPr/>
          <p:nvPr/>
        </p:nvSpPr>
        <p:spPr>
          <a:xfrm>
            <a:off x="1536388" y="2548912"/>
            <a:ext cx="4013700" cy="850800"/>
          </a:xfrm>
          <a:prstGeom prst="roundRect">
            <a:avLst>
              <a:gd fmla="val 50000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121900" lIns="243825" spcFirstLastPara="1" rIns="609600" wrap="square" tIns="1219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RMSE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400">
                <a:solidFill>
                  <a:srgbClr val="1E5F9F"/>
                </a:solidFill>
                <a:latin typeface="Calibri"/>
                <a:ea typeface="Calibri"/>
                <a:cs typeface="Calibri"/>
                <a:sym typeface="Calibri"/>
              </a:rPr>
              <a:t>1.75</a:t>
            </a:r>
            <a:endParaRPr b="1" sz="2400">
              <a:solidFill>
                <a:srgbClr val="1E5F9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14"/>
          <p:cNvSpPr/>
          <p:nvPr/>
        </p:nvSpPr>
        <p:spPr>
          <a:xfrm>
            <a:off x="1536388" y="3761353"/>
            <a:ext cx="4013700" cy="850800"/>
          </a:xfrm>
          <a:prstGeom prst="roundRect">
            <a:avLst>
              <a:gd fmla="val 50000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121900" lIns="243825" spcFirstLastPara="1" rIns="609600" wrap="square" tIns="1219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R-Squared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400">
                <a:solidFill>
                  <a:srgbClr val="1E5F9F"/>
                </a:solidFill>
                <a:latin typeface="Calibri"/>
                <a:ea typeface="Calibri"/>
                <a:cs typeface="Calibri"/>
                <a:sym typeface="Calibri"/>
              </a:rPr>
              <a:t>0.96</a:t>
            </a:r>
            <a:endParaRPr/>
          </a:p>
        </p:txBody>
      </p:sp>
      <p:sp>
        <p:nvSpPr>
          <p:cNvPr id="700" name="Google Shape;700;p14"/>
          <p:cNvSpPr/>
          <p:nvPr/>
        </p:nvSpPr>
        <p:spPr>
          <a:xfrm>
            <a:off x="5304051" y="2551328"/>
            <a:ext cx="453383" cy="850804"/>
          </a:xfrm>
          <a:custGeom>
            <a:rect b="b" l="l" r="r" t="t"/>
            <a:pathLst>
              <a:path extrusionOk="0" h="17691" w="14773">
                <a:moveTo>
                  <a:pt x="517" y="1"/>
                </a:moveTo>
                <a:lnTo>
                  <a:pt x="7629" y="7022"/>
                </a:lnTo>
                <a:cubicBezTo>
                  <a:pt x="7994" y="7448"/>
                  <a:pt x="8237" y="7964"/>
                  <a:pt x="8237" y="8542"/>
                </a:cubicBezTo>
                <a:cubicBezTo>
                  <a:pt x="8237" y="9119"/>
                  <a:pt x="7994" y="9666"/>
                  <a:pt x="7629" y="10062"/>
                </a:cubicBezTo>
                <a:lnTo>
                  <a:pt x="0" y="17691"/>
                </a:lnTo>
                <a:lnTo>
                  <a:pt x="6900" y="17691"/>
                </a:lnTo>
                <a:lnTo>
                  <a:pt x="13861" y="10730"/>
                </a:lnTo>
                <a:cubicBezTo>
                  <a:pt x="14469" y="10183"/>
                  <a:pt x="14772" y="9363"/>
                  <a:pt x="14772" y="8572"/>
                </a:cubicBezTo>
                <a:cubicBezTo>
                  <a:pt x="14772" y="7782"/>
                  <a:pt x="14438" y="6992"/>
                  <a:pt x="13861" y="6414"/>
                </a:cubicBezTo>
                <a:lnTo>
                  <a:pt x="7417" y="1"/>
                </a:lnTo>
                <a:close/>
              </a:path>
            </a:pathLst>
          </a:custGeom>
          <a:solidFill>
            <a:srgbClr val="1E5F9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p14"/>
          <p:cNvSpPr/>
          <p:nvPr/>
        </p:nvSpPr>
        <p:spPr>
          <a:xfrm>
            <a:off x="5310679" y="3769972"/>
            <a:ext cx="445005" cy="842269"/>
          </a:xfrm>
          <a:custGeom>
            <a:rect b="b" l="l" r="r" t="t"/>
            <a:pathLst>
              <a:path extrusionOk="0" h="17691" w="14500">
                <a:moveTo>
                  <a:pt x="1" y="0"/>
                </a:moveTo>
                <a:lnTo>
                  <a:pt x="7326" y="7325"/>
                </a:lnTo>
                <a:cubicBezTo>
                  <a:pt x="7691" y="7751"/>
                  <a:pt x="7934" y="8268"/>
                  <a:pt x="7934" y="8845"/>
                </a:cubicBezTo>
                <a:cubicBezTo>
                  <a:pt x="7934" y="9423"/>
                  <a:pt x="7691" y="9970"/>
                  <a:pt x="7326" y="10365"/>
                </a:cubicBezTo>
                <a:lnTo>
                  <a:pt x="1" y="17690"/>
                </a:lnTo>
                <a:lnTo>
                  <a:pt x="6900" y="17690"/>
                </a:lnTo>
                <a:lnTo>
                  <a:pt x="13588" y="11003"/>
                </a:lnTo>
                <a:cubicBezTo>
                  <a:pt x="14195" y="10456"/>
                  <a:pt x="14499" y="9635"/>
                  <a:pt x="14499" y="8845"/>
                </a:cubicBezTo>
                <a:cubicBezTo>
                  <a:pt x="14499" y="8055"/>
                  <a:pt x="14165" y="7234"/>
                  <a:pt x="13588" y="6687"/>
                </a:cubicBezTo>
                <a:lnTo>
                  <a:pt x="690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02" name="Google Shape;702;p14"/>
          <p:cNvGrpSpPr/>
          <p:nvPr/>
        </p:nvGrpSpPr>
        <p:grpSpPr>
          <a:xfrm>
            <a:off x="959117" y="3732603"/>
            <a:ext cx="965075" cy="985906"/>
            <a:chOff x="836190" y="4072893"/>
            <a:chExt cx="965075" cy="985906"/>
          </a:xfrm>
        </p:grpSpPr>
        <p:grpSp>
          <p:nvGrpSpPr>
            <p:cNvPr id="703" name="Google Shape;703;p14"/>
            <p:cNvGrpSpPr/>
            <p:nvPr/>
          </p:nvGrpSpPr>
          <p:grpSpPr>
            <a:xfrm>
              <a:off x="836190" y="4072893"/>
              <a:ext cx="965075" cy="985906"/>
              <a:chOff x="4417325" y="3949700"/>
              <a:chExt cx="635300" cy="649013"/>
            </a:xfrm>
          </p:grpSpPr>
          <p:sp>
            <p:nvSpPr>
              <p:cNvPr id="704" name="Google Shape;704;p14"/>
              <p:cNvSpPr/>
              <p:nvPr/>
            </p:nvSpPr>
            <p:spPr>
              <a:xfrm>
                <a:off x="4417325" y="3969488"/>
                <a:ext cx="629200" cy="629225"/>
              </a:xfrm>
              <a:custGeom>
                <a:rect b="b" l="l" r="r" t="t"/>
                <a:pathLst>
                  <a:path extrusionOk="0" h="25169" w="25168">
                    <a:moveTo>
                      <a:pt x="12584" y="1"/>
                    </a:moveTo>
                    <a:cubicBezTo>
                      <a:pt x="5624" y="1"/>
                      <a:pt x="0" y="5624"/>
                      <a:pt x="0" y="12585"/>
                    </a:cubicBezTo>
                    <a:cubicBezTo>
                      <a:pt x="0" y="19545"/>
                      <a:pt x="5624" y="25168"/>
                      <a:pt x="12584" y="25168"/>
                    </a:cubicBezTo>
                    <a:cubicBezTo>
                      <a:pt x="19545" y="25168"/>
                      <a:pt x="25168" y="19545"/>
                      <a:pt x="25168" y="12585"/>
                    </a:cubicBezTo>
                    <a:cubicBezTo>
                      <a:pt x="25168" y="5624"/>
                      <a:pt x="19545" y="1"/>
                      <a:pt x="125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p14"/>
              <p:cNvSpPr/>
              <p:nvPr/>
            </p:nvSpPr>
            <p:spPr>
              <a:xfrm>
                <a:off x="4450750" y="3949700"/>
                <a:ext cx="601875" cy="601875"/>
              </a:xfrm>
              <a:custGeom>
                <a:rect b="b" l="l" r="r" t="t"/>
                <a:pathLst>
                  <a:path extrusionOk="0" h="24075" w="24075">
                    <a:moveTo>
                      <a:pt x="12037" y="1"/>
                    </a:moveTo>
                    <a:cubicBezTo>
                      <a:pt x="5381" y="1"/>
                      <a:pt x="1" y="5381"/>
                      <a:pt x="1" y="12037"/>
                    </a:cubicBezTo>
                    <a:cubicBezTo>
                      <a:pt x="1" y="18694"/>
                      <a:pt x="5381" y="24074"/>
                      <a:pt x="12037" y="24074"/>
                    </a:cubicBezTo>
                    <a:cubicBezTo>
                      <a:pt x="18694" y="24074"/>
                      <a:pt x="24074" y="18694"/>
                      <a:pt x="24074" y="12037"/>
                    </a:cubicBezTo>
                    <a:cubicBezTo>
                      <a:pt x="24074" y="5381"/>
                      <a:pt x="18694" y="1"/>
                      <a:pt x="12037" y="1"/>
                    </a:cubicBezTo>
                    <a:close/>
                  </a:path>
                </a:pathLst>
              </a:custGeom>
              <a:solidFill>
                <a:srgbClr val="EFF0F0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p14"/>
              <p:cNvSpPr/>
              <p:nvPr/>
            </p:nvSpPr>
            <p:spPr>
              <a:xfrm>
                <a:off x="4511550" y="4010500"/>
                <a:ext cx="481025" cy="481025"/>
              </a:xfrm>
              <a:custGeom>
                <a:rect b="b" l="l" r="r" t="t"/>
                <a:pathLst>
                  <a:path extrusionOk="0" h="19241" w="19241">
                    <a:moveTo>
                      <a:pt x="9605" y="0"/>
                    </a:moveTo>
                    <a:cubicBezTo>
                      <a:pt x="4286" y="0"/>
                      <a:pt x="0" y="4286"/>
                      <a:pt x="0" y="9605"/>
                    </a:cubicBezTo>
                    <a:cubicBezTo>
                      <a:pt x="0" y="14925"/>
                      <a:pt x="4286" y="19241"/>
                      <a:pt x="9605" y="19241"/>
                    </a:cubicBezTo>
                    <a:cubicBezTo>
                      <a:pt x="14925" y="19241"/>
                      <a:pt x="19241" y="14925"/>
                      <a:pt x="19241" y="9605"/>
                    </a:cubicBezTo>
                    <a:cubicBezTo>
                      <a:pt x="19241" y="4286"/>
                      <a:pt x="14925" y="0"/>
                      <a:pt x="96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14"/>
              <p:cNvSpPr/>
              <p:nvPr/>
            </p:nvSpPr>
            <p:spPr>
              <a:xfrm>
                <a:off x="4569300" y="4068250"/>
                <a:ext cx="364775" cy="364775"/>
              </a:xfrm>
              <a:custGeom>
                <a:rect b="b" l="l" r="r" t="t"/>
                <a:pathLst>
                  <a:path extrusionOk="0" h="14591" w="14591">
                    <a:moveTo>
                      <a:pt x="7295" y="1"/>
                    </a:moveTo>
                    <a:cubicBezTo>
                      <a:pt x="3283" y="1"/>
                      <a:pt x="1" y="3283"/>
                      <a:pt x="1" y="7295"/>
                    </a:cubicBezTo>
                    <a:cubicBezTo>
                      <a:pt x="1" y="11338"/>
                      <a:pt x="3283" y="14590"/>
                      <a:pt x="7295" y="14590"/>
                    </a:cubicBezTo>
                    <a:cubicBezTo>
                      <a:pt x="11338" y="14590"/>
                      <a:pt x="14590" y="11338"/>
                      <a:pt x="14590" y="7295"/>
                    </a:cubicBezTo>
                    <a:cubicBezTo>
                      <a:pt x="14590" y="3283"/>
                      <a:pt x="11338" y="1"/>
                      <a:pt x="72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descr="Laptop" id="708" name="Google Shape;708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43703" y="4222025"/>
              <a:ext cx="598316" cy="59831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09" name="Google Shape;709;p14"/>
          <p:cNvGrpSpPr/>
          <p:nvPr/>
        </p:nvGrpSpPr>
        <p:grpSpPr>
          <a:xfrm>
            <a:off x="955792" y="2482888"/>
            <a:ext cx="971986" cy="988163"/>
            <a:chOff x="832070" y="1937171"/>
            <a:chExt cx="971986" cy="988163"/>
          </a:xfrm>
        </p:grpSpPr>
        <p:grpSp>
          <p:nvGrpSpPr>
            <p:cNvPr id="710" name="Google Shape;710;p14"/>
            <p:cNvGrpSpPr/>
            <p:nvPr/>
          </p:nvGrpSpPr>
          <p:grpSpPr>
            <a:xfrm>
              <a:off x="832070" y="1937171"/>
              <a:ext cx="971986" cy="988163"/>
              <a:chOff x="1008033" y="2190434"/>
              <a:chExt cx="785480" cy="798553"/>
            </a:xfrm>
          </p:grpSpPr>
          <p:sp>
            <p:nvSpPr>
              <p:cNvPr id="711" name="Google Shape;711;p14"/>
              <p:cNvSpPr/>
              <p:nvPr/>
            </p:nvSpPr>
            <p:spPr>
              <a:xfrm>
                <a:off x="1008033" y="2202557"/>
                <a:ext cx="785480" cy="786430"/>
              </a:xfrm>
              <a:custGeom>
                <a:rect b="b" l="l" r="r" t="t"/>
                <a:pathLst>
                  <a:path extrusionOk="0" h="25625" w="25594">
                    <a:moveTo>
                      <a:pt x="12797" y="1"/>
                    </a:moveTo>
                    <a:cubicBezTo>
                      <a:pt x="5715" y="1"/>
                      <a:pt x="0" y="5746"/>
                      <a:pt x="0" y="12797"/>
                    </a:cubicBezTo>
                    <a:cubicBezTo>
                      <a:pt x="0" y="19880"/>
                      <a:pt x="5715" y="25624"/>
                      <a:pt x="12797" y="25624"/>
                    </a:cubicBezTo>
                    <a:cubicBezTo>
                      <a:pt x="19849" y="25624"/>
                      <a:pt x="25593" y="19880"/>
                      <a:pt x="25593" y="12797"/>
                    </a:cubicBezTo>
                    <a:cubicBezTo>
                      <a:pt x="25593" y="5746"/>
                      <a:pt x="19849" y="1"/>
                      <a:pt x="127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p14"/>
              <p:cNvSpPr/>
              <p:nvPr/>
            </p:nvSpPr>
            <p:spPr>
              <a:xfrm>
                <a:off x="1051858" y="2190434"/>
                <a:ext cx="738862" cy="739782"/>
              </a:xfrm>
              <a:custGeom>
                <a:rect b="b" l="l" r="r" t="t"/>
                <a:pathLst>
                  <a:path extrusionOk="0" h="24105" w="24075">
                    <a:moveTo>
                      <a:pt x="12037" y="1"/>
                    </a:moveTo>
                    <a:cubicBezTo>
                      <a:pt x="5381" y="1"/>
                      <a:pt x="1" y="5411"/>
                      <a:pt x="1" y="12068"/>
                    </a:cubicBezTo>
                    <a:cubicBezTo>
                      <a:pt x="1" y="18724"/>
                      <a:pt x="5381" y="24104"/>
                      <a:pt x="12037" y="24104"/>
                    </a:cubicBezTo>
                    <a:cubicBezTo>
                      <a:pt x="18694" y="24104"/>
                      <a:pt x="24074" y="18724"/>
                      <a:pt x="24074" y="12068"/>
                    </a:cubicBezTo>
                    <a:cubicBezTo>
                      <a:pt x="24074" y="5411"/>
                      <a:pt x="18694" y="1"/>
                      <a:pt x="12037" y="1"/>
                    </a:cubicBezTo>
                    <a:close/>
                  </a:path>
                </a:pathLst>
              </a:custGeom>
              <a:solidFill>
                <a:srgbClr val="EFF0F0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14"/>
              <p:cNvSpPr/>
              <p:nvPr/>
            </p:nvSpPr>
            <p:spPr>
              <a:xfrm>
                <a:off x="1118087" y="2261328"/>
                <a:ext cx="605452" cy="601738"/>
              </a:xfrm>
              <a:custGeom>
                <a:rect b="b" l="l" r="r" t="t"/>
                <a:pathLst>
                  <a:path extrusionOk="0" h="19607" w="19728">
                    <a:moveTo>
                      <a:pt x="9888" y="0"/>
                    </a:moveTo>
                    <a:cubicBezTo>
                      <a:pt x="4529" y="0"/>
                      <a:pt x="122" y="4294"/>
                      <a:pt x="62" y="9667"/>
                    </a:cubicBezTo>
                    <a:cubicBezTo>
                      <a:pt x="1" y="15077"/>
                      <a:pt x="4317" y="19545"/>
                      <a:pt x="9758" y="19606"/>
                    </a:cubicBezTo>
                    <a:cubicBezTo>
                      <a:pt x="9795" y="19606"/>
                      <a:pt x="9833" y="19607"/>
                      <a:pt x="9870" y="19607"/>
                    </a:cubicBezTo>
                    <a:cubicBezTo>
                      <a:pt x="15230" y="19607"/>
                      <a:pt x="19607" y="15283"/>
                      <a:pt x="19667" y="9910"/>
                    </a:cubicBezTo>
                    <a:cubicBezTo>
                      <a:pt x="19728" y="4499"/>
                      <a:pt x="15412" y="62"/>
                      <a:pt x="10001" y="1"/>
                    </a:cubicBezTo>
                    <a:cubicBezTo>
                      <a:pt x="9963" y="0"/>
                      <a:pt x="9926" y="0"/>
                      <a:pt x="9888" y="0"/>
                    </a:cubicBezTo>
                    <a:close/>
                  </a:path>
                </a:pathLst>
              </a:custGeom>
              <a:solidFill>
                <a:srgbClr val="1E5F9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descr="Bullseye" id="714" name="Google Shape;714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43703" y="2103297"/>
              <a:ext cx="598316" cy="59831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15" name="Google Shape;715;p14"/>
          <p:cNvSpPr/>
          <p:nvPr/>
        </p:nvSpPr>
        <p:spPr>
          <a:xfrm>
            <a:off x="6323894" y="2548912"/>
            <a:ext cx="4275000" cy="8493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Low</a:t>
            </a:r>
            <a:r>
              <a:rPr lang="en-US" sz="2000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 standard deviation of the unexplained variance (residuals)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Google Shape;716;p14"/>
          <p:cNvSpPr/>
          <p:nvPr/>
        </p:nvSpPr>
        <p:spPr>
          <a:xfrm>
            <a:off x="6323893" y="3792340"/>
            <a:ext cx="4275000" cy="8493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High</a:t>
            </a: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performance that data are close to the fitted values</a:t>
            </a:r>
            <a:endParaRPr/>
          </a:p>
        </p:txBody>
      </p:sp>
      <p:sp>
        <p:nvSpPr>
          <p:cNvPr id="717" name="Google Shape;717;p14"/>
          <p:cNvSpPr/>
          <p:nvPr/>
        </p:nvSpPr>
        <p:spPr>
          <a:xfrm>
            <a:off x="1927700" y="4980101"/>
            <a:ext cx="8189400" cy="1343700"/>
          </a:xfrm>
          <a:prstGeom prst="round1Rect">
            <a:avLst>
              <a:gd fmla="val 16667" name="adj"/>
            </a:avLst>
          </a:prstGeom>
          <a:noFill/>
          <a:ln cap="flat" cmpd="sng" w="25400">
            <a:solidFill>
              <a:srgbClr val="D8D8D8"/>
            </a:solidFill>
            <a:prstDash val="lg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Google Shape;718;p14"/>
          <p:cNvSpPr txBox="1"/>
          <p:nvPr/>
        </p:nvSpPr>
        <p:spPr>
          <a:xfrm>
            <a:off x="4574025" y="5035800"/>
            <a:ext cx="5543100" cy="11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Train with </a:t>
            </a:r>
            <a:r>
              <a:rPr b="1" lang="en-US" sz="1800">
                <a:solidFill>
                  <a:srgbClr val="1E5F9F"/>
                </a:solidFill>
                <a:latin typeface="Calibri"/>
                <a:ea typeface="Calibri"/>
                <a:cs typeface="Calibri"/>
                <a:sym typeface="Calibri"/>
              </a:rPr>
              <a:t>more data,</a:t>
            </a: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adding data for 2016 - 2020</a:t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Add</a:t>
            </a:r>
            <a:r>
              <a:rPr b="1" lang="en-US" sz="1800">
                <a:solidFill>
                  <a:srgbClr val="1E5F9F"/>
                </a:solidFill>
                <a:latin typeface="Calibri"/>
                <a:ea typeface="Calibri"/>
                <a:cs typeface="Calibri"/>
                <a:sym typeface="Calibri"/>
              </a:rPr>
              <a:t> more features</a:t>
            </a: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: (un)employment, happiness index</a:t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Find out the </a:t>
            </a:r>
            <a:r>
              <a:rPr b="1" lang="en-US" sz="1800">
                <a:solidFill>
                  <a:srgbClr val="1E5F9F"/>
                </a:solidFill>
                <a:latin typeface="Calibri"/>
                <a:ea typeface="Calibri"/>
                <a:cs typeface="Calibri"/>
                <a:sym typeface="Calibri"/>
              </a:rPr>
              <a:t>reason</a:t>
            </a: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of invalid/missing values</a:t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Experiment with other </a:t>
            </a:r>
            <a:r>
              <a:rPr b="1" lang="en-US" sz="1800">
                <a:solidFill>
                  <a:srgbClr val="1E5F9F"/>
                </a:solidFill>
                <a:latin typeface="Calibri"/>
                <a:ea typeface="Calibri"/>
                <a:cs typeface="Calibri"/>
                <a:sym typeface="Calibri"/>
              </a:rPr>
              <a:t>imputation</a:t>
            </a: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methods</a:t>
            </a:r>
            <a:endParaRPr/>
          </a:p>
        </p:txBody>
      </p:sp>
      <p:sp>
        <p:nvSpPr>
          <p:cNvPr id="719" name="Google Shape;719;p14"/>
          <p:cNvSpPr txBox="1"/>
          <p:nvPr/>
        </p:nvSpPr>
        <p:spPr>
          <a:xfrm>
            <a:off x="2199094" y="5390347"/>
            <a:ext cx="2296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1E5F9F"/>
                </a:solidFill>
                <a:latin typeface="Calibri"/>
                <a:ea typeface="Calibri"/>
                <a:cs typeface="Calibri"/>
                <a:sym typeface="Calibri"/>
              </a:rPr>
              <a:t>Improvement</a:t>
            </a:r>
            <a:endParaRPr/>
          </a:p>
        </p:txBody>
      </p:sp>
      <p:sp>
        <p:nvSpPr>
          <p:cNvPr id="720" name="Google Shape;720;p14"/>
          <p:cNvSpPr txBox="1"/>
          <p:nvPr/>
        </p:nvSpPr>
        <p:spPr>
          <a:xfrm>
            <a:off x="1263016" y="1563000"/>
            <a:ext cx="8386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1E5F9F"/>
                </a:solidFill>
                <a:latin typeface="Calibri"/>
                <a:ea typeface="Calibri"/>
                <a:cs typeface="Calibri"/>
                <a:sym typeface="Calibri"/>
              </a:rPr>
              <a:t>For our tuned Random Forest Regression model:</a:t>
            </a:r>
            <a:endParaRPr sz="1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15"/>
          <p:cNvSpPr txBox="1"/>
          <p:nvPr>
            <p:ph type="title"/>
          </p:nvPr>
        </p:nvSpPr>
        <p:spPr>
          <a:xfrm>
            <a:off x="837800" y="460812"/>
            <a:ext cx="105164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-US"/>
              <a:t>Model Insights - Feature Importance</a:t>
            </a:r>
            <a:endParaRPr/>
          </a:p>
        </p:txBody>
      </p:sp>
      <p:sp>
        <p:nvSpPr>
          <p:cNvPr id="727" name="Google Shape;727;p15"/>
          <p:cNvSpPr/>
          <p:nvPr/>
        </p:nvSpPr>
        <p:spPr>
          <a:xfrm>
            <a:off x="1561095" y="1717969"/>
            <a:ext cx="2401023" cy="4089059"/>
          </a:xfrm>
          <a:custGeom>
            <a:rect b="b" l="l" r="r" t="t"/>
            <a:pathLst>
              <a:path extrusionOk="0" h="140338" w="82404">
                <a:moveTo>
                  <a:pt x="4104" y="1"/>
                </a:moveTo>
                <a:cubicBezTo>
                  <a:pt x="1855" y="1"/>
                  <a:pt x="1" y="1825"/>
                  <a:pt x="1" y="4104"/>
                </a:cubicBezTo>
                <a:lnTo>
                  <a:pt x="1" y="136234"/>
                </a:lnTo>
                <a:cubicBezTo>
                  <a:pt x="1" y="138483"/>
                  <a:pt x="1824" y="140337"/>
                  <a:pt x="4104" y="140337"/>
                </a:cubicBezTo>
                <a:lnTo>
                  <a:pt x="78300" y="140337"/>
                </a:lnTo>
                <a:cubicBezTo>
                  <a:pt x="80549" y="140337"/>
                  <a:pt x="82404" y="138513"/>
                  <a:pt x="82404" y="136234"/>
                </a:cubicBezTo>
                <a:lnTo>
                  <a:pt x="82404" y="4104"/>
                </a:lnTo>
                <a:cubicBezTo>
                  <a:pt x="82404" y="1855"/>
                  <a:pt x="80580" y="1"/>
                  <a:pt x="78300" y="1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15"/>
          <p:cNvSpPr/>
          <p:nvPr/>
        </p:nvSpPr>
        <p:spPr>
          <a:xfrm>
            <a:off x="2753732" y="1927942"/>
            <a:ext cx="3361513" cy="530517"/>
          </a:xfrm>
          <a:custGeom>
            <a:rect b="b" l="l" r="r" t="t"/>
            <a:pathLst>
              <a:path extrusionOk="0" h="15503" w="100003">
                <a:moveTo>
                  <a:pt x="4104" y="1"/>
                </a:moveTo>
                <a:cubicBezTo>
                  <a:pt x="3374" y="1"/>
                  <a:pt x="2797" y="578"/>
                  <a:pt x="2797" y="1308"/>
                </a:cubicBezTo>
                <a:lnTo>
                  <a:pt x="2797" y="4013"/>
                </a:lnTo>
                <a:cubicBezTo>
                  <a:pt x="2797" y="4347"/>
                  <a:pt x="2645" y="4682"/>
                  <a:pt x="2432" y="4925"/>
                </a:cubicBezTo>
                <a:lnTo>
                  <a:pt x="487" y="6840"/>
                </a:lnTo>
                <a:cubicBezTo>
                  <a:pt x="0" y="7356"/>
                  <a:pt x="0" y="8177"/>
                  <a:pt x="487" y="8663"/>
                </a:cubicBezTo>
                <a:lnTo>
                  <a:pt x="2432" y="10609"/>
                </a:lnTo>
                <a:cubicBezTo>
                  <a:pt x="2645" y="10852"/>
                  <a:pt x="2797" y="11186"/>
                  <a:pt x="2797" y="11521"/>
                </a:cubicBezTo>
                <a:lnTo>
                  <a:pt x="2797" y="14226"/>
                </a:lnTo>
                <a:cubicBezTo>
                  <a:pt x="2797" y="14955"/>
                  <a:pt x="3374" y="15502"/>
                  <a:pt x="4104" y="15502"/>
                </a:cubicBezTo>
                <a:lnTo>
                  <a:pt x="92434" y="15502"/>
                </a:lnTo>
                <a:cubicBezTo>
                  <a:pt x="92768" y="15502"/>
                  <a:pt x="93133" y="15350"/>
                  <a:pt x="93376" y="15107"/>
                </a:cubicBezTo>
                <a:lnTo>
                  <a:pt x="99516" y="8633"/>
                </a:lnTo>
                <a:cubicBezTo>
                  <a:pt x="100002" y="8147"/>
                  <a:pt x="100002" y="7356"/>
                  <a:pt x="99516" y="6840"/>
                </a:cubicBezTo>
                <a:lnTo>
                  <a:pt x="93376" y="396"/>
                </a:lnTo>
                <a:cubicBezTo>
                  <a:pt x="93133" y="153"/>
                  <a:pt x="92829" y="1"/>
                  <a:pt x="92434" y="1"/>
                </a:cubicBezTo>
                <a:close/>
              </a:path>
            </a:pathLst>
          </a:custGeom>
          <a:solidFill>
            <a:srgbClr val="3477B2"/>
          </a:solidFill>
          <a:ln>
            <a:noFill/>
          </a:ln>
        </p:spPr>
        <p:txBody>
          <a:bodyPr anchorCtr="0" anchor="ctr" bIns="91425" lIns="91425" spcFirstLastPara="1" rIns="2743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Sans Extra Condensed"/>
              <a:buNone/>
            </a:pPr>
            <a:r>
              <a:rPr b="1" lang="en-US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	    HIV/AIDS	 </a:t>
            </a:r>
            <a:endParaRPr b="1"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29" name="Google Shape;729;p15"/>
          <p:cNvSpPr/>
          <p:nvPr/>
        </p:nvSpPr>
        <p:spPr>
          <a:xfrm>
            <a:off x="2969306" y="2014184"/>
            <a:ext cx="399074" cy="363612"/>
          </a:xfrm>
          <a:custGeom>
            <a:rect b="b" l="l" r="r" t="t"/>
            <a:pathLst>
              <a:path extrusionOk="0" h="11771" w="12919">
                <a:moveTo>
                  <a:pt x="6456" y="0"/>
                </a:moveTo>
                <a:cubicBezTo>
                  <a:pt x="4947" y="0"/>
                  <a:pt x="3435" y="578"/>
                  <a:pt x="2280" y="1733"/>
                </a:cubicBezTo>
                <a:cubicBezTo>
                  <a:pt x="1" y="4012"/>
                  <a:pt x="1" y="7751"/>
                  <a:pt x="2280" y="10061"/>
                </a:cubicBezTo>
                <a:cubicBezTo>
                  <a:pt x="3435" y="11201"/>
                  <a:pt x="4947" y="11771"/>
                  <a:pt x="6456" y="11771"/>
                </a:cubicBezTo>
                <a:cubicBezTo>
                  <a:pt x="7964" y="11771"/>
                  <a:pt x="9469" y="11201"/>
                  <a:pt x="10609" y="10061"/>
                </a:cubicBezTo>
                <a:cubicBezTo>
                  <a:pt x="12919" y="7751"/>
                  <a:pt x="12919" y="4012"/>
                  <a:pt x="10609" y="1733"/>
                </a:cubicBezTo>
                <a:cubicBezTo>
                  <a:pt x="9469" y="578"/>
                  <a:pt x="7964" y="0"/>
                  <a:pt x="64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Google Shape;730;p15"/>
          <p:cNvSpPr/>
          <p:nvPr/>
        </p:nvSpPr>
        <p:spPr>
          <a:xfrm>
            <a:off x="2754218" y="4255234"/>
            <a:ext cx="2266215" cy="530517"/>
          </a:xfrm>
          <a:custGeom>
            <a:rect b="b" l="l" r="r" t="t"/>
            <a:pathLst>
              <a:path extrusionOk="0" h="15503" w="77905">
                <a:moveTo>
                  <a:pt x="4104" y="1"/>
                </a:moveTo>
                <a:cubicBezTo>
                  <a:pt x="3375" y="1"/>
                  <a:pt x="2797" y="578"/>
                  <a:pt x="2797" y="1277"/>
                </a:cubicBezTo>
                <a:lnTo>
                  <a:pt x="2797" y="3982"/>
                </a:lnTo>
                <a:cubicBezTo>
                  <a:pt x="2797" y="4317"/>
                  <a:pt x="2645" y="4681"/>
                  <a:pt x="2432" y="4894"/>
                </a:cubicBezTo>
                <a:lnTo>
                  <a:pt x="487" y="6840"/>
                </a:lnTo>
                <a:cubicBezTo>
                  <a:pt x="1" y="7326"/>
                  <a:pt x="1" y="8177"/>
                  <a:pt x="487" y="8663"/>
                </a:cubicBezTo>
                <a:lnTo>
                  <a:pt x="2432" y="10609"/>
                </a:lnTo>
                <a:cubicBezTo>
                  <a:pt x="2645" y="10821"/>
                  <a:pt x="2797" y="11156"/>
                  <a:pt x="2797" y="11520"/>
                </a:cubicBezTo>
                <a:lnTo>
                  <a:pt x="2797" y="14195"/>
                </a:lnTo>
                <a:cubicBezTo>
                  <a:pt x="2797" y="14925"/>
                  <a:pt x="3375" y="15502"/>
                  <a:pt x="4104" y="15502"/>
                </a:cubicBezTo>
                <a:lnTo>
                  <a:pt x="70336" y="15502"/>
                </a:lnTo>
                <a:cubicBezTo>
                  <a:pt x="70671" y="15502"/>
                  <a:pt x="71005" y="15350"/>
                  <a:pt x="71279" y="15077"/>
                </a:cubicBezTo>
                <a:lnTo>
                  <a:pt x="77388" y="8633"/>
                </a:lnTo>
                <a:cubicBezTo>
                  <a:pt x="77905" y="8116"/>
                  <a:pt x="77905" y="7326"/>
                  <a:pt x="77388" y="6840"/>
                </a:cubicBezTo>
                <a:lnTo>
                  <a:pt x="71279" y="365"/>
                </a:lnTo>
                <a:cubicBezTo>
                  <a:pt x="71005" y="153"/>
                  <a:pt x="70671" y="1"/>
                  <a:pt x="70336" y="1"/>
                </a:cubicBezTo>
                <a:close/>
              </a:path>
            </a:pathLst>
          </a:custGeom>
          <a:solidFill>
            <a:srgbClr val="DEEAF5"/>
          </a:solidFill>
          <a:ln>
            <a:noFill/>
          </a:ln>
        </p:spPr>
        <p:txBody>
          <a:bodyPr anchorCtr="0" anchor="ctr" bIns="91425" lIns="91425" spcFirstLastPara="1" rIns="2743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Sans Extra Condensed"/>
              <a:buNone/>
            </a:pPr>
            <a:r>
              <a:rPr b="1" lang="en-US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	    Schooling</a:t>
            </a:r>
            <a:endParaRPr b="1"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31" name="Google Shape;731;p15"/>
          <p:cNvSpPr/>
          <p:nvPr/>
        </p:nvSpPr>
        <p:spPr>
          <a:xfrm>
            <a:off x="2969306" y="4340784"/>
            <a:ext cx="399074" cy="364353"/>
          </a:xfrm>
          <a:custGeom>
            <a:rect b="b" l="l" r="r" t="t"/>
            <a:pathLst>
              <a:path extrusionOk="0" h="11795" w="12919">
                <a:moveTo>
                  <a:pt x="6463" y="1"/>
                </a:moveTo>
                <a:cubicBezTo>
                  <a:pt x="4955" y="1"/>
                  <a:pt x="3450" y="578"/>
                  <a:pt x="2311" y="1733"/>
                </a:cubicBezTo>
                <a:cubicBezTo>
                  <a:pt x="1" y="4043"/>
                  <a:pt x="1" y="7752"/>
                  <a:pt x="2311" y="10062"/>
                </a:cubicBezTo>
                <a:cubicBezTo>
                  <a:pt x="3450" y="11217"/>
                  <a:pt x="4955" y="11794"/>
                  <a:pt x="6463" y="11794"/>
                </a:cubicBezTo>
                <a:cubicBezTo>
                  <a:pt x="7972" y="11794"/>
                  <a:pt x="9484" y="11217"/>
                  <a:pt x="10639" y="10062"/>
                </a:cubicBezTo>
                <a:cubicBezTo>
                  <a:pt x="12919" y="7752"/>
                  <a:pt x="12919" y="4043"/>
                  <a:pt x="10639" y="1733"/>
                </a:cubicBezTo>
                <a:cubicBezTo>
                  <a:pt x="9484" y="578"/>
                  <a:pt x="7972" y="1"/>
                  <a:pt x="646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p15"/>
          <p:cNvSpPr/>
          <p:nvPr/>
        </p:nvSpPr>
        <p:spPr>
          <a:xfrm>
            <a:off x="2753724" y="2704150"/>
            <a:ext cx="3026922" cy="530513"/>
          </a:xfrm>
          <a:custGeom>
            <a:rect b="b" l="l" r="r" t="t"/>
            <a:pathLst>
              <a:path extrusionOk="0" h="15503" w="92616">
                <a:moveTo>
                  <a:pt x="4104" y="1"/>
                </a:moveTo>
                <a:cubicBezTo>
                  <a:pt x="3374" y="1"/>
                  <a:pt x="2797" y="578"/>
                  <a:pt x="2797" y="1308"/>
                </a:cubicBezTo>
                <a:lnTo>
                  <a:pt x="2797" y="4013"/>
                </a:lnTo>
                <a:cubicBezTo>
                  <a:pt x="2797" y="4347"/>
                  <a:pt x="2645" y="4682"/>
                  <a:pt x="2432" y="4925"/>
                </a:cubicBezTo>
                <a:lnTo>
                  <a:pt x="487" y="6840"/>
                </a:lnTo>
                <a:cubicBezTo>
                  <a:pt x="0" y="7356"/>
                  <a:pt x="0" y="8177"/>
                  <a:pt x="487" y="8663"/>
                </a:cubicBezTo>
                <a:lnTo>
                  <a:pt x="2432" y="10609"/>
                </a:lnTo>
                <a:cubicBezTo>
                  <a:pt x="2645" y="10852"/>
                  <a:pt x="2797" y="11186"/>
                  <a:pt x="2797" y="11521"/>
                </a:cubicBezTo>
                <a:lnTo>
                  <a:pt x="2797" y="14226"/>
                </a:lnTo>
                <a:cubicBezTo>
                  <a:pt x="2797" y="14955"/>
                  <a:pt x="3374" y="15502"/>
                  <a:pt x="4104" y="15502"/>
                </a:cubicBezTo>
                <a:lnTo>
                  <a:pt x="85078" y="15502"/>
                </a:lnTo>
                <a:cubicBezTo>
                  <a:pt x="85412" y="15502"/>
                  <a:pt x="85747" y="15350"/>
                  <a:pt x="86020" y="15107"/>
                </a:cubicBezTo>
                <a:lnTo>
                  <a:pt x="92130" y="8633"/>
                </a:lnTo>
                <a:cubicBezTo>
                  <a:pt x="92616" y="8147"/>
                  <a:pt x="92616" y="7356"/>
                  <a:pt x="92130" y="6840"/>
                </a:cubicBezTo>
                <a:lnTo>
                  <a:pt x="86020" y="396"/>
                </a:lnTo>
                <a:cubicBezTo>
                  <a:pt x="85777" y="122"/>
                  <a:pt x="85443" y="1"/>
                  <a:pt x="85078" y="1"/>
                </a:cubicBezTo>
                <a:close/>
              </a:path>
            </a:pathLst>
          </a:custGeom>
          <a:solidFill>
            <a:srgbClr val="9FC3E3"/>
          </a:solidFill>
          <a:ln>
            <a:noFill/>
          </a:ln>
        </p:spPr>
        <p:txBody>
          <a:bodyPr anchorCtr="0" anchor="ctr" bIns="91425" lIns="91425" spcFirstLastPara="1" rIns="2743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Sans Extra Condensed"/>
              <a:buNone/>
            </a:pPr>
            <a:r>
              <a:rPr b="1" lang="en-US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	    Income Composition</a:t>
            </a:r>
            <a:endParaRPr b="1"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33" name="Google Shape;733;p15"/>
          <p:cNvSpPr/>
          <p:nvPr/>
        </p:nvSpPr>
        <p:spPr>
          <a:xfrm>
            <a:off x="2969305" y="2788808"/>
            <a:ext cx="400001" cy="364107"/>
          </a:xfrm>
          <a:custGeom>
            <a:rect b="b" l="l" r="r" t="t"/>
            <a:pathLst>
              <a:path extrusionOk="0" h="11787" w="12949">
                <a:moveTo>
                  <a:pt x="6475" y="1"/>
                </a:moveTo>
                <a:cubicBezTo>
                  <a:pt x="6023" y="1"/>
                  <a:pt x="5565" y="53"/>
                  <a:pt x="5107" y="163"/>
                </a:cubicBezTo>
                <a:cubicBezTo>
                  <a:pt x="1946" y="923"/>
                  <a:pt x="1" y="4084"/>
                  <a:pt x="760" y="7245"/>
                </a:cubicBezTo>
                <a:cubicBezTo>
                  <a:pt x="1383" y="9970"/>
                  <a:pt x="3801" y="11787"/>
                  <a:pt x="6462" y="11787"/>
                </a:cubicBezTo>
                <a:cubicBezTo>
                  <a:pt x="6918" y="11787"/>
                  <a:pt x="7380" y="11734"/>
                  <a:pt x="7843" y="11622"/>
                </a:cubicBezTo>
                <a:cubicBezTo>
                  <a:pt x="11004" y="10863"/>
                  <a:pt x="12949" y="7701"/>
                  <a:pt x="12220" y="4540"/>
                </a:cubicBezTo>
                <a:cubicBezTo>
                  <a:pt x="11570" y="1837"/>
                  <a:pt x="9142" y="1"/>
                  <a:pt x="647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15"/>
          <p:cNvSpPr/>
          <p:nvPr/>
        </p:nvSpPr>
        <p:spPr>
          <a:xfrm>
            <a:off x="2754225" y="3479700"/>
            <a:ext cx="2495376" cy="530478"/>
          </a:xfrm>
          <a:custGeom>
            <a:rect b="b" l="l" r="r" t="t"/>
            <a:pathLst>
              <a:path extrusionOk="0" h="15502" w="85261">
                <a:moveTo>
                  <a:pt x="4104" y="0"/>
                </a:moveTo>
                <a:cubicBezTo>
                  <a:pt x="3375" y="0"/>
                  <a:pt x="2827" y="578"/>
                  <a:pt x="2827" y="1307"/>
                </a:cubicBezTo>
                <a:lnTo>
                  <a:pt x="2827" y="3982"/>
                </a:lnTo>
                <a:cubicBezTo>
                  <a:pt x="2827" y="4347"/>
                  <a:pt x="2675" y="4681"/>
                  <a:pt x="2432" y="4894"/>
                </a:cubicBezTo>
                <a:lnTo>
                  <a:pt x="487" y="6839"/>
                </a:lnTo>
                <a:cubicBezTo>
                  <a:pt x="1" y="7325"/>
                  <a:pt x="1" y="8176"/>
                  <a:pt x="487" y="8663"/>
                </a:cubicBezTo>
                <a:lnTo>
                  <a:pt x="2432" y="10608"/>
                </a:lnTo>
                <a:cubicBezTo>
                  <a:pt x="2675" y="10821"/>
                  <a:pt x="2827" y="11186"/>
                  <a:pt x="2827" y="11520"/>
                </a:cubicBezTo>
                <a:lnTo>
                  <a:pt x="2827" y="14225"/>
                </a:lnTo>
                <a:cubicBezTo>
                  <a:pt x="2827" y="14924"/>
                  <a:pt x="3375" y="15502"/>
                  <a:pt x="4104" y="15502"/>
                </a:cubicBezTo>
                <a:lnTo>
                  <a:pt x="77692" y="15502"/>
                </a:lnTo>
                <a:cubicBezTo>
                  <a:pt x="78057" y="15502"/>
                  <a:pt x="78391" y="15350"/>
                  <a:pt x="78665" y="15076"/>
                </a:cubicBezTo>
                <a:lnTo>
                  <a:pt x="84774" y="8632"/>
                </a:lnTo>
                <a:cubicBezTo>
                  <a:pt x="85261" y="8146"/>
                  <a:pt x="85261" y="7325"/>
                  <a:pt x="84774" y="6839"/>
                </a:cubicBezTo>
                <a:lnTo>
                  <a:pt x="78665" y="395"/>
                </a:lnTo>
                <a:cubicBezTo>
                  <a:pt x="78391" y="152"/>
                  <a:pt x="78057" y="0"/>
                  <a:pt x="77692" y="0"/>
                </a:cubicBezTo>
                <a:close/>
              </a:path>
            </a:pathLst>
          </a:custGeom>
          <a:solidFill>
            <a:srgbClr val="BED7EC"/>
          </a:solidFill>
          <a:ln>
            <a:noFill/>
          </a:ln>
        </p:spPr>
        <p:txBody>
          <a:bodyPr anchorCtr="0" anchor="ctr" bIns="91425" lIns="91425" spcFirstLastPara="1" rIns="2743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Sans Extra Condensed"/>
              <a:buNone/>
            </a:pPr>
            <a:r>
              <a:rPr b="1" lang="en-US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	   Adult Mortality</a:t>
            </a:r>
            <a:endParaRPr b="1"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35" name="Google Shape;735;p15"/>
          <p:cNvSpPr/>
          <p:nvPr/>
        </p:nvSpPr>
        <p:spPr>
          <a:xfrm>
            <a:off x="2982031" y="3565259"/>
            <a:ext cx="364322" cy="364322"/>
          </a:xfrm>
          <a:custGeom>
            <a:rect b="b" l="l" r="r" t="t"/>
            <a:pathLst>
              <a:path extrusionOk="0" h="11794" w="11794">
                <a:moveTo>
                  <a:pt x="5897" y="0"/>
                </a:moveTo>
                <a:cubicBezTo>
                  <a:pt x="2644" y="0"/>
                  <a:pt x="0" y="2645"/>
                  <a:pt x="0" y="5897"/>
                </a:cubicBezTo>
                <a:cubicBezTo>
                  <a:pt x="0" y="9149"/>
                  <a:pt x="2644" y="11794"/>
                  <a:pt x="5897" y="11794"/>
                </a:cubicBezTo>
                <a:cubicBezTo>
                  <a:pt x="9149" y="11794"/>
                  <a:pt x="11794" y="9149"/>
                  <a:pt x="11794" y="5897"/>
                </a:cubicBezTo>
                <a:cubicBezTo>
                  <a:pt x="11794" y="2645"/>
                  <a:pt x="9149" y="0"/>
                  <a:pt x="589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15"/>
          <p:cNvSpPr/>
          <p:nvPr/>
        </p:nvSpPr>
        <p:spPr>
          <a:xfrm>
            <a:off x="2754213" y="5030788"/>
            <a:ext cx="1908673" cy="705619"/>
          </a:xfrm>
          <a:custGeom>
            <a:rect b="b" l="l" r="r" t="t"/>
            <a:pathLst>
              <a:path extrusionOk="0" h="15503" w="77905">
                <a:moveTo>
                  <a:pt x="4104" y="1"/>
                </a:moveTo>
                <a:cubicBezTo>
                  <a:pt x="3375" y="1"/>
                  <a:pt x="2797" y="578"/>
                  <a:pt x="2797" y="1277"/>
                </a:cubicBezTo>
                <a:lnTo>
                  <a:pt x="2797" y="3982"/>
                </a:lnTo>
                <a:cubicBezTo>
                  <a:pt x="2797" y="4317"/>
                  <a:pt x="2645" y="4681"/>
                  <a:pt x="2432" y="4894"/>
                </a:cubicBezTo>
                <a:lnTo>
                  <a:pt x="487" y="6840"/>
                </a:lnTo>
                <a:cubicBezTo>
                  <a:pt x="1" y="7326"/>
                  <a:pt x="1" y="8177"/>
                  <a:pt x="487" y="8663"/>
                </a:cubicBezTo>
                <a:lnTo>
                  <a:pt x="2432" y="10609"/>
                </a:lnTo>
                <a:cubicBezTo>
                  <a:pt x="2645" y="10821"/>
                  <a:pt x="2797" y="11156"/>
                  <a:pt x="2797" y="11520"/>
                </a:cubicBezTo>
                <a:lnTo>
                  <a:pt x="2797" y="14195"/>
                </a:lnTo>
                <a:cubicBezTo>
                  <a:pt x="2797" y="14925"/>
                  <a:pt x="3375" y="15502"/>
                  <a:pt x="4104" y="15502"/>
                </a:cubicBezTo>
                <a:lnTo>
                  <a:pt x="70336" y="15502"/>
                </a:lnTo>
                <a:cubicBezTo>
                  <a:pt x="70671" y="15502"/>
                  <a:pt x="71005" y="15350"/>
                  <a:pt x="71279" y="15077"/>
                </a:cubicBezTo>
                <a:lnTo>
                  <a:pt x="77388" y="8633"/>
                </a:lnTo>
                <a:cubicBezTo>
                  <a:pt x="77905" y="8116"/>
                  <a:pt x="77905" y="7326"/>
                  <a:pt x="77388" y="6840"/>
                </a:cubicBezTo>
                <a:lnTo>
                  <a:pt x="71279" y="365"/>
                </a:lnTo>
                <a:cubicBezTo>
                  <a:pt x="71005" y="153"/>
                  <a:pt x="70671" y="1"/>
                  <a:pt x="70336" y="1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91425" lIns="91425" spcFirstLastPara="1" rIns="2743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Sans Extra Condensed"/>
              <a:buNone/>
            </a:pPr>
            <a:r>
              <a:rPr b="1" lang="en-US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	    </a:t>
            </a:r>
            <a:endParaRPr b="1"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37" name="Google Shape;737;p15"/>
          <p:cNvSpPr/>
          <p:nvPr/>
        </p:nvSpPr>
        <p:spPr>
          <a:xfrm>
            <a:off x="2988006" y="5201421"/>
            <a:ext cx="352366" cy="364348"/>
          </a:xfrm>
          <a:custGeom>
            <a:rect b="b" l="l" r="r" t="t"/>
            <a:pathLst>
              <a:path extrusionOk="0" h="11795" w="12919">
                <a:moveTo>
                  <a:pt x="6463" y="1"/>
                </a:moveTo>
                <a:cubicBezTo>
                  <a:pt x="4955" y="1"/>
                  <a:pt x="3450" y="578"/>
                  <a:pt x="2311" y="1733"/>
                </a:cubicBezTo>
                <a:cubicBezTo>
                  <a:pt x="1" y="4043"/>
                  <a:pt x="1" y="7752"/>
                  <a:pt x="2311" y="10062"/>
                </a:cubicBezTo>
                <a:cubicBezTo>
                  <a:pt x="3450" y="11217"/>
                  <a:pt x="4955" y="11794"/>
                  <a:pt x="6463" y="11794"/>
                </a:cubicBezTo>
                <a:cubicBezTo>
                  <a:pt x="7972" y="11794"/>
                  <a:pt x="9484" y="11217"/>
                  <a:pt x="10639" y="10062"/>
                </a:cubicBezTo>
                <a:cubicBezTo>
                  <a:pt x="12919" y="7752"/>
                  <a:pt x="12919" y="4043"/>
                  <a:pt x="10639" y="1733"/>
                </a:cubicBezTo>
                <a:cubicBezTo>
                  <a:pt x="9484" y="578"/>
                  <a:pt x="7972" y="1"/>
                  <a:pt x="646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cale" id="738" name="Google Shape;73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6040" y="3475703"/>
            <a:ext cx="530483" cy="5304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edle" id="739" name="Google Shape;73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90450" y="1945837"/>
            <a:ext cx="530483" cy="530483"/>
          </a:xfrm>
          <a:prstGeom prst="rect">
            <a:avLst/>
          </a:prstGeom>
          <a:noFill/>
          <a:ln>
            <a:noFill/>
          </a:ln>
        </p:spPr>
      </p:pic>
      <p:sp>
        <p:nvSpPr>
          <p:cNvPr id="740" name="Google Shape;740;p15"/>
          <p:cNvSpPr txBox="1"/>
          <p:nvPr/>
        </p:nvSpPr>
        <p:spPr>
          <a:xfrm>
            <a:off x="1291771" y="1941323"/>
            <a:ext cx="10096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0.480</a:t>
            </a:r>
            <a:endParaRPr/>
          </a:p>
        </p:txBody>
      </p:sp>
      <p:sp>
        <p:nvSpPr>
          <p:cNvPr id="741" name="Google Shape;741;p15"/>
          <p:cNvSpPr txBox="1"/>
          <p:nvPr/>
        </p:nvSpPr>
        <p:spPr>
          <a:xfrm>
            <a:off x="1291771" y="2704154"/>
            <a:ext cx="10096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0.237</a:t>
            </a:r>
            <a:endParaRPr/>
          </a:p>
        </p:txBody>
      </p:sp>
      <p:sp>
        <p:nvSpPr>
          <p:cNvPr id="742" name="Google Shape;742;p15"/>
          <p:cNvSpPr txBox="1"/>
          <p:nvPr/>
        </p:nvSpPr>
        <p:spPr>
          <a:xfrm>
            <a:off x="1291771" y="3466985"/>
            <a:ext cx="10096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0.139</a:t>
            </a:r>
            <a:endParaRPr/>
          </a:p>
        </p:txBody>
      </p:sp>
      <p:sp>
        <p:nvSpPr>
          <p:cNvPr id="743" name="Google Shape;743;p15"/>
          <p:cNvSpPr txBox="1"/>
          <p:nvPr/>
        </p:nvSpPr>
        <p:spPr>
          <a:xfrm>
            <a:off x="1291771" y="4229816"/>
            <a:ext cx="10096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0.041</a:t>
            </a:r>
            <a:endParaRPr/>
          </a:p>
        </p:txBody>
      </p:sp>
      <p:sp>
        <p:nvSpPr>
          <p:cNvPr id="744" name="Google Shape;744;p15"/>
          <p:cNvSpPr txBox="1"/>
          <p:nvPr/>
        </p:nvSpPr>
        <p:spPr>
          <a:xfrm>
            <a:off x="1291771" y="4992648"/>
            <a:ext cx="10096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0.018</a:t>
            </a:r>
            <a:endParaRPr/>
          </a:p>
        </p:txBody>
      </p:sp>
      <p:sp>
        <p:nvSpPr>
          <p:cNvPr id="745" name="Google Shape;745;p15"/>
          <p:cNvSpPr txBox="1"/>
          <p:nvPr/>
        </p:nvSpPr>
        <p:spPr>
          <a:xfrm>
            <a:off x="3369300" y="4992650"/>
            <a:ext cx="15612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Under-five</a:t>
            </a:r>
            <a:endParaRPr b="1"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Deaths</a:t>
            </a:r>
            <a:endParaRPr/>
          </a:p>
        </p:txBody>
      </p:sp>
      <p:pic>
        <p:nvPicPr>
          <p:cNvPr id="746" name="Google Shape;74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0375" y="2740812"/>
            <a:ext cx="461676" cy="461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7" name="Google Shape;74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20386" y="5024100"/>
            <a:ext cx="461676" cy="461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8" name="Google Shape;748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90450" y="4249900"/>
            <a:ext cx="530475" cy="530475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Google Shape;749;p15"/>
          <p:cNvSpPr/>
          <p:nvPr/>
        </p:nvSpPr>
        <p:spPr>
          <a:xfrm>
            <a:off x="6796325" y="1548250"/>
            <a:ext cx="3839614" cy="4089098"/>
          </a:xfrm>
          <a:custGeom>
            <a:rect b="b" l="l" r="r" t="t"/>
            <a:pathLst>
              <a:path extrusionOk="0" h="140338" w="82404">
                <a:moveTo>
                  <a:pt x="4104" y="1"/>
                </a:moveTo>
                <a:cubicBezTo>
                  <a:pt x="1855" y="1"/>
                  <a:pt x="1" y="1825"/>
                  <a:pt x="1" y="4104"/>
                </a:cubicBezTo>
                <a:lnTo>
                  <a:pt x="1" y="136234"/>
                </a:lnTo>
                <a:cubicBezTo>
                  <a:pt x="1" y="138483"/>
                  <a:pt x="1824" y="140337"/>
                  <a:pt x="4104" y="140337"/>
                </a:cubicBezTo>
                <a:lnTo>
                  <a:pt x="78300" y="140337"/>
                </a:lnTo>
                <a:cubicBezTo>
                  <a:pt x="80549" y="140337"/>
                  <a:pt x="82404" y="138513"/>
                  <a:pt x="82404" y="136234"/>
                </a:cubicBezTo>
                <a:lnTo>
                  <a:pt x="82404" y="4104"/>
                </a:lnTo>
                <a:cubicBezTo>
                  <a:pt x="82404" y="1855"/>
                  <a:pt x="80580" y="1"/>
                  <a:pt x="78300" y="1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15"/>
          <p:cNvSpPr txBox="1"/>
          <p:nvPr/>
        </p:nvSpPr>
        <p:spPr>
          <a:xfrm>
            <a:off x="6921575" y="1795050"/>
            <a:ext cx="3714300" cy="35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Countries should focus on: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Healthcare</a:t>
            </a:r>
            <a:endParaRPr b="1" sz="2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Better command of HIV</a:t>
            </a:r>
            <a:endParaRPr sz="1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Human Development</a:t>
            </a:r>
            <a:endParaRPr b="1" sz="2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Higher life quality </a:t>
            </a:r>
            <a:endParaRPr sz="1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Reasonable allocation of </a:t>
            </a:r>
            <a:r>
              <a:rPr lang="en-US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resources</a:t>
            </a:r>
            <a:endParaRPr sz="1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Education</a:t>
            </a:r>
            <a:endParaRPr b="1" sz="2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More expenditure on education</a:t>
            </a:r>
            <a:endParaRPr sz="1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15"/>
          <p:cNvSpPr txBox="1"/>
          <p:nvPr/>
        </p:nvSpPr>
        <p:spPr>
          <a:xfrm>
            <a:off x="5462100" y="5962825"/>
            <a:ext cx="51738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>
                <a:latin typeface="Calibri"/>
                <a:ea typeface="Calibri"/>
                <a:cs typeface="Calibri"/>
                <a:sym typeface="Calibri"/>
              </a:rPr>
              <a:t>*Income Composition: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-US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Human Development Index in terms of income composition of resources</a:t>
            </a:r>
            <a:r>
              <a:rPr i="1" lang="en-US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-US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(index ranging from 0 to 1)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b1859eaf05_0_68"/>
          <p:cNvSpPr txBox="1"/>
          <p:nvPr>
            <p:ph type="title"/>
          </p:nvPr>
        </p:nvSpPr>
        <p:spPr>
          <a:xfrm>
            <a:off x="837800" y="460812"/>
            <a:ext cx="105165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-US"/>
              <a:t>Model Insights - </a:t>
            </a:r>
            <a:r>
              <a:rPr lang="en-US"/>
              <a:t>Feature Impact</a:t>
            </a:r>
            <a:endParaRPr/>
          </a:p>
        </p:txBody>
      </p:sp>
      <p:pic>
        <p:nvPicPr>
          <p:cNvPr id="758" name="Google Shape;758;gb1859eaf05_0_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800" y="1253625"/>
            <a:ext cx="4202500" cy="2579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9" name="Google Shape;759;gb1859eaf05_0_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800" y="3833547"/>
            <a:ext cx="4202500" cy="2579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0" name="Google Shape;760;gb1859eaf05_0_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0300" y="1253625"/>
            <a:ext cx="4202500" cy="2579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61" name="Google Shape;761;gb1859eaf05_0_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42800" y="1848850"/>
            <a:ext cx="1555650" cy="828825"/>
          </a:xfrm>
          <a:prstGeom prst="rect">
            <a:avLst/>
          </a:prstGeom>
          <a:noFill/>
          <a:ln>
            <a:noFill/>
          </a:ln>
        </p:spPr>
      </p:pic>
      <p:sp>
        <p:nvSpPr>
          <p:cNvPr id="762" name="Google Shape;762;gb1859eaf05_0_68"/>
          <p:cNvSpPr txBox="1"/>
          <p:nvPr/>
        </p:nvSpPr>
        <p:spPr>
          <a:xfrm>
            <a:off x="5441900" y="4151200"/>
            <a:ext cx="5023200" cy="2110500"/>
          </a:xfrm>
          <a:prstGeom prst="rect">
            <a:avLst/>
          </a:prstGeom>
          <a:noFill/>
          <a:ln cap="flat" cmpd="sng" w="28575">
            <a:solidFill>
              <a:srgbClr val="B7B7B7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Calibri"/>
              <a:buChar char="●"/>
            </a:pPr>
            <a:r>
              <a:rPr b="1" lang="en-US" sz="17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Obvious gap between developed and developing countries regarding public health, immunization coverage, education, etc.</a:t>
            </a:r>
            <a:endParaRPr b="1" sz="17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Calibri"/>
              <a:buChar char="●"/>
            </a:pPr>
            <a:r>
              <a:rPr b="1" lang="en-US" sz="17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Positive impact of schooling, immunization coverage on life expectancy</a:t>
            </a:r>
            <a:endParaRPr b="1" sz="17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700"/>
              <a:buFont typeface="Calibri"/>
              <a:buChar char="●"/>
            </a:pPr>
            <a:r>
              <a:rPr b="1" lang="en-US" sz="17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Negative impact of mortality on life span</a:t>
            </a:r>
            <a:endParaRPr b="1" sz="17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p2"/>
          <p:cNvGrpSpPr/>
          <p:nvPr/>
        </p:nvGrpSpPr>
        <p:grpSpPr>
          <a:xfrm>
            <a:off x="703261" y="1559020"/>
            <a:ext cx="8128000" cy="4323820"/>
            <a:chOff x="0" y="0"/>
            <a:chExt cx="8128000" cy="4323820"/>
          </a:xfrm>
        </p:grpSpPr>
        <p:cxnSp>
          <p:nvCxnSpPr>
            <p:cNvPr id="440" name="Google Shape;440;p2"/>
            <p:cNvCxnSpPr/>
            <p:nvPr/>
          </p:nvCxnSpPr>
          <p:spPr>
            <a:xfrm>
              <a:off x="0" y="0"/>
              <a:ext cx="8128000" cy="0"/>
            </a:xfrm>
            <a:prstGeom prst="straightConnector1">
              <a:avLst/>
            </a:prstGeom>
            <a:solidFill>
              <a:schemeClr val="lt1"/>
            </a:solidFill>
            <a:ln cap="flat" cmpd="sng" w="12700">
              <a:solidFill>
                <a:srgbClr val="2272C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41" name="Google Shape;441;p2"/>
            <p:cNvSpPr/>
            <p:nvPr/>
          </p:nvSpPr>
          <p:spPr>
            <a:xfrm>
              <a:off x="0" y="0"/>
              <a:ext cx="1625600" cy="4323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"/>
            <p:cNvSpPr txBox="1"/>
            <p:nvPr/>
          </p:nvSpPr>
          <p:spPr>
            <a:xfrm>
              <a:off x="0" y="0"/>
              <a:ext cx="1625600" cy="4323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75" lIns="182875" spcFirstLastPara="1" rIns="182875" wrap="square" tIns="1828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800"/>
                <a:buFont typeface="Calibri"/>
                <a:buNone/>
              </a:pPr>
              <a:r>
                <a:t/>
              </a:r>
              <a:endPara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747520" y="40746"/>
              <a:ext cx="6380480" cy="8149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"/>
            <p:cNvSpPr txBox="1"/>
            <p:nvPr/>
          </p:nvSpPr>
          <p:spPr>
            <a:xfrm>
              <a:off x="1747520" y="40746"/>
              <a:ext cx="6380480" cy="8149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rPr b="0" i="0" lang="en-US" sz="3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Problem Scope &amp; Goal</a:t>
              </a:r>
              <a:endParaRPr/>
            </a:p>
          </p:txBody>
        </p:sp>
        <p:cxnSp>
          <p:nvCxnSpPr>
            <p:cNvPr id="445" name="Google Shape;445;p2"/>
            <p:cNvCxnSpPr/>
            <p:nvPr/>
          </p:nvCxnSpPr>
          <p:spPr>
            <a:xfrm>
              <a:off x="1625599" y="855685"/>
              <a:ext cx="6502400" cy="0"/>
            </a:xfrm>
            <a:prstGeom prst="straightConnector1">
              <a:avLst/>
            </a:prstGeom>
            <a:solidFill>
              <a:srgbClr val="267FD5"/>
            </a:solidFill>
            <a:ln cap="flat" cmpd="sng" w="12700">
              <a:solidFill>
                <a:srgbClr val="267FD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46" name="Google Shape;446;p2"/>
            <p:cNvSpPr/>
            <p:nvPr/>
          </p:nvSpPr>
          <p:spPr>
            <a:xfrm>
              <a:off x="1747520" y="896432"/>
              <a:ext cx="6380480" cy="8149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"/>
            <p:cNvSpPr txBox="1"/>
            <p:nvPr/>
          </p:nvSpPr>
          <p:spPr>
            <a:xfrm>
              <a:off x="1747520" y="896432"/>
              <a:ext cx="6380480" cy="8149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rPr b="0" i="0" lang="en-US" sz="3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Dataset Exploration</a:t>
              </a:r>
              <a:endParaRPr/>
            </a:p>
          </p:txBody>
        </p:sp>
        <p:cxnSp>
          <p:nvCxnSpPr>
            <p:cNvPr id="448" name="Google Shape;448;p2"/>
            <p:cNvCxnSpPr/>
            <p:nvPr/>
          </p:nvCxnSpPr>
          <p:spPr>
            <a:xfrm>
              <a:off x="1625599" y="1711371"/>
              <a:ext cx="6502400" cy="0"/>
            </a:xfrm>
            <a:prstGeom prst="straightConnector1">
              <a:avLst/>
            </a:prstGeom>
            <a:solidFill>
              <a:srgbClr val="267FD5"/>
            </a:solidFill>
            <a:ln cap="flat" cmpd="sng" w="12700">
              <a:solidFill>
                <a:srgbClr val="267FD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49" name="Google Shape;449;p2"/>
            <p:cNvSpPr/>
            <p:nvPr/>
          </p:nvSpPr>
          <p:spPr>
            <a:xfrm>
              <a:off x="1747520" y="1752118"/>
              <a:ext cx="6380480" cy="8149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"/>
            <p:cNvSpPr txBox="1"/>
            <p:nvPr/>
          </p:nvSpPr>
          <p:spPr>
            <a:xfrm>
              <a:off x="1747520" y="1752118"/>
              <a:ext cx="6380480" cy="8149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rPr b="0" i="0" lang="en-US" sz="3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Model Development</a:t>
              </a:r>
              <a:endParaRPr/>
            </a:p>
          </p:txBody>
        </p:sp>
        <p:cxnSp>
          <p:nvCxnSpPr>
            <p:cNvPr id="451" name="Google Shape;451;p2"/>
            <p:cNvCxnSpPr/>
            <p:nvPr/>
          </p:nvCxnSpPr>
          <p:spPr>
            <a:xfrm>
              <a:off x="1625599" y="2567057"/>
              <a:ext cx="6502400" cy="0"/>
            </a:xfrm>
            <a:prstGeom prst="straightConnector1">
              <a:avLst/>
            </a:prstGeom>
            <a:solidFill>
              <a:srgbClr val="267FD5"/>
            </a:solidFill>
            <a:ln cap="flat" cmpd="sng" w="12700">
              <a:solidFill>
                <a:srgbClr val="267FD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52" name="Google Shape;452;p2"/>
            <p:cNvSpPr/>
            <p:nvPr/>
          </p:nvSpPr>
          <p:spPr>
            <a:xfrm>
              <a:off x="1747520" y="2607803"/>
              <a:ext cx="6380480" cy="8149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"/>
            <p:cNvSpPr txBox="1"/>
            <p:nvPr/>
          </p:nvSpPr>
          <p:spPr>
            <a:xfrm>
              <a:off x="1747520" y="2607803"/>
              <a:ext cx="6380480" cy="8149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rPr b="0" i="0" lang="en-US" sz="3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Model Insights</a:t>
              </a:r>
              <a:endParaRPr/>
            </a:p>
          </p:txBody>
        </p:sp>
        <p:cxnSp>
          <p:nvCxnSpPr>
            <p:cNvPr id="454" name="Google Shape;454;p2"/>
            <p:cNvCxnSpPr/>
            <p:nvPr/>
          </p:nvCxnSpPr>
          <p:spPr>
            <a:xfrm>
              <a:off x="1625599" y="3422742"/>
              <a:ext cx="6502400" cy="0"/>
            </a:xfrm>
            <a:prstGeom prst="straightConnector1">
              <a:avLst/>
            </a:prstGeom>
            <a:solidFill>
              <a:srgbClr val="267FD5"/>
            </a:solidFill>
            <a:ln cap="flat" cmpd="sng" w="12700">
              <a:solidFill>
                <a:srgbClr val="267FD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55" name="Google Shape;455;p2"/>
            <p:cNvSpPr/>
            <p:nvPr/>
          </p:nvSpPr>
          <p:spPr>
            <a:xfrm>
              <a:off x="1747520" y="3463489"/>
              <a:ext cx="6380480" cy="8149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"/>
            <p:cNvSpPr txBox="1"/>
            <p:nvPr/>
          </p:nvSpPr>
          <p:spPr>
            <a:xfrm>
              <a:off x="1747520" y="3463489"/>
              <a:ext cx="6380480" cy="8149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rPr b="0" i="0" lang="en-US" sz="3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Recommendations</a:t>
              </a:r>
              <a:endParaRPr/>
            </a:p>
          </p:txBody>
        </p:sp>
        <p:cxnSp>
          <p:nvCxnSpPr>
            <p:cNvPr id="457" name="Google Shape;457;p2"/>
            <p:cNvCxnSpPr/>
            <p:nvPr/>
          </p:nvCxnSpPr>
          <p:spPr>
            <a:xfrm>
              <a:off x="1625599" y="4278428"/>
              <a:ext cx="6502400" cy="0"/>
            </a:xfrm>
            <a:prstGeom prst="straightConnector1">
              <a:avLst/>
            </a:prstGeom>
            <a:solidFill>
              <a:srgbClr val="267FD5"/>
            </a:solidFill>
            <a:ln cap="flat" cmpd="sng" w="12700">
              <a:solidFill>
                <a:srgbClr val="267FD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58" name="Google Shape;458;p2"/>
          <p:cNvSpPr txBox="1"/>
          <p:nvPr>
            <p:ph type="title"/>
          </p:nvPr>
        </p:nvSpPr>
        <p:spPr>
          <a:xfrm>
            <a:off x="837800" y="460812"/>
            <a:ext cx="105164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-US"/>
              <a:t>Agenda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16"/>
          <p:cNvSpPr/>
          <p:nvPr/>
        </p:nvSpPr>
        <p:spPr>
          <a:xfrm rot="-5400000">
            <a:off x="3570725" y="2927700"/>
            <a:ext cx="5112000" cy="2748600"/>
          </a:xfrm>
          <a:prstGeom prst="snip1Rect">
            <a:avLst>
              <a:gd fmla="val 16667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Google Shape;769;p16"/>
          <p:cNvSpPr/>
          <p:nvPr/>
        </p:nvSpPr>
        <p:spPr>
          <a:xfrm rot="-5400000">
            <a:off x="113525" y="2927700"/>
            <a:ext cx="5112000" cy="2748600"/>
          </a:xfrm>
          <a:prstGeom prst="snip1Rect">
            <a:avLst>
              <a:gd fmla="val 16667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Google Shape;770;p16"/>
          <p:cNvSpPr/>
          <p:nvPr/>
        </p:nvSpPr>
        <p:spPr>
          <a:xfrm rot="-5400000">
            <a:off x="7027923" y="2927700"/>
            <a:ext cx="5112000" cy="2748600"/>
          </a:xfrm>
          <a:prstGeom prst="snip1Rect">
            <a:avLst>
              <a:gd fmla="val 16667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Google Shape;771;p16"/>
          <p:cNvSpPr txBox="1"/>
          <p:nvPr>
            <p:ph type="title"/>
          </p:nvPr>
        </p:nvSpPr>
        <p:spPr>
          <a:xfrm>
            <a:off x="1590900" y="3227752"/>
            <a:ext cx="21699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5F9F"/>
              </a:buClr>
              <a:buSzPts val="2000"/>
              <a:buFont typeface="Ubuntu"/>
              <a:buNone/>
            </a:pPr>
            <a:r>
              <a:rPr b="1" lang="en-US" sz="2367">
                <a:solidFill>
                  <a:srgbClr val="1E5F9F"/>
                </a:solidFill>
              </a:rPr>
              <a:t>Healthcare</a:t>
            </a:r>
            <a:endParaRPr sz="2367"/>
          </a:p>
        </p:txBody>
      </p:sp>
      <p:sp>
        <p:nvSpPr>
          <p:cNvPr id="772" name="Google Shape;772;p16"/>
          <p:cNvSpPr txBox="1"/>
          <p:nvPr>
            <p:ph idx="2" type="title"/>
          </p:nvPr>
        </p:nvSpPr>
        <p:spPr>
          <a:xfrm>
            <a:off x="4986783" y="3231302"/>
            <a:ext cx="21699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5F9F"/>
              </a:buClr>
              <a:buSzPts val="2000"/>
              <a:buFont typeface="Ubuntu"/>
              <a:buNone/>
            </a:pPr>
            <a:r>
              <a:rPr b="1" lang="en-US" sz="2367">
                <a:solidFill>
                  <a:srgbClr val="1E5F9F"/>
                </a:solidFill>
              </a:rPr>
              <a:t>Human Development</a:t>
            </a:r>
            <a:endParaRPr sz="2367"/>
          </a:p>
        </p:txBody>
      </p:sp>
      <p:sp>
        <p:nvSpPr>
          <p:cNvPr id="773" name="Google Shape;773;p16"/>
          <p:cNvSpPr txBox="1"/>
          <p:nvPr>
            <p:ph idx="3" type="title"/>
          </p:nvPr>
        </p:nvSpPr>
        <p:spPr>
          <a:xfrm>
            <a:off x="8536217" y="3231302"/>
            <a:ext cx="21699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5F9F"/>
              </a:buClr>
              <a:buSzPts val="2000"/>
              <a:buFont typeface="Ubuntu"/>
              <a:buNone/>
            </a:pPr>
            <a:r>
              <a:rPr b="1" lang="en-US" sz="2367">
                <a:solidFill>
                  <a:srgbClr val="1E5F9F"/>
                </a:solidFill>
              </a:rPr>
              <a:t>Education</a:t>
            </a:r>
            <a:endParaRPr sz="2367"/>
          </a:p>
        </p:txBody>
      </p:sp>
      <p:sp>
        <p:nvSpPr>
          <p:cNvPr id="774" name="Google Shape;774;p16"/>
          <p:cNvSpPr txBox="1"/>
          <p:nvPr>
            <p:ph idx="1" type="subTitle"/>
          </p:nvPr>
        </p:nvSpPr>
        <p:spPr>
          <a:xfrm>
            <a:off x="1435275" y="4002100"/>
            <a:ext cx="2534100" cy="25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700">
                <a:solidFill>
                  <a:srgbClr val="1E5F9F"/>
                </a:solidFill>
              </a:rPr>
              <a:t>Expand </a:t>
            </a:r>
            <a:r>
              <a:rPr b="1" lang="en-US" sz="1700">
                <a:solidFill>
                  <a:srgbClr val="1E5F9F"/>
                </a:solidFill>
              </a:rPr>
              <a:t>Immunization </a:t>
            </a:r>
            <a:r>
              <a:rPr b="1" lang="en-US" sz="1700">
                <a:solidFill>
                  <a:srgbClr val="1E5F9F"/>
                </a:solidFill>
              </a:rPr>
              <a:t>Coverage </a:t>
            </a:r>
            <a:endParaRPr b="1" sz="1700">
              <a:solidFill>
                <a:srgbClr val="1E5F9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More expenditure on public health fixture and </a:t>
            </a:r>
            <a:r>
              <a:rPr lang="en-US" sz="1700"/>
              <a:t>immunization expansion </a:t>
            </a:r>
            <a:endParaRPr>
              <a:solidFill>
                <a:srgbClr val="000000"/>
              </a:solidFill>
            </a:endParaRPr>
          </a:p>
          <a:p>
            <a:pPr indent="-1968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1E5F9F"/>
                </a:solidFill>
              </a:rPr>
              <a:t>Raise Awareness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Improve people’s awareness of diseases and educate on prevention</a:t>
            </a:r>
            <a:endParaRPr b="1" sz="1700">
              <a:solidFill>
                <a:srgbClr val="1E5F9F"/>
              </a:solidFill>
            </a:endParaRPr>
          </a:p>
          <a:p>
            <a:pPr indent="-1968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sz="1700"/>
          </a:p>
        </p:txBody>
      </p:sp>
      <p:sp>
        <p:nvSpPr>
          <p:cNvPr id="775" name="Google Shape;775;p16"/>
          <p:cNvSpPr txBox="1"/>
          <p:nvPr>
            <p:ph idx="4" type="title"/>
          </p:nvPr>
        </p:nvSpPr>
        <p:spPr>
          <a:xfrm>
            <a:off x="837800" y="460812"/>
            <a:ext cx="105164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-US"/>
              <a:t>Recommendations</a:t>
            </a:r>
            <a:endParaRPr/>
          </a:p>
        </p:txBody>
      </p:sp>
      <p:sp>
        <p:nvSpPr>
          <p:cNvPr id="776" name="Google Shape;776;p16"/>
          <p:cNvSpPr txBox="1"/>
          <p:nvPr>
            <p:ph idx="5" type="subTitle"/>
          </p:nvPr>
        </p:nvSpPr>
        <p:spPr>
          <a:xfrm>
            <a:off x="4913500" y="3998525"/>
            <a:ext cx="2352000" cy="22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1700">
                <a:solidFill>
                  <a:srgbClr val="1E5F9F"/>
                </a:solidFill>
              </a:rPr>
              <a:t>Reallocate Budget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700"/>
              <a:t>Reallocation of the </a:t>
            </a:r>
            <a:endParaRPr sz="1700"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700"/>
              <a:t>government budget to </a:t>
            </a:r>
            <a:endParaRPr sz="1700"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700"/>
              <a:t>prioritize social needs</a:t>
            </a:r>
            <a:endParaRPr b="1" sz="1700">
              <a:solidFill>
                <a:srgbClr val="1E5F9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700">
              <a:solidFill>
                <a:srgbClr val="1E5F9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700">
                <a:solidFill>
                  <a:srgbClr val="1E5F9F"/>
                </a:solidFill>
              </a:rPr>
              <a:t>Reallocate </a:t>
            </a:r>
            <a:r>
              <a:rPr b="1" lang="en-US" sz="1700">
                <a:solidFill>
                  <a:srgbClr val="1E5F9F"/>
                </a:solidFill>
              </a:rPr>
              <a:t>Resources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700"/>
              <a:t>Allocate more social </a:t>
            </a:r>
            <a:endParaRPr sz="1700"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700"/>
              <a:t>resource on public </a:t>
            </a:r>
            <a:endParaRPr sz="1700"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700"/>
              <a:t>welfare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700"/>
          </a:p>
          <a:p>
            <a:pPr indent="-228600" lvl="0" marL="228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700"/>
          </a:p>
          <a:p>
            <a:pPr indent="-228600" lvl="0" marL="228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700"/>
          </a:p>
        </p:txBody>
      </p:sp>
      <p:sp>
        <p:nvSpPr>
          <p:cNvPr id="777" name="Google Shape;777;p16"/>
          <p:cNvSpPr txBox="1"/>
          <p:nvPr>
            <p:ph idx="6" type="subTitle"/>
          </p:nvPr>
        </p:nvSpPr>
        <p:spPr>
          <a:xfrm>
            <a:off x="8284075" y="3998525"/>
            <a:ext cx="2674200" cy="27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700">
                <a:solidFill>
                  <a:srgbClr val="1E5F9F"/>
                </a:solidFill>
              </a:rPr>
              <a:t>Enforce Education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700"/>
              <a:t>Guarantee th</a:t>
            </a:r>
            <a:r>
              <a:rPr lang="en-US" sz="1700"/>
              <a:t>e chance</a:t>
            </a:r>
            <a:endParaRPr sz="1700"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700"/>
              <a:t>of </a:t>
            </a:r>
            <a:r>
              <a:rPr lang="en-US" sz="1700"/>
              <a:t>education </a:t>
            </a:r>
            <a:r>
              <a:rPr lang="en-US" sz="1700"/>
              <a:t>for child </a:t>
            </a:r>
            <a:endParaRPr sz="1700"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700"/>
              <a:t>and teens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1700">
                <a:solidFill>
                  <a:srgbClr val="1E5F9F"/>
                </a:solidFill>
              </a:rPr>
              <a:t>International Organization Sponsored Projects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700"/>
              <a:t>United Nations, World Bank, </a:t>
            </a:r>
            <a:endParaRPr sz="1700"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700"/>
              <a:t>etc. to finance education </a:t>
            </a:r>
            <a:endParaRPr sz="1700"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700"/>
              <a:t>projects, establish funds</a:t>
            </a:r>
            <a:endParaRPr b="1" sz="1700">
              <a:solidFill>
                <a:srgbClr val="1E5F9F"/>
              </a:solidFill>
            </a:endParaRPr>
          </a:p>
        </p:txBody>
      </p:sp>
      <p:pic>
        <p:nvPicPr>
          <p:cNvPr descr="Lightbulb" id="778" name="Google Shape;77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78907" y="2140147"/>
            <a:ext cx="884633" cy="8846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edical" id="779" name="Google Shape;77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33588" y="2140155"/>
            <a:ext cx="884633" cy="884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0" name="Google Shape;7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8738" y="2228613"/>
            <a:ext cx="884624" cy="70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7"/>
          <p:cNvSpPr txBox="1"/>
          <p:nvPr>
            <p:ph type="title"/>
          </p:nvPr>
        </p:nvSpPr>
        <p:spPr>
          <a:xfrm>
            <a:off x="837800" y="460812"/>
            <a:ext cx="105164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-US"/>
              <a:t>Together We Can Live Better</a:t>
            </a:r>
            <a:endParaRPr/>
          </a:p>
        </p:txBody>
      </p:sp>
      <p:pic>
        <p:nvPicPr>
          <p:cNvPr id="786" name="Google Shape;7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3175" y="2049975"/>
            <a:ext cx="8100401" cy="3566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"/>
          <p:cNvSpPr txBox="1"/>
          <p:nvPr>
            <p:ph idx="4" type="title"/>
          </p:nvPr>
        </p:nvSpPr>
        <p:spPr>
          <a:xfrm>
            <a:off x="837800" y="514600"/>
            <a:ext cx="105164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-US"/>
              <a:t>Problem Scope</a:t>
            </a:r>
            <a:endParaRPr/>
          </a:p>
        </p:txBody>
      </p:sp>
      <p:sp>
        <p:nvSpPr>
          <p:cNvPr id="464" name="Google Shape;464;p3"/>
          <p:cNvSpPr txBox="1"/>
          <p:nvPr>
            <p:ph type="title"/>
          </p:nvPr>
        </p:nvSpPr>
        <p:spPr>
          <a:xfrm>
            <a:off x="1718400" y="3913467"/>
            <a:ext cx="2170000" cy="4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/>
              <a:buNone/>
            </a:pPr>
            <a:r>
              <a:rPr lang="en-US"/>
              <a:t>Problem</a:t>
            </a:r>
            <a:endParaRPr/>
          </a:p>
        </p:txBody>
      </p:sp>
      <p:sp>
        <p:nvSpPr>
          <p:cNvPr id="465" name="Google Shape;465;p3"/>
          <p:cNvSpPr/>
          <p:nvPr/>
        </p:nvSpPr>
        <p:spPr>
          <a:xfrm>
            <a:off x="2442144" y="2789827"/>
            <a:ext cx="722513" cy="722571"/>
          </a:xfrm>
          <a:custGeom>
            <a:rect b="b" l="l" r="r" t="t"/>
            <a:pathLst>
              <a:path extrusionOk="0" h="12761" w="12760">
                <a:moveTo>
                  <a:pt x="6427" y="3592"/>
                </a:moveTo>
                <a:cubicBezTo>
                  <a:pt x="7939" y="3592"/>
                  <a:pt x="9168" y="4821"/>
                  <a:pt x="9168" y="6365"/>
                </a:cubicBezTo>
                <a:cubicBezTo>
                  <a:pt x="9168" y="7846"/>
                  <a:pt x="7908" y="9106"/>
                  <a:pt x="6427" y="9106"/>
                </a:cubicBezTo>
                <a:cubicBezTo>
                  <a:pt x="4883" y="9106"/>
                  <a:pt x="3655" y="7877"/>
                  <a:pt x="3655" y="6365"/>
                </a:cubicBezTo>
                <a:cubicBezTo>
                  <a:pt x="3655" y="4821"/>
                  <a:pt x="4883" y="3592"/>
                  <a:pt x="6427" y="3592"/>
                </a:cubicBezTo>
                <a:close/>
                <a:moveTo>
                  <a:pt x="5829" y="1"/>
                </a:moveTo>
                <a:cubicBezTo>
                  <a:pt x="5356" y="1"/>
                  <a:pt x="5009" y="347"/>
                  <a:pt x="5009" y="852"/>
                </a:cubicBezTo>
                <a:lnTo>
                  <a:pt x="5009" y="1576"/>
                </a:lnTo>
                <a:cubicBezTo>
                  <a:pt x="4631" y="1702"/>
                  <a:pt x="4285" y="1828"/>
                  <a:pt x="3970" y="2017"/>
                </a:cubicBezTo>
                <a:lnTo>
                  <a:pt x="3466" y="1513"/>
                </a:lnTo>
                <a:cubicBezTo>
                  <a:pt x="3308" y="1356"/>
                  <a:pt x="3088" y="1277"/>
                  <a:pt x="2867" y="1277"/>
                </a:cubicBezTo>
                <a:cubicBezTo>
                  <a:pt x="2647" y="1277"/>
                  <a:pt x="2426" y="1356"/>
                  <a:pt x="2269" y="1513"/>
                </a:cubicBezTo>
                <a:lnTo>
                  <a:pt x="1481" y="2301"/>
                </a:lnTo>
                <a:cubicBezTo>
                  <a:pt x="1166" y="2616"/>
                  <a:pt x="1166" y="3151"/>
                  <a:pt x="1481" y="3466"/>
                </a:cubicBezTo>
                <a:lnTo>
                  <a:pt x="2017" y="4002"/>
                </a:lnTo>
                <a:cubicBezTo>
                  <a:pt x="1796" y="4317"/>
                  <a:pt x="1701" y="4664"/>
                  <a:pt x="1575" y="5010"/>
                </a:cubicBezTo>
                <a:lnTo>
                  <a:pt x="819" y="5010"/>
                </a:lnTo>
                <a:cubicBezTo>
                  <a:pt x="347" y="5010"/>
                  <a:pt x="0" y="5357"/>
                  <a:pt x="0" y="5829"/>
                </a:cubicBezTo>
                <a:lnTo>
                  <a:pt x="0" y="6932"/>
                </a:lnTo>
                <a:cubicBezTo>
                  <a:pt x="0" y="7405"/>
                  <a:pt x="347" y="7783"/>
                  <a:pt x="819" y="7783"/>
                </a:cubicBezTo>
                <a:lnTo>
                  <a:pt x="1575" y="7783"/>
                </a:lnTo>
                <a:cubicBezTo>
                  <a:pt x="1701" y="8129"/>
                  <a:pt x="1796" y="8476"/>
                  <a:pt x="2017" y="8791"/>
                </a:cubicBezTo>
                <a:lnTo>
                  <a:pt x="1481" y="9295"/>
                </a:lnTo>
                <a:cubicBezTo>
                  <a:pt x="1166" y="9610"/>
                  <a:pt x="1166" y="10177"/>
                  <a:pt x="1481" y="10492"/>
                </a:cubicBezTo>
                <a:lnTo>
                  <a:pt x="2269" y="11280"/>
                </a:lnTo>
                <a:cubicBezTo>
                  <a:pt x="2426" y="11437"/>
                  <a:pt x="2647" y="11516"/>
                  <a:pt x="2867" y="11516"/>
                </a:cubicBezTo>
                <a:cubicBezTo>
                  <a:pt x="3088" y="11516"/>
                  <a:pt x="3308" y="11437"/>
                  <a:pt x="3466" y="11280"/>
                </a:cubicBezTo>
                <a:lnTo>
                  <a:pt x="3970" y="10776"/>
                </a:lnTo>
                <a:cubicBezTo>
                  <a:pt x="4285" y="10965"/>
                  <a:pt x="4631" y="11091"/>
                  <a:pt x="5009" y="11185"/>
                </a:cubicBezTo>
                <a:lnTo>
                  <a:pt x="5009" y="11941"/>
                </a:lnTo>
                <a:cubicBezTo>
                  <a:pt x="5009" y="12414"/>
                  <a:pt x="5356" y="12760"/>
                  <a:pt x="5829" y="12760"/>
                </a:cubicBezTo>
                <a:lnTo>
                  <a:pt x="6931" y="12760"/>
                </a:lnTo>
                <a:cubicBezTo>
                  <a:pt x="7404" y="12760"/>
                  <a:pt x="7750" y="12414"/>
                  <a:pt x="7750" y="11941"/>
                </a:cubicBezTo>
                <a:lnTo>
                  <a:pt x="7750" y="11185"/>
                </a:lnTo>
                <a:cubicBezTo>
                  <a:pt x="8097" y="11091"/>
                  <a:pt x="8475" y="10965"/>
                  <a:pt x="8790" y="10776"/>
                </a:cubicBezTo>
                <a:lnTo>
                  <a:pt x="9294" y="11280"/>
                </a:lnTo>
                <a:cubicBezTo>
                  <a:pt x="9452" y="11437"/>
                  <a:pt x="9664" y="11516"/>
                  <a:pt x="9877" y="11516"/>
                </a:cubicBezTo>
                <a:cubicBezTo>
                  <a:pt x="10090" y="11516"/>
                  <a:pt x="10302" y="11437"/>
                  <a:pt x="10460" y="11280"/>
                </a:cubicBezTo>
                <a:lnTo>
                  <a:pt x="11247" y="10492"/>
                </a:lnTo>
                <a:cubicBezTo>
                  <a:pt x="11563" y="10177"/>
                  <a:pt x="11563" y="9610"/>
                  <a:pt x="11247" y="9295"/>
                </a:cubicBezTo>
                <a:lnTo>
                  <a:pt x="10743" y="8791"/>
                </a:lnTo>
                <a:cubicBezTo>
                  <a:pt x="10932" y="8476"/>
                  <a:pt x="11058" y="8129"/>
                  <a:pt x="11184" y="7783"/>
                </a:cubicBezTo>
                <a:lnTo>
                  <a:pt x="11941" y="7783"/>
                </a:lnTo>
                <a:cubicBezTo>
                  <a:pt x="12413" y="7783"/>
                  <a:pt x="12760" y="7405"/>
                  <a:pt x="12760" y="6932"/>
                </a:cubicBezTo>
                <a:lnTo>
                  <a:pt x="12760" y="5829"/>
                </a:lnTo>
                <a:cubicBezTo>
                  <a:pt x="12760" y="5325"/>
                  <a:pt x="12350" y="4979"/>
                  <a:pt x="11941" y="4979"/>
                </a:cubicBezTo>
                <a:lnTo>
                  <a:pt x="11184" y="4979"/>
                </a:lnTo>
                <a:cubicBezTo>
                  <a:pt x="11058" y="4632"/>
                  <a:pt x="10932" y="4254"/>
                  <a:pt x="10743" y="3939"/>
                </a:cubicBezTo>
                <a:lnTo>
                  <a:pt x="11247" y="3435"/>
                </a:lnTo>
                <a:cubicBezTo>
                  <a:pt x="11563" y="3120"/>
                  <a:pt x="11563" y="2553"/>
                  <a:pt x="11247" y="2238"/>
                </a:cubicBezTo>
                <a:lnTo>
                  <a:pt x="10460" y="1450"/>
                </a:lnTo>
                <a:cubicBezTo>
                  <a:pt x="10302" y="1293"/>
                  <a:pt x="10090" y="1214"/>
                  <a:pt x="9877" y="1214"/>
                </a:cubicBezTo>
                <a:cubicBezTo>
                  <a:pt x="9664" y="1214"/>
                  <a:pt x="9452" y="1293"/>
                  <a:pt x="9294" y="1450"/>
                </a:cubicBezTo>
                <a:lnTo>
                  <a:pt x="8790" y="1986"/>
                </a:lnTo>
                <a:cubicBezTo>
                  <a:pt x="8475" y="1765"/>
                  <a:pt x="8097" y="1671"/>
                  <a:pt x="7750" y="1545"/>
                </a:cubicBezTo>
                <a:lnTo>
                  <a:pt x="7750" y="852"/>
                </a:lnTo>
                <a:cubicBezTo>
                  <a:pt x="7750" y="379"/>
                  <a:pt x="7404" y="1"/>
                  <a:pt x="6931" y="1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3"/>
          <p:cNvSpPr txBox="1"/>
          <p:nvPr>
            <p:ph idx="2" type="title"/>
          </p:nvPr>
        </p:nvSpPr>
        <p:spPr>
          <a:xfrm>
            <a:off x="5041733" y="3913467"/>
            <a:ext cx="2170000" cy="4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/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467" name="Google Shape;467;p3"/>
          <p:cNvSpPr txBox="1"/>
          <p:nvPr>
            <p:ph idx="3" type="title"/>
          </p:nvPr>
        </p:nvSpPr>
        <p:spPr>
          <a:xfrm>
            <a:off x="8364867" y="3913467"/>
            <a:ext cx="2170000" cy="4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/>
              <a:buNone/>
            </a:pPr>
            <a:r>
              <a:rPr lang="en-US"/>
              <a:t>Impact</a:t>
            </a:r>
            <a:endParaRPr/>
          </a:p>
        </p:txBody>
      </p:sp>
      <p:sp>
        <p:nvSpPr>
          <p:cNvPr id="468" name="Google Shape;468;p3"/>
          <p:cNvSpPr txBox="1"/>
          <p:nvPr>
            <p:ph idx="1" type="subTitle"/>
          </p:nvPr>
        </p:nvSpPr>
        <p:spPr>
          <a:xfrm>
            <a:off x="1718400" y="4680699"/>
            <a:ext cx="2170000" cy="11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2133"/>
              </a:spcAft>
              <a:buSzPts val="1400"/>
              <a:buNone/>
            </a:pPr>
            <a:r>
              <a:rPr lang="en-US"/>
              <a:t>People in some countries are still struggling to live longer</a:t>
            </a:r>
            <a:endParaRPr/>
          </a:p>
        </p:txBody>
      </p:sp>
      <p:sp>
        <p:nvSpPr>
          <p:cNvPr id="469" name="Google Shape;469;p3"/>
          <p:cNvSpPr txBox="1"/>
          <p:nvPr>
            <p:ph idx="5" type="subTitle"/>
          </p:nvPr>
        </p:nvSpPr>
        <p:spPr>
          <a:xfrm>
            <a:off x="5041933" y="4680699"/>
            <a:ext cx="2169600" cy="11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2133"/>
              </a:spcAft>
              <a:buSzPts val="1400"/>
              <a:buNone/>
            </a:pPr>
            <a:r>
              <a:rPr lang="en-US"/>
              <a:t>Identify features related with life expectancy to help countries develop policy</a:t>
            </a:r>
            <a:endParaRPr/>
          </a:p>
        </p:txBody>
      </p:sp>
      <p:sp>
        <p:nvSpPr>
          <p:cNvPr id="470" name="Google Shape;470;p3"/>
          <p:cNvSpPr txBox="1"/>
          <p:nvPr>
            <p:ph idx="6" type="subTitle"/>
          </p:nvPr>
        </p:nvSpPr>
        <p:spPr>
          <a:xfrm>
            <a:off x="8365067" y="4680699"/>
            <a:ext cx="2169600" cy="11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2133"/>
              </a:spcAft>
              <a:buSzPts val="1400"/>
              <a:buNone/>
            </a:pPr>
            <a:r>
              <a:rPr lang="en-US"/>
              <a:t>Help people live longer with corresponding policy changes</a:t>
            </a:r>
            <a:endParaRPr/>
          </a:p>
        </p:txBody>
      </p:sp>
      <p:pic>
        <p:nvPicPr>
          <p:cNvPr descr="Lightbulb" id="471" name="Google Shape;47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4416" y="2738802"/>
            <a:ext cx="884633" cy="8846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edical" id="472" name="Google Shape;47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07550" y="2738802"/>
            <a:ext cx="884633" cy="884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b1859eaf05_1_0"/>
          <p:cNvSpPr txBox="1"/>
          <p:nvPr>
            <p:ph idx="4294967295" type="title"/>
          </p:nvPr>
        </p:nvSpPr>
        <p:spPr>
          <a:xfrm>
            <a:off x="837800" y="514600"/>
            <a:ext cx="105165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-US"/>
              <a:t>Project</a:t>
            </a:r>
            <a:r>
              <a:rPr lang="en-US"/>
              <a:t> Scope</a:t>
            </a:r>
            <a:endParaRPr/>
          </a:p>
        </p:txBody>
      </p:sp>
      <p:sp>
        <p:nvSpPr>
          <p:cNvPr id="479" name="Google Shape;479;gb1859eaf05_1_0"/>
          <p:cNvSpPr/>
          <p:nvPr/>
        </p:nvSpPr>
        <p:spPr>
          <a:xfrm>
            <a:off x="2334985" y="1564728"/>
            <a:ext cx="8053800" cy="914400"/>
          </a:xfrm>
          <a:prstGeom prst="round1Rect">
            <a:avLst>
              <a:gd fmla="val 16667" name="adj"/>
            </a:avLst>
          </a:prstGeom>
          <a:noFill/>
          <a:ln cap="flat" cmpd="sng" w="254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477B2"/>
                </a:solidFill>
                <a:latin typeface="Calibri"/>
                <a:ea typeface="Calibri"/>
                <a:cs typeface="Calibri"/>
                <a:sym typeface="Calibri"/>
              </a:rPr>
              <a:t>Type of Learning:</a:t>
            </a: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Regression</a:t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gb1859eaf05_1_0"/>
          <p:cNvSpPr txBox="1"/>
          <p:nvPr/>
        </p:nvSpPr>
        <p:spPr>
          <a:xfrm flipH="1">
            <a:off x="2335071" y="1564727"/>
            <a:ext cx="277500" cy="914400"/>
          </a:xfrm>
          <a:prstGeom prst="rect">
            <a:avLst/>
          </a:prstGeom>
          <a:solidFill>
            <a:srgbClr val="9FC3E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1" name="Google Shape;481;gb1859eaf05_1_0"/>
          <p:cNvSpPr/>
          <p:nvPr/>
        </p:nvSpPr>
        <p:spPr>
          <a:xfrm>
            <a:off x="2334975" y="2677876"/>
            <a:ext cx="8053800" cy="2364900"/>
          </a:xfrm>
          <a:prstGeom prst="round1Rect">
            <a:avLst>
              <a:gd fmla="val 16667" name="adj"/>
            </a:avLst>
          </a:prstGeom>
          <a:noFill/>
          <a:ln cap="flat" cmpd="sng" w="254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477B2"/>
                </a:solidFill>
                <a:latin typeface="Calibri"/>
                <a:ea typeface="Calibri"/>
                <a:cs typeface="Calibri"/>
                <a:sym typeface="Calibri"/>
              </a:rPr>
              <a:t>Domain Definition</a:t>
            </a:r>
            <a:r>
              <a:rPr b="1" lang="en-US" sz="2000">
                <a:solidFill>
                  <a:srgbClr val="3477B2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P(T, E+ ΔE) &gt; P(T, E)</a:t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n-US" sz="2000">
                <a:solidFill>
                  <a:srgbClr val="3477B2"/>
                </a:solidFill>
                <a:latin typeface="Calibri"/>
                <a:ea typeface="Calibri"/>
                <a:cs typeface="Calibri"/>
                <a:sym typeface="Calibri"/>
              </a:rPr>
              <a:t>Task</a:t>
            </a: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: Predict life expectancy for a country</a:t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n-US" sz="2000">
                <a:solidFill>
                  <a:srgbClr val="3477B2"/>
                </a:solidFill>
                <a:latin typeface="Calibri"/>
                <a:ea typeface="Calibri"/>
                <a:cs typeface="Calibri"/>
                <a:sym typeface="Calibri"/>
              </a:rPr>
              <a:t>Experience</a:t>
            </a: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: Historical data of countries</a:t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n-US" sz="2000">
                <a:solidFill>
                  <a:srgbClr val="3477B2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000">
                <a:solidFill>
                  <a:srgbClr val="3477B2"/>
                </a:solidFill>
                <a:latin typeface="Calibri"/>
                <a:ea typeface="Calibri"/>
                <a:cs typeface="Calibri"/>
                <a:sym typeface="Calibri"/>
              </a:rPr>
              <a:t>measure</a:t>
            </a: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: Root Mean Squared Error (RMSE)</a:t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gb1859eaf05_1_0"/>
          <p:cNvSpPr txBox="1"/>
          <p:nvPr/>
        </p:nvSpPr>
        <p:spPr>
          <a:xfrm flipH="1">
            <a:off x="2335061" y="2677875"/>
            <a:ext cx="277500" cy="2364900"/>
          </a:xfrm>
          <a:prstGeom prst="rect">
            <a:avLst/>
          </a:prstGeom>
          <a:solidFill>
            <a:srgbClr val="3477B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3" name="Google Shape;483;gb1859eaf05_1_0"/>
          <p:cNvSpPr/>
          <p:nvPr/>
        </p:nvSpPr>
        <p:spPr>
          <a:xfrm>
            <a:off x="2334985" y="5241528"/>
            <a:ext cx="8053800" cy="914400"/>
          </a:xfrm>
          <a:prstGeom prst="round1Rect">
            <a:avLst>
              <a:gd fmla="val 16667" name="adj"/>
            </a:avLst>
          </a:prstGeom>
          <a:noFill/>
          <a:ln cap="flat" cmpd="sng" w="254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477B2"/>
                </a:solidFill>
                <a:latin typeface="Calibri"/>
                <a:ea typeface="Calibri"/>
                <a:cs typeface="Calibri"/>
                <a:sym typeface="Calibri"/>
              </a:rPr>
              <a:t>Baseline model:</a:t>
            </a: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use mean to create predictions for the life span</a:t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gb1859eaf05_1_0"/>
          <p:cNvSpPr txBox="1"/>
          <p:nvPr/>
        </p:nvSpPr>
        <p:spPr>
          <a:xfrm flipH="1">
            <a:off x="2335071" y="5241527"/>
            <a:ext cx="277500" cy="914400"/>
          </a:xfrm>
          <a:prstGeom prst="rect">
            <a:avLst/>
          </a:prstGeom>
          <a:solidFill>
            <a:srgbClr val="9FC3E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85" name="Google Shape;485;gb1859eaf05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875" y="1669125"/>
            <a:ext cx="882000" cy="7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gb1859eaf05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5025" y="5345926"/>
            <a:ext cx="749700" cy="7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gb1859eaf05_1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5025" y="3431924"/>
            <a:ext cx="749699" cy="85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a90cdf1edf_1_13"/>
          <p:cNvSpPr txBox="1"/>
          <p:nvPr>
            <p:ph type="title"/>
          </p:nvPr>
        </p:nvSpPr>
        <p:spPr>
          <a:xfrm>
            <a:off x="837800" y="460812"/>
            <a:ext cx="10516500" cy="7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Recommendation</a:t>
            </a:r>
            <a:endParaRPr/>
          </a:p>
        </p:txBody>
      </p:sp>
      <p:sp>
        <p:nvSpPr>
          <p:cNvPr id="494" name="Google Shape;494;ga90cdf1edf_1_13"/>
          <p:cNvSpPr/>
          <p:nvPr/>
        </p:nvSpPr>
        <p:spPr>
          <a:xfrm>
            <a:off x="2334985" y="1854753"/>
            <a:ext cx="8053800" cy="914400"/>
          </a:xfrm>
          <a:prstGeom prst="round1Rect">
            <a:avLst>
              <a:gd fmla="val 16667" name="adj"/>
            </a:avLst>
          </a:prstGeom>
          <a:noFill/>
          <a:ln cap="flat" cmpd="sng" w="254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477B2"/>
                </a:solidFill>
                <a:latin typeface="Calibri"/>
                <a:ea typeface="Calibri"/>
                <a:cs typeface="Calibri"/>
                <a:sym typeface="Calibri"/>
              </a:rPr>
              <a:t>Healthcare Development</a:t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ga90cdf1edf_1_13"/>
          <p:cNvSpPr txBox="1"/>
          <p:nvPr/>
        </p:nvSpPr>
        <p:spPr>
          <a:xfrm flipH="1">
            <a:off x="2335071" y="1854752"/>
            <a:ext cx="277500" cy="914400"/>
          </a:xfrm>
          <a:prstGeom prst="rect">
            <a:avLst/>
          </a:prstGeom>
          <a:solidFill>
            <a:srgbClr val="3477B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272C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6" name="Google Shape;496;ga90cdf1edf_1_13"/>
          <p:cNvSpPr/>
          <p:nvPr/>
        </p:nvSpPr>
        <p:spPr>
          <a:xfrm>
            <a:off x="2334985" y="2911328"/>
            <a:ext cx="8053800" cy="914400"/>
          </a:xfrm>
          <a:prstGeom prst="round1Rect">
            <a:avLst>
              <a:gd fmla="val 16667" name="adj"/>
            </a:avLst>
          </a:prstGeom>
          <a:noFill/>
          <a:ln cap="flat" cmpd="sng" w="254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477B2"/>
                </a:solidFill>
                <a:latin typeface="Calibri"/>
                <a:ea typeface="Calibri"/>
                <a:cs typeface="Calibri"/>
                <a:sym typeface="Calibri"/>
              </a:rPr>
              <a:t>Human Development and Welfare Improvement</a:t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ga90cdf1edf_1_13"/>
          <p:cNvSpPr txBox="1"/>
          <p:nvPr/>
        </p:nvSpPr>
        <p:spPr>
          <a:xfrm flipH="1">
            <a:off x="2335071" y="2911327"/>
            <a:ext cx="277500" cy="914400"/>
          </a:xfrm>
          <a:prstGeom prst="rect">
            <a:avLst/>
          </a:prstGeom>
          <a:solidFill>
            <a:srgbClr val="3477B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272C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8" name="Google Shape;498;ga90cdf1edf_1_13"/>
          <p:cNvSpPr/>
          <p:nvPr/>
        </p:nvSpPr>
        <p:spPr>
          <a:xfrm>
            <a:off x="2334985" y="3967903"/>
            <a:ext cx="8053800" cy="914400"/>
          </a:xfrm>
          <a:prstGeom prst="round1Rect">
            <a:avLst>
              <a:gd fmla="val 16667" name="adj"/>
            </a:avLst>
          </a:prstGeom>
          <a:noFill/>
          <a:ln cap="flat" cmpd="sng" w="254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477B2"/>
                </a:solidFill>
                <a:latin typeface="Calibri"/>
                <a:ea typeface="Calibri"/>
                <a:cs typeface="Calibri"/>
                <a:sym typeface="Calibri"/>
              </a:rPr>
              <a:t>Education Promotion</a:t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ga90cdf1edf_1_13"/>
          <p:cNvSpPr txBox="1"/>
          <p:nvPr/>
        </p:nvSpPr>
        <p:spPr>
          <a:xfrm flipH="1">
            <a:off x="2335071" y="3967902"/>
            <a:ext cx="277500" cy="914400"/>
          </a:xfrm>
          <a:prstGeom prst="rect">
            <a:avLst/>
          </a:prstGeom>
          <a:solidFill>
            <a:srgbClr val="3477B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272C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0" name="Google Shape;500;ga90cdf1edf_1_13"/>
          <p:cNvSpPr/>
          <p:nvPr/>
        </p:nvSpPr>
        <p:spPr>
          <a:xfrm>
            <a:off x="2334985" y="5024478"/>
            <a:ext cx="8053800" cy="914400"/>
          </a:xfrm>
          <a:prstGeom prst="round1Rect">
            <a:avLst>
              <a:gd fmla="val 16667" name="adj"/>
            </a:avLst>
          </a:prstGeom>
          <a:noFill/>
          <a:ln cap="flat" cmpd="sng" w="254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477B2"/>
                </a:solidFill>
                <a:latin typeface="Calibri"/>
                <a:ea typeface="Calibri"/>
                <a:cs typeface="Calibri"/>
                <a:sym typeface="Calibri"/>
              </a:rPr>
              <a:t>Global Support Program</a:t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ga90cdf1edf_1_13"/>
          <p:cNvSpPr txBox="1"/>
          <p:nvPr/>
        </p:nvSpPr>
        <p:spPr>
          <a:xfrm flipH="1">
            <a:off x="2335071" y="5024477"/>
            <a:ext cx="277500" cy="914400"/>
          </a:xfrm>
          <a:prstGeom prst="rect">
            <a:avLst/>
          </a:prstGeom>
          <a:solidFill>
            <a:srgbClr val="267FD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Medical" id="502" name="Google Shape;502;ga90cdf1edf_1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5475" y="1910125"/>
            <a:ext cx="803644" cy="8036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ghtbulb" id="503" name="Google Shape;503;ga90cdf1edf_1_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5481" y="3942673"/>
            <a:ext cx="803644" cy="803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ga90cdf1edf_1_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5487" y="3034456"/>
            <a:ext cx="803635" cy="642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ga90cdf1edf_1_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66224" y="5088310"/>
            <a:ext cx="762146" cy="78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1" name="Google Shape;51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213" y="1191124"/>
            <a:ext cx="5658850" cy="2829425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4"/>
          <p:cNvSpPr txBox="1"/>
          <p:nvPr>
            <p:ph type="title"/>
          </p:nvPr>
        </p:nvSpPr>
        <p:spPr>
          <a:xfrm>
            <a:off x="837800" y="311109"/>
            <a:ext cx="45183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-US"/>
              <a:t>Dataset Description</a:t>
            </a:r>
            <a:endParaRPr/>
          </a:p>
        </p:txBody>
      </p:sp>
      <p:sp>
        <p:nvSpPr>
          <p:cNvPr id="513" name="Google Shape;513;p4"/>
          <p:cNvSpPr txBox="1"/>
          <p:nvPr/>
        </p:nvSpPr>
        <p:spPr>
          <a:xfrm>
            <a:off x="2167350" y="4482325"/>
            <a:ext cx="3852600" cy="12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1219169" lvl="0" marL="1219169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rPr>
              <a:t>193 Countries</a:t>
            </a:r>
            <a:endParaRPr sz="4000">
              <a:solidFill>
                <a:schemeClr val="accent3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1219169" lvl="0" marL="1219169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rPr>
              <a:t>2000 - 2015 data</a:t>
            </a:r>
            <a:endParaRPr sz="2300">
              <a:solidFill>
                <a:srgbClr val="F4DA48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14" name="Google Shape;514;p4"/>
          <p:cNvSpPr/>
          <p:nvPr/>
        </p:nvSpPr>
        <p:spPr>
          <a:xfrm>
            <a:off x="2003503" y="4482328"/>
            <a:ext cx="245700" cy="1472700"/>
          </a:xfrm>
          <a:prstGeom prst="rightBrace">
            <a:avLst>
              <a:gd fmla="val 0" name="adj1"/>
              <a:gd fmla="val 84884" name="adj2"/>
            </a:avLst>
          </a:prstGeom>
          <a:noFill/>
          <a:ln cap="flat" cmpd="sng" w="317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5" name="Google Shape;515;p4"/>
          <p:cNvCxnSpPr>
            <a:stCxn id="514" idx="1"/>
          </p:cNvCxnSpPr>
          <p:nvPr/>
        </p:nvCxnSpPr>
        <p:spPr>
          <a:xfrm>
            <a:off x="2249203" y="5732415"/>
            <a:ext cx="3070200" cy="0"/>
          </a:xfrm>
          <a:prstGeom prst="straightConnector1">
            <a:avLst/>
          </a:prstGeom>
          <a:noFill/>
          <a:ln cap="flat" cmpd="sng" w="317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6" name="Google Shape;516;p4"/>
          <p:cNvSpPr txBox="1"/>
          <p:nvPr/>
        </p:nvSpPr>
        <p:spPr>
          <a:xfrm>
            <a:off x="6283473" y="1092900"/>
            <a:ext cx="2514900" cy="4284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121900" lIns="18285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000">
                <a:solidFill>
                  <a:srgbClr val="3F3F3F"/>
                </a:solidFill>
                <a:latin typeface="Share Tech"/>
                <a:ea typeface="Share Tech"/>
                <a:cs typeface="Share Tech"/>
                <a:sym typeface="Share Tech"/>
              </a:rPr>
              <a:t>BMI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7" name="Google Shape;517;p4"/>
          <p:cNvSpPr txBox="1"/>
          <p:nvPr/>
        </p:nvSpPr>
        <p:spPr>
          <a:xfrm>
            <a:off x="6283473" y="2204884"/>
            <a:ext cx="2514900" cy="4284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121900" lIns="18285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Share Tech"/>
                <a:ea typeface="Share Tech"/>
                <a:cs typeface="Share Tech"/>
                <a:sym typeface="Share Tech"/>
              </a:rPr>
              <a:t>Infant Death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8" name="Google Shape;518;p4"/>
          <p:cNvSpPr txBox="1"/>
          <p:nvPr/>
        </p:nvSpPr>
        <p:spPr>
          <a:xfrm>
            <a:off x="6286529" y="2760875"/>
            <a:ext cx="2514900" cy="4284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121900" lIns="18285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Share Tech"/>
                <a:ea typeface="Share Tech"/>
                <a:cs typeface="Share Tech"/>
                <a:sym typeface="Share Tech"/>
              </a:rPr>
              <a:t>Alcohol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9" name="Google Shape;519;p4"/>
          <p:cNvSpPr txBox="1"/>
          <p:nvPr/>
        </p:nvSpPr>
        <p:spPr>
          <a:xfrm>
            <a:off x="6283473" y="1648892"/>
            <a:ext cx="2514900" cy="4284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121900" lIns="18285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Share Tech"/>
                <a:ea typeface="Share Tech"/>
                <a:cs typeface="Share Tech"/>
                <a:sym typeface="Share Tech"/>
              </a:rPr>
              <a:t>Adult Mortality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0" name="Google Shape;520;p4"/>
          <p:cNvSpPr txBox="1"/>
          <p:nvPr/>
        </p:nvSpPr>
        <p:spPr>
          <a:xfrm>
            <a:off x="6286529" y="3316867"/>
            <a:ext cx="2514900" cy="4284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121900" lIns="18285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Share Tech"/>
                <a:ea typeface="Share Tech"/>
                <a:cs typeface="Share Tech"/>
                <a:sym typeface="Share Tech"/>
              </a:rPr>
              <a:t>Hepatitis B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1" name="Google Shape;521;p4"/>
          <p:cNvSpPr txBox="1"/>
          <p:nvPr/>
        </p:nvSpPr>
        <p:spPr>
          <a:xfrm flipH="1">
            <a:off x="6184688" y="1092900"/>
            <a:ext cx="111900" cy="428400"/>
          </a:xfrm>
          <a:prstGeom prst="rect">
            <a:avLst/>
          </a:prstGeom>
          <a:solidFill>
            <a:srgbClr val="3477B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2" name="Google Shape;522;p4"/>
          <p:cNvSpPr txBox="1"/>
          <p:nvPr/>
        </p:nvSpPr>
        <p:spPr>
          <a:xfrm flipH="1">
            <a:off x="6184688" y="2204884"/>
            <a:ext cx="111900" cy="428400"/>
          </a:xfrm>
          <a:prstGeom prst="rect">
            <a:avLst/>
          </a:prstGeom>
          <a:solidFill>
            <a:srgbClr val="3477B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3" name="Google Shape;523;p4"/>
          <p:cNvSpPr txBox="1"/>
          <p:nvPr/>
        </p:nvSpPr>
        <p:spPr>
          <a:xfrm flipH="1">
            <a:off x="6184467" y="2760875"/>
            <a:ext cx="111900" cy="428400"/>
          </a:xfrm>
          <a:prstGeom prst="rect">
            <a:avLst/>
          </a:prstGeom>
          <a:solidFill>
            <a:srgbClr val="3477B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4" name="Google Shape;524;p4"/>
          <p:cNvSpPr txBox="1"/>
          <p:nvPr/>
        </p:nvSpPr>
        <p:spPr>
          <a:xfrm flipH="1">
            <a:off x="6184688" y="1648892"/>
            <a:ext cx="111900" cy="428400"/>
          </a:xfrm>
          <a:prstGeom prst="rect">
            <a:avLst/>
          </a:prstGeom>
          <a:solidFill>
            <a:srgbClr val="3477B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5" name="Google Shape;525;p4"/>
          <p:cNvSpPr txBox="1"/>
          <p:nvPr/>
        </p:nvSpPr>
        <p:spPr>
          <a:xfrm flipH="1">
            <a:off x="6184467" y="3316867"/>
            <a:ext cx="111900" cy="428400"/>
          </a:xfrm>
          <a:prstGeom prst="rect">
            <a:avLst/>
          </a:prstGeom>
          <a:solidFill>
            <a:srgbClr val="3477B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6" name="Google Shape;526;p4"/>
          <p:cNvSpPr txBox="1"/>
          <p:nvPr/>
        </p:nvSpPr>
        <p:spPr>
          <a:xfrm>
            <a:off x="6283473" y="3872859"/>
            <a:ext cx="2514900" cy="4284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121900" lIns="18285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Share Tech"/>
                <a:ea typeface="Share Tech"/>
                <a:cs typeface="Share Tech"/>
                <a:sym typeface="Share Tech"/>
              </a:rPr>
              <a:t>Measles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7" name="Google Shape;527;p4"/>
          <p:cNvSpPr txBox="1"/>
          <p:nvPr/>
        </p:nvSpPr>
        <p:spPr>
          <a:xfrm>
            <a:off x="6283473" y="4984843"/>
            <a:ext cx="2514900" cy="4284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121900" lIns="18285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Share Tech"/>
                <a:ea typeface="Share Tech"/>
                <a:cs typeface="Share Tech"/>
                <a:sym typeface="Share Tech"/>
              </a:rPr>
              <a:t>Polio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8" name="Google Shape;528;p4"/>
          <p:cNvSpPr txBox="1"/>
          <p:nvPr/>
        </p:nvSpPr>
        <p:spPr>
          <a:xfrm>
            <a:off x="6286529" y="5540834"/>
            <a:ext cx="2514900" cy="4284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121900" lIns="18285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Share Tech"/>
                <a:ea typeface="Share Tech"/>
                <a:cs typeface="Share Tech"/>
                <a:sym typeface="Share Tech"/>
              </a:rPr>
              <a:t>Diphtheria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9" name="Google Shape;529;p4"/>
          <p:cNvSpPr txBox="1"/>
          <p:nvPr/>
        </p:nvSpPr>
        <p:spPr>
          <a:xfrm>
            <a:off x="6283473" y="4428851"/>
            <a:ext cx="2514900" cy="4284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121900" lIns="18285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Share Tech"/>
                <a:ea typeface="Share Tech"/>
                <a:cs typeface="Share Tech"/>
                <a:sym typeface="Share Tech"/>
              </a:rPr>
              <a:t>Under 5</a:t>
            </a:r>
            <a:r>
              <a:rPr lang="en-US" sz="2000">
                <a:solidFill>
                  <a:srgbClr val="3F3F3F"/>
                </a:solidFill>
                <a:latin typeface="Share Tech"/>
                <a:ea typeface="Share Tech"/>
                <a:cs typeface="Share Tech"/>
                <a:sym typeface="Share Tech"/>
              </a:rPr>
              <a:t> Death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0" name="Google Shape;530;p4"/>
          <p:cNvSpPr txBox="1"/>
          <p:nvPr/>
        </p:nvSpPr>
        <p:spPr>
          <a:xfrm>
            <a:off x="6286529" y="6096826"/>
            <a:ext cx="2514900" cy="4284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121900" lIns="18285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Share Tech"/>
                <a:ea typeface="Share Tech"/>
                <a:cs typeface="Share Tech"/>
                <a:sym typeface="Share Tech"/>
              </a:rPr>
              <a:t>HIV/AIDS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1" name="Google Shape;531;p4"/>
          <p:cNvSpPr txBox="1"/>
          <p:nvPr/>
        </p:nvSpPr>
        <p:spPr>
          <a:xfrm flipH="1">
            <a:off x="6184688" y="3872859"/>
            <a:ext cx="111900" cy="428400"/>
          </a:xfrm>
          <a:prstGeom prst="rect">
            <a:avLst/>
          </a:prstGeom>
          <a:solidFill>
            <a:srgbClr val="3477B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2" name="Google Shape;532;p4"/>
          <p:cNvSpPr txBox="1"/>
          <p:nvPr/>
        </p:nvSpPr>
        <p:spPr>
          <a:xfrm flipH="1">
            <a:off x="6184688" y="4984843"/>
            <a:ext cx="111900" cy="428400"/>
          </a:xfrm>
          <a:prstGeom prst="rect">
            <a:avLst/>
          </a:prstGeom>
          <a:solidFill>
            <a:srgbClr val="3477B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3" name="Google Shape;533;p4"/>
          <p:cNvSpPr txBox="1"/>
          <p:nvPr/>
        </p:nvSpPr>
        <p:spPr>
          <a:xfrm flipH="1">
            <a:off x="6184467" y="5540834"/>
            <a:ext cx="111900" cy="428400"/>
          </a:xfrm>
          <a:prstGeom prst="rect">
            <a:avLst/>
          </a:prstGeom>
          <a:solidFill>
            <a:srgbClr val="3477B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4" name="Google Shape;534;p4"/>
          <p:cNvSpPr txBox="1"/>
          <p:nvPr/>
        </p:nvSpPr>
        <p:spPr>
          <a:xfrm flipH="1">
            <a:off x="6184688" y="4428851"/>
            <a:ext cx="111900" cy="428400"/>
          </a:xfrm>
          <a:prstGeom prst="rect">
            <a:avLst/>
          </a:prstGeom>
          <a:solidFill>
            <a:srgbClr val="3477B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5" name="Google Shape;535;p4"/>
          <p:cNvSpPr txBox="1"/>
          <p:nvPr/>
        </p:nvSpPr>
        <p:spPr>
          <a:xfrm flipH="1">
            <a:off x="6184467" y="6096834"/>
            <a:ext cx="111900" cy="428400"/>
          </a:xfrm>
          <a:prstGeom prst="rect">
            <a:avLst/>
          </a:prstGeom>
          <a:solidFill>
            <a:srgbClr val="3477B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36" name="Google Shape;536;p4"/>
          <p:cNvCxnSpPr/>
          <p:nvPr/>
        </p:nvCxnSpPr>
        <p:spPr>
          <a:xfrm>
            <a:off x="837800" y="1016709"/>
            <a:ext cx="4924500" cy="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537" name="Google Shape;537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0569" y="4766027"/>
            <a:ext cx="838957" cy="865999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4"/>
          <p:cNvSpPr txBox="1"/>
          <p:nvPr/>
        </p:nvSpPr>
        <p:spPr>
          <a:xfrm>
            <a:off x="9070073" y="1092900"/>
            <a:ext cx="2514900" cy="4284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121900" lIns="18285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Share Tech"/>
                <a:ea typeface="Share Tech"/>
                <a:cs typeface="Share Tech"/>
                <a:sym typeface="Share Tech"/>
              </a:rPr>
              <a:t>Development Status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9" name="Google Shape;539;p4"/>
          <p:cNvSpPr txBox="1"/>
          <p:nvPr/>
        </p:nvSpPr>
        <p:spPr>
          <a:xfrm>
            <a:off x="9070073" y="2204884"/>
            <a:ext cx="2514900" cy="4284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121900" lIns="18285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Share Tech"/>
                <a:ea typeface="Share Tech"/>
                <a:cs typeface="Share Tech"/>
                <a:sym typeface="Share Tech"/>
              </a:rPr>
              <a:t>Total expenditure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0" name="Google Shape;540;p4"/>
          <p:cNvSpPr txBox="1"/>
          <p:nvPr/>
        </p:nvSpPr>
        <p:spPr>
          <a:xfrm>
            <a:off x="9073129" y="2760875"/>
            <a:ext cx="2514900" cy="4284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121900" lIns="18285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Share Tech"/>
                <a:ea typeface="Share Tech"/>
                <a:cs typeface="Share Tech"/>
                <a:sym typeface="Share Tech"/>
              </a:rPr>
              <a:t>GDP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1" name="Google Shape;541;p4"/>
          <p:cNvSpPr txBox="1"/>
          <p:nvPr/>
        </p:nvSpPr>
        <p:spPr>
          <a:xfrm>
            <a:off x="9070073" y="1648892"/>
            <a:ext cx="2514900" cy="4284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121900" lIns="18285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Share Tech"/>
                <a:ea typeface="Share Tech"/>
                <a:cs typeface="Share Tech"/>
                <a:sym typeface="Share Tech"/>
              </a:rPr>
              <a:t>Expenditure %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2" name="Google Shape;542;p4"/>
          <p:cNvSpPr txBox="1"/>
          <p:nvPr/>
        </p:nvSpPr>
        <p:spPr>
          <a:xfrm>
            <a:off x="9073129" y="3316867"/>
            <a:ext cx="2514900" cy="4284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121900" lIns="18285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Share Tech"/>
                <a:ea typeface="Share Tech"/>
                <a:cs typeface="Share Tech"/>
                <a:sym typeface="Share Tech"/>
              </a:rPr>
              <a:t>Population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3" name="Google Shape;543;p4"/>
          <p:cNvSpPr txBox="1"/>
          <p:nvPr/>
        </p:nvSpPr>
        <p:spPr>
          <a:xfrm flipH="1">
            <a:off x="8971288" y="1092900"/>
            <a:ext cx="111900" cy="428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4" name="Google Shape;544;p4"/>
          <p:cNvSpPr txBox="1"/>
          <p:nvPr/>
        </p:nvSpPr>
        <p:spPr>
          <a:xfrm flipH="1">
            <a:off x="8971288" y="2204884"/>
            <a:ext cx="111900" cy="428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5" name="Google Shape;545;p4"/>
          <p:cNvSpPr txBox="1"/>
          <p:nvPr/>
        </p:nvSpPr>
        <p:spPr>
          <a:xfrm flipH="1">
            <a:off x="8971067" y="2760875"/>
            <a:ext cx="111900" cy="428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6" name="Google Shape;546;p4"/>
          <p:cNvSpPr txBox="1"/>
          <p:nvPr/>
        </p:nvSpPr>
        <p:spPr>
          <a:xfrm flipH="1">
            <a:off x="8971288" y="1648892"/>
            <a:ext cx="111900" cy="428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7" name="Google Shape;547;p4"/>
          <p:cNvSpPr txBox="1"/>
          <p:nvPr/>
        </p:nvSpPr>
        <p:spPr>
          <a:xfrm flipH="1">
            <a:off x="8971067" y="3316867"/>
            <a:ext cx="111900" cy="428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8" name="Google Shape;548;p4"/>
          <p:cNvSpPr txBox="1"/>
          <p:nvPr/>
        </p:nvSpPr>
        <p:spPr>
          <a:xfrm>
            <a:off x="9070073" y="3872859"/>
            <a:ext cx="2514900" cy="4284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121900" lIns="18285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Share Tech"/>
                <a:ea typeface="Share Tech"/>
                <a:cs typeface="Share Tech"/>
                <a:sym typeface="Share Tech"/>
              </a:rPr>
              <a:t>Schooling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9" name="Google Shape;549;p4"/>
          <p:cNvSpPr txBox="1"/>
          <p:nvPr/>
        </p:nvSpPr>
        <p:spPr>
          <a:xfrm>
            <a:off x="9070073" y="4984843"/>
            <a:ext cx="2514900" cy="4284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121900" lIns="18285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Share Tech"/>
                <a:ea typeface="Share Tech"/>
                <a:cs typeface="Share Tech"/>
                <a:sym typeface="Share Tech"/>
              </a:rPr>
              <a:t>Thinness in child</a:t>
            </a:r>
            <a:endParaRPr sz="2000">
              <a:solidFill>
                <a:srgbClr val="3F3F3F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50" name="Google Shape;550;p4"/>
          <p:cNvSpPr txBox="1"/>
          <p:nvPr/>
        </p:nvSpPr>
        <p:spPr>
          <a:xfrm>
            <a:off x="9073129" y="5540834"/>
            <a:ext cx="2514900" cy="4284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121900" lIns="18285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Share Tech"/>
                <a:ea typeface="Share Tech"/>
                <a:cs typeface="Share Tech"/>
                <a:sym typeface="Share Tech"/>
              </a:rPr>
              <a:t>Thinness in teen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1" name="Google Shape;551;p4"/>
          <p:cNvSpPr txBox="1"/>
          <p:nvPr/>
        </p:nvSpPr>
        <p:spPr>
          <a:xfrm>
            <a:off x="9070073" y="4428851"/>
            <a:ext cx="2514900" cy="4284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121900" lIns="18285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Share Tech"/>
                <a:ea typeface="Share Tech"/>
                <a:cs typeface="Share Tech"/>
                <a:sym typeface="Share Tech"/>
              </a:rPr>
              <a:t>Income Composition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2" name="Google Shape;552;p4"/>
          <p:cNvSpPr txBox="1"/>
          <p:nvPr/>
        </p:nvSpPr>
        <p:spPr>
          <a:xfrm flipH="1">
            <a:off x="8971288" y="3872859"/>
            <a:ext cx="111900" cy="428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3" name="Google Shape;553;p4"/>
          <p:cNvSpPr txBox="1"/>
          <p:nvPr/>
        </p:nvSpPr>
        <p:spPr>
          <a:xfrm flipH="1">
            <a:off x="8971288" y="4984843"/>
            <a:ext cx="111900" cy="428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4" name="Google Shape;554;p4"/>
          <p:cNvSpPr txBox="1"/>
          <p:nvPr/>
        </p:nvSpPr>
        <p:spPr>
          <a:xfrm flipH="1">
            <a:off x="8971067" y="5540834"/>
            <a:ext cx="111900" cy="428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5" name="Google Shape;555;p4"/>
          <p:cNvSpPr txBox="1"/>
          <p:nvPr/>
        </p:nvSpPr>
        <p:spPr>
          <a:xfrm flipH="1">
            <a:off x="8971288" y="4428851"/>
            <a:ext cx="111900" cy="428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6" name="Google Shape;556;p4"/>
          <p:cNvSpPr txBox="1"/>
          <p:nvPr/>
        </p:nvSpPr>
        <p:spPr>
          <a:xfrm flipH="1">
            <a:off x="6185087" y="588300"/>
            <a:ext cx="2616600" cy="428400"/>
          </a:xfrm>
          <a:prstGeom prst="rect">
            <a:avLst/>
          </a:prstGeom>
          <a:solidFill>
            <a:srgbClr val="3477B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  <a:latin typeface="Share Tech"/>
                <a:ea typeface="Share Tech"/>
                <a:cs typeface="Share Tech"/>
                <a:sym typeface="Share Tech"/>
              </a:rPr>
              <a:t>Health-related</a:t>
            </a:r>
            <a:endParaRPr b="1" sz="2000">
              <a:solidFill>
                <a:srgbClr val="FFFFFF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57" name="Google Shape;557;p4"/>
          <p:cNvSpPr txBox="1"/>
          <p:nvPr/>
        </p:nvSpPr>
        <p:spPr>
          <a:xfrm flipH="1">
            <a:off x="8970925" y="588300"/>
            <a:ext cx="2616600" cy="428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  <a:latin typeface="Share Tech"/>
                <a:ea typeface="Share Tech"/>
                <a:cs typeface="Share Tech"/>
                <a:sym typeface="Share Tech"/>
              </a:rPr>
              <a:t>Economy-related</a:t>
            </a:r>
            <a:endParaRPr b="1" sz="2000">
              <a:solidFill>
                <a:srgbClr val="FFFFFF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58" name="Google Shape;558;p4"/>
          <p:cNvSpPr txBox="1"/>
          <p:nvPr/>
        </p:nvSpPr>
        <p:spPr>
          <a:xfrm>
            <a:off x="9072804" y="6096809"/>
            <a:ext cx="2514900" cy="4284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121900" lIns="18285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Share Tech"/>
                <a:ea typeface="Share Tech"/>
                <a:cs typeface="Share Tech"/>
                <a:sym typeface="Share Tech"/>
              </a:rPr>
              <a:t>Year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9" name="Google Shape;559;p4"/>
          <p:cNvSpPr txBox="1"/>
          <p:nvPr/>
        </p:nvSpPr>
        <p:spPr>
          <a:xfrm flipH="1">
            <a:off x="8970742" y="6096809"/>
            <a:ext cx="111900" cy="428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8325" y="2601675"/>
            <a:ext cx="825175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5"/>
          <p:cNvSpPr/>
          <p:nvPr/>
        </p:nvSpPr>
        <p:spPr>
          <a:xfrm>
            <a:off x="2334985" y="1564728"/>
            <a:ext cx="8053804" cy="914400"/>
          </a:xfrm>
          <a:prstGeom prst="round1Rect">
            <a:avLst>
              <a:gd fmla="val 16667" name="adj"/>
            </a:avLst>
          </a:prstGeom>
          <a:noFill/>
          <a:ln cap="flat" cmpd="sng" w="254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477B2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features have several missing value ranging from 15% to 23%</a:t>
            </a:r>
            <a:endParaRPr/>
          </a:p>
        </p:txBody>
      </p:sp>
      <p:sp>
        <p:nvSpPr>
          <p:cNvPr id="567" name="Google Shape;567;p5"/>
          <p:cNvSpPr txBox="1"/>
          <p:nvPr>
            <p:ph type="title"/>
          </p:nvPr>
        </p:nvSpPr>
        <p:spPr>
          <a:xfrm>
            <a:off x="837800" y="460812"/>
            <a:ext cx="105164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-US"/>
              <a:t>Missing Data</a:t>
            </a:r>
            <a:endParaRPr/>
          </a:p>
        </p:txBody>
      </p:sp>
      <p:pic>
        <p:nvPicPr>
          <p:cNvPr descr="Warning" id="568" name="Google Shape;56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2279" y="1564728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box Cross" id="569" name="Google Shape;569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1069" y="3933901"/>
            <a:ext cx="1211130" cy="1211130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5"/>
          <p:cNvSpPr txBox="1"/>
          <p:nvPr/>
        </p:nvSpPr>
        <p:spPr>
          <a:xfrm flipH="1">
            <a:off x="2334985" y="1564727"/>
            <a:ext cx="277586" cy="914400"/>
          </a:xfrm>
          <a:prstGeom prst="rect">
            <a:avLst/>
          </a:prstGeom>
          <a:solidFill>
            <a:srgbClr val="9FC3E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1" name="Google Shape;571;p5"/>
          <p:cNvSpPr txBox="1"/>
          <p:nvPr/>
        </p:nvSpPr>
        <p:spPr>
          <a:xfrm flipH="1">
            <a:off x="2334985" y="2677886"/>
            <a:ext cx="277586" cy="3720236"/>
          </a:xfrm>
          <a:prstGeom prst="rect">
            <a:avLst/>
          </a:prstGeom>
          <a:solidFill>
            <a:srgbClr val="3477B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2" name="Google Shape;572;p5"/>
          <p:cNvSpPr/>
          <p:nvPr/>
        </p:nvSpPr>
        <p:spPr>
          <a:xfrm>
            <a:off x="2334985" y="2677887"/>
            <a:ext cx="8053800" cy="3720300"/>
          </a:xfrm>
          <a:prstGeom prst="round1Rect">
            <a:avLst>
              <a:gd fmla="val 16667" name="adj"/>
            </a:avLst>
          </a:prstGeom>
          <a:noFill/>
          <a:ln cap="flat" cmpd="sng" w="254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7"/>
          <p:cNvSpPr txBox="1"/>
          <p:nvPr>
            <p:ph type="title"/>
          </p:nvPr>
        </p:nvSpPr>
        <p:spPr>
          <a:xfrm>
            <a:off x="837800" y="460812"/>
            <a:ext cx="105164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-US"/>
              <a:t>Correlations Between Variables and Outcome</a:t>
            </a:r>
            <a:endParaRPr/>
          </a:p>
        </p:txBody>
      </p:sp>
      <p:sp>
        <p:nvSpPr>
          <p:cNvPr id="579" name="Google Shape;579;p7"/>
          <p:cNvSpPr/>
          <p:nvPr/>
        </p:nvSpPr>
        <p:spPr>
          <a:xfrm>
            <a:off x="758600" y="1650650"/>
            <a:ext cx="4015200" cy="4469100"/>
          </a:xfrm>
          <a:prstGeom prst="snip1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 Insights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Features do have </a:t>
            </a:r>
            <a:r>
              <a:rPr b="1" i="0" lang="en-US" sz="1800" u="none" cap="none" strike="noStrike">
                <a:solidFill>
                  <a:srgbClr val="1E5F9F"/>
                </a:solidFill>
                <a:latin typeface="Calibri"/>
                <a:ea typeface="Calibri"/>
                <a:cs typeface="Calibri"/>
                <a:sym typeface="Calibri"/>
              </a:rPr>
              <a:t>high intercorrelation:</a:t>
            </a:r>
            <a:endParaRPr b="1" i="0" sz="1800" u="none" cap="none" strike="noStrike">
              <a:solidFill>
                <a:srgbClr val="1E5F9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1E5F9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b="1" lang="en-U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Infant </a:t>
            </a:r>
            <a:r>
              <a:rPr lang="en-U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deaths </a:t>
            </a:r>
            <a:r>
              <a:rPr lang="en-U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vs</a:t>
            </a:r>
            <a:r>
              <a:rPr lang="en-U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under-five </a:t>
            </a:r>
            <a:r>
              <a:rPr lang="en-U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deaths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Thinness in </a:t>
            </a:r>
            <a:r>
              <a:rPr b="1" lang="en-U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child</a:t>
            </a:r>
            <a:r>
              <a:rPr lang="en-U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vs</a:t>
            </a:r>
            <a:r>
              <a:rPr lang="en-U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thinness in </a:t>
            </a:r>
            <a:r>
              <a:rPr b="1" lang="en-U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teen</a:t>
            </a:r>
            <a:endParaRPr b="1"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b="1" lang="en-U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GDP</a:t>
            </a:r>
            <a:r>
              <a:rPr lang="en-U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vs </a:t>
            </a:r>
            <a:r>
              <a:rPr b="1" lang="en-U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expenditure</a:t>
            </a:r>
            <a:r>
              <a:rPr lang="en-U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%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b="1" lang="en-U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Income</a:t>
            </a:r>
            <a:r>
              <a:rPr lang="en-U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composition vs </a:t>
            </a:r>
            <a:r>
              <a:rPr b="1" lang="en-U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schooling</a:t>
            </a:r>
            <a:endParaRPr b="1" sz="1600">
              <a:solidFill>
                <a:srgbClr val="1E5F9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Some</a:t>
            </a:r>
            <a:r>
              <a:rPr b="1" i="0" lang="en-US" sz="1800" u="none" cap="none" strike="noStrike">
                <a:solidFill>
                  <a:srgbClr val="1E5F9F"/>
                </a:solidFill>
                <a:latin typeface="Calibri"/>
                <a:ea typeface="Calibri"/>
                <a:cs typeface="Calibri"/>
                <a:sym typeface="Calibri"/>
              </a:rPr>
              <a:t> correlations between features and </a:t>
            </a:r>
            <a:r>
              <a:rPr b="1" lang="en-US" sz="1800">
                <a:solidFill>
                  <a:srgbClr val="1E5F9F"/>
                </a:solidFill>
                <a:latin typeface="Calibri"/>
                <a:ea typeface="Calibri"/>
                <a:cs typeface="Calibri"/>
                <a:sym typeface="Calibri"/>
              </a:rPr>
              <a:t>life expectancy</a:t>
            </a:r>
            <a:r>
              <a:rPr b="1" i="0" lang="en-US" sz="1800" u="none" cap="none" strike="noStrike">
                <a:solidFill>
                  <a:srgbClr val="1E5F9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are also notable</a:t>
            </a:r>
            <a:endParaRPr/>
          </a:p>
        </p:txBody>
      </p:sp>
      <p:pic>
        <p:nvPicPr>
          <p:cNvPr id="580" name="Google Shape;58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7413" y="1399175"/>
            <a:ext cx="6067425" cy="49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6" name="Google Shape;58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8000" y="3586188"/>
            <a:ext cx="5532119" cy="2761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8"/>
          <p:cNvPicPr preferRelativeResize="0"/>
          <p:nvPr/>
        </p:nvPicPr>
        <p:blipFill rotWithShape="1">
          <a:blip r:embed="rId4">
            <a:alphaModFix/>
          </a:blip>
          <a:srcRect b="0" l="0" r="0" t="23312"/>
          <a:stretch/>
        </p:blipFill>
        <p:spPr>
          <a:xfrm>
            <a:off x="732325" y="1974813"/>
            <a:ext cx="5532124" cy="2117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8"/>
          <p:cNvPicPr preferRelativeResize="0"/>
          <p:nvPr/>
        </p:nvPicPr>
        <p:blipFill rotWithShape="1">
          <a:blip r:embed="rId5">
            <a:alphaModFix/>
          </a:blip>
          <a:srcRect b="0" l="0" r="0" t="23312"/>
          <a:stretch/>
        </p:blipFill>
        <p:spPr>
          <a:xfrm>
            <a:off x="5368000" y="1974825"/>
            <a:ext cx="5532124" cy="2117625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8"/>
          <p:cNvSpPr txBox="1"/>
          <p:nvPr>
            <p:ph type="title"/>
          </p:nvPr>
        </p:nvSpPr>
        <p:spPr>
          <a:xfrm>
            <a:off x="837800" y="460812"/>
            <a:ext cx="105164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-US"/>
              <a:t>Schooling, Income Composition, and Adult Mortality</a:t>
            </a:r>
            <a:endParaRPr/>
          </a:p>
        </p:txBody>
      </p:sp>
      <p:cxnSp>
        <p:nvCxnSpPr>
          <p:cNvPr id="590" name="Google Shape;590;p8"/>
          <p:cNvCxnSpPr/>
          <p:nvPr/>
        </p:nvCxnSpPr>
        <p:spPr>
          <a:xfrm>
            <a:off x="1159329" y="1910446"/>
            <a:ext cx="4245428" cy="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1" name="Google Shape;591;p8"/>
          <p:cNvSpPr txBox="1"/>
          <p:nvPr/>
        </p:nvSpPr>
        <p:spPr>
          <a:xfrm>
            <a:off x="1159329" y="1521721"/>
            <a:ext cx="543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Schooling</a:t>
            </a: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/LE Distribution (</a:t>
            </a:r>
            <a:r>
              <a:rPr b="1" lang="en-US" sz="18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C: 0.75</a:t>
            </a: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592" name="Google Shape;592;p8"/>
          <p:cNvSpPr/>
          <p:nvPr/>
        </p:nvSpPr>
        <p:spPr>
          <a:xfrm>
            <a:off x="1338944" y="4093855"/>
            <a:ext cx="4065814" cy="1800760"/>
          </a:xfrm>
          <a:prstGeom prst="round1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8"/>
          <p:cNvSpPr txBox="1"/>
          <p:nvPr/>
        </p:nvSpPr>
        <p:spPr>
          <a:xfrm>
            <a:off x="5916786" y="1521721"/>
            <a:ext cx="54374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Income </a:t>
            </a: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Composition/LE</a:t>
            </a: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Distribution </a:t>
            </a: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en-US" sz="18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C: 0.72</a:t>
            </a: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cxnSp>
        <p:nvCxnSpPr>
          <p:cNvPr id="594" name="Google Shape;594;p8"/>
          <p:cNvCxnSpPr/>
          <p:nvPr/>
        </p:nvCxnSpPr>
        <p:spPr>
          <a:xfrm>
            <a:off x="5916786" y="1910446"/>
            <a:ext cx="4245428" cy="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5" name="Google Shape;595;p8"/>
          <p:cNvSpPr txBox="1"/>
          <p:nvPr/>
        </p:nvSpPr>
        <p:spPr>
          <a:xfrm>
            <a:off x="5887379" y="3715898"/>
            <a:ext cx="54374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Adult Mortality</a:t>
            </a: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/LE </a:t>
            </a: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Distribution </a:t>
            </a: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en-US" sz="18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C: -0.7</a:t>
            </a: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cxnSp>
        <p:nvCxnSpPr>
          <p:cNvPr id="596" name="Google Shape;596;p8"/>
          <p:cNvCxnSpPr/>
          <p:nvPr/>
        </p:nvCxnSpPr>
        <p:spPr>
          <a:xfrm>
            <a:off x="5887379" y="4104623"/>
            <a:ext cx="4245428" cy="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7" name="Google Shape;597;p8"/>
          <p:cNvSpPr txBox="1"/>
          <p:nvPr/>
        </p:nvSpPr>
        <p:spPr>
          <a:xfrm>
            <a:off x="1592037" y="4366782"/>
            <a:ext cx="381272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Countries</a:t>
            </a: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with higher years of schooling (&gt;10), Income composition index (&gt;0.5), and lower adult mortality (&lt;200 per 1000 people) tend to have </a:t>
            </a:r>
            <a:r>
              <a:rPr b="1" lang="en-US" sz="1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significantly higher</a:t>
            </a: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life expectancy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2020-10-26T07:20:15Z</dcterms:created>
  <dc:creator>Tian Sixuan</dc:creator>
</cp:coreProperties>
</file>