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50" r:id="rId1"/>
    <p:sldMasterId id="2147483659" r:id="rId2"/>
    <p:sldMasterId id="2147483657" r:id="rId3"/>
    <p:sldMasterId id="2147483653" r:id="rId4"/>
  </p:sldMasterIdLst>
  <p:notesMasterIdLst>
    <p:notesMasterId r:id="rId6"/>
  </p:notesMasterIdLst>
  <p:handoutMasterIdLst>
    <p:handoutMasterId r:id="rId7"/>
  </p:handoutMasterIdLst>
  <p:sldIdLst>
    <p:sldId id="256" r:id="rId5"/>
  </p:sldIdLst>
  <p:sldSz cx="292608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userDrawn="1">
          <p15:clr>
            <a:srgbClr val="A4A3A4"/>
          </p15:clr>
        </p15:guide>
        <p15:guide id="2" orient="horz" pos="144" userDrawn="1">
          <p15:clr>
            <a:srgbClr val="A4A3A4"/>
          </p15:clr>
        </p15:guide>
        <p15:guide id="3" orient="horz" pos="10080" userDrawn="1">
          <p15:clr>
            <a:srgbClr val="A4A3A4"/>
          </p15:clr>
        </p15:guide>
        <p15:guide id="4" orient="horz" pos="24" userDrawn="1">
          <p15:clr>
            <a:srgbClr val="A4A3A4"/>
          </p15:clr>
        </p15:guide>
        <p15:guide id="5" pos="387" userDrawn="1">
          <p15:clr>
            <a:srgbClr val="A4A3A4"/>
          </p15:clr>
        </p15:guide>
        <p15:guide id="6" pos="1804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49" autoAdjust="0"/>
    <p:restoredTop sz="94706" autoAdjust="0"/>
  </p:normalViewPr>
  <p:slideViewPr>
    <p:cSldViewPr snapToGrid="0" snapToObjects="1" showGuides="1">
      <p:cViewPr varScale="1">
        <p:scale>
          <a:sx n="66" d="100"/>
          <a:sy n="66" d="100"/>
        </p:scale>
        <p:origin x="108" y="264"/>
      </p:cViewPr>
      <p:guideLst>
        <p:guide orient="horz" pos="1659"/>
        <p:guide orient="horz" pos="144"/>
        <p:guide orient="horz" pos="10080"/>
        <p:guide orient="horz" pos="24"/>
        <p:guide pos="387"/>
        <p:guide pos="1804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0" d="100"/>
          <a:sy n="80" d="100"/>
        </p:scale>
        <p:origin x="257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5/14/2021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622097"/>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079513"/>
            <a:ext cx="13813365"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622097"/>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622097"/>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08348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84"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85"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extLst>
      <p:ext uri="{BB962C8B-B14F-4D97-AF65-F5344CB8AC3E}">
        <p14:creationId xmlns:p14="http://schemas.microsoft.com/office/powerpoint/2010/main" val="199740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622097"/>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079513"/>
            <a:ext cx="13813365"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622097"/>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622097"/>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08348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84"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85"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extLst>
      <p:ext uri="{BB962C8B-B14F-4D97-AF65-F5344CB8AC3E}">
        <p14:creationId xmlns:p14="http://schemas.microsoft.com/office/powerpoint/2010/main" val="3710510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extLst>
      <p:ext uri="{BB962C8B-B14F-4D97-AF65-F5344CB8AC3E}">
        <p14:creationId xmlns:p14="http://schemas.microsoft.com/office/powerpoint/2010/main" val="72325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622097"/>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079513"/>
            <a:ext cx="13813365"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622097"/>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622097"/>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08348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84"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85"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extLst>
      <p:ext uri="{BB962C8B-B14F-4D97-AF65-F5344CB8AC3E}">
        <p14:creationId xmlns:p14="http://schemas.microsoft.com/office/powerpoint/2010/main" val="1344642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1" y="3063162"/>
            <a:ext cx="906085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22097"/>
            <a:ext cx="9048751"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14892" y="9035725"/>
            <a:ext cx="906190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628053" y="8610714"/>
            <a:ext cx="904875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0102850" y="10733347"/>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0102850" y="10275931"/>
            <a:ext cx="9047690"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0108143" y="3087451"/>
            <a:ext cx="904769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0102850" y="2622097"/>
            <a:ext cx="9052983"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9597159" y="2622097"/>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9597159" y="3063162"/>
            <a:ext cx="905068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9597159" y="8594660"/>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9593805" y="9056045"/>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9597159" y="12828928"/>
            <a:ext cx="905068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9597160" y="13290313"/>
            <a:ext cx="9054041"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2"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5"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7"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622097"/>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079513"/>
            <a:ext cx="13813365"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622097"/>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622097"/>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08348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84"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85"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extLst>
      <p:ext uri="{BB962C8B-B14F-4D97-AF65-F5344CB8AC3E}">
        <p14:creationId xmlns:p14="http://schemas.microsoft.com/office/powerpoint/2010/main" val="2388516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622097"/>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079513"/>
            <a:ext cx="13813365"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622097"/>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622097"/>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08348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84"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85"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s://www.posterpresentations.com/research" TargetMode="External"/><Relationship Id="rId3" Type="http://schemas.openxmlformats.org/officeDocument/2006/relationships/slideLayout" Target="../slideLayouts/slideLayout3.xml"/><Relationship Id="rId7" Type="http://schemas.openxmlformats.org/officeDocument/2006/relationships/image" Target="../media/image3.png"/><Relationship Id="rId12"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6.png"/><Relationship Id="rId5" Type="http://schemas.openxmlformats.org/officeDocument/2006/relationships/image" Target="../media/image1.png"/><Relationship Id="rId10" Type="http://schemas.openxmlformats.org/officeDocument/2006/relationships/image" Target="../media/image5.png"/><Relationship Id="rId4" Type="http://schemas.openxmlformats.org/officeDocument/2006/relationships/theme" Target="../theme/theme1.xml"/><Relationship Id="rId9" Type="http://schemas.openxmlformats.org/officeDocument/2006/relationships/hyperlink" Target="https://www.posterpresentations.com/how-to-change-the-research-poster-template-colors.html" TargetMode="External"/><Relationship Id="rId14" Type="http://schemas.openxmlformats.org/officeDocument/2006/relationships/image" Target="../media/image8.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s://www.posterpresentations.com/how-to-change-the-research-poster-template-colors.html" TargetMode="External"/><Relationship Id="rId13" Type="http://schemas.openxmlformats.org/officeDocument/2006/relationships/image" Target="../media/image8.png"/><Relationship Id="rId3" Type="http://schemas.openxmlformats.org/officeDocument/2006/relationships/theme" Target="../theme/theme3.xml"/><Relationship Id="rId7" Type="http://schemas.openxmlformats.org/officeDocument/2006/relationships/image" Target="../media/image4.png"/><Relationship Id="rId12" Type="http://schemas.openxmlformats.org/officeDocument/2006/relationships/hyperlink" Target="https://www.posterpresentations.com/research" TargetMode="Externa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4.xml"/><Relationship Id="rId1" Type="http://schemas.openxmlformats.org/officeDocument/2006/relationships/slideLayout" Target="../slideLayouts/slideLayout8.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lumMod val="60000"/>
            <a:lumOff val="40000"/>
            <a:alpha val="91000"/>
          </a:schemeClr>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D951A23-7FFD-204C-869A-7469BE75700C}"/>
              </a:ext>
            </a:extLst>
          </p:cNvPr>
          <p:cNvGrpSpPr/>
          <p:nvPr userDrawn="1"/>
        </p:nvGrpSpPr>
        <p:grpSpPr>
          <a:xfrm>
            <a:off x="-86402" y="-57150"/>
            <a:ext cx="29433603" cy="16573500"/>
            <a:chOff x="-81002" y="-57150"/>
            <a:chExt cx="27594003" cy="16573500"/>
          </a:xfrm>
        </p:grpSpPr>
        <p:sp>
          <p:nvSpPr>
            <p:cNvPr id="18" name="Text Box 14">
              <a:extLst>
                <a:ext uri="{FF2B5EF4-FFF2-40B4-BE49-F238E27FC236}">
                  <a16:creationId xmlns:a16="http://schemas.microsoft.com/office/drawing/2014/main" id="{5CADBED4-23B3-AF42-BFCE-723FDBBF101F}"/>
                </a:ext>
              </a:extLst>
            </p:cNvPr>
            <p:cNvSpPr txBox="1">
              <a:spLocks noChangeArrowheads="1"/>
            </p:cNvSpPr>
            <p:nvPr userDrawn="1"/>
          </p:nvSpPr>
          <p:spPr bwMode="auto">
            <a:xfrm>
              <a:off x="918370" y="16156940"/>
              <a:ext cx="1571625" cy="200575"/>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19" name="Freeform 18">
              <a:extLst>
                <a:ext uri="{FF2B5EF4-FFF2-40B4-BE49-F238E27FC236}">
                  <a16:creationId xmlns:a16="http://schemas.microsoft.com/office/drawing/2014/main" id="{91BD7D7F-62B0-8943-A75B-964AE3FA2ACD}"/>
                </a:ext>
              </a:extLst>
            </p:cNvPr>
            <p:cNvSpPr/>
            <p:nvPr userDrawn="1"/>
          </p:nvSpPr>
          <p:spPr>
            <a:xfrm>
              <a:off x="-36170" y="-48064"/>
              <a:ext cx="27549171" cy="1656441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dirty="0"/>
            </a:p>
          </p:txBody>
        </p:sp>
        <p:sp>
          <p:nvSpPr>
            <p:cNvPr id="20" name="Freeform 19">
              <a:extLst>
                <a:ext uri="{FF2B5EF4-FFF2-40B4-BE49-F238E27FC236}">
                  <a16:creationId xmlns:a16="http://schemas.microsoft.com/office/drawing/2014/main" id="{F5781D29-8D26-CC47-8DC4-40A80CE43282}"/>
                </a:ext>
              </a:extLst>
            </p:cNvPr>
            <p:cNvSpPr/>
            <p:nvPr userDrawn="1"/>
          </p:nvSpPr>
          <p:spPr>
            <a:xfrm flipH="1" flipV="1">
              <a:off x="-36170" y="-48064"/>
              <a:ext cx="27549169" cy="1655589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21" name="Freeform 20">
              <a:extLst>
                <a:ext uri="{FF2B5EF4-FFF2-40B4-BE49-F238E27FC236}">
                  <a16:creationId xmlns:a16="http://schemas.microsoft.com/office/drawing/2014/main" id="{7682AA11-F0B4-4A45-BA47-EA99831A6CA8}"/>
                </a:ext>
              </a:extLst>
            </p:cNvPr>
            <p:cNvSpPr/>
            <p:nvPr userDrawn="1"/>
          </p:nvSpPr>
          <p:spPr>
            <a:xfrm>
              <a:off x="-81002" y="-57150"/>
              <a:ext cx="27594003" cy="16573500"/>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22" name="Text Box 14">
              <a:extLst>
                <a:ext uri="{FF2B5EF4-FFF2-40B4-BE49-F238E27FC236}">
                  <a16:creationId xmlns:a16="http://schemas.microsoft.com/office/drawing/2014/main" id="{48717DCE-020D-0045-A9DC-584FF4C3946E}"/>
                </a:ext>
              </a:extLst>
            </p:cNvPr>
            <p:cNvSpPr txBox="1">
              <a:spLocks noChangeArrowheads="1"/>
            </p:cNvSpPr>
            <p:nvPr userDrawn="1"/>
          </p:nvSpPr>
          <p:spPr bwMode="auto">
            <a:xfrm>
              <a:off x="918368" y="15962954"/>
              <a:ext cx="1571625" cy="211282"/>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2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grpSp>
      <p:graphicFrame>
        <p:nvGraphicFramePr>
          <p:cNvPr id="10" name="Table 9">
            <a:extLst>
              <a:ext uri="{FF2B5EF4-FFF2-40B4-BE49-F238E27FC236}">
                <a16:creationId xmlns:a16="http://schemas.microsoft.com/office/drawing/2014/main" id="{50E72AA0-F147-7040-A57D-4E62E8BBD767}"/>
              </a:ext>
            </a:extLst>
          </p:cNvPr>
          <p:cNvGraphicFramePr>
            <a:graphicFrameLocks noGrp="1"/>
          </p:cNvGraphicFramePr>
          <p:nvPr userDrawn="1">
            <p:extLst>
              <p:ext uri="{D42A27DB-BD31-4B8C-83A1-F6EECF244321}">
                <p14:modId xmlns:p14="http://schemas.microsoft.com/office/powerpoint/2010/main" val="303592279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r>
                        <a:rPr lang="en-US" sz="1200" dirty="0">
                          <a:solidFill>
                            <a:schemeClr val="bg1"/>
                          </a:solidFill>
                          <a:latin typeface="Arial" panose="020B0604020202020204" pitchFamily="34" charset="0"/>
                          <a:cs typeface="Arial" panose="020B0604020202020204" pitchFamily="34" charset="0"/>
                        </a:rPr>
                        <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r>
                        <a:rPr lang="en-US" sz="1000" b="0" baseline="0" dirty="0">
                          <a:solidFill>
                            <a:srgbClr val="FFC000"/>
                          </a:solidFill>
                          <a:latin typeface="Arial" panose="020B0604020202020204" pitchFamily="34" charset="0"/>
                          <a:cs typeface="Arial" panose="020B0604020202020204" pitchFamily="34" charset="0"/>
                        </a:rPr>
                        <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5"/>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r>
                        <a:rPr lang="en-US" sz="1000" b="0" baseline="0" dirty="0">
                          <a:solidFill>
                            <a:srgbClr val="FFC000"/>
                          </a:solidFill>
                          <a:latin typeface="Arial" panose="020B0604020202020204" pitchFamily="34" charset="0"/>
                          <a:cs typeface="Arial" panose="020B0604020202020204" pitchFamily="34" charset="0"/>
                        </a:rPr>
                        <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6"/>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r>
                        <a:rPr lang="en-US" sz="1000" b="0" baseline="0" dirty="0">
                          <a:solidFill>
                            <a:schemeClr val="bg1"/>
                          </a:solidFill>
                          <a:latin typeface="Arial" panose="020B0604020202020204" pitchFamily="34" charset="0"/>
                          <a:cs typeface="Arial" panose="020B0604020202020204" pitchFamily="34" charset="0"/>
                        </a:rPr>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1000" b="0" baseline="0" dirty="0">
                          <a:solidFill>
                            <a:schemeClr val="bg1"/>
                          </a:solidFill>
                          <a:latin typeface="Arial" panose="020B0604020202020204" pitchFamily="34" charset="0"/>
                          <a:cs typeface="Arial" panose="020B0604020202020204" pitchFamily="34" charset="0"/>
                        </a:rPr>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1000" b="0" baseline="0" dirty="0">
                          <a:solidFill>
                            <a:schemeClr val="bg1"/>
                          </a:solidFill>
                          <a:latin typeface="Arial" panose="020B0604020202020204" pitchFamily="34" charset="0"/>
                          <a:cs typeface="Arial" panose="020B0604020202020204" pitchFamily="34" charset="0"/>
                        </a:rPr>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1000" b="0" baseline="0" dirty="0">
                          <a:solidFill>
                            <a:schemeClr val="bg1"/>
                          </a:solidFill>
                          <a:latin typeface="Arial" panose="020B0604020202020204" pitchFamily="34" charset="0"/>
                          <a:cs typeface="Arial" panose="020B0604020202020204" pitchFamily="34" charset="0"/>
                        </a:rPr>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7"/>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2" name="Table 11">
            <a:extLst>
              <a:ext uri="{FF2B5EF4-FFF2-40B4-BE49-F238E27FC236}">
                <a16:creationId xmlns:a16="http://schemas.microsoft.com/office/drawing/2014/main" id="{A5873058-EF11-4846-BD70-E06FB3E7BC2A}"/>
              </a:ext>
            </a:extLst>
          </p:cNvPr>
          <p:cNvGraphicFramePr>
            <a:graphicFrameLocks noGrp="1"/>
          </p:cNvGraphicFramePr>
          <p:nvPr userDrawn="1">
            <p:extLst>
              <p:ext uri="{D42A27DB-BD31-4B8C-83A1-F6EECF244321}">
                <p14:modId xmlns:p14="http://schemas.microsoft.com/office/powerpoint/2010/main" val="3697004425"/>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9">
                            <a:extLst>
                              <a:ext uri="{A12FA001-AC4F-418D-AE19-62706E023703}">
                                <ahyp:hlinkClr xmlns:ahyp="http://schemas.microsoft.com/office/drawing/2018/hyperlinkcolor" xmlns=""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10"/>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11"/>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r>
                        <a:rPr lang="en-US" sz="1400" b="1" noProof="0" dirty="0">
                          <a:solidFill>
                            <a:srgbClr val="D9D9D9"/>
                          </a:solidFill>
                          <a:latin typeface="Arial"/>
                          <a:cs typeface="Arial"/>
                        </a:rPr>
                        <a:t/>
                      </a: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r>
                        <a:rPr lang="en-US" sz="1400" b="1" noProof="0" dirty="0">
                          <a:solidFill>
                            <a:srgbClr val="D9D9D9"/>
                          </a:solidFill>
                          <a:latin typeface="Arial"/>
                          <a:cs typeface="Arial"/>
                        </a:rPr>
                        <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3">
                            <a:extLst>
                              <a:ext uri="{A12FA001-AC4F-418D-AE19-62706E023703}">
                                <ahyp:hlinkClr xmlns:ahyp="http://schemas.microsoft.com/office/drawing/2018/hyperlinkcolor" xmlns="" val="tx"/>
                              </a:ext>
                            </a:extLst>
                          </a:hlinkClick>
                        </a:rPr>
                        <a:t>https://www.PosterPresentations.com/</a:t>
                      </a:r>
                      <a:r>
                        <a:rPr lang="en-US" sz="1600" b="1" u="sng" noProof="0" dirty="0">
                          <a:solidFill>
                            <a:srgbClr val="FFC000"/>
                          </a:solidFill>
                          <a:latin typeface="Arial"/>
                          <a:cs typeface="Arial"/>
                          <a:hlinkClick r:id="rId13">
                            <a:extLst>
                              <a:ext uri="{A12FA001-AC4F-418D-AE19-62706E023703}">
                                <ahyp:hlinkClr xmlns:ahyp="http://schemas.microsoft.com/office/drawing/2018/hyperlinkcolor" xmlns=""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4">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4">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r>
                        <a:rPr lang="en-US" sz="1000" dirty="0">
                          <a:solidFill>
                            <a:schemeClr val="bg1">
                              <a:lumMod val="85000"/>
                            </a:schemeClr>
                          </a:solidFill>
                          <a:latin typeface="Arial"/>
                          <a:cs typeface="Arial"/>
                        </a:rPr>
                        <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 id="2147483662" r:id="rId2"/>
    <p:sldLayoutId id="2147483714" r:id="rId3"/>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lumMod val="60000"/>
            <a:lumOff val="40000"/>
            <a:alpha val="91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13C9E09-17E0-7E46-9EC7-99AF8216A004}"/>
              </a:ext>
            </a:extLst>
          </p:cNvPr>
          <p:cNvGrpSpPr/>
          <p:nvPr userDrawn="1"/>
        </p:nvGrpSpPr>
        <p:grpSpPr>
          <a:xfrm>
            <a:off x="-86402" y="-57150"/>
            <a:ext cx="29433603" cy="16573500"/>
            <a:chOff x="-81002" y="-57150"/>
            <a:chExt cx="27594003" cy="16573500"/>
          </a:xfrm>
        </p:grpSpPr>
        <p:sp>
          <p:nvSpPr>
            <p:cNvPr id="10" name="Text Box 14"/>
            <p:cNvSpPr txBox="1">
              <a:spLocks noChangeArrowheads="1"/>
            </p:cNvSpPr>
            <p:nvPr userDrawn="1"/>
          </p:nvSpPr>
          <p:spPr bwMode="auto">
            <a:xfrm>
              <a:off x="918370" y="16156940"/>
              <a:ext cx="1571625" cy="200575"/>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74" name="Freeform 73"/>
            <p:cNvSpPr/>
            <p:nvPr userDrawn="1"/>
          </p:nvSpPr>
          <p:spPr>
            <a:xfrm>
              <a:off x="-36170" y="-48064"/>
              <a:ext cx="27549171" cy="1656441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dirty="0"/>
            </a:p>
          </p:txBody>
        </p:sp>
        <p:sp>
          <p:nvSpPr>
            <p:cNvPr id="75" name="Freeform 74"/>
            <p:cNvSpPr/>
            <p:nvPr userDrawn="1"/>
          </p:nvSpPr>
          <p:spPr>
            <a:xfrm flipH="1" flipV="1">
              <a:off x="-36170" y="-48064"/>
              <a:ext cx="27549169" cy="1655589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6" name="Freeform 75"/>
            <p:cNvSpPr/>
            <p:nvPr userDrawn="1"/>
          </p:nvSpPr>
          <p:spPr>
            <a:xfrm>
              <a:off x="-81002" y="-57150"/>
              <a:ext cx="27594003" cy="16573500"/>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77" name="Text Box 14"/>
            <p:cNvSpPr txBox="1">
              <a:spLocks noChangeArrowheads="1"/>
            </p:cNvSpPr>
            <p:nvPr userDrawn="1"/>
          </p:nvSpPr>
          <p:spPr bwMode="auto">
            <a:xfrm>
              <a:off x="918368" y="15962954"/>
              <a:ext cx="1571625" cy="211282"/>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2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grpSp>
    </p:spTree>
    <p:extLst>
      <p:ext uri="{BB962C8B-B14F-4D97-AF65-F5344CB8AC3E}">
        <p14:creationId xmlns:p14="http://schemas.microsoft.com/office/powerpoint/2010/main" val="3254691146"/>
      </p:ext>
    </p:extLst>
  </p:cSld>
  <p:clrMap bg1="lt1" tx1="dk1" bg2="lt2" tx2="dk2" accent1="accent1" accent2="accent2" accent3="accent3" accent4="accent4" accent5="accent5" accent6="accent6" hlink="hlink" folHlink="folHlink"/>
  <p:sldLayoutIdLst>
    <p:sldLayoutId id="2147483660" r:id="rId1"/>
    <p:sldLayoutId id="2147483663" r:id="rId2"/>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lumMod val="60000"/>
            <a:lumOff val="40000"/>
            <a:alpha val="91000"/>
          </a:schemeClr>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88D2DC4-BB04-E448-8C7E-D83ECE59E0A9}"/>
              </a:ext>
            </a:extLst>
          </p:cNvPr>
          <p:cNvGrpSpPr/>
          <p:nvPr userDrawn="1"/>
        </p:nvGrpSpPr>
        <p:grpSpPr>
          <a:xfrm>
            <a:off x="-86402" y="-57150"/>
            <a:ext cx="29433603" cy="16573500"/>
            <a:chOff x="-81002" y="-57150"/>
            <a:chExt cx="27594003" cy="16573500"/>
          </a:xfrm>
        </p:grpSpPr>
        <p:sp>
          <p:nvSpPr>
            <p:cNvPr id="10" name="Text Box 14">
              <a:extLst>
                <a:ext uri="{FF2B5EF4-FFF2-40B4-BE49-F238E27FC236}">
                  <a16:creationId xmlns:a16="http://schemas.microsoft.com/office/drawing/2014/main" id="{9057DDE1-2C35-A94D-AE0E-143FC424CC09}"/>
                </a:ext>
              </a:extLst>
            </p:cNvPr>
            <p:cNvSpPr txBox="1">
              <a:spLocks noChangeArrowheads="1"/>
            </p:cNvSpPr>
            <p:nvPr userDrawn="1"/>
          </p:nvSpPr>
          <p:spPr bwMode="auto">
            <a:xfrm>
              <a:off x="918370" y="16156940"/>
              <a:ext cx="1571625" cy="200575"/>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11" name="Freeform 10">
              <a:extLst>
                <a:ext uri="{FF2B5EF4-FFF2-40B4-BE49-F238E27FC236}">
                  <a16:creationId xmlns:a16="http://schemas.microsoft.com/office/drawing/2014/main" id="{420842D6-2FEB-3848-A8D0-21FB47BA78A6}"/>
                </a:ext>
              </a:extLst>
            </p:cNvPr>
            <p:cNvSpPr/>
            <p:nvPr userDrawn="1"/>
          </p:nvSpPr>
          <p:spPr>
            <a:xfrm>
              <a:off x="-36170" y="-48064"/>
              <a:ext cx="27549171" cy="1656441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dirty="0"/>
            </a:p>
          </p:txBody>
        </p:sp>
        <p:sp>
          <p:nvSpPr>
            <p:cNvPr id="12" name="Freeform 11">
              <a:extLst>
                <a:ext uri="{FF2B5EF4-FFF2-40B4-BE49-F238E27FC236}">
                  <a16:creationId xmlns:a16="http://schemas.microsoft.com/office/drawing/2014/main" id="{E6969F7F-7C4B-DF42-92F1-67600F44C4A2}"/>
                </a:ext>
              </a:extLst>
            </p:cNvPr>
            <p:cNvSpPr/>
            <p:nvPr userDrawn="1"/>
          </p:nvSpPr>
          <p:spPr>
            <a:xfrm flipH="1" flipV="1">
              <a:off x="-36170" y="-48064"/>
              <a:ext cx="27549169" cy="1655589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3" name="Freeform 12">
              <a:extLst>
                <a:ext uri="{FF2B5EF4-FFF2-40B4-BE49-F238E27FC236}">
                  <a16:creationId xmlns:a16="http://schemas.microsoft.com/office/drawing/2014/main" id="{77827C27-C81F-4244-A3D1-3216516AC38C}"/>
                </a:ext>
              </a:extLst>
            </p:cNvPr>
            <p:cNvSpPr/>
            <p:nvPr userDrawn="1"/>
          </p:nvSpPr>
          <p:spPr>
            <a:xfrm>
              <a:off x="-81002" y="-57150"/>
              <a:ext cx="27594003" cy="16573500"/>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4" name="Text Box 14">
              <a:extLst>
                <a:ext uri="{FF2B5EF4-FFF2-40B4-BE49-F238E27FC236}">
                  <a16:creationId xmlns:a16="http://schemas.microsoft.com/office/drawing/2014/main" id="{B3A834B2-5A03-C44F-82B1-67800C5FEE43}"/>
                </a:ext>
              </a:extLst>
            </p:cNvPr>
            <p:cNvSpPr txBox="1">
              <a:spLocks noChangeArrowheads="1"/>
            </p:cNvSpPr>
            <p:nvPr userDrawn="1"/>
          </p:nvSpPr>
          <p:spPr bwMode="auto">
            <a:xfrm>
              <a:off x="918368" y="15962954"/>
              <a:ext cx="1571625" cy="211282"/>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2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grpSp>
      <p:graphicFrame>
        <p:nvGraphicFramePr>
          <p:cNvPr id="16" name="Table 15">
            <a:extLst>
              <a:ext uri="{FF2B5EF4-FFF2-40B4-BE49-F238E27FC236}">
                <a16:creationId xmlns:a16="http://schemas.microsoft.com/office/drawing/2014/main" id="{122E5797-8370-9542-8F10-E667129197F7}"/>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r>
                        <a:rPr lang="en-US" sz="1200" dirty="0">
                          <a:solidFill>
                            <a:schemeClr val="bg1"/>
                          </a:solidFill>
                          <a:latin typeface="Arial" panose="020B0604020202020204" pitchFamily="34" charset="0"/>
                          <a:cs typeface="Arial" panose="020B0604020202020204" pitchFamily="34" charset="0"/>
                        </a:rPr>
                        <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r>
                        <a:rPr lang="en-US" sz="1000" b="0" baseline="0" dirty="0">
                          <a:solidFill>
                            <a:srgbClr val="FFC000"/>
                          </a:solidFill>
                          <a:latin typeface="Arial" panose="020B0604020202020204" pitchFamily="34" charset="0"/>
                          <a:cs typeface="Arial" panose="020B0604020202020204" pitchFamily="34" charset="0"/>
                        </a:rPr>
                        <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r>
                        <a:rPr lang="en-US" sz="1000" b="0" baseline="0" dirty="0">
                          <a:solidFill>
                            <a:srgbClr val="FFC000"/>
                          </a:solidFill>
                          <a:latin typeface="Arial" panose="020B0604020202020204" pitchFamily="34" charset="0"/>
                          <a:cs typeface="Arial" panose="020B0604020202020204" pitchFamily="34" charset="0"/>
                        </a:rPr>
                        <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5"/>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r>
                        <a:rPr lang="en-US" sz="1000" b="0" baseline="0" dirty="0">
                          <a:solidFill>
                            <a:schemeClr val="bg1"/>
                          </a:solidFill>
                          <a:latin typeface="Arial" panose="020B0604020202020204" pitchFamily="34" charset="0"/>
                          <a:cs typeface="Arial" panose="020B0604020202020204" pitchFamily="34" charset="0"/>
                        </a:rPr>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1000" b="0" baseline="0" dirty="0">
                          <a:solidFill>
                            <a:schemeClr val="bg1"/>
                          </a:solidFill>
                          <a:latin typeface="Arial" panose="020B0604020202020204" pitchFamily="34" charset="0"/>
                          <a:cs typeface="Arial" panose="020B0604020202020204" pitchFamily="34" charset="0"/>
                        </a:rPr>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1000" b="0" baseline="0" dirty="0">
                          <a:solidFill>
                            <a:schemeClr val="bg1"/>
                          </a:solidFill>
                          <a:latin typeface="Arial" panose="020B0604020202020204" pitchFamily="34" charset="0"/>
                          <a:cs typeface="Arial" panose="020B0604020202020204" pitchFamily="34" charset="0"/>
                        </a:rPr>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1000" b="0" baseline="0" dirty="0">
                          <a:solidFill>
                            <a:schemeClr val="bg1"/>
                          </a:solidFill>
                          <a:latin typeface="Arial" panose="020B0604020202020204" pitchFamily="34" charset="0"/>
                          <a:cs typeface="Arial" panose="020B0604020202020204" pitchFamily="34" charset="0"/>
                        </a:rPr>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6"/>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7"/>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7" name="Table 16">
            <a:extLst>
              <a:ext uri="{FF2B5EF4-FFF2-40B4-BE49-F238E27FC236}">
                <a16:creationId xmlns:a16="http://schemas.microsoft.com/office/drawing/2014/main" id="{89064987-859E-D34C-A9F6-834407C918E7}"/>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8">
                            <a:extLst>
                              <a:ext uri="{A12FA001-AC4F-418D-AE19-62706E023703}">
                                <ahyp:hlinkClr xmlns:ahyp="http://schemas.microsoft.com/office/drawing/2018/hyperlinkcolor" xmlns=""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10"/>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r>
                        <a:rPr lang="en-US" sz="1400" b="1" noProof="0" dirty="0">
                          <a:solidFill>
                            <a:srgbClr val="D9D9D9"/>
                          </a:solidFill>
                          <a:latin typeface="Arial"/>
                          <a:cs typeface="Arial"/>
                        </a:rPr>
                        <a:t/>
                      </a: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r>
                        <a:rPr lang="en-US" sz="1400" b="1" noProof="0" dirty="0">
                          <a:solidFill>
                            <a:srgbClr val="D9D9D9"/>
                          </a:solidFill>
                          <a:latin typeface="Arial"/>
                          <a:cs typeface="Arial"/>
                        </a:rPr>
                        <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2">
                            <a:extLst>
                              <a:ext uri="{A12FA001-AC4F-418D-AE19-62706E023703}">
                                <ahyp:hlinkClr xmlns:ahyp="http://schemas.microsoft.com/office/drawing/2018/hyperlinkcolor" xmlns="" val="tx"/>
                              </a:ext>
                            </a:extLst>
                          </a:hlinkClick>
                        </a:rPr>
                        <a:t>https://www.PosterPresentations.com/</a:t>
                      </a:r>
                      <a:r>
                        <a:rPr lang="en-US" sz="1600" b="1" u="sng" noProof="0" dirty="0">
                          <a:solidFill>
                            <a:srgbClr val="FFC000"/>
                          </a:solidFill>
                          <a:latin typeface="Arial"/>
                          <a:cs typeface="Arial"/>
                          <a:hlinkClick r:id="rId12">
                            <a:extLst>
                              <a:ext uri="{A12FA001-AC4F-418D-AE19-62706E023703}">
                                <ahyp:hlinkClr xmlns:ahyp="http://schemas.microsoft.com/office/drawing/2018/hyperlinkcolor" xmlns=""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3">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3">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r>
                        <a:rPr lang="en-US" sz="1000" dirty="0">
                          <a:solidFill>
                            <a:schemeClr val="bg1">
                              <a:lumMod val="85000"/>
                            </a:schemeClr>
                          </a:solidFill>
                          <a:latin typeface="Arial"/>
                          <a:cs typeface="Arial"/>
                        </a:rPr>
                        <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 id="2147483661" r:id="rId2"/>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lumMod val="60000"/>
            <a:lumOff val="40000"/>
            <a:alpha val="91000"/>
          </a:schemeClr>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53DFC0-C8CC-4048-8C0E-EB7A9A197D43}"/>
              </a:ext>
            </a:extLst>
          </p:cNvPr>
          <p:cNvGrpSpPr/>
          <p:nvPr userDrawn="1"/>
        </p:nvGrpSpPr>
        <p:grpSpPr>
          <a:xfrm>
            <a:off x="-86402" y="-57150"/>
            <a:ext cx="29433603" cy="16573500"/>
            <a:chOff x="-81002" y="-57150"/>
            <a:chExt cx="27594003" cy="16573500"/>
          </a:xfrm>
        </p:grpSpPr>
        <p:sp>
          <p:nvSpPr>
            <p:cNvPr id="10" name="Text Box 14">
              <a:extLst>
                <a:ext uri="{FF2B5EF4-FFF2-40B4-BE49-F238E27FC236}">
                  <a16:creationId xmlns:a16="http://schemas.microsoft.com/office/drawing/2014/main" id="{F703386D-7CF5-C24D-BCA4-7EA8DDB033FA}"/>
                </a:ext>
              </a:extLst>
            </p:cNvPr>
            <p:cNvSpPr txBox="1">
              <a:spLocks noChangeArrowheads="1"/>
            </p:cNvSpPr>
            <p:nvPr userDrawn="1"/>
          </p:nvSpPr>
          <p:spPr bwMode="auto">
            <a:xfrm>
              <a:off x="918370" y="16156940"/>
              <a:ext cx="1571625" cy="200575"/>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
          <p:nvSpPr>
            <p:cNvPr id="11" name="Freeform 10">
              <a:extLst>
                <a:ext uri="{FF2B5EF4-FFF2-40B4-BE49-F238E27FC236}">
                  <a16:creationId xmlns:a16="http://schemas.microsoft.com/office/drawing/2014/main" id="{8884A6D1-9E34-AB48-80E7-685F32A4596E}"/>
                </a:ext>
              </a:extLst>
            </p:cNvPr>
            <p:cNvSpPr/>
            <p:nvPr userDrawn="1"/>
          </p:nvSpPr>
          <p:spPr>
            <a:xfrm>
              <a:off x="-36170" y="-48064"/>
              <a:ext cx="27549171" cy="1656441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dirty="0"/>
            </a:p>
          </p:txBody>
        </p:sp>
        <p:sp>
          <p:nvSpPr>
            <p:cNvPr id="12" name="Freeform 11">
              <a:extLst>
                <a:ext uri="{FF2B5EF4-FFF2-40B4-BE49-F238E27FC236}">
                  <a16:creationId xmlns:a16="http://schemas.microsoft.com/office/drawing/2014/main" id="{B7DA1284-3D64-6543-AE5B-C9E97C9C40D1}"/>
                </a:ext>
              </a:extLst>
            </p:cNvPr>
            <p:cNvSpPr/>
            <p:nvPr userDrawn="1"/>
          </p:nvSpPr>
          <p:spPr>
            <a:xfrm flipH="1" flipV="1">
              <a:off x="-36170" y="-48064"/>
              <a:ext cx="27549169" cy="16555891"/>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3" name="Freeform 12">
              <a:extLst>
                <a:ext uri="{FF2B5EF4-FFF2-40B4-BE49-F238E27FC236}">
                  <a16:creationId xmlns:a16="http://schemas.microsoft.com/office/drawing/2014/main" id="{C0740610-C765-4141-9A13-24069536161F}"/>
                </a:ext>
              </a:extLst>
            </p:cNvPr>
            <p:cNvSpPr/>
            <p:nvPr userDrawn="1"/>
          </p:nvSpPr>
          <p:spPr>
            <a:xfrm>
              <a:off x="-81002" y="-57150"/>
              <a:ext cx="27594003" cy="16573500"/>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227"/>
            </a:p>
          </p:txBody>
        </p:sp>
        <p:sp>
          <p:nvSpPr>
            <p:cNvPr id="14" name="Text Box 14">
              <a:extLst>
                <a:ext uri="{FF2B5EF4-FFF2-40B4-BE49-F238E27FC236}">
                  <a16:creationId xmlns:a16="http://schemas.microsoft.com/office/drawing/2014/main" id="{05975483-D81A-564B-AFF2-97B19CA70837}"/>
                </a:ext>
              </a:extLst>
            </p:cNvPr>
            <p:cNvSpPr txBox="1">
              <a:spLocks noChangeArrowheads="1"/>
            </p:cNvSpPr>
            <p:nvPr userDrawn="1"/>
          </p:nvSpPr>
          <p:spPr bwMode="auto">
            <a:xfrm>
              <a:off x="918368" y="15962954"/>
              <a:ext cx="1571625" cy="211282"/>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2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grpSp>
      <p:graphicFrame>
        <p:nvGraphicFramePr>
          <p:cNvPr id="16" name="Table 15">
            <a:extLst>
              <a:ext uri="{FF2B5EF4-FFF2-40B4-BE49-F238E27FC236}">
                <a16:creationId xmlns:a16="http://schemas.microsoft.com/office/drawing/2014/main" id="{B96F4CE7-2880-854F-B2DB-E5D982EFC9C3}"/>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r>
                        <a:rPr lang="en-US" sz="1200" dirty="0">
                          <a:solidFill>
                            <a:schemeClr val="bg1"/>
                          </a:solidFill>
                          <a:latin typeface="Arial" panose="020B0604020202020204" pitchFamily="34" charset="0"/>
                          <a:cs typeface="Arial" panose="020B0604020202020204" pitchFamily="34" charset="0"/>
                        </a:rPr>
                        <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r>
                        <a:rPr lang="en-US" sz="1000" b="0" baseline="0" dirty="0">
                          <a:solidFill>
                            <a:srgbClr val="FFC000"/>
                          </a:solidFill>
                          <a:latin typeface="Arial" panose="020B0604020202020204" pitchFamily="34" charset="0"/>
                          <a:cs typeface="Arial" panose="020B0604020202020204" pitchFamily="34" charset="0"/>
                        </a:rPr>
                        <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r>
                        <a:rPr lang="en-US" sz="1000" b="0" baseline="0" dirty="0">
                          <a:solidFill>
                            <a:srgbClr val="FFC000"/>
                          </a:solidFill>
                          <a:latin typeface="Arial" panose="020B0604020202020204" pitchFamily="34" charset="0"/>
                          <a:cs typeface="Arial" panose="020B0604020202020204" pitchFamily="34" charset="0"/>
                        </a:rPr>
                        <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r>
                        <a:rPr lang="en-US" sz="1000" b="0" baseline="0" dirty="0">
                          <a:solidFill>
                            <a:schemeClr val="bg1"/>
                          </a:solidFill>
                          <a:latin typeface="Arial" panose="020B0604020202020204" pitchFamily="34" charset="0"/>
                          <a:cs typeface="Arial" panose="020B0604020202020204" pitchFamily="34" charset="0"/>
                        </a:rPr>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1000" b="0" baseline="0" dirty="0">
                          <a:solidFill>
                            <a:schemeClr val="bg1"/>
                          </a:solidFill>
                          <a:latin typeface="Arial" panose="020B0604020202020204" pitchFamily="34" charset="0"/>
                          <a:cs typeface="Arial" panose="020B0604020202020204" pitchFamily="34" charset="0"/>
                        </a:rPr>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1000" b="0" baseline="0" dirty="0">
                          <a:solidFill>
                            <a:schemeClr val="bg1"/>
                          </a:solidFill>
                          <a:latin typeface="Arial" panose="020B0604020202020204" pitchFamily="34" charset="0"/>
                          <a:cs typeface="Arial" panose="020B0604020202020204" pitchFamily="34" charset="0"/>
                        </a:rPr>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1000" b="0" baseline="0" dirty="0">
                          <a:solidFill>
                            <a:schemeClr val="bg1"/>
                          </a:solidFill>
                          <a:latin typeface="Arial" panose="020B0604020202020204" pitchFamily="34" charset="0"/>
                          <a:cs typeface="Arial" panose="020B0604020202020204" pitchFamily="34" charset="0"/>
                        </a:rPr>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7" name="Table 16">
            <a:extLst>
              <a:ext uri="{FF2B5EF4-FFF2-40B4-BE49-F238E27FC236}">
                <a16:creationId xmlns:a16="http://schemas.microsoft.com/office/drawing/2014/main" id="{BACDD0B0-017D-8142-9D2D-87EF3C641C70}"/>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xmlns=""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r>
                        <a:rPr lang="en-US" sz="1400" b="1" noProof="0" dirty="0">
                          <a:solidFill>
                            <a:srgbClr val="D9D9D9"/>
                          </a:solidFill>
                          <a:latin typeface="Arial"/>
                          <a:cs typeface="Arial"/>
                        </a:rPr>
                        <a:t/>
                      </a: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r>
                        <a:rPr lang="en-US" sz="1400" b="1" noProof="0" dirty="0">
                          <a:solidFill>
                            <a:srgbClr val="D9D9D9"/>
                          </a:solidFill>
                          <a:latin typeface="Arial"/>
                          <a:cs typeface="Arial"/>
                        </a:rPr>
                        <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xmlns=""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xmlns=""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r>
                        <a:rPr lang="en-US" sz="1000" dirty="0">
                          <a:solidFill>
                            <a:schemeClr val="bg1">
                              <a:lumMod val="85000"/>
                            </a:schemeClr>
                          </a:solidFill>
                          <a:latin typeface="Arial"/>
                          <a:cs typeface="Arial"/>
                        </a:rPr>
                        <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6">
                <a:lumMod val="40000"/>
                <a:lumOff val="60000"/>
              </a:schemeClr>
            </a:gs>
            <a:gs pos="83000">
              <a:schemeClr val="accent6">
                <a:lumMod val="95000"/>
                <a:lumOff val="5000"/>
              </a:schemeClr>
            </a:gs>
            <a:gs pos="100000">
              <a:schemeClr val="accent6">
                <a:lumMod val="60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419" name="Text Placeholder 418"/>
          <p:cNvSpPr>
            <a:spLocks noGrp="1"/>
          </p:cNvSpPr>
          <p:nvPr>
            <p:ph type="body" sz="quarter" idx="10"/>
          </p:nvPr>
        </p:nvSpPr>
        <p:spPr>
          <a:xfrm>
            <a:off x="783273" y="2871693"/>
            <a:ext cx="6704542" cy="3403116"/>
          </a:xfrm>
        </p:spPr>
        <p:txBody>
          <a:bodyPr/>
          <a:lstStyle/>
          <a:p>
            <a:r>
              <a:rPr lang="ru-RU" sz="2000" dirty="0"/>
              <a:t>Проблема оптимизации работы персонала является одной из фундаментальных для руководителя любой компании. Искусство управления - явление, свойственное определенной стадии развития организации. От грамотного управления зависит качество работы, её эффективность, своевременность и удовлетворенность клиентов.</a:t>
            </a:r>
          </a:p>
          <a:p>
            <a:r>
              <a:rPr lang="ru-RU" sz="2000" dirty="0"/>
              <a:t>Проект направлен на создание веб приложения, формирующего условия для оптимизации процесса работы маркетингового агентства «CYBER SUPPORT</a:t>
            </a:r>
            <a:r>
              <a:rPr lang="ru-RU" sz="2000" dirty="0" smtClean="0"/>
              <a:t>».</a:t>
            </a:r>
            <a:endParaRPr lang="ru-RU" sz="2000" dirty="0"/>
          </a:p>
        </p:txBody>
      </p:sp>
      <p:sp>
        <p:nvSpPr>
          <p:cNvPr id="420" name="Text Placeholder 419"/>
          <p:cNvSpPr>
            <a:spLocks noGrp="1"/>
          </p:cNvSpPr>
          <p:nvPr>
            <p:ph type="body" sz="quarter" idx="11"/>
          </p:nvPr>
        </p:nvSpPr>
        <p:spPr/>
        <p:txBody>
          <a:bodyPr/>
          <a:lstStyle/>
          <a:p>
            <a:r>
              <a:rPr lang="ru-RU" dirty="0"/>
              <a:t>ВВЕДЕНИЕ</a:t>
            </a:r>
            <a:endParaRPr lang="en-US" dirty="0"/>
          </a:p>
        </p:txBody>
      </p:sp>
      <p:sp>
        <p:nvSpPr>
          <p:cNvPr id="421" name="Text Placeholder 420"/>
          <p:cNvSpPr>
            <a:spLocks noGrp="1"/>
          </p:cNvSpPr>
          <p:nvPr>
            <p:ph type="body" sz="quarter" idx="19"/>
          </p:nvPr>
        </p:nvSpPr>
        <p:spPr>
          <a:xfrm>
            <a:off x="553720" y="9677400"/>
            <a:ext cx="6700307" cy="6198710"/>
          </a:xfrm>
        </p:spPr>
        <p:txBody>
          <a:bodyPr/>
          <a:lstStyle/>
          <a:p>
            <a:r>
              <a:rPr lang="ru-RU" sz="1800" dirty="0" smtClean="0"/>
              <a:t>Формулировка </a:t>
            </a:r>
            <a:r>
              <a:rPr lang="ru-RU" sz="1800" dirty="0"/>
              <a:t>решаемой проблемы: создание эффективного управления предприятием и его ресурсами, данными о запущенных рекламных компаниях и их эффективности.</a:t>
            </a:r>
          </a:p>
          <a:p>
            <a:r>
              <a:rPr lang="ru-RU" sz="1800" dirty="0"/>
              <a:t>Цель проекта: разработать ERP-систему для маркетингового агентства "CYBER SUPPORT".</a:t>
            </a:r>
          </a:p>
          <a:p>
            <a:r>
              <a:rPr lang="ru-RU" sz="1800" dirty="0"/>
              <a:t>План работы:</a:t>
            </a:r>
          </a:p>
          <a:p>
            <a:r>
              <a:rPr lang="ru-RU" sz="1800" dirty="0"/>
              <a:t>1) Постановка задачи, формирование ТЗ.</a:t>
            </a:r>
          </a:p>
          <a:p>
            <a:r>
              <a:rPr lang="ru-RU" sz="1800" dirty="0"/>
              <a:t>2) Разработка идей дизайна и функционала системы.</a:t>
            </a:r>
          </a:p>
          <a:p>
            <a:r>
              <a:rPr lang="ru-RU" sz="1800" dirty="0"/>
              <a:t>3) Создание макетов страниц при помощи графического онлайн редактора для проектирования и дизайна интерфейсов с возможностью совместной работы над проектом </a:t>
            </a:r>
            <a:r>
              <a:rPr lang="ru-RU" sz="1800" dirty="0" err="1"/>
              <a:t>Figma</a:t>
            </a:r>
            <a:r>
              <a:rPr lang="ru-RU" sz="1800" dirty="0"/>
              <a:t>.</a:t>
            </a:r>
          </a:p>
          <a:p>
            <a:r>
              <a:rPr lang="ru-RU" sz="1800" dirty="0"/>
              <a:t>4) </a:t>
            </a:r>
            <a:r>
              <a:rPr lang="ru-RU" sz="1800" dirty="0" err="1"/>
              <a:t>Front-end</a:t>
            </a:r>
            <a:r>
              <a:rPr lang="ru-RU" sz="1800" dirty="0"/>
              <a:t> разработка дизайна веб-приложения. Создания страниц при помощи БЭМ, </a:t>
            </a:r>
            <a:r>
              <a:rPr lang="ru-RU" sz="1800" dirty="0" err="1"/>
              <a:t>Bootstrap</a:t>
            </a:r>
            <a:r>
              <a:rPr lang="ru-RU" sz="1800" dirty="0"/>
              <a:t>, </a:t>
            </a:r>
            <a:r>
              <a:rPr lang="ru-RU" sz="1800" dirty="0" err="1"/>
              <a:t>flexbox</a:t>
            </a:r>
            <a:r>
              <a:rPr lang="ru-RU" sz="1800" dirty="0"/>
              <a:t>, </a:t>
            </a:r>
            <a:r>
              <a:rPr lang="ru-RU" sz="1800" dirty="0" err="1"/>
              <a:t>JavaScript</a:t>
            </a:r>
            <a:r>
              <a:rPr lang="ru-RU" sz="1800" dirty="0"/>
              <a:t>, </a:t>
            </a:r>
            <a:r>
              <a:rPr lang="ru-RU" sz="1800" dirty="0" err="1"/>
              <a:t>jQuery</a:t>
            </a:r>
            <a:r>
              <a:rPr lang="ru-RU" sz="1800" dirty="0"/>
              <a:t>.</a:t>
            </a:r>
          </a:p>
          <a:p>
            <a:r>
              <a:rPr lang="ru-RU" sz="1800" dirty="0"/>
              <a:t>5) </a:t>
            </a:r>
            <a:r>
              <a:rPr lang="ru-RU" sz="1800" dirty="0" err="1"/>
              <a:t>Back-end</a:t>
            </a:r>
            <a:r>
              <a:rPr lang="ru-RU" sz="1800" dirty="0"/>
              <a:t> разработка функциональных систем проекта. Создание интерактивных частей при помощи </a:t>
            </a:r>
            <a:r>
              <a:rPr lang="ru-RU" sz="1800" dirty="0" err="1"/>
              <a:t>RedBean</a:t>
            </a:r>
            <a:r>
              <a:rPr lang="ru-RU" sz="1800" dirty="0"/>
              <a:t>, PHP, SQL.</a:t>
            </a:r>
          </a:p>
          <a:p>
            <a:r>
              <a:rPr lang="ru-RU" sz="1800" dirty="0"/>
              <a:t>Проект всё еще находится в разработке, по причине сложной технической части и малого количества времени на реализацию. В данный момент ограничено доступен лишь некоторый функционал.</a:t>
            </a:r>
          </a:p>
          <a:p>
            <a:endParaRPr lang="en-US" sz="1800" dirty="0"/>
          </a:p>
        </p:txBody>
      </p:sp>
      <p:sp>
        <p:nvSpPr>
          <p:cNvPr id="422" name="Text Placeholder 421"/>
          <p:cNvSpPr>
            <a:spLocks noGrp="1"/>
          </p:cNvSpPr>
          <p:nvPr>
            <p:ph type="body" sz="quarter" idx="20"/>
          </p:nvPr>
        </p:nvSpPr>
        <p:spPr>
          <a:xfrm>
            <a:off x="553719" y="9348625"/>
            <a:ext cx="6700308" cy="450228"/>
          </a:xfrm>
        </p:spPr>
        <p:txBody>
          <a:bodyPr/>
          <a:lstStyle/>
          <a:p>
            <a:r>
              <a:rPr lang="ru-RU" dirty="0"/>
              <a:t>ЦЕЛЬ ПРОЕКТА И ПЛАН РАБОТЫ</a:t>
            </a:r>
            <a:endParaRPr lang="en-US" dirty="0"/>
          </a:p>
        </p:txBody>
      </p:sp>
      <p:sp>
        <p:nvSpPr>
          <p:cNvPr id="423" name="Text Placeholder 422"/>
          <p:cNvSpPr>
            <a:spLocks noGrp="1"/>
          </p:cNvSpPr>
          <p:nvPr>
            <p:ph type="body" sz="quarter" idx="21"/>
          </p:nvPr>
        </p:nvSpPr>
        <p:spPr>
          <a:xfrm>
            <a:off x="7772626" y="2533430"/>
            <a:ext cx="13813365" cy="8773048"/>
          </a:xfrm>
        </p:spPr>
        <p:txBody>
          <a:bodyPr/>
          <a:lstStyle/>
          <a:p>
            <a:r>
              <a:rPr lang="ru-RU" sz="1600" dirty="0"/>
              <a:t>1</a:t>
            </a:r>
            <a:r>
              <a:rPr lang="ru-RU" sz="1600" dirty="0" smtClean="0"/>
              <a:t>)</a:t>
            </a:r>
            <a:r>
              <a:rPr lang="ru-RU" sz="1600" dirty="0"/>
              <a:t> Начало работы: постановка задачи и формирование ТЗ</a:t>
            </a:r>
          </a:p>
          <a:p>
            <a:r>
              <a:rPr lang="ru-RU" sz="1600" dirty="0"/>
              <a:t>На данном этапе работы была сформулирована решаемая проблема, описан функционал будущей системы, исходя из запросов маркетингового агентства «СYBER SUPPORT».</a:t>
            </a:r>
          </a:p>
          <a:p>
            <a:r>
              <a:rPr lang="ru-RU" sz="1600" dirty="0"/>
              <a:t>Все необходимые к реализации функциональные возможности системы описаны в одноименной главе ТЗ.</a:t>
            </a:r>
          </a:p>
          <a:p>
            <a:r>
              <a:rPr lang="ru-RU" sz="1600" dirty="0"/>
              <a:t>2) Разработка идей дизайна и функционала системы</a:t>
            </a:r>
          </a:p>
          <a:p>
            <a:r>
              <a:rPr lang="ru-RU" sz="1600" dirty="0"/>
              <a:t>На данном этапе было сформулировано и обозначено содержание страниц веб-приложения. Страницы разделяются по задачам, которые можно решить при помощи веб-приложения, т.е. одна страница – мониторинг статистики рекламных кампаний, вторая страница – просмотр и редактирование уровней доступа и </a:t>
            </a:r>
            <a:r>
              <a:rPr lang="ru-RU" sz="1600" dirty="0" err="1"/>
              <a:t>тд</a:t>
            </a:r>
            <a:r>
              <a:rPr lang="ru-RU" sz="1600" dirty="0"/>
              <a:t>.</a:t>
            </a:r>
          </a:p>
          <a:p>
            <a:r>
              <a:rPr lang="ru-RU" sz="1600" dirty="0"/>
              <a:t>Для создания макетов был выбран </a:t>
            </a:r>
            <a:r>
              <a:rPr lang="ru-RU" sz="1600" dirty="0" err="1"/>
              <a:t>минималистичный</a:t>
            </a:r>
            <a:r>
              <a:rPr lang="ru-RU" sz="1600" dirty="0"/>
              <a:t> стиль, фокусирующий внимание пользователя на функциональных частях интерфейса. Обязательным к разработке были страницы с разными возможностями для клиентов, менеджеров и сотрудников</a:t>
            </a:r>
          </a:p>
          <a:p>
            <a:r>
              <a:rPr lang="ru-RU" sz="1600" dirty="0"/>
              <a:t>3) Создание макетов страниц</a:t>
            </a:r>
          </a:p>
          <a:p>
            <a:r>
              <a:rPr lang="ru-RU" sz="1600" dirty="0"/>
              <a:t>Для создания макетов страниц использовался сервис </a:t>
            </a:r>
            <a:r>
              <a:rPr lang="ru-RU" sz="1600" dirty="0" err="1"/>
              <a:t>Figma</a:t>
            </a:r>
            <a:r>
              <a:rPr lang="ru-RU" sz="1600" dirty="0"/>
              <a:t>.</a:t>
            </a:r>
          </a:p>
          <a:p>
            <a:r>
              <a:rPr lang="ru-RU" sz="1600" dirty="0"/>
              <a:t>На данном этапе было создано 20 вариации разных по содержанию и функционалу страниц веб-приложения.</a:t>
            </a:r>
          </a:p>
          <a:p>
            <a:r>
              <a:rPr lang="ru-RU" sz="1600" dirty="0"/>
              <a:t>4) </a:t>
            </a:r>
            <a:r>
              <a:rPr lang="ru-RU" sz="1600" dirty="0" err="1"/>
              <a:t>Front-end</a:t>
            </a:r>
            <a:r>
              <a:rPr lang="ru-RU" sz="1600" dirty="0"/>
              <a:t> разработка</a:t>
            </a:r>
          </a:p>
          <a:p>
            <a:r>
              <a:rPr lang="ru-RU" sz="1600" dirty="0"/>
              <a:t>После утверждения макетов началась разработка </a:t>
            </a:r>
            <a:r>
              <a:rPr lang="ru-RU" sz="1600" dirty="0" err="1"/>
              <a:t>front-end</a:t>
            </a:r>
            <a:r>
              <a:rPr lang="ru-RU" sz="1600" dirty="0"/>
              <a:t> составляющей веб-приложения.</a:t>
            </a:r>
          </a:p>
          <a:p>
            <a:r>
              <a:rPr lang="ru-RU" sz="1600" dirty="0"/>
              <a:t>В ходе разработки было принято решение о составлении одной страницы и </a:t>
            </a:r>
            <a:r>
              <a:rPr lang="ru-RU" sz="1600" dirty="0" err="1"/>
              <a:t>подгрузки</a:t>
            </a:r>
            <a:r>
              <a:rPr lang="ru-RU" sz="1600" dirty="0"/>
              <a:t> в неё различных блоков с информацией (</a:t>
            </a:r>
            <a:r>
              <a:rPr lang="ru-RU" sz="1600" dirty="0" err="1"/>
              <a:t>header</a:t>
            </a:r>
            <a:r>
              <a:rPr lang="ru-RU" sz="1600" dirty="0"/>
              <a:t>, </a:t>
            </a:r>
            <a:r>
              <a:rPr lang="ru-RU" sz="1600" dirty="0" err="1"/>
              <a:t>content</a:t>
            </a:r>
            <a:r>
              <a:rPr lang="ru-RU" sz="1600" dirty="0"/>
              <a:t>). Таким образом, можно использовать один исходный вариант страницы и наполнять её контентом, адаптирующимся её для взаимодействия с различными ролями, такие как клиенты, сотрудники, менеджеры и </a:t>
            </a:r>
            <a:r>
              <a:rPr lang="ru-RU" sz="1600" dirty="0" err="1"/>
              <a:t>т.п</a:t>
            </a:r>
            <a:endParaRPr lang="ru-RU" sz="1600" dirty="0"/>
          </a:p>
          <a:p>
            <a:r>
              <a:rPr lang="ru-RU" sz="1600" dirty="0"/>
              <a:t>После обсуждения способов оптимизации системы, было решено загружать блоки с контентом из отдельных файлов при помощи </a:t>
            </a:r>
            <a:r>
              <a:rPr lang="ru-RU" sz="1600" dirty="0" err="1"/>
              <a:t>jQuery</a:t>
            </a:r>
            <a:r>
              <a:rPr lang="ru-RU" sz="1600" dirty="0"/>
              <a:t>.</a:t>
            </a:r>
          </a:p>
          <a:p>
            <a:r>
              <a:rPr lang="ru-RU" sz="1600" dirty="0"/>
              <a:t>Верстка страниц происходила при помощи </a:t>
            </a:r>
            <a:r>
              <a:rPr lang="ru-RU" sz="1600" dirty="0" err="1"/>
              <a:t>flex</a:t>
            </a:r>
            <a:r>
              <a:rPr lang="ru-RU" sz="1600" dirty="0"/>
              <a:t>-элементов</a:t>
            </a:r>
            <a:r>
              <a:rPr lang="ru-RU" sz="1600" dirty="0" smtClean="0"/>
              <a:t>.</a:t>
            </a:r>
            <a:endParaRPr lang="en-US" sz="1600" dirty="0" smtClean="0"/>
          </a:p>
          <a:p>
            <a:r>
              <a:rPr lang="ru-RU" sz="1600" dirty="0"/>
              <a:t>5) </a:t>
            </a:r>
            <a:r>
              <a:rPr lang="ru-RU" sz="1600" dirty="0" err="1"/>
              <a:t>Back-end</a:t>
            </a:r>
            <a:r>
              <a:rPr lang="ru-RU" sz="1600" dirty="0"/>
              <a:t> разработка</a:t>
            </a:r>
          </a:p>
          <a:p>
            <a:r>
              <a:rPr lang="ru-RU" sz="1600" dirty="0"/>
              <a:t>Данный этап работы ставил перед собой задачи практической реализации описанных в ТЗ функциональных систем. Возможность администратора добавить, удалить, изменить пользователя, добавить и отредактировать страницу компании и ее рекламный кабинет, плюс все функции наблюдателя. Наблюдатель может видеть показатели и статистические данные по рекламным кампаниям, к которым у него есть доступ .Для </a:t>
            </a:r>
            <a:r>
              <a:rPr lang="ru-RU" sz="1600" dirty="0" err="1"/>
              <a:t>back-end</a:t>
            </a:r>
            <a:r>
              <a:rPr lang="ru-RU" sz="1600" dirty="0"/>
              <a:t> разработки использовались </a:t>
            </a:r>
            <a:r>
              <a:rPr lang="ru-RU" sz="1600" dirty="0" err="1"/>
              <a:t>RedBean</a:t>
            </a:r>
            <a:r>
              <a:rPr lang="ru-RU" sz="1600" dirty="0"/>
              <a:t>, PHP, SQL.</a:t>
            </a:r>
          </a:p>
          <a:p>
            <a:r>
              <a:rPr lang="ru-RU" sz="1600" dirty="0"/>
              <a:t>Для регистрации и авторизации используются базы данных SQL. На данном этапе реализована база данных аккаунтов наблюдателей и администраторов, база данных рекламный кабинетов компаний и база данных показателей рекламных объявлений. Для </a:t>
            </a:r>
            <a:r>
              <a:rPr lang="ru-RU" sz="1600" dirty="0" err="1"/>
              <a:t>back-end</a:t>
            </a:r>
            <a:r>
              <a:rPr lang="ru-RU" sz="1600" dirty="0"/>
              <a:t> используются AJAX запросы, которые обрабатывались с помощью PHP в папке </a:t>
            </a:r>
            <a:r>
              <a:rPr lang="ru-RU" sz="1600" dirty="0" err="1"/>
              <a:t>handlers</a:t>
            </a:r>
            <a:r>
              <a:rPr lang="ru-RU" sz="1600" dirty="0" smtClean="0"/>
              <a:t>.</a:t>
            </a:r>
            <a:endParaRPr lang="en-US" sz="1600" dirty="0" smtClean="0"/>
          </a:p>
          <a:p>
            <a:endParaRPr lang="ru-RU" dirty="0"/>
          </a:p>
          <a:p>
            <a:endParaRPr lang="ru-RU" dirty="0"/>
          </a:p>
          <a:p>
            <a:endParaRPr lang="en-US" dirty="0"/>
          </a:p>
        </p:txBody>
      </p:sp>
      <p:sp>
        <p:nvSpPr>
          <p:cNvPr id="424" name="Text Placeholder 423"/>
          <p:cNvSpPr>
            <a:spLocks noGrp="1"/>
          </p:cNvSpPr>
          <p:nvPr>
            <p:ph type="body" sz="quarter" idx="22"/>
          </p:nvPr>
        </p:nvSpPr>
        <p:spPr>
          <a:xfrm>
            <a:off x="7721602" y="2308316"/>
            <a:ext cx="13813366" cy="450228"/>
          </a:xfrm>
        </p:spPr>
        <p:txBody>
          <a:bodyPr/>
          <a:lstStyle/>
          <a:p>
            <a:r>
              <a:rPr lang="ru-RU" dirty="0"/>
              <a:t>ПРОЦЕСС РЕАЛИЗАЦИИ</a:t>
            </a:r>
            <a:endParaRPr lang="en-US" dirty="0"/>
          </a:p>
        </p:txBody>
      </p:sp>
      <p:sp>
        <p:nvSpPr>
          <p:cNvPr id="425" name="Text Placeholder 424"/>
          <p:cNvSpPr>
            <a:spLocks noGrp="1"/>
          </p:cNvSpPr>
          <p:nvPr>
            <p:ph type="body" sz="quarter" idx="23"/>
          </p:nvPr>
        </p:nvSpPr>
        <p:spPr>
          <a:xfrm>
            <a:off x="7777919" y="10905721"/>
            <a:ext cx="13813366" cy="4751177"/>
          </a:xfrm>
        </p:spPr>
        <p:txBody>
          <a:bodyPr/>
          <a:lstStyle/>
          <a:p>
            <a:r>
              <a:rPr lang="ru-RU" sz="1800" dirty="0"/>
              <a:t>На данном этапе разработки проект готов примерно на 50%. Присутствуют макеты большинства страниц, половина из которых уже готова к прикреплению функциональной части. Лишь несколько страниц имеют настроенный функционал, а именно</a:t>
            </a:r>
            <a:r>
              <a:rPr lang="ru-RU" sz="1800" dirty="0" smtClean="0"/>
              <a:t>:</a:t>
            </a:r>
            <a:endParaRPr lang="en-US" sz="1800" dirty="0" smtClean="0"/>
          </a:p>
          <a:p>
            <a:endParaRPr lang="ru-RU" sz="1800" dirty="0"/>
          </a:p>
          <a:p>
            <a:pPr marL="342900" indent="-342900">
              <a:buAutoNum type="arabicParenR"/>
            </a:pPr>
            <a:r>
              <a:rPr lang="ru-RU" sz="1800" dirty="0" smtClean="0"/>
              <a:t>Страницы авторизации</a:t>
            </a:r>
            <a:endParaRPr lang="en-US" sz="1800" dirty="0" smtClean="0"/>
          </a:p>
          <a:p>
            <a:endParaRPr lang="ru-RU" sz="1800" dirty="0"/>
          </a:p>
          <a:p>
            <a:r>
              <a:rPr lang="ru-RU" sz="1800" dirty="0"/>
              <a:t>2) Страницы добавления компаний и их рекламных </a:t>
            </a:r>
            <a:r>
              <a:rPr lang="ru-RU" sz="1800" dirty="0" smtClean="0"/>
              <a:t>кабинетов</a:t>
            </a:r>
            <a:endParaRPr lang="en-US" sz="1800" dirty="0" smtClean="0"/>
          </a:p>
          <a:p>
            <a:endParaRPr lang="ru-RU" sz="1800" dirty="0"/>
          </a:p>
          <a:p>
            <a:r>
              <a:rPr lang="ru-RU" sz="1800" dirty="0"/>
              <a:t>3) Страницы добавления аккаунтов администраторов и </a:t>
            </a:r>
            <a:r>
              <a:rPr lang="ru-RU" sz="1800" dirty="0" smtClean="0"/>
              <a:t>наблюдателей</a:t>
            </a:r>
            <a:endParaRPr lang="en-US" sz="1800" dirty="0" smtClean="0"/>
          </a:p>
          <a:p>
            <a:endParaRPr lang="ru-RU" sz="1800" dirty="0"/>
          </a:p>
          <a:p>
            <a:r>
              <a:rPr lang="ru-RU" sz="1800" dirty="0"/>
              <a:t>4) Страницы отслеживания показателей рекламных </a:t>
            </a:r>
            <a:r>
              <a:rPr lang="ru-RU" sz="1800" dirty="0" smtClean="0"/>
              <a:t>кампаний</a:t>
            </a:r>
            <a:endParaRPr lang="en-US" sz="1800" dirty="0" smtClean="0"/>
          </a:p>
          <a:p>
            <a:endParaRPr lang="ru-RU" sz="1800" dirty="0"/>
          </a:p>
          <a:p>
            <a:r>
              <a:rPr lang="ru-RU" sz="1800" dirty="0"/>
              <a:t>Также, был разработан логотип, макеты нереализованных страниц, функционал каждой страницы, интерфейсы пользователей.</a:t>
            </a:r>
          </a:p>
          <a:p>
            <a:r>
              <a:rPr lang="ru-RU" sz="1800" dirty="0" smtClean="0">
                <a:effectLst/>
                <a:latin typeface="Times New Roman" panose="02020603050405020304" pitchFamily="18" charset="0"/>
                <a:ea typeface="Calibri" panose="020F0502020204030204" pitchFamily="34" charset="0"/>
              </a:rPr>
              <a:t>В </a:t>
            </a:r>
            <a:r>
              <a:rPr lang="ru-RU" sz="1800" dirty="0">
                <a:effectLst/>
                <a:latin typeface="Times New Roman" panose="02020603050405020304" pitchFamily="18" charset="0"/>
                <a:ea typeface="Calibri" panose="020F0502020204030204" pitchFamily="34" charset="0"/>
              </a:rPr>
              <a:t>перспективе находится завершение разработки описанных страниц интерфейса, реализация функционала каждой из них и внедрение </a:t>
            </a:r>
            <a:r>
              <a:rPr lang="en-US" sz="1800" dirty="0">
                <a:effectLst/>
                <a:latin typeface="Times New Roman" panose="02020603050405020304" pitchFamily="18" charset="0"/>
                <a:ea typeface="Calibri" panose="020F0502020204030204" pitchFamily="34" charset="0"/>
              </a:rPr>
              <a:t>ERP</a:t>
            </a:r>
            <a:r>
              <a:rPr lang="ru-RU" sz="1800" dirty="0">
                <a:effectLst/>
                <a:latin typeface="Times New Roman" panose="02020603050405020304" pitchFamily="18" charset="0"/>
                <a:ea typeface="Calibri" panose="020F0502020204030204" pitchFamily="34" charset="0"/>
              </a:rPr>
              <a:t>-системы в работу маркетингового агентства "</a:t>
            </a:r>
            <a:r>
              <a:rPr lang="en-US" sz="1800" dirty="0">
                <a:effectLst/>
                <a:latin typeface="Times New Roman" panose="02020603050405020304" pitchFamily="18" charset="0"/>
                <a:ea typeface="Calibri" panose="020F0502020204030204" pitchFamily="34" charset="0"/>
              </a:rPr>
              <a:t>CYBER SUPPORT".</a:t>
            </a:r>
            <a:endParaRPr lang="en-US" dirty="0"/>
          </a:p>
        </p:txBody>
      </p:sp>
      <p:sp>
        <p:nvSpPr>
          <p:cNvPr id="426" name="Text Placeholder 425"/>
          <p:cNvSpPr>
            <a:spLocks noGrp="1"/>
          </p:cNvSpPr>
          <p:nvPr>
            <p:ph type="body" sz="quarter" idx="24"/>
          </p:nvPr>
        </p:nvSpPr>
        <p:spPr>
          <a:xfrm>
            <a:off x="7777919" y="10596441"/>
            <a:ext cx="13813366" cy="450228"/>
          </a:xfrm>
        </p:spPr>
        <p:txBody>
          <a:bodyPr/>
          <a:lstStyle/>
          <a:p>
            <a:r>
              <a:rPr lang="ru-RU" dirty="0"/>
              <a:t>Результаты</a:t>
            </a:r>
            <a:endParaRPr lang="en-US" dirty="0"/>
          </a:p>
        </p:txBody>
      </p:sp>
      <p:sp>
        <p:nvSpPr>
          <p:cNvPr id="427" name="Text Placeholder 426"/>
          <p:cNvSpPr>
            <a:spLocks noGrp="1"/>
          </p:cNvSpPr>
          <p:nvPr>
            <p:ph type="body" sz="quarter" idx="25"/>
          </p:nvPr>
        </p:nvSpPr>
        <p:spPr/>
        <p:txBody>
          <a:bodyPr/>
          <a:lstStyle/>
          <a:p>
            <a:r>
              <a:rPr lang="ru-RU" dirty="0"/>
              <a:t>Заключение</a:t>
            </a:r>
            <a:endParaRPr lang="en-US" dirty="0"/>
          </a:p>
        </p:txBody>
      </p:sp>
      <p:sp>
        <p:nvSpPr>
          <p:cNvPr id="428" name="Text Placeholder 427"/>
          <p:cNvSpPr>
            <a:spLocks noGrp="1"/>
          </p:cNvSpPr>
          <p:nvPr>
            <p:ph type="body" sz="quarter" idx="26"/>
          </p:nvPr>
        </p:nvSpPr>
        <p:spPr>
          <a:xfrm>
            <a:off x="21953946" y="2871693"/>
            <a:ext cx="6698012" cy="4971494"/>
          </a:xfrm>
        </p:spPr>
        <p:txBody>
          <a:bodyPr/>
          <a:lstStyle/>
          <a:p>
            <a:r>
              <a:rPr lang="ru-RU" sz="2000" dirty="0"/>
              <a:t>В результате проделанной работы были получены знания и практические навыки в сфере формулировании и выбора идей, сфере разработки и создания веб-приложения, сфере дизайна. Были созданы макеты страниц авторизации, страниц со статистикой, страниц выдачи доступов, страниц компаний клиентов. Получены навыки написание программ на </a:t>
            </a:r>
            <a:r>
              <a:rPr lang="ru-RU" sz="2000" dirty="0" err="1"/>
              <a:t>JavaScript</a:t>
            </a:r>
            <a:r>
              <a:rPr lang="ru-RU" sz="2000" dirty="0"/>
              <a:t>, </a:t>
            </a:r>
            <a:r>
              <a:rPr lang="ru-RU" sz="2000" dirty="0" err="1"/>
              <a:t>jQuery</a:t>
            </a:r>
            <a:r>
              <a:rPr lang="ru-RU" sz="2000" dirty="0"/>
              <a:t>, </a:t>
            </a:r>
            <a:r>
              <a:rPr lang="ru-RU" sz="2000" dirty="0" err="1"/>
              <a:t>RedBeans</a:t>
            </a:r>
            <a:r>
              <a:rPr lang="ru-RU" sz="2000" dirty="0"/>
              <a:t>, PHP, а также навыки распределения работы, контроля </a:t>
            </a:r>
            <a:r>
              <a:rPr lang="ru-RU" sz="2000" dirty="0" err="1"/>
              <a:t>дедлайнов</a:t>
            </a:r>
            <a:r>
              <a:rPr lang="ru-RU" sz="2000" dirty="0"/>
              <a:t> и ведения отчётности по проекту.</a:t>
            </a:r>
          </a:p>
          <a:p>
            <a:r>
              <a:rPr lang="ru-RU" sz="2000" dirty="0"/>
              <a:t>Продукт еще находится в стадии </a:t>
            </a:r>
            <a:r>
              <a:rPr lang="ru-RU" sz="2000" dirty="0" err="1"/>
              <a:t>продакшена</a:t>
            </a:r>
            <a:r>
              <a:rPr lang="ru-RU" sz="2000" dirty="0"/>
              <a:t>. На данный момент готов дизайн большей части страниц сайта, половина этих страниц свёрстана, несколько страниц имеют готовый функционал.</a:t>
            </a:r>
          </a:p>
          <a:p>
            <a:r>
              <a:rPr lang="ru-RU" sz="2000" dirty="0" smtClean="0"/>
              <a:t> </a:t>
            </a:r>
          </a:p>
          <a:p>
            <a:endParaRPr lang="en-US" dirty="0"/>
          </a:p>
        </p:txBody>
      </p:sp>
      <p:sp>
        <p:nvSpPr>
          <p:cNvPr id="431" name="Text Placeholder 430"/>
          <p:cNvSpPr>
            <a:spLocks noGrp="1"/>
          </p:cNvSpPr>
          <p:nvPr>
            <p:ph type="body" sz="quarter" idx="27"/>
          </p:nvPr>
        </p:nvSpPr>
        <p:spPr>
          <a:xfrm>
            <a:off x="21596578" y="11992366"/>
            <a:ext cx="6698012" cy="450228"/>
          </a:xfrm>
        </p:spPr>
        <p:txBody>
          <a:bodyPr/>
          <a:lstStyle/>
          <a:p>
            <a:r>
              <a:rPr lang="ru-RU" dirty="0"/>
              <a:t>Ссылки на проект</a:t>
            </a:r>
            <a:endParaRPr lang="en-US" dirty="0"/>
          </a:p>
        </p:txBody>
      </p:sp>
      <p:sp>
        <p:nvSpPr>
          <p:cNvPr id="432" name="Text Placeholder 431"/>
          <p:cNvSpPr>
            <a:spLocks noGrp="1"/>
          </p:cNvSpPr>
          <p:nvPr>
            <p:ph type="body" sz="quarter" idx="28"/>
          </p:nvPr>
        </p:nvSpPr>
        <p:spPr>
          <a:xfrm>
            <a:off x="21973955" y="13329481"/>
            <a:ext cx="6816725" cy="2031485"/>
          </a:xfrm>
        </p:spPr>
        <p:txBody>
          <a:bodyPr/>
          <a:lstStyle/>
          <a:p>
            <a:r>
              <a:rPr lang="ru-RU" sz="2000" dirty="0"/>
              <a:t>Сайт </a:t>
            </a:r>
            <a:r>
              <a:rPr lang="ru-RU" sz="2000" dirty="0" smtClean="0"/>
              <a:t>проекта:</a:t>
            </a:r>
            <a:r>
              <a:rPr lang="en-US" sz="2000" dirty="0" smtClean="0"/>
              <a:t> cyber-map.ru </a:t>
            </a:r>
            <a:r>
              <a:rPr lang="ru-RU" sz="2000" dirty="0" smtClean="0"/>
              <a:t>Логин:</a:t>
            </a:r>
            <a:r>
              <a:rPr lang="en-US" sz="2000" dirty="0" smtClean="0"/>
              <a:t> admin </a:t>
            </a:r>
            <a:r>
              <a:rPr lang="ru-RU" sz="2000" dirty="0" smtClean="0"/>
              <a:t>Пароль:12</a:t>
            </a:r>
            <a:r>
              <a:rPr lang="en-US" sz="2000" dirty="0" smtClean="0"/>
              <a:t>3</a:t>
            </a:r>
            <a:endParaRPr lang="ru-RU" sz="2000" dirty="0"/>
          </a:p>
          <a:p>
            <a:r>
              <a:rPr lang="en-US" sz="2000" dirty="0"/>
              <a:t>Git-</a:t>
            </a:r>
            <a:r>
              <a:rPr lang="ru-RU" sz="2000" dirty="0" err="1"/>
              <a:t>репозиторий</a:t>
            </a:r>
            <a:r>
              <a:rPr lang="ru-RU" sz="2000" dirty="0"/>
              <a:t> </a:t>
            </a:r>
            <a:r>
              <a:rPr lang="ru-RU" sz="2000" dirty="0" smtClean="0"/>
              <a:t>:</a:t>
            </a:r>
            <a:r>
              <a:rPr lang="en-US" sz="2000" dirty="0"/>
              <a:t>github.com/</a:t>
            </a:r>
            <a:r>
              <a:rPr lang="en-US" sz="2000" dirty="0" err="1"/>
              <a:t>yuraplus</a:t>
            </a:r>
            <a:r>
              <a:rPr lang="en-US" sz="2000" dirty="0"/>
              <a:t>/PD-181-342-1-CG</a:t>
            </a:r>
          </a:p>
          <a:p>
            <a:r>
              <a:rPr lang="en-US" sz="2000" dirty="0"/>
              <a:t>Figma: https://www.figma.com/file/gwI7Nlt4JB878rVtyNa8A9/Untitled?node-id=0%3A1</a:t>
            </a:r>
          </a:p>
          <a:p>
            <a:endParaRPr lang="en-US" dirty="0"/>
          </a:p>
        </p:txBody>
      </p:sp>
      <p:sp>
        <p:nvSpPr>
          <p:cNvPr id="433" name="Text Placeholder 432"/>
          <p:cNvSpPr>
            <a:spLocks noGrp="1"/>
          </p:cNvSpPr>
          <p:nvPr>
            <p:ph type="body" sz="quarter" idx="29"/>
          </p:nvPr>
        </p:nvSpPr>
        <p:spPr>
          <a:xfrm>
            <a:off x="21973955" y="12565472"/>
            <a:ext cx="6698012" cy="450228"/>
          </a:xfrm>
        </p:spPr>
        <p:txBody>
          <a:bodyPr>
            <a:normAutofit fontScale="77500" lnSpcReduction="20000"/>
          </a:bodyPr>
          <a:lstStyle/>
          <a:p>
            <a:r>
              <a:rPr lang="ru-RU" dirty="0" err="1" smtClean="0"/>
              <a:t>Штукин</a:t>
            </a:r>
            <a:r>
              <a:rPr lang="ru-RU" dirty="0" smtClean="0"/>
              <a:t> Артем, Карпов Илья, Журавлев Юрий, Волченков Дмитрий </a:t>
            </a:r>
            <a:endParaRPr lang="en-US" dirty="0"/>
          </a:p>
        </p:txBody>
      </p:sp>
      <p:sp>
        <p:nvSpPr>
          <p:cNvPr id="434" name="Text Placeholder 433"/>
          <p:cNvSpPr>
            <a:spLocks noGrp="1"/>
          </p:cNvSpPr>
          <p:nvPr>
            <p:ph type="body" sz="quarter" idx="30"/>
          </p:nvPr>
        </p:nvSpPr>
        <p:spPr>
          <a:xfrm>
            <a:off x="22045923" y="12872003"/>
            <a:ext cx="6637557" cy="760901"/>
          </a:xfrm>
        </p:spPr>
        <p:txBody>
          <a:bodyPr/>
          <a:lstStyle/>
          <a:p>
            <a:r>
              <a:rPr lang="ru-RU" dirty="0"/>
              <a:t>Группа </a:t>
            </a:r>
            <a:r>
              <a:rPr lang="ru-RU" dirty="0" smtClean="0"/>
              <a:t>181-342, 181-341</a:t>
            </a:r>
            <a:endParaRPr lang="en-US" dirty="0"/>
          </a:p>
        </p:txBody>
      </p:sp>
      <p:sp>
        <p:nvSpPr>
          <p:cNvPr id="435" name="Text Placeholder 434"/>
          <p:cNvSpPr>
            <a:spLocks noGrp="1"/>
          </p:cNvSpPr>
          <p:nvPr>
            <p:ph type="body" sz="quarter" idx="150"/>
          </p:nvPr>
        </p:nvSpPr>
        <p:spPr/>
        <p:txBody>
          <a:bodyPr>
            <a:normAutofit fontScale="92500" lnSpcReduction="10000"/>
          </a:bodyPr>
          <a:lstStyle/>
          <a:p>
            <a:r>
              <a:rPr lang="ru-RU" dirty="0"/>
              <a:t>Проект информационной системы сети для маркетингового </a:t>
            </a:r>
            <a:r>
              <a:rPr lang="ru-RU" dirty="0" err="1"/>
              <a:t>агенства</a:t>
            </a:r>
            <a:r>
              <a:rPr lang="ru-RU" dirty="0"/>
              <a:t> "CYBER GROUP"</a:t>
            </a:r>
          </a:p>
        </p:txBody>
      </p:sp>
      <p:pic>
        <p:nvPicPr>
          <p:cNvPr id="22" name="Рисунок 21"/>
          <p:cNvPicPr/>
          <p:nvPr/>
        </p:nvPicPr>
        <p:blipFill>
          <a:blip r:embed="rId3"/>
          <a:stretch>
            <a:fillRect/>
          </a:stretch>
        </p:blipFill>
        <p:spPr>
          <a:xfrm>
            <a:off x="1404775" y="6514150"/>
            <a:ext cx="4998195" cy="2511904"/>
          </a:xfrm>
          <a:prstGeom prst="rect">
            <a:avLst/>
          </a:prstGeom>
        </p:spPr>
      </p:pic>
      <p:pic>
        <p:nvPicPr>
          <p:cNvPr id="24" name="Рисунок 23"/>
          <p:cNvPicPr/>
          <p:nvPr/>
        </p:nvPicPr>
        <p:blipFill>
          <a:blip r:embed="rId4"/>
          <a:stretch>
            <a:fillRect/>
          </a:stretch>
        </p:blipFill>
        <p:spPr>
          <a:xfrm>
            <a:off x="22394577" y="7889605"/>
            <a:ext cx="5570823" cy="2776722"/>
          </a:xfrm>
          <a:prstGeom prst="rect">
            <a:avLst/>
          </a:prstGeom>
        </p:spPr>
      </p:pic>
      <p:pic>
        <p:nvPicPr>
          <p:cNvPr id="25" name="Рисунок 24"/>
          <p:cNvPicPr/>
          <p:nvPr/>
        </p:nvPicPr>
        <p:blipFill>
          <a:blip r:embed="rId5"/>
          <a:stretch>
            <a:fillRect/>
          </a:stretch>
        </p:blipFill>
        <p:spPr>
          <a:xfrm>
            <a:off x="16201646" y="11890526"/>
            <a:ext cx="4232654" cy="2133367"/>
          </a:xfrm>
          <a:prstGeom prst="rect">
            <a:avLst/>
          </a:prstGeom>
        </p:spPr>
      </p:pic>
    </p:spTree>
    <p:extLst>
      <p:ext uri="{BB962C8B-B14F-4D97-AF65-F5344CB8AC3E}">
        <p14:creationId xmlns:p14="http://schemas.microsoft.com/office/powerpoint/2010/main" val="3417310049"/>
      </p:ext>
    </p:extLst>
  </p:cSld>
  <p:clrMapOvr>
    <a:masterClrMapping/>
  </p:clrMapOvr>
</p:sld>
</file>

<file path=ppt/theme/theme1.xml><?xml version="1.0" encoding="utf-8"?>
<a:theme xmlns:a="http://schemas.openxmlformats.org/drawingml/2006/main" name="PosterPresentations.com-36x60-Template-V3">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1_Classic 3 Column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Classic - Wide Cent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335</TotalTime>
  <Words>830</Words>
  <Application>Microsoft Office PowerPoint</Application>
  <PresentationFormat>Произвольный</PresentationFormat>
  <Paragraphs>57</Paragraphs>
  <Slides>1</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4</vt:i4>
      </vt:variant>
      <vt:variant>
        <vt:lpstr>Заголовки слайдов</vt:lpstr>
      </vt:variant>
      <vt:variant>
        <vt:i4>1</vt:i4>
      </vt:variant>
    </vt:vector>
  </HeadingPairs>
  <TitlesOfParts>
    <vt:vector size="10" baseType="lpstr">
      <vt:lpstr>Arial</vt:lpstr>
      <vt:lpstr>Arial Black</vt:lpstr>
      <vt:lpstr>Calibri</vt:lpstr>
      <vt:lpstr>Times New Roman</vt:lpstr>
      <vt:lpstr>Trebuchet MS</vt:lpstr>
      <vt:lpstr>PosterPresentations.com-36x60-Template-V3</vt:lpstr>
      <vt:lpstr>Without Quick Guides</vt:lpstr>
      <vt:lpstr>1_Classic 3 Columns</vt:lpstr>
      <vt:lpstr>Classic - Wide Center</vt:lpstr>
      <vt:lpstr>Презентация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Admin</cp:lastModifiedBy>
  <cp:revision>48</cp:revision>
  <dcterms:created xsi:type="dcterms:W3CDTF">2012-02-06T18:46:22Z</dcterms:created>
  <dcterms:modified xsi:type="dcterms:W3CDTF">2021-05-13T22:56:01Z</dcterms:modified>
</cp:coreProperties>
</file>