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311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5" r:id="rId80"/>
    <p:sldId id="334" r:id="rId81"/>
    <p:sldId id="336" r:id="rId82"/>
    <p:sldId id="337" r:id="rId83"/>
    <p:sldId id="338" r:id="rId84"/>
    <p:sldId id="339" r:id="rId85"/>
    <p:sldId id="340" r:id="rId86"/>
    <p:sldId id="341" r:id="rId87"/>
    <p:sldId id="342" r:id="rId8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27BC8-BC24-4CB5-BDB4-F5F57401F86B}" type="datetimeFigureOut">
              <a:rPr lang="ru-RU" smtClean="0"/>
              <a:t>11.03.2017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39C09-B653-462D-B055-DED4052948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597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https://webmaster.yandex.ru/#sitetree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9C09-B653-462D-B055-DED4052948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1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9C09-B653-462D-B055-DED40529489F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286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9C09-B653-462D-B055-DED40529489F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286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Самое «страшное» наказание для сайта </a:t>
            </a:r>
            <a:r>
              <a:rPr lang="ru-RU" dirty="0" smtClean="0">
                <a:sym typeface="Wingdings" pitchFamily="2" charset="2"/>
              </a:rPr>
              <a:t>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9C09-B653-462D-B055-DED40529489F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761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https://hosting-ninja.ru/rating/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9C09-B653-462D-B055-DED40529489F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885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Семантическое ядро – набор запросов, которые должны приводить на ваш сайт и под которые сайт будет оптимизирован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9C09-B653-462D-B055-DED40529489F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478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Запрос-маска должен быть максимально общим… например продаём авто – автомобили, НО правильнее «купить авто», ошибка «продать»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9C09-B653-462D-B055-DED40529489F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305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Т.е. здравый</a:t>
            </a:r>
            <a:r>
              <a:rPr lang="ru-RU" baseline="0" dirty="0" smtClean="0"/>
              <a:t> смысл и понимание зачем сайт, о чём сайт и для чего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9C09-B653-462D-B055-DED40529489F}" type="slidenum">
              <a:rPr lang="ru-RU" smtClean="0"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305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9C09-B653-462D-B055-DED40529489F}" type="slidenum">
              <a:rPr lang="ru-RU" smtClean="0"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305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9C09-B653-462D-B055-DED40529489F}" type="slidenum">
              <a:rPr lang="ru-RU" smtClean="0"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3055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9C09-B653-462D-B055-DED40529489F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305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Создаём запрос по слову «ресторан» например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9C09-B653-462D-B055-DED4052948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6383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9C09-B653-462D-B055-DED40529489F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3055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Один запрос и его шлейф к одной странице. Какую страницу выберет поисковая система нам не известно – </a:t>
            </a:r>
            <a:r>
              <a:rPr lang="ru-RU" smtClean="0"/>
              <a:t>поэтому оптимизируем </a:t>
            </a:r>
            <a:r>
              <a:rPr lang="ru-RU" smtClean="0">
                <a:sym typeface="Wingdings" pitchFamily="2" charset="2"/>
              </a:rPr>
              <a:t>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9C09-B653-462D-B055-DED40529489F}" type="slidenum">
              <a:rPr lang="ru-RU" smtClean="0"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0368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Один запрос и его шлейф к одной странице. Какую страницу выберет поисковая система нам не известно – поэтому оптимизируем </a:t>
            </a:r>
            <a:r>
              <a:rPr lang="ru-RU" dirty="0" smtClean="0">
                <a:sym typeface="Wingdings" pitchFamily="2" charset="2"/>
              </a:rPr>
              <a:t>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9C09-B653-462D-B055-DED40529489F}" type="slidenum">
              <a:rPr lang="ru-RU" smtClean="0"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0368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Один запрос и его шлейф к одной странице. Какую страницу выберет поисковая система нам не известно – поэтому оптимизируем </a:t>
            </a:r>
            <a:r>
              <a:rPr lang="ru-RU" dirty="0" smtClean="0">
                <a:sym typeface="Wingdings" pitchFamily="2" charset="2"/>
              </a:rPr>
              <a:t>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9C09-B653-462D-B055-DED40529489F}" type="slidenum">
              <a:rPr lang="ru-RU" smtClean="0"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0368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Ещё пример – продвижение сайта клиники лечения </a:t>
            </a:r>
            <a:r>
              <a:rPr lang="ru-RU" dirty="0" err="1" smtClean="0"/>
              <a:t>гемороя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9C09-B653-462D-B055-DED40529489F}" type="slidenum">
              <a:rPr lang="ru-RU" smtClean="0"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9537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Авторский сайт музыки (легко оценить конверсию), </a:t>
            </a:r>
            <a:r>
              <a:rPr lang="en-US" dirty="0" smtClean="0"/>
              <a:t>web-</a:t>
            </a:r>
            <a:r>
              <a:rPr lang="ru-RU" dirty="0" smtClean="0"/>
              <a:t>магазин</a:t>
            </a:r>
            <a:r>
              <a:rPr lang="ru-RU" baseline="0" dirty="0" smtClean="0"/>
              <a:t> (нужно понимать какие новые, а какие повторно зашли), сайт академии (сложно)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9C09-B653-462D-B055-DED40529489F}" type="slidenum">
              <a:rPr lang="ru-RU" smtClean="0"/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9840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Авторский сайт музыки (легко оценить конверсию), </a:t>
            </a:r>
            <a:r>
              <a:rPr lang="en-US" dirty="0" smtClean="0"/>
              <a:t>web-</a:t>
            </a:r>
            <a:r>
              <a:rPr lang="ru-RU" dirty="0" smtClean="0"/>
              <a:t>магазин</a:t>
            </a:r>
            <a:r>
              <a:rPr lang="ru-RU" baseline="0" dirty="0" smtClean="0"/>
              <a:t> (нужно понимать какие новые, а какие повторно зашли), сайт академии </a:t>
            </a:r>
            <a:r>
              <a:rPr lang="ru-RU" baseline="0" smtClean="0"/>
              <a:t>(сложно)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9C09-B653-462D-B055-DED40529489F}" type="slidenum">
              <a:rPr lang="ru-RU" smtClean="0"/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9840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простейший вариант… в реале несколько поисковых систем, много запросов, </a:t>
            </a:r>
            <a:r>
              <a:rPr lang="ru-RU" dirty="0" err="1" smtClean="0"/>
              <a:t>доп.информация</a:t>
            </a:r>
            <a:r>
              <a:rPr lang="ru-RU" dirty="0" smtClean="0"/>
              <a:t> (</a:t>
            </a:r>
            <a:r>
              <a:rPr lang="ru-RU" dirty="0" err="1" smtClean="0"/>
              <a:t>региональность</a:t>
            </a:r>
            <a:r>
              <a:rPr lang="ru-RU" dirty="0" smtClean="0"/>
              <a:t>, </a:t>
            </a:r>
            <a:r>
              <a:rPr lang="ru-RU" smtClean="0"/>
              <a:t>время года…)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9C09-B653-462D-B055-DED40529489F}" type="slidenum">
              <a:rPr lang="ru-RU" smtClean="0"/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073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Создаём запрос по слову «ресторан</a:t>
            </a:r>
            <a:r>
              <a:rPr lang="ru-RU" smtClean="0"/>
              <a:t>» например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9C09-B653-462D-B055-DED4052948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638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Пример простого запроса – аренда жилья в Гомеле</a:t>
            </a:r>
          </a:p>
          <a:p>
            <a:r>
              <a:rPr lang="ru-RU" dirty="0" smtClean="0"/>
              <a:t>Пример «нерелевантного» запроса - фокус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9C09-B653-462D-B055-DED4052948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488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Кнопки</a:t>
            </a:r>
            <a:r>
              <a:rPr lang="ru-RU" baseline="0" dirty="0" smtClean="0"/>
              <a:t> это хорошо, но текст всё равно рулит </a:t>
            </a:r>
            <a:r>
              <a:rPr lang="ru-RU" baseline="0" dirty="0" smtClean="0">
                <a:sym typeface="Wingdings" pitchFamily="2" charset="2"/>
              </a:rPr>
              <a:t>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9C09-B653-462D-B055-DED40529489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360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План действий по продвижению сайта </a:t>
            </a:r>
            <a:r>
              <a:rPr lang="ru-RU" dirty="0" smtClean="0">
                <a:sym typeface="Wingdings" pitchFamily="2" charset="2"/>
              </a:rPr>
              <a:t>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9C09-B653-462D-B055-DED4052948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141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Автоматический</a:t>
            </a:r>
            <a:r>
              <a:rPr lang="ru-RU" baseline="0" dirty="0" smtClean="0"/>
              <a:t> станковый гранатомёт (АГС-17, АГС-30, АГС-40)</a:t>
            </a:r>
          </a:p>
          <a:p>
            <a:r>
              <a:rPr lang="ru-RU" baseline="0" dirty="0" err="1" smtClean="0"/>
              <a:t>Антиговносайт</a:t>
            </a:r>
            <a:r>
              <a:rPr lang="ru-RU" baseline="0" dirty="0" smtClean="0"/>
              <a:t> </a:t>
            </a:r>
            <a:r>
              <a:rPr lang="ru-RU" baseline="0" dirty="0" smtClean="0">
                <a:sym typeface="Wingdings" pitchFamily="2" charset="2"/>
              </a:rPr>
              <a:t>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9C09-B653-462D-B055-DED40529489F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640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Показать все результаты без исключения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9C09-B653-462D-B055-DED40529489F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222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Деньги на ветер </a:t>
            </a:r>
            <a:r>
              <a:rPr lang="ru-RU" dirty="0" smtClean="0">
                <a:sym typeface="Wingdings" pitchFamily="2" charset="2"/>
              </a:rPr>
              <a:t>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9C09-B653-462D-B055-DED40529489F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286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2130-3F9B-4108-B25F-F5EF1E9BC624}" type="datetimeFigureOut">
              <a:rPr lang="ru-RU" smtClean="0"/>
              <a:t>11.03.2017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8BA476-8BD7-459D-88B0-DD10C7116BB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2130-3F9B-4108-B25F-F5EF1E9BC624}" type="datetimeFigureOut">
              <a:rPr lang="ru-RU" smtClean="0"/>
              <a:t>11.03.2017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A476-8BD7-459D-88B0-DD10C7116BB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2130-3F9B-4108-B25F-F5EF1E9BC624}" type="datetimeFigureOut">
              <a:rPr lang="ru-RU" smtClean="0"/>
              <a:t>11.03.2017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A476-8BD7-459D-88B0-DD10C7116BB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2130-3F9B-4108-B25F-F5EF1E9BC624}" type="datetimeFigureOut">
              <a:rPr lang="ru-RU" smtClean="0"/>
              <a:t>11.03.2017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8BA476-8BD7-459D-88B0-DD10C7116BB7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2130-3F9B-4108-B25F-F5EF1E9BC624}" type="datetimeFigureOut">
              <a:rPr lang="ru-RU" smtClean="0"/>
              <a:t>11.03.2017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8BA476-8BD7-459D-88B0-DD10C7116BB7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2130-3F9B-4108-B25F-F5EF1E9BC624}" type="datetimeFigureOut">
              <a:rPr lang="ru-RU" smtClean="0"/>
              <a:t>11.03.2017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8BA476-8BD7-459D-88B0-DD10C7116BB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2130-3F9B-4108-B25F-F5EF1E9BC624}" type="datetimeFigureOut">
              <a:rPr lang="ru-RU" smtClean="0"/>
              <a:t>11.03.2017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8BA476-8BD7-459D-88B0-DD10C7116BB7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2130-3F9B-4108-B25F-F5EF1E9BC624}" type="datetimeFigureOut">
              <a:rPr lang="ru-RU" smtClean="0"/>
              <a:t>11.03.2017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8BA476-8BD7-459D-88B0-DD10C7116BB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2130-3F9B-4108-B25F-F5EF1E9BC624}" type="datetimeFigureOut">
              <a:rPr lang="ru-RU" smtClean="0"/>
              <a:t>11.03.2017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8BA476-8BD7-459D-88B0-DD10C7116BB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2130-3F9B-4108-B25F-F5EF1E9BC624}" type="datetimeFigureOut">
              <a:rPr lang="ru-RU" smtClean="0"/>
              <a:t>11.03.2017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8BA476-8BD7-459D-88B0-DD10C7116BB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2130-3F9B-4108-B25F-F5EF1E9BC624}" type="datetimeFigureOut">
              <a:rPr lang="ru-RU" smtClean="0"/>
              <a:t>11.03.2017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8BA476-8BD7-459D-88B0-DD10C7116BB7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4242130-3F9B-4108-B25F-F5EF1E9BC624}" type="datetimeFigureOut">
              <a:rPr lang="ru-RU" smtClean="0"/>
              <a:t>11.03.2017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D58BA476-8BD7-459D-88B0-DD10C7116BB7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advanced_searc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lifehacker.ru/2016/03/28/google-alternatives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ir.yahoo.com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rtlebedev.ru/als/site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ookee.ru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wordstat.yandex.ru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://adwords.google.ru/KeywordPlanner" TargetMode="Externa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ru.akinator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SEO</a:t>
            </a:r>
            <a:r>
              <a:rPr lang="ru-RU" dirty="0" smtClean="0"/>
              <a:t> </a:t>
            </a:r>
            <a:r>
              <a:rPr lang="ru-RU" sz="5400" dirty="0" smtClean="0"/>
              <a:t>и </a:t>
            </a:r>
            <a:r>
              <a:rPr lang="en-US" sz="5400" dirty="0" smtClean="0"/>
              <a:t>web-</a:t>
            </a:r>
            <a:r>
              <a:rPr lang="ru-RU" sz="5400" dirty="0" smtClean="0"/>
              <a:t>маркетинг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60193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Поисковая система состоит из…</a:t>
            </a:r>
          </a:p>
          <a:p>
            <a:pPr lvl="1"/>
            <a:r>
              <a:rPr lang="ru-RU" dirty="0" smtClean="0"/>
              <a:t>Поискового робота</a:t>
            </a:r>
          </a:p>
          <a:p>
            <a:pPr lvl="1"/>
            <a:r>
              <a:rPr lang="ru-RU" dirty="0" smtClean="0"/>
              <a:t>Индексатора</a:t>
            </a:r>
          </a:p>
          <a:p>
            <a:pPr lvl="1"/>
            <a:r>
              <a:rPr lang="ru-RU" dirty="0" smtClean="0"/>
              <a:t>Собственно поисковика </a:t>
            </a:r>
            <a:r>
              <a:rPr lang="ru-RU" dirty="0" smtClean="0">
                <a:sym typeface="Wingdings" pitchFamily="2" charset="2"/>
              </a:rPr>
              <a:t>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20252" y="5661248"/>
            <a:ext cx="7543800" cy="914400"/>
          </a:xfrm>
        </p:spPr>
        <p:txBody>
          <a:bodyPr/>
          <a:lstStyle/>
          <a:p>
            <a:r>
              <a:rPr lang="ru-RU" sz="3600" dirty="0" smtClean="0"/>
              <a:t>Современные поисковые системы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043433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 хочет пользователь от поисковика? (цели)</a:t>
            </a:r>
          </a:p>
          <a:p>
            <a:pPr lvl="1"/>
            <a:r>
              <a:rPr lang="ru-RU" dirty="0" smtClean="0"/>
              <a:t>Информационная</a:t>
            </a:r>
          </a:p>
          <a:p>
            <a:pPr lvl="1"/>
            <a:r>
              <a:rPr lang="ru-RU" dirty="0" smtClean="0"/>
              <a:t>Навигационная </a:t>
            </a:r>
          </a:p>
          <a:p>
            <a:pPr lvl="1"/>
            <a:r>
              <a:rPr lang="ru-RU" dirty="0" smtClean="0"/>
              <a:t>Транзакционная 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20252" y="5661248"/>
            <a:ext cx="7543800" cy="914400"/>
          </a:xfrm>
        </p:spPr>
        <p:txBody>
          <a:bodyPr/>
          <a:lstStyle/>
          <a:p>
            <a:r>
              <a:rPr lang="ru-RU" sz="3600" dirty="0" smtClean="0"/>
              <a:t>Реклама в поисковых системах</a:t>
            </a:r>
            <a:endParaRPr lang="ru-RU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586163"/>
            <a:ext cx="8494213" cy="113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96834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979712" y="1484784"/>
            <a:ext cx="6096000" cy="3657599"/>
          </a:xfrm>
        </p:spPr>
        <p:txBody>
          <a:bodyPr/>
          <a:lstStyle/>
          <a:p>
            <a:r>
              <a:rPr lang="ru-RU" dirty="0" smtClean="0"/>
              <a:t>Что хочет предприниматель от поисковика? (цели)</a:t>
            </a:r>
          </a:p>
          <a:p>
            <a:pPr lvl="1"/>
            <a:r>
              <a:rPr lang="ru-RU" dirty="0" smtClean="0"/>
              <a:t>Заработать!!!</a:t>
            </a:r>
          </a:p>
          <a:p>
            <a:pPr lvl="2"/>
            <a:r>
              <a:rPr lang="ru-RU" dirty="0" smtClean="0"/>
              <a:t>Контекстная реклама</a:t>
            </a:r>
          </a:p>
          <a:p>
            <a:pPr lvl="2"/>
            <a:r>
              <a:rPr lang="ru-RU" dirty="0" err="1" smtClean="0"/>
              <a:t>Таргетирование</a:t>
            </a:r>
            <a:r>
              <a:rPr lang="ru-RU" dirty="0" smtClean="0"/>
              <a:t> (нацеленная реклама)</a:t>
            </a:r>
          </a:p>
          <a:p>
            <a:pPr lvl="2"/>
            <a:r>
              <a:rPr lang="ru-RU" dirty="0" smtClean="0"/>
              <a:t>Социальный портрет пользователя</a:t>
            </a:r>
          </a:p>
          <a:p>
            <a:pPr lvl="2"/>
            <a:r>
              <a:rPr lang="ru-RU" dirty="0" smtClean="0"/>
              <a:t>Формирование целевой аудитории</a:t>
            </a:r>
          </a:p>
          <a:p>
            <a:pPr lvl="1"/>
            <a:r>
              <a:rPr lang="ru-RU" dirty="0" smtClean="0"/>
              <a:t>Если нельзя вывести сайт в ТОП, то можно показать его рекламу!!!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20252" y="5661248"/>
            <a:ext cx="7543800" cy="914400"/>
          </a:xfrm>
        </p:spPr>
        <p:txBody>
          <a:bodyPr/>
          <a:lstStyle/>
          <a:p>
            <a:r>
              <a:rPr lang="ru-RU" sz="3600" dirty="0" smtClean="0"/>
              <a:t>Реклама в поисковых системах</a:t>
            </a:r>
            <a:endParaRPr lang="ru-RU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8494213" cy="113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99041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Короткое текстовое объявление, показанное как результат поиска ;)</a:t>
            </a:r>
          </a:p>
          <a:p>
            <a:r>
              <a:rPr lang="ru-RU" dirty="0" smtClean="0"/>
              <a:t>Подбирается по запросу пользователя</a:t>
            </a:r>
          </a:p>
          <a:p>
            <a:r>
              <a:rPr lang="ru-RU" dirty="0" smtClean="0"/>
              <a:t>Оплачивается «за клик»</a:t>
            </a:r>
          </a:p>
          <a:p>
            <a:r>
              <a:rPr lang="ru-RU" dirty="0" smtClean="0"/>
              <a:t>Успех зависит от точности подобранных параметров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Контекстная реклама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27561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Полноценный рекламный блок (графика, аудио, видео…)</a:t>
            </a:r>
          </a:p>
          <a:p>
            <a:r>
              <a:rPr lang="ru-RU" dirty="0" smtClean="0"/>
              <a:t>Может показываться не только на поисковике</a:t>
            </a:r>
          </a:p>
          <a:p>
            <a:r>
              <a:rPr lang="ru-RU" dirty="0" smtClean="0"/>
              <a:t>Ориентирована на социальный портрет пользователя и статистику его </a:t>
            </a:r>
            <a:r>
              <a:rPr lang="ru-RU" dirty="0" err="1" smtClean="0"/>
              <a:t>посещейний</a:t>
            </a:r>
            <a:endParaRPr lang="ru-RU" dirty="0" smtClean="0"/>
          </a:p>
          <a:p>
            <a:r>
              <a:rPr lang="ru-RU" dirty="0" smtClean="0"/>
              <a:t>Оплачивается «за показы»</a:t>
            </a:r>
          </a:p>
          <a:p>
            <a:r>
              <a:rPr lang="ru-RU" dirty="0" smtClean="0"/>
              <a:t>Решает более сложные задачи (имидж например…)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Контекстно-</a:t>
            </a:r>
            <a:r>
              <a:rPr lang="ru-RU" sz="3600" dirty="0" err="1" smtClean="0"/>
              <a:t>медийная</a:t>
            </a:r>
            <a:r>
              <a:rPr lang="ru-RU" sz="3600" dirty="0" smtClean="0"/>
              <a:t> реклама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9874006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Комплекс мер БЕЗ рекламы, чтобы сайт было легче найти…</a:t>
            </a:r>
          </a:p>
          <a:p>
            <a:pPr lvl="1"/>
            <a:r>
              <a:rPr lang="ru-RU" dirty="0" smtClean="0"/>
              <a:t>Ключевые слова </a:t>
            </a:r>
            <a:r>
              <a:rPr lang="ru-RU" dirty="0" smtClean="0">
                <a:sym typeface="Wingdings" pitchFamily="2" charset="2"/>
              </a:rPr>
              <a:t>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Поисковое продвижение сайта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66149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Преимущества…</a:t>
            </a:r>
          </a:p>
          <a:p>
            <a:pPr lvl="1"/>
            <a:r>
              <a:rPr lang="ru-RU" dirty="0" smtClean="0"/>
              <a:t>Низкая стоимость привлечения клиента (в долгосрочной перспективе)</a:t>
            </a:r>
          </a:p>
          <a:p>
            <a:pPr lvl="1"/>
            <a:r>
              <a:rPr lang="ru-RU" dirty="0" smtClean="0"/>
              <a:t>Управление привлекаемой аудитории</a:t>
            </a:r>
          </a:p>
          <a:p>
            <a:pPr lvl="1"/>
            <a:r>
              <a:rPr lang="ru-RU" dirty="0" smtClean="0"/>
              <a:t>Масштабируемость </a:t>
            </a:r>
            <a:r>
              <a:rPr lang="ru-RU" dirty="0" smtClean="0">
                <a:sym typeface="Wingdings" pitchFamily="2" charset="2"/>
              </a:rPr>
              <a:t></a:t>
            </a:r>
          </a:p>
          <a:p>
            <a:pPr lvl="1"/>
            <a:r>
              <a:rPr lang="ru-RU" dirty="0" smtClean="0">
                <a:sym typeface="Wingdings" pitchFamily="2" charset="2"/>
              </a:rPr>
              <a:t>Эффективность </a:t>
            </a:r>
            <a:r>
              <a:rPr lang="ru-RU" dirty="0"/>
              <a:t>(в долгосрочной перспективе</a:t>
            </a:r>
            <a:r>
              <a:rPr lang="ru-RU" dirty="0" smtClean="0"/>
              <a:t>)</a:t>
            </a:r>
          </a:p>
          <a:p>
            <a:pPr lvl="1"/>
            <a:r>
              <a:rPr lang="ru-RU" dirty="0" err="1" smtClean="0"/>
              <a:t>Экспоненциальность</a:t>
            </a:r>
            <a:r>
              <a:rPr lang="ru-RU" dirty="0" smtClean="0"/>
              <a:t> </a:t>
            </a:r>
          </a:p>
          <a:p>
            <a:pPr lvl="1"/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Поисковое продвижение сайта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48911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Недостатки …</a:t>
            </a:r>
          </a:p>
          <a:p>
            <a:pPr lvl="1"/>
            <a:r>
              <a:rPr lang="ru-RU" dirty="0" smtClean="0"/>
              <a:t>Не все сайты можно «продвигать» </a:t>
            </a:r>
            <a:r>
              <a:rPr lang="en-US" dirty="0" smtClean="0"/>
              <a:t>(Flash </a:t>
            </a:r>
            <a:r>
              <a:rPr lang="en-US" dirty="0" smtClean="0">
                <a:sym typeface="Wingdings" pitchFamily="2" charset="2"/>
              </a:rPr>
              <a:t>)</a:t>
            </a:r>
            <a:endParaRPr lang="ru-RU" dirty="0" smtClean="0"/>
          </a:p>
          <a:p>
            <a:pPr lvl="1"/>
            <a:r>
              <a:rPr lang="ru-RU" dirty="0" smtClean="0"/>
              <a:t>Результат сильно зависит от самого сайта (контента)</a:t>
            </a:r>
          </a:p>
          <a:p>
            <a:pPr lvl="1"/>
            <a:r>
              <a:rPr lang="ru-RU" dirty="0" smtClean="0"/>
              <a:t>Мгновенного результата НЕ будет!!!</a:t>
            </a:r>
            <a:endParaRPr lang="ru-RU" dirty="0" smtClean="0">
              <a:sym typeface="Wingdings" pitchFamily="2" charset="2"/>
            </a:endParaRPr>
          </a:p>
          <a:p>
            <a:pPr lvl="1"/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Поисковое продвижение сайта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15473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Большое количество упоминаний на сторонних ресурсах</a:t>
            </a:r>
          </a:p>
          <a:p>
            <a:r>
              <a:rPr lang="ru-RU" dirty="0" smtClean="0"/>
              <a:t>Формирование большого потока посещений</a:t>
            </a:r>
          </a:p>
          <a:p>
            <a:r>
              <a:rPr lang="ru-RU" dirty="0" smtClean="0"/>
              <a:t>Оптимизация сайта под </a:t>
            </a:r>
            <a:r>
              <a:rPr lang="ru-RU" dirty="0" err="1" smtClean="0"/>
              <a:t>много-МНОГО</a:t>
            </a:r>
            <a:r>
              <a:rPr lang="ru-RU" dirty="0" smtClean="0"/>
              <a:t> разнообразных запросов (частота запросов)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 err="1" smtClean="0"/>
              <a:t>Траффиковое</a:t>
            </a:r>
            <a:r>
              <a:rPr lang="ru-RU" sz="4400" dirty="0" smtClean="0"/>
              <a:t> продвижение </a:t>
            </a:r>
            <a:r>
              <a:rPr lang="en-US" sz="4400" dirty="0" smtClean="0"/>
              <a:t>(traffic – </a:t>
            </a:r>
            <a:r>
              <a:rPr lang="ru-RU" sz="4400" dirty="0" smtClean="0"/>
              <a:t>поток)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7879813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для всех сайтов подходит – каждый запрос в идеале должен вести на отдельную страницу (интернет-магазин)</a:t>
            </a:r>
          </a:p>
          <a:p>
            <a:r>
              <a:rPr lang="ru-RU" dirty="0" smtClean="0"/>
              <a:t>Требуется большое количество времени для формирования потока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 err="1" smtClean="0"/>
              <a:t>Траффиковое</a:t>
            </a:r>
            <a:r>
              <a:rPr lang="ru-RU" sz="4400" dirty="0" smtClean="0"/>
              <a:t> продвижение </a:t>
            </a:r>
            <a:r>
              <a:rPr lang="en-US" sz="4400" dirty="0" smtClean="0"/>
              <a:t>(traffic – </a:t>
            </a:r>
            <a:r>
              <a:rPr lang="ru-RU" sz="4400" dirty="0" smtClean="0"/>
              <a:t>поток)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0484749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" indent="0">
              <a:buNone/>
            </a:pPr>
            <a:r>
              <a:rPr lang="en-US" dirty="0" smtClean="0"/>
              <a:t>SEO – Search Engine Optimization</a:t>
            </a:r>
          </a:p>
          <a:p>
            <a:pPr marL="18288" indent="0">
              <a:buNone/>
            </a:pPr>
            <a:r>
              <a:rPr lang="ru-RU" dirty="0"/>
              <a:t>	Оптимизация для поисковых движков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Как сделать сайт популярным?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4533009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Пользователь отправляет запрос</a:t>
            </a:r>
          </a:p>
          <a:p>
            <a:r>
              <a:rPr lang="ru-RU" dirty="0" smtClean="0"/>
              <a:t>Запрос принимает сервис «</a:t>
            </a:r>
            <a:r>
              <a:rPr lang="ru-RU" dirty="0" err="1" smtClean="0"/>
              <a:t>балансировщик</a:t>
            </a:r>
            <a:r>
              <a:rPr lang="ru-RU" dirty="0" smtClean="0"/>
              <a:t> нагрузки»</a:t>
            </a:r>
          </a:p>
          <a:p>
            <a:r>
              <a:rPr lang="ru-RU" dirty="0" smtClean="0"/>
              <a:t>Запрос отправляется сервису «</a:t>
            </a:r>
            <a:r>
              <a:rPr lang="ru-RU" dirty="0" err="1" smtClean="0"/>
              <a:t>метапоиск</a:t>
            </a:r>
            <a:r>
              <a:rPr lang="ru-RU" dirty="0" smtClean="0"/>
              <a:t>»</a:t>
            </a:r>
          </a:p>
          <a:p>
            <a:r>
              <a:rPr lang="ru-RU" dirty="0" smtClean="0"/>
              <a:t>Запрос проверяется «на популярность» (ответ храниться в кэше</a:t>
            </a:r>
            <a:r>
              <a:rPr lang="ru-RU" dirty="0" smtClean="0">
                <a:sym typeface="Wingdings" pitchFamily="2" charset="2"/>
              </a:rPr>
              <a:t>)</a:t>
            </a:r>
          </a:p>
          <a:p>
            <a:r>
              <a:rPr lang="ru-RU" dirty="0" smtClean="0">
                <a:sym typeface="Wingdings" pitchFamily="2" charset="2"/>
              </a:rPr>
              <a:t>Если в кэше запроса нет подключатся «базовый поиск»</a:t>
            </a:r>
          </a:p>
          <a:p>
            <a:r>
              <a:rPr lang="ru-RU" dirty="0" smtClean="0">
                <a:sym typeface="Wingdings" pitchFamily="2" charset="2"/>
              </a:rPr>
              <a:t>Результат передаётся «механизму ранжирования»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Как работает поисковая система?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0485451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Бот/робот/паук/</a:t>
            </a:r>
            <a:r>
              <a:rPr lang="en-US" dirty="0" err="1" smtClean="0"/>
              <a:t>cravler</a:t>
            </a:r>
            <a:r>
              <a:rPr lang="en-US" dirty="0" smtClean="0"/>
              <a:t>…</a:t>
            </a:r>
          </a:p>
          <a:p>
            <a:pPr lvl="1"/>
            <a:r>
              <a:rPr lang="ru-RU" dirty="0" smtClean="0"/>
              <a:t>Программа посещающая сайты и формирующая «впечатление» о сайте…</a:t>
            </a:r>
          </a:p>
          <a:p>
            <a:pPr lvl="2"/>
            <a:r>
              <a:rPr lang="ru-RU" dirty="0" smtClean="0"/>
              <a:t>«ходит» по разным сайтам</a:t>
            </a:r>
          </a:p>
          <a:p>
            <a:pPr lvl="2"/>
            <a:r>
              <a:rPr lang="ru-RU" dirty="0" smtClean="0"/>
              <a:t>Ищет новые страницы</a:t>
            </a:r>
          </a:p>
          <a:p>
            <a:pPr lvl="2"/>
            <a:r>
              <a:rPr lang="ru-RU" dirty="0" smtClean="0"/>
              <a:t>Ищет изменения</a:t>
            </a:r>
          </a:p>
          <a:p>
            <a:r>
              <a:rPr lang="ru-RU" dirty="0" smtClean="0"/>
              <a:t>Важно: ведётся анализ – изменяется ли Ваш сайт!!!</a:t>
            </a:r>
          </a:p>
          <a:p>
            <a:r>
              <a:rPr lang="ru-RU" dirty="0" smtClean="0"/>
              <a:t>После создания сайта Необходимо создать запрос на индексирование (позвать бота)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Индексирование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48469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Быстрый бот</a:t>
            </a:r>
            <a:r>
              <a:rPr lang="en-US" dirty="0" smtClean="0"/>
              <a:t>…</a:t>
            </a:r>
          </a:p>
          <a:p>
            <a:pPr lvl="1"/>
            <a:r>
              <a:rPr lang="ru-RU" dirty="0" smtClean="0"/>
              <a:t>Посещаются ТОЛЬКО известные динамичные сайты</a:t>
            </a:r>
          </a:p>
          <a:p>
            <a:r>
              <a:rPr lang="ru-RU" dirty="0" smtClean="0"/>
              <a:t>Важно: скорость переиндексации зависит от…</a:t>
            </a:r>
          </a:p>
          <a:p>
            <a:pPr lvl="1"/>
            <a:r>
              <a:rPr lang="ru-RU" dirty="0" smtClean="0"/>
              <a:t>Популярности ресурса</a:t>
            </a:r>
          </a:p>
          <a:p>
            <a:pPr lvl="1"/>
            <a:r>
              <a:rPr lang="ru-RU" dirty="0"/>
              <a:t>К</a:t>
            </a:r>
            <a:r>
              <a:rPr lang="ru-RU" dirty="0" smtClean="0"/>
              <a:t>оличества страниц и уровня вложенности</a:t>
            </a:r>
          </a:p>
          <a:p>
            <a:pPr lvl="1"/>
            <a:r>
              <a:rPr lang="ru-RU" dirty="0" smtClean="0"/>
              <a:t>Наличия карты сайта и файла </a:t>
            </a:r>
            <a:r>
              <a:rPr lang="en-US" dirty="0" smtClean="0"/>
              <a:t>sitemap.xls</a:t>
            </a:r>
          </a:p>
          <a:p>
            <a:pPr lvl="1"/>
            <a:r>
              <a:rPr lang="ru-RU" dirty="0" err="1" smtClean="0"/>
              <a:t>Валидации</a:t>
            </a:r>
            <a:r>
              <a:rPr lang="ru-RU" dirty="0" smtClean="0"/>
              <a:t> кода</a:t>
            </a:r>
          </a:p>
          <a:p>
            <a:r>
              <a:rPr lang="ru-RU" dirty="0" smtClean="0"/>
              <a:t>Управлять индексацией можно файлом </a:t>
            </a:r>
            <a:r>
              <a:rPr lang="en-US" dirty="0" smtClean="0"/>
              <a:t>robots.txt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err="1" smtClean="0"/>
              <a:t>метатэгами</a:t>
            </a:r>
            <a:endParaRPr lang="ru-RU" dirty="0" smtClean="0"/>
          </a:p>
          <a:p>
            <a:r>
              <a:rPr lang="ru-RU" dirty="0" smtClean="0"/>
              <a:t>Индексируются не только страницы НО и ряд документов на сайте – </a:t>
            </a:r>
            <a:r>
              <a:rPr lang="en-US" dirty="0" smtClean="0"/>
              <a:t>DOC, XLS, PDF…</a:t>
            </a:r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ПереИндексирование</a:t>
            </a:r>
            <a:r>
              <a:rPr lang="ru-RU" dirty="0" smtClean="0"/>
              <a:t> и обновление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53873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Индексирующий бот</a:t>
            </a:r>
          </a:p>
          <a:p>
            <a:r>
              <a:rPr lang="ru-RU" dirty="0" smtClean="0"/>
              <a:t>Бот изображений</a:t>
            </a:r>
          </a:p>
          <a:p>
            <a:r>
              <a:rPr lang="ru-RU" dirty="0" smtClean="0"/>
              <a:t>Бот зеркал</a:t>
            </a:r>
          </a:p>
          <a:p>
            <a:r>
              <a:rPr lang="ru-RU" dirty="0" smtClean="0"/>
              <a:t>Проверочный бот</a:t>
            </a:r>
          </a:p>
          <a:p>
            <a:r>
              <a:rPr lang="ru-RU" dirty="0" smtClean="0"/>
              <a:t>Специализированные боты…</a:t>
            </a:r>
          </a:p>
          <a:p>
            <a:pPr lvl="1"/>
            <a:r>
              <a:rPr lang="ru-RU" dirty="0" err="1" smtClean="0"/>
              <a:t>Видеобот</a:t>
            </a:r>
            <a:endParaRPr lang="ru-RU" dirty="0" smtClean="0"/>
          </a:p>
          <a:p>
            <a:pPr lvl="1"/>
            <a:r>
              <a:rPr lang="ru-RU" dirty="0" smtClean="0"/>
              <a:t>Бот иконок</a:t>
            </a:r>
          </a:p>
          <a:p>
            <a:pPr lvl="1"/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Поисковые роботы</a:t>
            </a:r>
          </a:p>
        </p:txBody>
      </p:sp>
    </p:spTree>
    <p:extLst>
      <p:ext uri="{BB962C8B-B14F-4D97-AF65-F5344CB8AC3E}">
        <p14:creationId xmlns:p14="http://schemas.microsoft.com/office/powerpoint/2010/main" val="9583032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Получаем…</a:t>
            </a:r>
          </a:p>
          <a:p>
            <a:pPr lvl="1"/>
            <a:r>
              <a:rPr lang="ru-RU" dirty="0" smtClean="0"/>
              <a:t>Контекстную рекламу</a:t>
            </a:r>
          </a:p>
          <a:p>
            <a:pPr lvl="1"/>
            <a:r>
              <a:rPr lang="ru-RU" dirty="0" smtClean="0"/>
              <a:t>Результат поиска</a:t>
            </a:r>
          </a:p>
          <a:p>
            <a:pPr lvl="1"/>
            <a:r>
              <a:rPr lang="ru-RU" dirty="0" smtClean="0"/>
              <a:t>Дополнительную информацию</a:t>
            </a:r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поиска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00388"/>
            <a:ext cx="8496944" cy="1768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88275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Результаты поиска состоят из…</a:t>
            </a:r>
          </a:p>
          <a:p>
            <a:pPr lvl="1"/>
            <a:r>
              <a:rPr lang="ru-RU" dirty="0" smtClean="0"/>
              <a:t>Названия страницы или сайта</a:t>
            </a:r>
          </a:p>
          <a:p>
            <a:pPr lvl="1"/>
            <a:r>
              <a:rPr lang="en-US" dirty="0" smtClean="0"/>
              <a:t>URL </a:t>
            </a:r>
            <a:r>
              <a:rPr lang="ru-RU" dirty="0" smtClean="0"/>
              <a:t>сайта</a:t>
            </a:r>
          </a:p>
          <a:p>
            <a:pPr lvl="1"/>
            <a:r>
              <a:rPr lang="ru-RU" dirty="0" err="1" smtClean="0"/>
              <a:t>Сниппет</a:t>
            </a:r>
            <a:r>
              <a:rPr lang="ru-RU" dirty="0" smtClean="0"/>
              <a:t> (описания)</a:t>
            </a:r>
          </a:p>
          <a:p>
            <a:pPr lvl="1"/>
            <a:r>
              <a:rPr lang="ru-RU" dirty="0" smtClean="0"/>
              <a:t>Ссылки на соседние разделы</a:t>
            </a:r>
          </a:p>
          <a:p>
            <a:r>
              <a:rPr lang="ru-RU" dirty="0" smtClean="0"/>
              <a:t>Вывод: внимательно всё заполняем </a:t>
            </a:r>
            <a:r>
              <a:rPr lang="ru-RU" dirty="0" smtClean="0">
                <a:sym typeface="Wingdings" pitchFamily="2" charset="2"/>
              </a:rPr>
              <a:t></a:t>
            </a:r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поиска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1" y="3284984"/>
            <a:ext cx="3895844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27986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Семантическое соответствие поискового запроса и поискового образа документа</a:t>
            </a:r>
          </a:p>
          <a:p>
            <a:pPr lvl="1"/>
            <a:r>
              <a:rPr lang="ru-RU" dirty="0" smtClean="0"/>
              <a:t>Специалисты по поиску информации в интернете (есть и такие </a:t>
            </a:r>
            <a:r>
              <a:rPr lang="ru-RU" dirty="0" smtClean="0">
                <a:sym typeface="Wingdings" pitchFamily="2" charset="2"/>
              </a:rPr>
              <a:t>) изучают специальный язык запросов поисковых систем</a:t>
            </a:r>
          </a:p>
          <a:p>
            <a:r>
              <a:rPr lang="ru-RU" dirty="0" smtClean="0">
                <a:sym typeface="Wingdings" pitchFamily="2" charset="2"/>
              </a:rPr>
              <a:t>Вывод: машина ДУРА и всё зависит от алгоритма РАНЖИРОВАНИЯ полученных результатов поиска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Релевантность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75533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99592" y="685801"/>
            <a:ext cx="7330008" cy="3657599"/>
          </a:xfrm>
        </p:spPr>
        <p:txBody>
          <a:bodyPr/>
          <a:lstStyle/>
          <a:p>
            <a:r>
              <a:rPr lang="ru-RU" dirty="0" smtClean="0"/>
              <a:t>ВСЕ современные системы выдают результат наиболее релевантный и наиболее полезный </a:t>
            </a:r>
            <a:r>
              <a:rPr lang="ru-RU" b="1" u="sng" dirty="0" smtClean="0"/>
              <a:t>для данного конкретного пользователя</a:t>
            </a:r>
            <a:r>
              <a:rPr lang="ru-RU" dirty="0" smtClean="0"/>
              <a:t>!!! (подстава, </a:t>
            </a:r>
            <a:r>
              <a:rPr lang="en-US" dirty="0" smtClean="0"/>
              <a:t>SEO-</a:t>
            </a:r>
            <a:r>
              <a:rPr lang="ru-RU" dirty="0" smtClean="0"/>
              <a:t>обман)</a:t>
            </a:r>
          </a:p>
          <a:p>
            <a:pPr lvl="1"/>
            <a:r>
              <a:rPr lang="en-US" dirty="0" err="1" smtClean="0"/>
              <a:t>Ip</a:t>
            </a:r>
            <a:endParaRPr lang="en-US" dirty="0" smtClean="0"/>
          </a:p>
          <a:p>
            <a:pPr lvl="1"/>
            <a:r>
              <a:rPr lang="en-US" dirty="0" smtClean="0"/>
              <a:t>Cookies</a:t>
            </a:r>
          </a:p>
          <a:p>
            <a:pPr lvl="1"/>
            <a:r>
              <a:rPr lang="ru-RU" dirty="0" err="1" smtClean="0"/>
              <a:t>Геолокация</a:t>
            </a:r>
            <a:endParaRPr lang="ru-RU" dirty="0" smtClean="0"/>
          </a:p>
          <a:p>
            <a:pPr lvl="1"/>
            <a:r>
              <a:rPr lang="ru-RU" dirty="0" smtClean="0"/>
              <a:t>Предыдущие запросы</a:t>
            </a:r>
          </a:p>
          <a:p>
            <a:pPr lvl="1"/>
            <a:r>
              <a:rPr lang="ru-RU" dirty="0" smtClean="0"/>
              <a:t>Социальный портрет (</a:t>
            </a:r>
            <a:r>
              <a:rPr lang="ru-RU" dirty="0" err="1" smtClean="0"/>
              <a:t>соцсети</a:t>
            </a:r>
            <a:r>
              <a:rPr lang="ru-RU" dirty="0" smtClean="0"/>
              <a:t>, персонализация в браузере)</a:t>
            </a:r>
          </a:p>
          <a:p>
            <a:pPr lvl="1"/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err="1" smtClean="0"/>
              <a:t>Персонализованный</a:t>
            </a:r>
            <a:r>
              <a:rPr lang="ru-RU" sz="3200" dirty="0" smtClean="0"/>
              <a:t> результат поиска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529713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Поиск релевантной информации</a:t>
            </a:r>
          </a:p>
          <a:p>
            <a:pPr lvl="1"/>
            <a:r>
              <a:rPr lang="ru-RU" dirty="0" smtClean="0"/>
              <a:t>Более или менее – нужно понять по каким запросам будет находиться Ваш сайт</a:t>
            </a:r>
          </a:p>
          <a:p>
            <a:pPr lvl="1"/>
            <a:r>
              <a:rPr lang="ru-RU" dirty="0" smtClean="0"/>
              <a:t>Разные страницы для разных запросов!</a:t>
            </a:r>
          </a:p>
          <a:p>
            <a:pPr lvl="1"/>
            <a:r>
              <a:rPr lang="ru-RU" dirty="0" smtClean="0"/>
              <a:t>Если сайт «</a:t>
            </a:r>
            <a:r>
              <a:rPr lang="ru-RU" dirty="0" err="1" smtClean="0"/>
              <a:t>однотематичный</a:t>
            </a:r>
            <a:r>
              <a:rPr lang="ru-RU" dirty="0" smtClean="0"/>
              <a:t>» – упор на ОДНУ страницу ЛЭНДИНГОВУЮ (</a:t>
            </a:r>
            <a:r>
              <a:rPr lang="en-US" dirty="0" smtClean="0"/>
              <a:t>land – </a:t>
            </a:r>
            <a:r>
              <a:rPr lang="ru-RU" dirty="0" smtClean="0"/>
              <a:t>приземляться)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Ранжирование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74271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Можно использовать поисковую систему для определения релевантных страниц Вашего сайта по конкретным запросам…</a:t>
            </a:r>
          </a:p>
          <a:p>
            <a:pPr lvl="1"/>
            <a:r>
              <a:rPr lang="ru-RU" dirty="0" smtClean="0"/>
              <a:t>Использовать расширенный режим поиска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www.google.com/advanced_search</a:t>
            </a:r>
            <a:endParaRPr lang="ru-RU" dirty="0" smtClean="0"/>
          </a:p>
          <a:p>
            <a:pPr lvl="1"/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Ранжирование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45180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Реклама</a:t>
            </a:r>
          </a:p>
          <a:p>
            <a:r>
              <a:rPr lang="ru-RU" dirty="0" smtClean="0"/>
              <a:t>Поисковые системы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Поисковые системы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59893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Система находит все релевантные сайты по запросу</a:t>
            </a:r>
          </a:p>
          <a:p>
            <a:pPr lvl="1"/>
            <a:r>
              <a:rPr lang="ru-RU" dirty="0" smtClean="0"/>
              <a:t>Система выбирает ОДНУ страницу на сайте (есть исключения…)</a:t>
            </a:r>
          </a:p>
          <a:p>
            <a:pPr lvl="1"/>
            <a:r>
              <a:rPr lang="ru-RU" dirty="0" smtClean="0"/>
              <a:t>Начинает работать алгоритм ранжирования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Ранжирование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08965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Статические факторы</a:t>
            </a:r>
          </a:p>
          <a:p>
            <a:pPr lvl="1"/>
            <a:r>
              <a:rPr lang="ru-RU" dirty="0" smtClean="0"/>
              <a:t>Дата создания (возраст)</a:t>
            </a:r>
          </a:p>
          <a:p>
            <a:pPr lvl="1"/>
            <a:r>
              <a:rPr lang="ru-RU" dirty="0" smtClean="0"/>
              <a:t>Количество ссылок на страницу (репутация)</a:t>
            </a:r>
          </a:p>
          <a:p>
            <a:pPr lvl="1"/>
            <a:r>
              <a:rPr lang="ru-RU" dirty="0" smtClean="0"/>
              <a:t>Технические параметры</a:t>
            </a:r>
          </a:p>
          <a:p>
            <a:pPr lvl="2"/>
            <a:r>
              <a:rPr lang="ru-RU" dirty="0" smtClean="0"/>
              <a:t>Доменное имя, хостинг, стабильность работы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Факторы ранжирования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83201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Динамические факторы</a:t>
            </a:r>
          </a:p>
          <a:p>
            <a:pPr lvl="1"/>
            <a:r>
              <a:rPr lang="ru-RU" dirty="0" smtClean="0"/>
              <a:t>Наличие ключевых слов на сайте</a:t>
            </a:r>
          </a:p>
          <a:p>
            <a:pPr lvl="1"/>
            <a:r>
              <a:rPr lang="ru-RU" dirty="0" smtClean="0"/>
              <a:t>Количество </a:t>
            </a:r>
            <a:r>
              <a:rPr lang="ru-RU" dirty="0"/>
              <a:t>ключевых слов на сайте</a:t>
            </a:r>
            <a:endParaRPr lang="ru-RU" dirty="0" smtClean="0"/>
          </a:p>
          <a:p>
            <a:pPr lvl="1"/>
            <a:r>
              <a:rPr lang="ru-RU" dirty="0" smtClean="0"/>
              <a:t>Плотность </a:t>
            </a:r>
            <a:r>
              <a:rPr lang="ru-RU" dirty="0"/>
              <a:t>ключевых слов на </a:t>
            </a:r>
            <a:r>
              <a:rPr lang="ru-RU" dirty="0" smtClean="0"/>
              <a:t>сайте</a:t>
            </a:r>
          </a:p>
          <a:p>
            <a:pPr lvl="1"/>
            <a:r>
              <a:rPr lang="ru-RU" dirty="0" smtClean="0"/>
              <a:t>Расположение </a:t>
            </a:r>
            <a:r>
              <a:rPr lang="ru-RU" dirty="0"/>
              <a:t>ключевых слов на </a:t>
            </a:r>
            <a:r>
              <a:rPr lang="ru-RU" dirty="0" smtClean="0"/>
              <a:t>сайте</a:t>
            </a:r>
          </a:p>
          <a:p>
            <a:pPr lvl="1"/>
            <a:r>
              <a:rPr lang="ru-RU" dirty="0" smtClean="0"/>
              <a:t>Ссылки с ключевыми словами…</a:t>
            </a:r>
          </a:p>
          <a:p>
            <a:pPr lvl="1"/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Факторы ранжирования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26907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Факторы запроса (наличие на сайте слов из запроса)</a:t>
            </a:r>
          </a:p>
          <a:p>
            <a:pPr lvl="1"/>
            <a:r>
              <a:rPr lang="ru-RU" dirty="0" smtClean="0"/>
              <a:t>Купить</a:t>
            </a:r>
          </a:p>
          <a:p>
            <a:pPr lvl="1"/>
            <a:r>
              <a:rPr lang="ru-RU" dirty="0" smtClean="0"/>
              <a:t>Скачать</a:t>
            </a:r>
          </a:p>
          <a:p>
            <a:pPr lvl="1"/>
            <a:r>
              <a:rPr lang="ru-RU" dirty="0" smtClean="0"/>
              <a:t>Информация</a:t>
            </a:r>
          </a:p>
          <a:p>
            <a:pPr lvl="1"/>
            <a:r>
              <a:rPr lang="ru-RU" dirty="0" smtClean="0"/>
              <a:t>Как добраться</a:t>
            </a:r>
          </a:p>
          <a:p>
            <a:pPr lvl="1"/>
            <a:r>
              <a:rPr lang="ru-RU" dirty="0" smtClean="0"/>
              <a:t>О компании</a:t>
            </a:r>
          </a:p>
          <a:p>
            <a:pPr lvl="1"/>
            <a:r>
              <a:rPr lang="ru-RU" dirty="0" smtClean="0"/>
              <a:t>Телефоны</a:t>
            </a:r>
          </a:p>
          <a:p>
            <a:pPr lvl="1"/>
            <a:r>
              <a:rPr lang="ru-RU" dirty="0" smtClean="0"/>
              <a:t>Контакты…</a:t>
            </a:r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Факторы ранжирования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43806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Пользовательские факторы</a:t>
            </a:r>
          </a:p>
          <a:p>
            <a:pPr lvl="1"/>
            <a:r>
              <a:rPr lang="ru-RU" dirty="0" err="1" smtClean="0"/>
              <a:t>Геолокация</a:t>
            </a:r>
            <a:endParaRPr lang="ru-RU" dirty="0" smtClean="0"/>
          </a:p>
          <a:p>
            <a:pPr lvl="1"/>
            <a:r>
              <a:rPr lang="ru-RU" dirty="0" smtClean="0"/>
              <a:t>Социальный портрет</a:t>
            </a:r>
          </a:p>
          <a:p>
            <a:pPr lvl="1"/>
            <a:r>
              <a:rPr lang="ru-RU" dirty="0" smtClean="0"/>
              <a:t>История запросов</a:t>
            </a:r>
          </a:p>
          <a:p>
            <a:pPr lvl="1"/>
            <a:r>
              <a:rPr lang="ru-RU" dirty="0" smtClean="0"/>
              <a:t>История посещений</a:t>
            </a:r>
          </a:p>
          <a:p>
            <a:pPr lvl="1"/>
            <a:r>
              <a:rPr lang="ru-RU" dirty="0" smtClean="0"/>
              <a:t>Оценки (лайки)</a:t>
            </a:r>
          </a:p>
          <a:p>
            <a:pPr lvl="1"/>
            <a:r>
              <a:rPr lang="ru-RU" dirty="0" smtClean="0"/>
              <a:t>Почтовая активность</a:t>
            </a:r>
          </a:p>
          <a:p>
            <a:pPr lvl="1"/>
            <a:r>
              <a:rPr lang="ru-RU" dirty="0" smtClean="0"/>
              <a:t>Подписки</a:t>
            </a:r>
          </a:p>
          <a:p>
            <a:pPr lvl="1"/>
            <a:r>
              <a:rPr lang="ru-RU" dirty="0" smtClean="0"/>
              <a:t>Пол, возраст…</a:t>
            </a:r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Факторы ранжирования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73984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Факторы технической составляющей сайта (индексация)</a:t>
            </a:r>
          </a:p>
          <a:p>
            <a:r>
              <a:rPr lang="ru-RU" dirty="0" smtClean="0"/>
              <a:t>Факторы текстовой составляющей сайта (контент)</a:t>
            </a:r>
          </a:p>
          <a:p>
            <a:r>
              <a:rPr lang="ru-RU" dirty="0" smtClean="0"/>
              <a:t>Факторы ссылочной составляющей (репутация)</a:t>
            </a:r>
          </a:p>
          <a:p>
            <a:r>
              <a:rPr lang="ru-RU" dirty="0" smtClean="0"/>
              <a:t>Факторы поведенческой составляющей </a:t>
            </a:r>
            <a:r>
              <a:rPr lang="en-US" dirty="0" smtClean="0"/>
              <a:t>(UX)</a:t>
            </a:r>
          </a:p>
          <a:p>
            <a:r>
              <a:rPr lang="ru-RU" dirty="0" smtClean="0"/>
              <a:t>Факторы дополнительного назначения</a:t>
            </a:r>
          </a:p>
          <a:p>
            <a:pPr lvl="1"/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Факторы ранжирования для </a:t>
            </a:r>
            <a:r>
              <a:rPr lang="en-US" dirty="0" smtClean="0"/>
              <a:t>SEO-</a:t>
            </a:r>
            <a:r>
              <a:rPr lang="ru-RU" dirty="0" smtClean="0"/>
              <a:t>специалиста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93006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Сайт должен работать ВСЕГДА!!!</a:t>
            </a:r>
          </a:p>
          <a:p>
            <a:pPr lvl="1"/>
            <a:r>
              <a:rPr lang="ru-RU" dirty="0" smtClean="0"/>
              <a:t>Сайт недоступен</a:t>
            </a:r>
          </a:p>
          <a:p>
            <a:pPr lvl="1"/>
            <a:r>
              <a:rPr lang="ru-RU" dirty="0" smtClean="0"/>
              <a:t>Сайт медленный</a:t>
            </a:r>
          </a:p>
          <a:p>
            <a:pPr lvl="1"/>
            <a:r>
              <a:rPr lang="ru-RU" dirty="0" smtClean="0"/>
              <a:t>Некорректные коды ответа сервера (код 404)</a:t>
            </a:r>
          </a:p>
          <a:p>
            <a:pPr lvl="1"/>
            <a:r>
              <a:rPr lang="ru-RU" dirty="0" smtClean="0"/>
              <a:t>Зеркала сайта (код 301)</a:t>
            </a:r>
          </a:p>
          <a:p>
            <a:pPr lvl="1"/>
            <a:r>
              <a:rPr lang="ru-RU" dirty="0" smtClean="0"/>
              <a:t>Прочее…(ЧПУ например)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Технические характеристики сайта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82503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Текст должен быть осмысленным и уникальным</a:t>
            </a:r>
          </a:p>
          <a:p>
            <a:r>
              <a:rPr lang="ru-RU" dirty="0" smtClean="0"/>
              <a:t>Текст должен содержать ключевые слова</a:t>
            </a:r>
          </a:p>
          <a:p>
            <a:r>
              <a:rPr lang="ru-RU" dirty="0" smtClean="0"/>
              <a:t>Ключевых слов должно быть «в меру»</a:t>
            </a:r>
          </a:p>
          <a:p>
            <a:r>
              <a:rPr lang="ru-RU" dirty="0" smtClean="0"/>
              <a:t>Ключевые слова в заголовках</a:t>
            </a:r>
          </a:p>
          <a:p>
            <a:r>
              <a:rPr lang="ru-RU" dirty="0" smtClean="0"/>
              <a:t>Ключевые слова в описаниях картинок (в </a:t>
            </a:r>
            <a:r>
              <a:rPr lang="ru-RU" dirty="0" err="1" smtClean="0"/>
              <a:t>т.ч</a:t>
            </a:r>
            <a:r>
              <a:rPr lang="ru-RU" dirty="0" smtClean="0"/>
              <a:t>. </a:t>
            </a:r>
            <a:r>
              <a:rPr lang="en-US" dirty="0" smtClean="0"/>
              <a:t>ALT)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Текстовая составляющая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37217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Страница-донор и страница-акцептор – результат ИЦ (индекс цитирования) – </a:t>
            </a:r>
            <a:r>
              <a:rPr lang="ru-RU" dirty="0" err="1" smtClean="0"/>
              <a:t>тИЦ</a:t>
            </a:r>
            <a:r>
              <a:rPr lang="ru-RU" dirty="0" smtClean="0"/>
              <a:t> (тематический ИЦ)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Ссылочная составляющая</a:t>
            </a:r>
          </a:p>
        </p:txBody>
      </p:sp>
    </p:spTree>
    <p:extLst>
      <p:ext uri="{BB962C8B-B14F-4D97-AF65-F5344CB8AC3E}">
        <p14:creationId xmlns:p14="http://schemas.microsoft.com/office/powerpoint/2010/main" val="19390327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Региональная принадлежность сайта</a:t>
            </a:r>
          </a:p>
          <a:p>
            <a:pPr lvl="1"/>
            <a:r>
              <a:rPr lang="en-US" dirty="0" err="1" smtClean="0"/>
              <a:t>Ip</a:t>
            </a:r>
            <a:endParaRPr lang="en-US" dirty="0" smtClean="0"/>
          </a:p>
          <a:p>
            <a:pPr lvl="1"/>
            <a:r>
              <a:rPr lang="ru-RU" dirty="0" smtClean="0"/>
              <a:t>Страницы-доноры</a:t>
            </a:r>
          </a:p>
          <a:p>
            <a:pPr lvl="1"/>
            <a:r>
              <a:rPr lang="ru-RU" dirty="0" smtClean="0"/>
              <a:t>Контакты</a:t>
            </a:r>
          </a:p>
          <a:p>
            <a:pPr lvl="1"/>
            <a:r>
              <a:rPr lang="ru-RU" dirty="0" smtClean="0"/>
              <a:t>Внести в БД поисковика информацию о компании и соотнести её с сайтом (например </a:t>
            </a:r>
            <a:r>
              <a:rPr lang="ru-RU" dirty="0" err="1" smtClean="0"/>
              <a:t>Яндекс.Справочник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Геозависимость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12334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устроена?</a:t>
            </a:r>
          </a:p>
          <a:p>
            <a:r>
              <a:rPr lang="ru-RU" dirty="0" smtClean="0"/>
              <a:t>Какие приёмы продвижения сайта считаются «нечестными»?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/>
              <a:t>Что такое поисковая система?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892692294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Браузеры и панели </a:t>
            </a:r>
            <a:r>
              <a:rPr lang="en-US" dirty="0" smtClean="0"/>
              <a:t>(Google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 smtClean="0"/>
              <a:t>Яндекс)</a:t>
            </a:r>
          </a:p>
          <a:p>
            <a:r>
              <a:rPr lang="ru-RU" dirty="0" err="1" smtClean="0"/>
              <a:t>Яндекс.Метрика</a:t>
            </a:r>
            <a:r>
              <a:rPr lang="ru-RU" dirty="0" smtClean="0"/>
              <a:t> и </a:t>
            </a:r>
            <a:r>
              <a:rPr lang="en-US" dirty="0" smtClean="0"/>
              <a:t>Google </a:t>
            </a:r>
            <a:r>
              <a:rPr lang="en-US" dirty="0" err="1" smtClean="0"/>
              <a:t>Analitics</a:t>
            </a:r>
            <a:endParaRPr lang="en-US" dirty="0" smtClean="0"/>
          </a:p>
          <a:p>
            <a:pPr lvl="1"/>
            <a:r>
              <a:rPr lang="ru-RU" dirty="0" smtClean="0"/>
              <a:t>Это инструменты анализа удовлетворенности пользователя – повлиять не можем – и как вывод ранжирования сайта… анализ поможет принимать решения по улучшению сайта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Поведенческие факторы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77924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Сайт полезен при поиске того-то…</a:t>
            </a:r>
          </a:p>
          <a:p>
            <a:pPr lvl="1"/>
            <a:r>
              <a:rPr lang="en-US" dirty="0" smtClean="0"/>
              <a:t>Vital – </a:t>
            </a:r>
            <a:r>
              <a:rPr lang="ru-RU" dirty="0" smtClean="0"/>
              <a:t>жизненно важный</a:t>
            </a:r>
          </a:p>
          <a:p>
            <a:pPr lvl="1"/>
            <a:r>
              <a:rPr lang="en-US" dirty="0" smtClean="0"/>
              <a:t>Useful – </a:t>
            </a:r>
            <a:r>
              <a:rPr lang="ru-RU" dirty="0" smtClean="0"/>
              <a:t>полезный</a:t>
            </a:r>
          </a:p>
          <a:p>
            <a:pPr lvl="1"/>
            <a:r>
              <a:rPr lang="en-US" dirty="0" smtClean="0"/>
              <a:t>Relevant+ - </a:t>
            </a:r>
            <a:r>
              <a:rPr lang="ru-RU" dirty="0" smtClean="0"/>
              <a:t>точно по запросу</a:t>
            </a:r>
          </a:p>
          <a:p>
            <a:pPr lvl="1"/>
            <a:r>
              <a:rPr lang="en-US" dirty="0" smtClean="0"/>
              <a:t>Relevant- - </a:t>
            </a:r>
            <a:r>
              <a:rPr lang="ru-RU" dirty="0" smtClean="0"/>
              <a:t>формально по запросу</a:t>
            </a:r>
          </a:p>
          <a:p>
            <a:pPr lvl="1"/>
            <a:r>
              <a:rPr lang="en-US" dirty="0" smtClean="0"/>
              <a:t>Irrelevant – </a:t>
            </a:r>
            <a:r>
              <a:rPr lang="ru-RU" dirty="0" smtClean="0"/>
              <a:t>не отвечает запросу</a:t>
            </a:r>
          </a:p>
          <a:p>
            <a:pPr lvl="1"/>
            <a:r>
              <a:rPr lang="en-US" dirty="0" smtClean="0"/>
              <a:t>Spam – </a:t>
            </a:r>
            <a:r>
              <a:rPr lang="ru-RU" dirty="0" smtClean="0"/>
              <a:t>вредители</a:t>
            </a:r>
          </a:p>
          <a:p>
            <a:pPr lvl="1"/>
            <a:r>
              <a:rPr lang="ru-RU" dirty="0" smtClean="0"/>
              <a:t>«не про то» – случайно попал</a:t>
            </a:r>
          </a:p>
          <a:p>
            <a:pPr lvl="1"/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Ассесорная</a:t>
            </a:r>
            <a:r>
              <a:rPr lang="ru-RU" dirty="0" smtClean="0"/>
              <a:t> оценка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8982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Сайт должен быть…</a:t>
            </a:r>
          </a:p>
          <a:p>
            <a:pPr lvl="1"/>
            <a:r>
              <a:rPr lang="ru-RU" dirty="0" smtClean="0"/>
              <a:t>Осмысленным</a:t>
            </a:r>
          </a:p>
          <a:p>
            <a:pPr lvl="2"/>
            <a:r>
              <a:rPr lang="ru-RU" dirty="0" smtClean="0"/>
              <a:t>Информация полезна и понятно изложена</a:t>
            </a:r>
          </a:p>
          <a:p>
            <a:pPr lvl="1"/>
            <a:r>
              <a:rPr lang="ru-RU" dirty="0" smtClean="0"/>
              <a:t>Информативным</a:t>
            </a:r>
          </a:p>
          <a:p>
            <a:pPr lvl="2"/>
            <a:r>
              <a:rPr lang="ru-RU" dirty="0" smtClean="0"/>
              <a:t>Информация проверена и уникальна (не плагиат)</a:t>
            </a:r>
          </a:p>
          <a:p>
            <a:pPr lvl="1"/>
            <a:r>
              <a:rPr lang="ru-RU" dirty="0" smtClean="0"/>
              <a:t>Авторитетным</a:t>
            </a:r>
          </a:p>
          <a:p>
            <a:pPr lvl="2"/>
            <a:r>
              <a:rPr lang="ru-RU" dirty="0" smtClean="0"/>
              <a:t>Обеспечивать качество услуг</a:t>
            </a:r>
          </a:p>
          <a:p>
            <a:pPr lvl="1"/>
            <a:r>
              <a:rPr lang="ru-RU" dirty="0" smtClean="0"/>
              <a:t>Структурированным</a:t>
            </a:r>
          </a:p>
          <a:p>
            <a:pPr lvl="2"/>
            <a:r>
              <a:rPr lang="ru-RU" dirty="0" smtClean="0"/>
              <a:t>Чёткая и </a:t>
            </a:r>
            <a:r>
              <a:rPr lang="ru-RU" smtClean="0"/>
              <a:t>понятная структура</a:t>
            </a:r>
            <a:endParaRPr lang="ru-RU" dirty="0" smtClean="0"/>
          </a:p>
          <a:p>
            <a:pPr lvl="1"/>
            <a:r>
              <a:rPr lang="ru-RU" dirty="0" smtClean="0"/>
              <a:t>Красивым</a:t>
            </a:r>
          </a:p>
          <a:p>
            <a:pPr lvl="1"/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Ассесорная</a:t>
            </a:r>
            <a:r>
              <a:rPr lang="ru-RU" dirty="0" smtClean="0"/>
              <a:t> оценка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31652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hlinkClick r:id="rId2"/>
              </a:rPr>
              <a:t>Поисковые системы, которые лучше чем </a:t>
            </a:r>
            <a:r>
              <a:rPr lang="en-US" dirty="0" smtClean="0">
                <a:hlinkClick r:id="rId2"/>
              </a:rPr>
              <a:t>Google ^)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Интересно знать…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1034368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Пессимизация</a:t>
            </a:r>
            <a:endParaRPr lang="ru-RU" dirty="0" smtClean="0"/>
          </a:p>
          <a:p>
            <a:r>
              <a:rPr lang="ru-RU" dirty="0" smtClean="0"/>
              <a:t>Удаление из выдачи</a:t>
            </a:r>
          </a:p>
          <a:p>
            <a:r>
              <a:rPr lang="ru-RU" dirty="0" err="1" smtClean="0"/>
              <a:t>Бан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Порог естественности – это механизм </a:t>
            </a:r>
            <a:r>
              <a:rPr lang="ru-RU" smtClean="0"/>
              <a:t>принятия решения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Фильтры Яндекса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100" y="3429000"/>
            <a:ext cx="4591814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0468329"/>
      </p:ext>
    </p:extLst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Фильтр АГС (автоматически генерированное содержание) – борьба с сайтами, которые продвигают другие сайты, продают ссылки и т.д.</a:t>
            </a:r>
          </a:p>
          <a:p>
            <a:pPr lvl="1"/>
            <a:r>
              <a:rPr lang="ru-RU" dirty="0" err="1" smtClean="0"/>
              <a:t>Автоконтент</a:t>
            </a:r>
            <a:r>
              <a:rPr lang="ru-RU" dirty="0" smtClean="0"/>
              <a:t> – бессмыслица</a:t>
            </a:r>
          </a:p>
          <a:p>
            <a:pPr lvl="1"/>
            <a:r>
              <a:rPr lang="ru-RU" dirty="0" smtClean="0"/>
              <a:t>Клонирование контента</a:t>
            </a:r>
          </a:p>
          <a:p>
            <a:pPr lvl="1"/>
            <a:r>
              <a:rPr lang="ru-RU" dirty="0" smtClean="0"/>
              <a:t>Нет тематики – трудно определить, смысловые расхождения</a:t>
            </a:r>
          </a:p>
          <a:p>
            <a:pPr lvl="1"/>
            <a:r>
              <a:rPr lang="ru-RU" dirty="0" smtClean="0"/>
              <a:t>Много исходящих ссылок</a:t>
            </a:r>
          </a:p>
          <a:p>
            <a:pPr lvl="1"/>
            <a:r>
              <a:rPr lang="ru-RU" dirty="0" smtClean="0"/>
              <a:t>Много неинформативных страниц (1-2 фразы)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Фильтры Яндекса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0163610"/>
      </p:ext>
    </p:extLst>
  </p:cSld>
  <p:clrMapOvr>
    <a:masterClrMapping/>
  </p:clrMapOvr>
  <p:transition spd="slow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Фильтр АГС – что делать?</a:t>
            </a:r>
          </a:p>
          <a:p>
            <a:pPr lvl="1"/>
            <a:r>
              <a:rPr lang="ru-RU" dirty="0" smtClean="0"/>
              <a:t>Следить за качеством контента </a:t>
            </a:r>
          </a:p>
          <a:p>
            <a:pPr lvl="2"/>
            <a:r>
              <a:rPr lang="ru-RU" dirty="0" smtClean="0"/>
              <a:t>300-3000 слов</a:t>
            </a:r>
          </a:p>
          <a:p>
            <a:pPr lvl="2"/>
            <a:r>
              <a:rPr lang="ru-RU" dirty="0" smtClean="0"/>
              <a:t>5-7% плотность ключевых слов</a:t>
            </a:r>
          </a:p>
          <a:p>
            <a:pPr lvl="2"/>
            <a:r>
              <a:rPr lang="ru-RU" dirty="0" smtClean="0"/>
              <a:t>Отсутствие ошибок</a:t>
            </a:r>
          </a:p>
          <a:p>
            <a:pPr lvl="1"/>
            <a:r>
              <a:rPr lang="ru-RU" dirty="0" smtClean="0"/>
              <a:t>Не копировать контент у других</a:t>
            </a:r>
          </a:p>
          <a:p>
            <a:pPr lvl="1"/>
            <a:r>
              <a:rPr lang="ru-RU" dirty="0" smtClean="0"/>
              <a:t>Следить за исходящими ссылками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Фильтры Яндекса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5342179"/>
      </p:ext>
    </p:extLst>
  </p:cSld>
  <p:clrMapOvr>
    <a:masterClrMapping/>
  </p:clrMapOvr>
  <p:transition spd="slow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Фильтр «Ты последний» - за неуникальный и бессмысленный контент (применяется на конкретные страницы сайта)</a:t>
            </a:r>
          </a:p>
          <a:p>
            <a:pPr lvl="1"/>
            <a:r>
              <a:rPr lang="ru-RU" dirty="0" smtClean="0"/>
              <a:t>Проверка – ввести фразу с сайта в кавычках (показать все результаты без исключения на последней странице если не найдено)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Фильтры Яндекса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6165540"/>
      </p:ext>
    </p:extLst>
  </p:cSld>
  <p:clrMapOvr>
    <a:masterClrMapping/>
  </p:clrMapOvr>
  <p:transition spd="slow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Фильтр «Ты </a:t>
            </a:r>
            <a:r>
              <a:rPr lang="ru-RU" dirty="0" err="1" smtClean="0"/>
              <a:t>спамный</a:t>
            </a:r>
            <a:r>
              <a:rPr lang="ru-RU" dirty="0" smtClean="0"/>
              <a:t>» - за неуникальный и бессмысленный контент</a:t>
            </a:r>
          </a:p>
          <a:p>
            <a:pPr lvl="1"/>
            <a:r>
              <a:rPr lang="ru-RU" dirty="0" smtClean="0"/>
              <a:t>Большие тексты – более 4000 слови более 10% ключевых слов</a:t>
            </a:r>
          </a:p>
          <a:p>
            <a:pPr lvl="1"/>
            <a:r>
              <a:rPr lang="ru-RU" dirty="0" smtClean="0"/>
              <a:t>Чрезмерное выделение – курсив, жирный, заголовки и ключевые слова</a:t>
            </a:r>
          </a:p>
          <a:p>
            <a:pPr lvl="1"/>
            <a:r>
              <a:rPr lang="ru-RU" dirty="0" smtClean="0"/>
              <a:t>Неестественный текст</a:t>
            </a:r>
          </a:p>
          <a:p>
            <a:pPr lvl="2"/>
            <a:r>
              <a:rPr lang="ru-RU" dirty="0" smtClean="0"/>
              <a:t>Признак применения – резкий провал позиций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Фильтры Яндекса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0474083"/>
      </p:ext>
    </p:extLst>
  </p:cSld>
  <p:clrMapOvr>
    <a:masterClrMapping/>
  </p:clrMapOvr>
  <p:transition spd="slow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Фильтр «ссылочный взрыв» - применяют к сайтам-акцепторам при резком увеличении сайтов-доноров </a:t>
            </a:r>
          </a:p>
          <a:p>
            <a:pPr lvl="1"/>
            <a:r>
              <a:rPr lang="ru-RU" dirty="0" smtClean="0"/>
              <a:t>Признак применения – сайт не улучшает свои позиции даже по низкочастотным запросам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Фильтры Яндекса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333382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Начало 1990-х…</a:t>
            </a:r>
          </a:p>
          <a:p>
            <a:pPr lvl="1"/>
            <a:r>
              <a:rPr lang="ru-RU" dirty="0" smtClean="0"/>
              <a:t>Списки ресурсов создавались вручную! (один из </a:t>
            </a:r>
            <a:r>
              <a:rPr lang="ru-RU" dirty="0"/>
              <a:t>списков </a:t>
            </a:r>
            <a:r>
              <a:rPr lang="ru-RU" dirty="0" smtClean="0"/>
              <a:t>вёл Тим </a:t>
            </a:r>
            <a:r>
              <a:rPr lang="ru-RU" dirty="0" err="1" smtClean="0"/>
              <a:t>Бернерс</a:t>
            </a:r>
            <a:r>
              <a:rPr lang="ru-RU" dirty="0" smtClean="0"/>
              <a:t>-Ли) – </a:t>
            </a:r>
            <a:r>
              <a:rPr lang="en-US" dirty="0" smtClean="0">
                <a:hlinkClick r:id="rId2"/>
              </a:rPr>
              <a:t>http://dir.yahoo.com</a:t>
            </a:r>
            <a:r>
              <a:rPr lang="en-US" dirty="0" smtClean="0"/>
              <a:t> </a:t>
            </a:r>
            <a:r>
              <a:rPr lang="ru-RU" dirty="0" smtClean="0"/>
              <a:t>или Яндекс-каталог</a:t>
            </a:r>
          </a:p>
          <a:p>
            <a:pPr lvl="1"/>
            <a:r>
              <a:rPr lang="ru-RU" dirty="0" smtClean="0"/>
              <a:t>В 2012 году было создано 51млн.сайтов, а общее число 610млн.</a:t>
            </a:r>
          </a:p>
          <a:p>
            <a:pPr lvl="1"/>
            <a:r>
              <a:rPr lang="ru-RU" dirty="0" smtClean="0"/>
              <a:t>1990 – </a:t>
            </a:r>
            <a:r>
              <a:rPr lang="en-US" dirty="0" err="1" smtClean="0"/>
              <a:t>Archi</a:t>
            </a:r>
            <a:r>
              <a:rPr lang="en-US" dirty="0" smtClean="0"/>
              <a:t> </a:t>
            </a:r>
            <a:r>
              <a:rPr lang="ru-RU" dirty="0" smtClean="0"/>
              <a:t>поиск файлов на </a:t>
            </a:r>
            <a:r>
              <a:rPr lang="en-US" dirty="0" smtClean="0"/>
              <a:t>FTP-</a:t>
            </a:r>
            <a:r>
              <a:rPr lang="ru-RU" dirty="0" smtClean="0"/>
              <a:t>серверах</a:t>
            </a:r>
          </a:p>
          <a:p>
            <a:pPr lvl="1"/>
            <a:r>
              <a:rPr lang="ru-RU" dirty="0" smtClean="0"/>
              <a:t>1993 – </a:t>
            </a:r>
            <a:r>
              <a:rPr lang="en-US" dirty="0" smtClean="0"/>
              <a:t>W3Catalog </a:t>
            </a:r>
            <a:r>
              <a:rPr lang="ru-RU" dirty="0" smtClean="0"/>
              <a:t>первый поисковик </a:t>
            </a:r>
            <a:r>
              <a:rPr lang="en-US" dirty="0" smtClean="0"/>
              <a:t>web</a:t>
            </a:r>
          </a:p>
          <a:p>
            <a:pPr lvl="1"/>
            <a:r>
              <a:rPr lang="en-US" dirty="0" smtClean="0"/>
              <a:t>1993 –</a:t>
            </a:r>
            <a:r>
              <a:rPr lang="ru-RU" dirty="0"/>
              <a:t> проект </a:t>
            </a:r>
            <a:r>
              <a:rPr lang="en-US" dirty="0" err="1" smtClean="0"/>
              <a:t>Wandex</a:t>
            </a:r>
            <a:r>
              <a:rPr lang="ru-RU" dirty="0" smtClean="0"/>
              <a:t> насчитал 623 сайта!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Историческая справка </a:t>
            </a:r>
            <a:r>
              <a:rPr lang="ru-RU" dirty="0" smtClean="0">
                <a:sym typeface="Wingdings" pitchFamily="2" charset="2"/>
              </a:rPr>
              <a:t>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98368"/>
      </p:ext>
    </p:extLst>
  </p:cSld>
  <p:clrMapOvr>
    <a:masterClrMapping/>
  </p:clrMapOvr>
  <p:transition spd="slow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Фильтр «</a:t>
            </a:r>
            <a:r>
              <a:rPr lang="ru-RU" dirty="0" err="1" smtClean="0"/>
              <a:t>Непот</a:t>
            </a:r>
            <a:r>
              <a:rPr lang="ru-RU" dirty="0" smtClean="0"/>
              <a:t>» - </a:t>
            </a:r>
            <a:r>
              <a:rPr lang="en-US" dirty="0" smtClean="0"/>
              <a:t>(nepotism – </a:t>
            </a:r>
            <a:r>
              <a:rPr lang="ru-RU" dirty="0" smtClean="0"/>
              <a:t>кумовство) применяют к сайтам-донорам… обесцениваются продаваемые ссылки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Фильтры Яндекса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2691949"/>
      </p:ext>
    </p:extLst>
  </p:cSld>
  <p:clrMapOvr>
    <a:masterClrMapping/>
  </p:clrMapOvr>
  <p:transition spd="slow"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Фильтр «</a:t>
            </a:r>
            <a:r>
              <a:rPr lang="ru-RU" dirty="0" err="1" smtClean="0"/>
              <a:t>Аффилиат</a:t>
            </a:r>
            <a:r>
              <a:rPr lang="ru-RU" dirty="0" smtClean="0"/>
              <a:t>» - </a:t>
            </a:r>
            <a:r>
              <a:rPr lang="en-US" dirty="0" smtClean="0"/>
              <a:t>(affiliate – </a:t>
            </a:r>
            <a:r>
              <a:rPr lang="ru-RU" dirty="0" smtClean="0"/>
              <a:t>дочерняя компания, отделение, филиал) применяют к сайтам-клонам, которые вытесняют с первой страницы конкурентов…</a:t>
            </a:r>
          </a:p>
          <a:p>
            <a:pPr lvl="1"/>
            <a:r>
              <a:rPr lang="ru-RU" dirty="0" smtClean="0"/>
              <a:t>Применяется как автоматически, так и «в ручную»</a:t>
            </a:r>
          </a:p>
          <a:p>
            <a:pPr lvl="2"/>
            <a:r>
              <a:rPr lang="ru-RU" dirty="0" smtClean="0"/>
              <a:t>Признаки </a:t>
            </a:r>
            <a:r>
              <a:rPr lang="ru-RU" dirty="0" smtClean="0"/>
              <a:t>сайтов-</a:t>
            </a:r>
            <a:r>
              <a:rPr lang="ru-RU" dirty="0" err="1" smtClean="0"/>
              <a:t>аффилиатов</a:t>
            </a:r>
            <a:endParaRPr lang="ru-RU" dirty="0" smtClean="0"/>
          </a:p>
          <a:p>
            <a:pPr lvl="3"/>
            <a:r>
              <a:rPr lang="ru-RU" dirty="0" smtClean="0"/>
              <a:t>Одинаковые контактные данные</a:t>
            </a:r>
          </a:p>
          <a:p>
            <a:pPr lvl="3"/>
            <a:r>
              <a:rPr lang="ru-RU" dirty="0" smtClean="0"/>
              <a:t>Схожие доменные имена</a:t>
            </a:r>
          </a:p>
          <a:p>
            <a:pPr lvl="3"/>
            <a:r>
              <a:rPr lang="ru-RU" dirty="0" smtClean="0"/>
              <a:t>Схожесть дизайнов и структуры</a:t>
            </a:r>
          </a:p>
          <a:p>
            <a:pPr lvl="3"/>
            <a:r>
              <a:rPr lang="ru-RU" dirty="0" smtClean="0"/>
              <a:t>Схожий контент</a:t>
            </a:r>
          </a:p>
          <a:p>
            <a:pPr lvl="3"/>
            <a:r>
              <a:rPr lang="ru-RU" dirty="0" smtClean="0"/>
              <a:t>Одинаковые прайсы или каталоги услуг</a:t>
            </a:r>
          </a:p>
          <a:p>
            <a:pPr lvl="3"/>
            <a:r>
              <a:rPr lang="ru-RU" dirty="0" smtClean="0"/>
              <a:t>Один провайдер хостинга</a:t>
            </a:r>
          </a:p>
          <a:p>
            <a:pPr lvl="3"/>
            <a:r>
              <a:rPr lang="ru-RU" dirty="0" smtClean="0"/>
              <a:t>Один аккаунт статистики, рекламы и т.д.</a:t>
            </a:r>
          </a:p>
          <a:p>
            <a:pPr lvl="3"/>
            <a:r>
              <a:rPr lang="ru-RU" dirty="0" smtClean="0"/>
              <a:t>Переадресация на одну компанию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Фильтры Яндекса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8903984"/>
      </p:ext>
    </p:extLst>
  </p:cSld>
  <p:clrMapOvr>
    <a:masterClrMapping/>
  </p:clrMapOvr>
  <p:transition spd="slow"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Фильтр «Поведенческая накрутка» - применяют к сайтам, которые манипулируют алгоритмами анализа поведения посетителей…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Фильтры Яндекса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9084780"/>
      </p:ext>
    </p:extLst>
  </p:cSld>
  <p:clrMapOvr>
    <a:masterClrMapping/>
  </p:clrMapOvr>
  <p:transition spd="slow">
    <p:wip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133600" y="685801"/>
            <a:ext cx="6096000" cy="403934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Не используйте заведомо нечестные методы раскрутки</a:t>
            </a:r>
          </a:p>
          <a:p>
            <a:r>
              <a:rPr lang="ru-RU" dirty="0" smtClean="0"/>
              <a:t>Уточняйте как будут продвигать сайт нанятые специалисты</a:t>
            </a:r>
          </a:p>
          <a:p>
            <a:r>
              <a:rPr lang="ru-RU" dirty="0" smtClean="0"/>
              <a:t>Если «чёрные» методы применяют против Вас – нужны доказательства и только потом обращайтесь в службу поддержки</a:t>
            </a:r>
          </a:p>
          <a:p>
            <a:pPr lvl="1"/>
            <a:r>
              <a:rPr lang="ru-RU" dirty="0" smtClean="0"/>
              <a:t>Без системы статистики на сайте не обойтись:</a:t>
            </a:r>
          </a:p>
          <a:p>
            <a:pPr lvl="2"/>
            <a:r>
              <a:rPr lang="ru-RU" dirty="0" smtClean="0"/>
              <a:t>Резкое изменение посещаемости</a:t>
            </a:r>
          </a:p>
          <a:p>
            <a:pPr lvl="2"/>
            <a:r>
              <a:rPr lang="ru-RU" dirty="0" smtClean="0"/>
              <a:t>Резкое изменение показателя «отказов» (быстрый уход)</a:t>
            </a:r>
          </a:p>
          <a:p>
            <a:pPr lvl="2"/>
            <a:r>
              <a:rPr lang="ru-RU" dirty="0" smtClean="0"/>
              <a:t>Резкое изменение соотношения количества переходов на сайт из других ресурсов…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Шеф, всё пропало!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625409"/>
      </p:ext>
    </p:extLst>
  </p:cSld>
  <p:clrMapOvr>
    <a:masterClrMapping/>
  </p:clrMapOvr>
  <p:transition spd="slow">
    <p:wip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133600" y="260648"/>
            <a:ext cx="6096000" cy="5544615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Фильтр-30</a:t>
            </a:r>
          </a:p>
          <a:p>
            <a:r>
              <a:rPr lang="ru-RU" dirty="0" smtClean="0"/>
              <a:t>Фильтр-950</a:t>
            </a:r>
          </a:p>
          <a:p>
            <a:r>
              <a:rPr lang="ru-RU" dirty="0" smtClean="0"/>
              <a:t>Фильтр </a:t>
            </a:r>
            <a:r>
              <a:rPr lang="en-US" dirty="0" smtClean="0"/>
              <a:t>Bombing</a:t>
            </a:r>
            <a:r>
              <a:rPr lang="ru-RU" dirty="0" smtClean="0"/>
              <a:t> (на сайт ссылается много одинаковых статей)</a:t>
            </a:r>
            <a:endParaRPr lang="en-US" dirty="0" smtClean="0"/>
          </a:p>
          <a:p>
            <a:r>
              <a:rPr lang="ru-RU" dirty="0" smtClean="0"/>
              <a:t>Фильтр </a:t>
            </a:r>
            <a:r>
              <a:rPr lang="en-US" dirty="0" smtClean="0"/>
              <a:t>Brocken Links</a:t>
            </a:r>
            <a:r>
              <a:rPr lang="ru-RU" dirty="0" smtClean="0"/>
              <a:t> (битые ссылки)</a:t>
            </a:r>
            <a:endParaRPr lang="en-US" dirty="0" smtClean="0"/>
          </a:p>
          <a:p>
            <a:r>
              <a:rPr lang="ru-RU" dirty="0" smtClean="0"/>
              <a:t>Фильтр </a:t>
            </a:r>
            <a:r>
              <a:rPr lang="en-US" dirty="0" smtClean="0"/>
              <a:t>Co-citation Linking</a:t>
            </a:r>
            <a:r>
              <a:rPr lang="ru-RU" dirty="0" smtClean="0"/>
              <a:t> (тематика сайта…совпадает ли)</a:t>
            </a:r>
            <a:endParaRPr lang="en-US" dirty="0" smtClean="0"/>
          </a:p>
          <a:p>
            <a:r>
              <a:rPr lang="ru-RU" dirty="0" smtClean="0"/>
              <a:t>Фильтр </a:t>
            </a:r>
            <a:r>
              <a:rPr lang="en-US" dirty="0" smtClean="0"/>
              <a:t>Domain Name Age</a:t>
            </a:r>
            <a:r>
              <a:rPr lang="ru-RU" dirty="0" smtClean="0"/>
              <a:t> (новые сайты занижают)</a:t>
            </a:r>
            <a:endParaRPr lang="en-US" dirty="0" smtClean="0"/>
          </a:p>
          <a:p>
            <a:r>
              <a:rPr lang="ru-RU" dirty="0" smtClean="0"/>
              <a:t>Фильтр </a:t>
            </a:r>
            <a:r>
              <a:rPr lang="en-US" dirty="0" smtClean="0"/>
              <a:t>Duplicate Content</a:t>
            </a:r>
          </a:p>
          <a:p>
            <a:r>
              <a:rPr lang="ru-RU" dirty="0" smtClean="0"/>
              <a:t>Фильтр </a:t>
            </a:r>
            <a:r>
              <a:rPr lang="en-US" dirty="0" smtClean="0"/>
              <a:t>Keyword Stuffing</a:t>
            </a:r>
            <a:r>
              <a:rPr lang="ru-RU" dirty="0" smtClean="0"/>
              <a:t> («перенасыщен» ключевыми…)</a:t>
            </a:r>
            <a:endParaRPr lang="en-US" dirty="0" smtClean="0"/>
          </a:p>
          <a:p>
            <a:r>
              <a:rPr lang="ru-RU" dirty="0" smtClean="0"/>
              <a:t>Фильтр </a:t>
            </a:r>
            <a:r>
              <a:rPr lang="en-US" dirty="0" smtClean="0"/>
              <a:t>Links</a:t>
            </a:r>
            <a:r>
              <a:rPr lang="ru-RU" dirty="0" smtClean="0"/>
              <a:t> (</a:t>
            </a:r>
            <a:r>
              <a:rPr lang="ru-RU" dirty="0" err="1" smtClean="0"/>
              <a:t>линкопомойки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Фильтр </a:t>
            </a:r>
            <a:r>
              <a:rPr lang="en-US" dirty="0" smtClean="0"/>
              <a:t>Meta-Tag Stuffing</a:t>
            </a:r>
            <a:r>
              <a:rPr lang="ru-RU" dirty="0" smtClean="0"/>
              <a:t> («перенасыщен» ключевыми…)</a:t>
            </a:r>
            <a:endParaRPr lang="en-US" dirty="0" smtClean="0"/>
          </a:p>
          <a:p>
            <a:r>
              <a:rPr lang="ru-RU" dirty="0" smtClean="0"/>
              <a:t>Фильтр </a:t>
            </a:r>
            <a:r>
              <a:rPr lang="en-US" dirty="0" smtClean="0"/>
              <a:t>Omitted Results</a:t>
            </a:r>
          </a:p>
          <a:p>
            <a:r>
              <a:rPr lang="ru-RU" dirty="0" smtClean="0"/>
              <a:t>Фильтр </a:t>
            </a:r>
            <a:r>
              <a:rPr lang="en-US" dirty="0" smtClean="0"/>
              <a:t>Over Optimization</a:t>
            </a:r>
            <a:r>
              <a:rPr lang="ru-RU" dirty="0"/>
              <a:t> («перенасыщен» ключевыми…)</a:t>
            </a:r>
            <a:endParaRPr lang="en-US" dirty="0" smtClean="0"/>
          </a:p>
          <a:p>
            <a:r>
              <a:rPr lang="ru-RU" dirty="0" smtClean="0"/>
              <a:t>Фильтр </a:t>
            </a:r>
            <a:r>
              <a:rPr lang="en-US" dirty="0" smtClean="0"/>
              <a:t>Page Load Time</a:t>
            </a:r>
            <a:r>
              <a:rPr lang="ru-RU" dirty="0" smtClean="0"/>
              <a:t> (медленные)</a:t>
            </a:r>
            <a:endParaRPr lang="en-US" dirty="0" smtClean="0"/>
          </a:p>
          <a:p>
            <a:r>
              <a:rPr lang="ru-RU" dirty="0" smtClean="0"/>
              <a:t>Фильтр </a:t>
            </a:r>
            <a:r>
              <a:rPr lang="en-US" dirty="0" smtClean="0"/>
              <a:t>Panda</a:t>
            </a:r>
            <a:r>
              <a:rPr lang="ru-RU" dirty="0" smtClean="0"/>
              <a:t> (много нарушений)</a:t>
            </a:r>
            <a:endParaRPr lang="en-US" dirty="0" smtClean="0"/>
          </a:p>
          <a:p>
            <a:r>
              <a:rPr lang="ru-RU" dirty="0" smtClean="0"/>
              <a:t>Фильтр </a:t>
            </a:r>
            <a:r>
              <a:rPr lang="en-US" dirty="0" smtClean="0"/>
              <a:t>Penguin</a:t>
            </a:r>
            <a:r>
              <a:rPr lang="ru-RU" dirty="0" smtClean="0"/>
              <a:t> (злоупотребление оптимизацией)</a:t>
            </a:r>
            <a:endParaRPr lang="en-US" dirty="0" smtClean="0"/>
          </a:p>
          <a:p>
            <a:r>
              <a:rPr lang="ru-RU" dirty="0" smtClean="0"/>
              <a:t>Фильтр </a:t>
            </a:r>
            <a:r>
              <a:rPr lang="en-US" dirty="0" smtClean="0"/>
              <a:t>Sandbox </a:t>
            </a:r>
            <a:r>
              <a:rPr lang="ru-RU" dirty="0" smtClean="0"/>
              <a:t>(песочница – </a:t>
            </a:r>
            <a:r>
              <a:rPr lang="ru-RU" smtClean="0"/>
              <a:t>молодой сайт)</a:t>
            </a:r>
            <a:endParaRPr lang="en-US" dirty="0" smtClean="0"/>
          </a:p>
          <a:p>
            <a:r>
              <a:rPr lang="ru-RU" dirty="0" smtClean="0"/>
              <a:t>Фильтр </a:t>
            </a:r>
            <a:r>
              <a:rPr lang="en-US" dirty="0" smtClean="0"/>
              <a:t>Supplementary Results</a:t>
            </a:r>
            <a:r>
              <a:rPr lang="ru-RU" dirty="0" smtClean="0"/>
              <a:t> (на дублирующие страницы одного и того же сайта)</a:t>
            </a:r>
          </a:p>
          <a:p>
            <a:r>
              <a:rPr lang="ru-RU" dirty="0" smtClean="0"/>
              <a:t>Фильтр </a:t>
            </a:r>
            <a:r>
              <a:rPr lang="en-US" dirty="0" smtClean="0"/>
              <a:t>Too Many Links at Once </a:t>
            </a:r>
            <a:r>
              <a:rPr lang="ru-RU" dirty="0" smtClean="0"/>
              <a:t>(слишком много ссылок сразу)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27584" y="5733256"/>
            <a:ext cx="7543800" cy="914400"/>
          </a:xfrm>
        </p:spPr>
        <p:txBody>
          <a:bodyPr/>
          <a:lstStyle/>
          <a:p>
            <a:r>
              <a:rPr lang="ru-RU" dirty="0" smtClean="0"/>
              <a:t>Фильтры </a:t>
            </a:r>
            <a:r>
              <a:rPr lang="en-US" dirty="0" smtClean="0"/>
              <a:t>Google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059389"/>
      </p:ext>
    </p:extLst>
  </p:cSld>
  <p:clrMapOvr>
    <a:masterClrMapping/>
  </p:clrMapOvr>
  <p:transition spd="slow">
    <p:wip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133600" y="685801"/>
            <a:ext cx="6096000" cy="4327375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Фильтры </a:t>
            </a:r>
            <a:r>
              <a:rPr lang="en-US" dirty="0" smtClean="0"/>
              <a:t>Google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85719"/>
            <a:ext cx="6408712" cy="455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4477160"/>
      </p:ext>
    </p:extLst>
  </p:cSld>
  <p:clrMapOvr>
    <a:masterClrMapping/>
  </p:clrMapOvr>
  <p:transition spd="slow">
    <p:wip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Бан</a:t>
            </a:r>
            <a:r>
              <a:rPr lang="ru-RU" dirty="0" smtClean="0"/>
              <a:t> сайта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76672"/>
            <a:ext cx="544830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1643878"/>
      </p:ext>
    </p:extLst>
  </p:cSld>
  <p:clrMapOvr>
    <a:masterClrMapping/>
  </p:clrMapOvr>
  <p:transition spd="slow">
    <p:wip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Учитывается при вычислении релевантности и ранжировании</a:t>
            </a:r>
            <a:endParaRPr lang="en-US" dirty="0" smtClean="0"/>
          </a:p>
          <a:p>
            <a:pPr lvl="1"/>
            <a:r>
              <a:rPr lang="ru-RU" dirty="0" smtClean="0"/>
              <a:t>Платный или бесплатный хостинг</a:t>
            </a:r>
          </a:p>
          <a:p>
            <a:pPr lvl="1"/>
            <a:r>
              <a:rPr lang="ru-RU" dirty="0" smtClean="0"/>
              <a:t>2-й или 3-й уровень имени</a:t>
            </a:r>
          </a:p>
          <a:p>
            <a:pPr lvl="1"/>
            <a:r>
              <a:rPr lang="ru-RU" dirty="0" smtClean="0"/>
              <a:t>Регион имени (сложность регистрации)</a:t>
            </a:r>
          </a:p>
          <a:p>
            <a:pPr lvl="1"/>
            <a:r>
              <a:rPr lang="ru-RU" dirty="0" err="1" smtClean="0"/>
              <a:t>Геозависимость</a:t>
            </a:r>
            <a:r>
              <a:rPr lang="ru-RU" dirty="0" smtClean="0"/>
              <a:t> при поиске</a:t>
            </a:r>
          </a:p>
          <a:p>
            <a:pPr lvl="1"/>
            <a:r>
              <a:rPr lang="ru-RU" dirty="0" smtClean="0"/>
              <a:t>Ключевые слова в имени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Продвижение сайта: доменное имя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2358927"/>
      </p:ext>
    </p:extLst>
  </p:cSld>
  <p:clrMapOvr>
    <a:masterClrMapping/>
  </p:clrMapOvr>
  <p:transition spd="slow">
    <p:wip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Параметры «</a:t>
            </a:r>
            <a:r>
              <a:rPr lang="ru-RU" dirty="0" err="1" smtClean="0"/>
              <a:t>хостера</a:t>
            </a:r>
            <a:r>
              <a:rPr lang="ru-RU" dirty="0" smtClean="0"/>
              <a:t>»: </a:t>
            </a:r>
          </a:p>
          <a:p>
            <a:pPr lvl="1"/>
            <a:r>
              <a:rPr lang="ru-RU" dirty="0" smtClean="0"/>
              <a:t>Объём диска для сайта</a:t>
            </a:r>
          </a:p>
          <a:p>
            <a:pPr lvl="1"/>
            <a:r>
              <a:rPr lang="ru-RU" dirty="0" smtClean="0"/>
              <a:t>Стабильность работы</a:t>
            </a:r>
          </a:p>
          <a:p>
            <a:pPr lvl="1"/>
            <a:r>
              <a:rPr lang="ru-RU" dirty="0" smtClean="0"/>
              <a:t>Ширина канала/скорость/траффик(от 1/50 до 1/5 секунды на отклик)</a:t>
            </a:r>
          </a:p>
          <a:p>
            <a:pPr lvl="1"/>
            <a:r>
              <a:rPr lang="ru-RU" dirty="0" smtClean="0"/>
              <a:t>Цена 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Продвижение сайта: хостинг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960897"/>
      </p:ext>
    </p:extLst>
  </p:cSld>
  <p:clrMapOvr>
    <a:masterClrMapping/>
  </p:clrMapOvr>
  <p:transition spd="slow">
    <p:wip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Возраст сайта исчисляется от 1-й индексации поисковой системой… </a:t>
            </a:r>
          </a:p>
          <a:p>
            <a:r>
              <a:rPr lang="ru-RU" dirty="0" smtClean="0"/>
              <a:t>«молодой» сайт – не старше 12 месяцев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Продвижение сайта: возраст сайта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661656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1994 – первые «умные» поисковики</a:t>
            </a:r>
          </a:p>
          <a:p>
            <a:r>
              <a:rPr lang="ru-RU" dirty="0" smtClean="0"/>
              <a:t>1996 – </a:t>
            </a:r>
            <a:r>
              <a:rPr lang="en-US" dirty="0" smtClean="0"/>
              <a:t>AltaVista </a:t>
            </a:r>
            <a:r>
              <a:rPr lang="ru-RU" dirty="0" smtClean="0"/>
              <a:t>стал искать в русскоязычном сегменте + Рамблер и Апорт</a:t>
            </a:r>
          </a:p>
          <a:p>
            <a:r>
              <a:rPr lang="ru-RU" dirty="0" smtClean="0"/>
              <a:t>23/09/1997 – Яндекс</a:t>
            </a:r>
          </a:p>
          <a:p>
            <a:r>
              <a:rPr lang="ru-RU" dirty="0" smtClean="0"/>
              <a:t>1998 - </a:t>
            </a:r>
            <a:r>
              <a:rPr lang="en-US" dirty="0" smtClean="0"/>
              <a:t>Google</a:t>
            </a:r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123728" y="5733256"/>
            <a:ext cx="6895728" cy="914400"/>
          </a:xfrm>
        </p:spPr>
        <p:txBody>
          <a:bodyPr/>
          <a:lstStyle/>
          <a:p>
            <a:r>
              <a:rPr lang="ru-RU" sz="4400" dirty="0" smtClean="0"/>
              <a:t>Историческая справка </a:t>
            </a:r>
            <a:r>
              <a:rPr lang="ru-RU" sz="4400" dirty="0" smtClean="0">
                <a:sym typeface="Wingdings" pitchFamily="2" charset="2"/>
              </a:rPr>
              <a:t></a:t>
            </a:r>
            <a:endParaRPr lang="ru-RU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813"/>
            <a:ext cx="1628775" cy="680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58375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Требования к </a:t>
            </a:r>
            <a:r>
              <a:rPr lang="en-US" dirty="0" smtClean="0"/>
              <a:t>CMS</a:t>
            </a:r>
          </a:p>
          <a:p>
            <a:pPr lvl="1"/>
            <a:r>
              <a:rPr lang="ru-RU" dirty="0" smtClean="0"/>
              <a:t>Корректное формирование адресов </a:t>
            </a:r>
            <a:r>
              <a:rPr lang="en-US" dirty="0" smtClean="0"/>
              <a:t>(SEO, </a:t>
            </a:r>
            <a:r>
              <a:rPr lang="ru-RU" dirty="0" smtClean="0"/>
              <a:t>ЧПУ, 1 страница – 1 адрес)</a:t>
            </a:r>
          </a:p>
          <a:p>
            <a:pPr lvl="1"/>
            <a:r>
              <a:rPr lang="ru-RU" dirty="0" smtClean="0"/>
              <a:t>Корректное формирование структуры сайта</a:t>
            </a:r>
          </a:p>
          <a:p>
            <a:pPr lvl="1"/>
            <a:r>
              <a:rPr lang="ru-RU" dirty="0" smtClean="0"/>
              <a:t>Взаимодействие с поисковыми роботами </a:t>
            </a:r>
            <a:r>
              <a:rPr lang="en-US" dirty="0" smtClean="0"/>
              <a:t>(robots.txt, sitemap.xml, </a:t>
            </a:r>
            <a:r>
              <a:rPr lang="ru-RU" dirty="0" smtClean="0"/>
              <a:t>правильные сообщения об ошибках – 404, 403…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 smtClean="0"/>
              <a:t>Скорость и безошибочность работы</a:t>
            </a:r>
          </a:p>
          <a:p>
            <a:pPr lvl="1"/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Продвижение сайта: </a:t>
            </a:r>
            <a:r>
              <a:rPr lang="en-US" dirty="0" smtClean="0"/>
              <a:t>CMS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2025668"/>
      </p:ext>
    </p:extLst>
  </p:cSld>
  <p:clrMapOvr>
    <a:masterClrMapping/>
  </p:clrMapOvr>
  <p:transition spd="slow">
    <p:wip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Уникальный контент ! (</a:t>
            </a:r>
            <a:r>
              <a:rPr lang="ru-RU" dirty="0" err="1" smtClean="0"/>
              <a:t>рерайтер</a:t>
            </a:r>
            <a:r>
              <a:rPr lang="ru-RU" dirty="0" smtClean="0"/>
              <a:t> – </a:t>
            </a:r>
            <a:r>
              <a:rPr lang="ru-RU" dirty="0" err="1" smtClean="0"/>
              <a:t>переписыватель</a:t>
            </a:r>
            <a:r>
              <a:rPr lang="ru-RU" dirty="0" smtClean="0"/>
              <a:t>)</a:t>
            </a:r>
          </a:p>
          <a:p>
            <a:pPr lvl="1"/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Продвижение сайта: контент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3123085"/>
      </p:ext>
    </p:extLst>
  </p:cSld>
  <p:clrMapOvr>
    <a:masterClrMapping/>
  </p:clrMapOvr>
  <p:transition spd="slow">
    <p:wip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Открытие дополнительных окон с рекламой</a:t>
            </a:r>
          </a:p>
          <a:p>
            <a:r>
              <a:rPr lang="ru-RU" dirty="0" smtClean="0"/>
              <a:t>Ссылка ведёт на страницу с другим контентом</a:t>
            </a:r>
          </a:p>
          <a:p>
            <a:r>
              <a:rPr lang="ru-RU" dirty="0" smtClean="0"/>
              <a:t>Предлагается установить неизвестное ПО </a:t>
            </a:r>
          </a:p>
          <a:p>
            <a:pPr lvl="1"/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Продвижение сайта: вирусы и вредоносное ПО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3739087"/>
      </p:ext>
    </p:extLst>
  </p:cSld>
  <p:clrMapOvr>
    <a:masterClrMapping/>
  </p:clrMapOvr>
  <p:transition spd="slow">
    <p:wip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Влияет на ранг сайта (визитка, промо, медиа, корпоративный …)</a:t>
            </a:r>
          </a:p>
          <a:p>
            <a:r>
              <a:rPr lang="ru-RU" dirty="0" smtClean="0"/>
              <a:t>Рекомендуют минимум 20 страниц (помнить о качестве контента – меньше да лучше!)</a:t>
            </a:r>
          </a:p>
          <a:p>
            <a:pPr lvl="1"/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Продвижение сайта: количество страниц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4092171"/>
      </p:ext>
    </p:extLst>
  </p:cSld>
  <p:clrMapOvr>
    <a:masterClrMapping/>
  </p:clrMapOvr>
  <p:transition spd="slow">
    <p:wip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Модно создавать «неинформативные» главные страницы (</a:t>
            </a:r>
            <a:r>
              <a:rPr lang="en-US" dirty="0">
                <a:hlinkClick r:id="rId2"/>
              </a:rPr>
              <a:t>http://www.artlebedev.ru/als/site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>)</a:t>
            </a:r>
          </a:p>
          <a:p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Продвижение сайта: страница-заставка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6381087"/>
      </p:ext>
    </p:extLst>
  </p:cSld>
  <p:clrMapOvr>
    <a:masterClrMapping/>
  </p:clrMapOvr>
  <p:transition spd="slow">
    <p:wip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Красиво но со своими особенностями…</a:t>
            </a:r>
            <a:r>
              <a:rPr lang="ru-RU" dirty="0" smtClean="0">
                <a:sym typeface="Wingdings" pitchFamily="2" charset="2"/>
              </a:rPr>
              <a:t></a:t>
            </a:r>
            <a:endParaRPr lang="ru-RU" dirty="0" smtClean="0"/>
          </a:p>
          <a:p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Продвижение сайта: </a:t>
            </a:r>
            <a:r>
              <a:rPr lang="en-US" dirty="0" smtClean="0"/>
              <a:t>flash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5081997"/>
      </p:ext>
    </p:extLst>
  </p:cSld>
  <p:clrMapOvr>
    <a:masterClrMapping/>
  </p:clrMapOvr>
  <p:transition spd="slow">
    <p:wip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Красиво но со своими особенностями…</a:t>
            </a:r>
            <a:r>
              <a:rPr lang="ru-RU" dirty="0" smtClean="0">
                <a:sym typeface="Wingdings" pitchFamily="2" charset="2"/>
              </a:rPr>
              <a:t></a:t>
            </a:r>
          </a:p>
          <a:p>
            <a:r>
              <a:rPr lang="ru-RU" dirty="0" smtClean="0">
                <a:sym typeface="Wingdings" pitchFamily="2" charset="2"/>
              </a:rPr>
              <a:t>+ устаревшая технология</a:t>
            </a:r>
          </a:p>
          <a:p>
            <a:r>
              <a:rPr lang="ru-RU" dirty="0" smtClean="0">
                <a:sym typeface="Wingdings" pitchFamily="2" charset="2"/>
              </a:rPr>
              <a:t>+ проблемы с индексацией…</a:t>
            </a:r>
            <a:endParaRPr lang="ru-RU" dirty="0" smtClean="0"/>
          </a:p>
          <a:p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Продвижение сайта: фреймы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0096262"/>
      </p:ext>
    </p:extLst>
  </p:cSld>
  <p:clrMapOvr>
    <a:masterClrMapping/>
  </p:clrMapOvr>
  <p:transition spd="slow">
    <p:wip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Страница с </a:t>
            </a:r>
            <a:r>
              <a:rPr lang="ru-RU" dirty="0" err="1" smtClean="0"/>
              <a:t>автоперенаправлением</a:t>
            </a:r>
            <a:r>
              <a:rPr lang="ru-RU" dirty="0" smtClean="0"/>
              <a:t>, оптимизированная под конкретный запрос (чёрный </a:t>
            </a:r>
            <a:r>
              <a:rPr lang="en-US" dirty="0" smtClean="0"/>
              <a:t>SEO!)</a:t>
            </a:r>
            <a:endParaRPr lang="ru-RU" dirty="0" smtClean="0"/>
          </a:p>
          <a:p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Продвижение сайта: </a:t>
            </a:r>
            <a:r>
              <a:rPr lang="ru-RU" dirty="0" err="1" smtClean="0"/>
              <a:t>дорвей</a:t>
            </a:r>
            <a:r>
              <a:rPr lang="ru-RU" dirty="0" smtClean="0"/>
              <a:t> («дверной проём»)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4911798"/>
      </p:ext>
    </p:extLst>
  </p:cSld>
  <p:clrMapOvr>
    <a:masterClrMapping/>
  </p:clrMapOvr>
  <p:transition spd="slow">
    <p:wip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На Яндексе «семейный» поиск не покажет материал «для взрослых»</a:t>
            </a:r>
          </a:p>
          <a:p>
            <a:r>
              <a:rPr lang="ru-RU" dirty="0" smtClean="0"/>
              <a:t>Яндекс подчиняется гражданскому и уголовному праву РФ</a:t>
            </a:r>
          </a:p>
          <a:p>
            <a:r>
              <a:rPr lang="en-US" dirty="0" smtClean="0"/>
              <a:t>Google </a:t>
            </a:r>
            <a:r>
              <a:rPr lang="ru-RU" dirty="0" smtClean="0"/>
              <a:t>подчиняется </a:t>
            </a:r>
            <a:r>
              <a:rPr lang="ru-RU" dirty="0"/>
              <a:t>гражданскому и уголовному праву </a:t>
            </a:r>
            <a:r>
              <a:rPr lang="ru-RU" dirty="0" smtClean="0"/>
              <a:t>США</a:t>
            </a:r>
          </a:p>
          <a:p>
            <a:pPr lvl="1"/>
            <a:r>
              <a:rPr lang="ru-RU" dirty="0" smtClean="0"/>
              <a:t>Нарушение авторских прав</a:t>
            </a:r>
          </a:p>
          <a:p>
            <a:pPr lvl="1"/>
            <a:r>
              <a:rPr lang="ru-RU" dirty="0" smtClean="0"/>
              <a:t>Пропаганда насилия</a:t>
            </a:r>
          </a:p>
          <a:p>
            <a:pPr lvl="1"/>
            <a:r>
              <a:rPr lang="ru-RU" dirty="0" smtClean="0"/>
              <a:t>Пропаганда нетерпимости</a:t>
            </a:r>
          </a:p>
          <a:p>
            <a:pPr lvl="1"/>
            <a:r>
              <a:rPr lang="ru-RU" dirty="0" smtClean="0"/>
              <a:t>Реклама наркотиков</a:t>
            </a:r>
          </a:p>
          <a:p>
            <a:pPr lvl="1"/>
            <a:r>
              <a:rPr lang="ru-RU" dirty="0" smtClean="0"/>
              <a:t>Порнография</a:t>
            </a:r>
          </a:p>
          <a:p>
            <a:pPr lvl="1"/>
            <a:r>
              <a:rPr lang="ru-RU" dirty="0" smtClean="0"/>
              <a:t>МММ </a:t>
            </a:r>
            <a:r>
              <a:rPr lang="ru-RU" dirty="0" smtClean="0">
                <a:sym typeface="Wingdings" pitchFamily="2" charset="2"/>
              </a:rPr>
              <a:t> (пирамиды, игорный бизнес, продажа оружия…)</a:t>
            </a:r>
          </a:p>
          <a:p>
            <a:pPr lvl="2"/>
            <a:r>
              <a:rPr lang="ru-RU" dirty="0" smtClean="0">
                <a:sym typeface="Wingdings" pitchFamily="2" charset="2"/>
              </a:rPr>
              <a:t>!!! Учитывается реклама, контент, </a:t>
            </a:r>
            <a:r>
              <a:rPr lang="ru-RU" dirty="0" err="1" smtClean="0">
                <a:sym typeface="Wingdings" pitchFamily="2" charset="2"/>
              </a:rPr>
              <a:t>коментарии</a:t>
            </a:r>
            <a:endParaRPr lang="ru-RU" dirty="0"/>
          </a:p>
          <a:p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Продвижение сайта: </a:t>
            </a:r>
            <a:r>
              <a:rPr lang="ru-RU" sz="3600" dirty="0" smtClean="0"/>
              <a:t>материалы, запрещённые к рекламированию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63600234"/>
      </p:ext>
    </p:extLst>
  </p:cSld>
  <p:clrMapOvr>
    <a:masterClrMapping/>
  </p:clrMapOvr>
  <p:transition spd="slow">
    <p:wip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Самостоятельно?</a:t>
            </a:r>
          </a:p>
          <a:p>
            <a:r>
              <a:rPr lang="ru-RU" dirty="0" smtClean="0"/>
              <a:t>Штатный сотрудник</a:t>
            </a:r>
          </a:p>
          <a:p>
            <a:r>
              <a:rPr lang="ru-RU" dirty="0" err="1" smtClean="0"/>
              <a:t>Фрилансер</a:t>
            </a:r>
            <a:endParaRPr lang="ru-RU" dirty="0" smtClean="0"/>
          </a:p>
          <a:p>
            <a:r>
              <a:rPr lang="ru-RU" dirty="0" smtClean="0"/>
              <a:t>Компания </a:t>
            </a:r>
          </a:p>
          <a:p>
            <a:r>
              <a:rPr lang="ru-RU" dirty="0" smtClean="0"/>
              <a:t>Системы автоматизированного продвижения (например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www.rookee.ru</a:t>
            </a:r>
            <a:r>
              <a:rPr lang="ru-RU" dirty="0" smtClean="0"/>
              <a:t>)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Организация работы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002705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123728" y="5733256"/>
            <a:ext cx="6895728" cy="914400"/>
          </a:xfrm>
        </p:spPr>
        <p:txBody>
          <a:bodyPr/>
          <a:lstStyle/>
          <a:p>
            <a:r>
              <a:rPr lang="ru-RU" sz="4400" dirty="0" smtClean="0"/>
              <a:t>Историческая справка </a:t>
            </a:r>
            <a:r>
              <a:rPr lang="ru-RU" sz="4400" dirty="0" smtClean="0">
                <a:sym typeface="Wingdings" pitchFamily="2" charset="2"/>
              </a:rPr>
              <a:t></a:t>
            </a:r>
            <a:endParaRPr lang="ru-RU" sz="4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548680"/>
            <a:ext cx="5711561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01" y="3429000"/>
            <a:ext cx="6054844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68117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Определение целей продвижения</a:t>
            </a:r>
          </a:p>
          <a:p>
            <a:r>
              <a:rPr lang="ru-RU" dirty="0" smtClean="0"/>
              <a:t>Первоначальный аудит</a:t>
            </a:r>
          </a:p>
          <a:p>
            <a:r>
              <a:rPr lang="ru-RU" dirty="0" smtClean="0"/>
              <a:t>Подбор семантического ядра</a:t>
            </a:r>
          </a:p>
          <a:p>
            <a:r>
              <a:rPr lang="ru-RU" dirty="0" smtClean="0"/>
              <a:t>Оценка стоимости запросов</a:t>
            </a:r>
          </a:p>
          <a:p>
            <a:r>
              <a:rPr lang="ru-RU" dirty="0" smtClean="0"/>
              <a:t>Прогноз траффика</a:t>
            </a:r>
          </a:p>
          <a:p>
            <a:r>
              <a:rPr lang="ru-RU" dirty="0" smtClean="0"/>
              <a:t>Подбираем релевантные страницы</a:t>
            </a:r>
          </a:p>
          <a:p>
            <a:r>
              <a:rPr lang="ru-RU" dirty="0" smtClean="0"/>
              <a:t>Оптимизация </a:t>
            </a:r>
            <a:r>
              <a:rPr lang="ru-RU" dirty="0" smtClean="0">
                <a:sym typeface="Wingdings" pitchFamily="2" charset="2"/>
              </a:rPr>
              <a:t></a:t>
            </a:r>
          </a:p>
          <a:p>
            <a:r>
              <a:rPr lang="ru-RU" dirty="0" smtClean="0">
                <a:sym typeface="Wingdings" pitchFamily="2" charset="2"/>
              </a:rPr>
              <a:t>Работа со ссылочной массой</a:t>
            </a:r>
          </a:p>
          <a:p>
            <a:r>
              <a:rPr lang="ru-RU" dirty="0" smtClean="0">
                <a:sym typeface="Wingdings" pitchFamily="2" charset="2"/>
              </a:rPr>
              <a:t>Повышение конверсии сайта</a:t>
            </a:r>
          </a:p>
          <a:p>
            <a:r>
              <a:rPr lang="ru-RU" dirty="0" smtClean="0">
                <a:sym typeface="Wingdings" pitchFamily="2" charset="2"/>
              </a:rPr>
              <a:t>Подведение итогов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3891594"/>
      </p:ext>
    </p:extLst>
  </p:cSld>
  <p:clrMapOvr>
    <a:masterClrMapping/>
  </p:clrMapOvr>
  <p:transition spd="slow">
    <p:wip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Продвижение по позиции</a:t>
            </a:r>
            <a:endParaRPr lang="en-US" dirty="0" smtClean="0"/>
          </a:p>
          <a:p>
            <a:pPr lvl="1"/>
            <a:r>
              <a:rPr lang="ru-RU" dirty="0"/>
              <a:t>Упор на небольшое количество </a:t>
            </a:r>
            <a:r>
              <a:rPr lang="ru-RU" dirty="0" smtClean="0"/>
              <a:t>высокочастотных запросов</a:t>
            </a:r>
            <a:endParaRPr lang="ru-RU" dirty="0"/>
          </a:p>
          <a:p>
            <a:r>
              <a:rPr lang="ru-RU" dirty="0" smtClean="0"/>
              <a:t>Продвижение по трафику</a:t>
            </a:r>
          </a:p>
          <a:p>
            <a:pPr lvl="1"/>
            <a:r>
              <a:rPr lang="ru-RU" dirty="0" smtClean="0"/>
              <a:t>Трафиковое продвижение и большое количество низкочастотных запросов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целей и первоначальный аудит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2208092"/>
      </p:ext>
    </p:extLst>
  </p:cSld>
  <p:clrMapOvr>
    <a:masterClrMapping/>
  </p:clrMapOvr>
  <p:transition spd="slow">
    <p:wip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Семантическое ядро и запросы маски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7666"/>
            <a:ext cx="7560840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1457810"/>
      </p:ext>
    </p:extLst>
  </p:cSld>
  <p:clrMapOvr>
    <a:masterClrMapping/>
  </p:clrMapOvr>
  <p:transition spd="slow">
    <p:wip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133600" y="3017628"/>
            <a:ext cx="6096000" cy="1325772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wordstat.yandex.ru</a:t>
            </a:r>
            <a:endParaRPr lang="ru-RU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adwords.google.ru/KeywordPlanner</a:t>
            </a:r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Запросы-маски и шлейфы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18" y="332656"/>
            <a:ext cx="6781986" cy="2684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7496056"/>
      </p:ext>
    </p:extLst>
  </p:cSld>
  <p:clrMapOvr>
    <a:masterClrMapping/>
  </p:clrMapOvr>
  <p:transition spd="slow">
    <p:wip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115616" y="188640"/>
            <a:ext cx="7113984" cy="4154760"/>
          </a:xfrm>
        </p:spPr>
        <p:txBody>
          <a:bodyPr>
            <a:normAutofit/>
          </a:bodyPr>
          <a:lstStyle/>
          <a:p>
            <a:r>
              <a:rPr lang="ru-RU" dirty="0" smtClean="0"/>
              <a:t>Два принципа выбора запросов-масок</a:t>
            </a:r>
          </a:p>
          <a:p>
            <a:pPr lvl="1"/>
            <a:r>
              <a:rPr lang="ru-RU" dirty="0" smtClean="0"/>
              <a:t>Избегайте слишком общих запросов</a:t>
            </a:r>
          </a:p>
          <a:p>
            <a:pPr lvl="1"/>
            <a:r>
              <a:rPr lang="ru-RU" dirty="0" smtClean="0"/>
              <a:t>Избегайте запросов, не относящихся к теме сайта или области ведения бизнеса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Запросы-маски и шлейфы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2994436"/>
      </p:ext>
    </p:extLst>
  </p:cSld>
  <p:clrMapOvr>
    <a:masterClrMapping/>
  </p:clrMapOvr>
  <p:transition spd="slow">
    <p:wip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115616" y="188640"/>
            <a:ext cx="7113984" cy="4154760"/>
          </a:xfrm>
        </p:spPr>
        <p:txBody>
          <a:bodyPr>
            <a:normAutofit/>
          </a:bodyPr>
          <a:lstStyle/>
          <a:p>
            <a:r>
              <a:rPr lang="ru-RU" dirty="0" smtClean="0"/>
              <a:t>Шлейф – средне- и низкочастотный запрос по теме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Запросы-маски и шлейфы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1575698"/>
      </p:ext>
    </p:extLst>
  </p:cSld>
  <p:clrMapOvr>
    <a:masterClrMapping/>
  </p:clrMapOvr>
  <p:transition spd="slow">
    <p:wip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115616" y="188640"/>
            <a:ext cx="7113984" cy="4154760"/>
          </a:xfrm>
        </p:spPr>
        <p:txBody>
          <a:bodyPr>
            <a:normAutofit/>
          </a:bodyPr>
          <a:lstStyle/>
          <a:p>
            <a:r>
              <a:rPr lang="ru-RU" dirty="0" smtClean="0"/>
              <a:t>Как выбрать запросы из шлейфа?</a:t>
            </a:r>
          </a:p>
          <a:p>
            <a:r>
              <a:rPr lang="ru-RU" dirty="0" smtClean="0"/>
              <a:t>Принято разделять запросы по категориям в зависимости от текущих целей…</a:t>
            </a:r>
          </a:p>
          <a:p>
            <a:pPr lvl="1"/>
            <a:r>
              <a:rPr lang="ru-RU" dirty="0" smtClean="0"/>
              <a:t>Общие – не отображаются цели пользователя</a:t>
            </a:r>
          </a:p>
          <a:p>
            <a:pPr lvl="1"/>
            <a:r>
              <a:rPr lang="ru-RU" dirty="0" smtClean="0"/>
              <a:t>Информационные – немного детализируется общий</a:t>
            </a:r>
          </a:p>
          <a:p>
            <a:pPr lvl="1"/>
            <a:r>
              <a:rPr lang="ru-RU" dirty="0" smtClean="0"/>
              <a:t>Транзакционный – понятно что желает пользователь</a:t>
            </a:r>
          </a:p>
          <a:p>
            <a:pPr lvl="1"/>
            <a:r>
              <a:rPr lang="ru-RU" dirty="0" smtClean="0"/>
              <a:t>Чёткий - </a:t>
            </a:r>
            <a:r>
              <a:rPr lang="ru-RU" dirty="0" smtClean="0">
                <a:sym typeface="Wingdings" pitchFamily="2" charset="2"/>
              </a:rPr>
              <a:t></a:t>
            </a:r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Запросы-маски и шлейфы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828767"/>
      </p:ext>
    </p:extLst>
  </p:cSld>
  <p:clrMapOvr>
    <a:masterClrMapping/>
  </p:clrMapOvr>
  <p:transition spd="slow">
    <p:wip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115616" y="188640"/>
            <a:ext cx="7113984" cy="4154760"/>
          </a:xfrm>
        </p:spPr>
        <p:txBody>
          <a:bodyPr>
            <a:normAutofit/>
          </a:bodyPr>
          <a:lstStyle/>
          <a:p>
            <a:r>
              <a:rPr lang="ru-RU" dirty="0" smtClean="0"/>
              <a:t>Чего делать НЕ стоит?</a:t>
            </a:r>
          </a:p>
          <a:p>
            <a:pPr lvl="1"/>
            <a:r>
              <a:rPr lang="ru-RU" dirty="0" smtClean="0"/>
              <a:t>Не выбирайте неестественные запросы (их нужно вписывать в контекст сайта)</a:t>
            </a:r>
          </a:p>
          <a:p>
            <a:pPr lvl="1"/>
            <a:r>
              <a:rPr lang="ru-RU" dirty="0" smtClean="0"/>
              <a:t>Избегайте омонимических запросов (двойной смысл)</a:t>
            </a:r>
          </a:p>
          <a:p>
            <a:pPr lvl="1"/>
            <a:r>
              <a:rPr lang="ru-RU" dirty="0" smtClean="0"/>
              <a:t>Не выбирайте запросы с ошибками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Запросы-маски и шлейфы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1957132"/>
      </p:ext>
    </p:extLst>
  </p:cSld>
  <p:clrMapOvr>
    <a:masterClrMapping/>
  </p:clrMapOvr>
  <p:transition spd="slow">
    <p:wip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115616" y="188640"/>
            <a:ext cx="7113984" cy="4154760"/>
          </a:xfrm>
        </p:spPr>
        <p:txBody>
          <a:bodyPr>
            <a:normAutofit/>
          </a:bodyPr>
          <a:lstStyle/>
          <a:p>
            <a:r>
              <a:rPr lang="ru-RU" dirty="0" smtClean="0"/>
              <a:t>Примеры (сайт по продаже квартир)</a:t>
            </a:r>
          </a:p>
          <a:p>
            <a:pPr lvl="1"/>
            <a:r>
              <a:rPr lang="ru-RU" dirty="0" smtClean="0"/>
              <a:t>Высокочастотные запросы – «недвижимость», лучше «купить квартиру»</a:t>
            </a:r>
          </a:p>
          <a:p>
            <a:pPr lvl="1"/>
            <a:r>
              <a:rPr lang="ru-RU" dirty="0" smtClean="0"/>
              <a:t>Нереальные – «купить квартиру бесплатно»</a:t>
            </a:r>
          </a:p>
          <a:p>
            <a:pPr lvl="1"/>
            <a:r>
              <a:rPr lang="ru-RU" dirty="0" smtClean="0"/>
              <a:t>Не соответствует тематике – «аренда квартир»</a:t>
            </a:r>
          </a:p>
          <a:p>
            <a:pPr lvl="1"/>
            <a:r>
              <a:rPr lang="ru-RU" dirty="0" smtClean="0"/>
              <a:t>Запросы с ошибками – «квартира продать </a:t>
            </a:r>
            <a:r>
              <a:rPr lang="ru-RU" dirty="0" err="1" smtClean="0"/>
              <a:t>зафтра</a:t>
            </a:r>
            <a:r>
              <a:rPr lang="ru-RU" dirty="0" smtClean="0"/>
              <a:t>»</a:t>
            </a:r>
          </a:p>
          <a:p>
            <a:pPr lvl="1"/>
            <a:r>
              <a:rPr lang="ru-RU" dirty="0" smtClean="0"/>
              <a:t>Неоднозначные – </a:t>
            </a:r>
            <a:r>
              <a:rPr lang="ru-RU" smtClean="0"/>
              <a:t>«купить замок</a:t>
            </a:r>
            <a:r>
              <a:rPr lang="ru-RU" dirty="0" smtClean="0"/>
              <a:t>» (</a:t>
            </a:r>
            <a:r>
              <a:rPr lang="ru-RU" dirty="0" err="1" smtClean="0"/>
              <a:t>зАмок</a:t>
            </a:r>
            <a:r>
              <a:rPr lang="ru-RU" dirty="0" smtClean="0"/>
              <a:t> или </a:t>
            </a:r>
            <a:r>
              <a:rPr lang="ru-RU" dirty="0" err="1" smtClean="0"/>
              <a:t>замОк</a:t>
            </a:r>
            <a:r>
              <a:rPr lang="ru-RU" dirty="0" smtClean="0"/>
              <a:t>???)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Запросы-маски и шлейфы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5434382"/>
      </p:ext>
    </p:extLst>
  </p:cSld>
  <p:clrMapOvr>
    <a:masterClrMapping/>
  </p:clrMapOvr>
  <p:transition spd="slow">
    <p:wip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выбранные запросы делим на группы и определяем страницы для них. Например:</a:t>
            </a:r>
          </a:p>
          <a:p>
            <a:pPr lvl="1"/>
            <a:r>
              <a:rPr lang="ru-RU" dirty="0" smtClean="0"/>
              <a:t>Тематика запроса (если сайт посвящён нескольким темам)</a:t>
            </a:r>
          </a:p>
          <a:p>
            <a:pPr lvl="1"/>
            <a:r>
              <a:rPr lang="ru-RU" dirty="0" smtClean="0"/>
              <a:t>Логика сайта</a:t>
            </a:r>
          </a:p>
          <a:p>
            <a:pPr lvl="1"/>
            <a:r>
              <a:rPr lang="ru-RU" dirty="0" smtClean="0"/>
              <a:t>Объединение и вложенность запросов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Подбор релевантных страниц</a:t>
            </a:r>
          </a:p>
        </p:txBody>
      </p:sp>
    </p:spTree>
    <p:extLst>
      <p:ext uri="{BB962C8B-B14F-4D97-AF65-F5344CB8AC3E}">
        <p14:creationId xmlns:p14="http://schemas.microsoft.com/office/powerpoint/2010/main" val="30863437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Все алгоритмы и методы индексирования и поиска являются интеллектуальной собственностью и коммерческой тайной!!!</a:t>
            </a:r>
            <a:endParaRPr lang="ru-RU" sz="36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Важно!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10256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сайт сложный и трудно выделить страницы под интересующий запрос – хитрим </a:t>
            </a:r>
            <a:r>
              <a:rPr lang="ru-RU" dirty="0" smtClean="0">
                <a:sym typeface="Wingdings" pitchFamily="2" charset="2"/>
              </a:rPr>
              <a:t></a:t>
            </a:r>
          </a:p>
          <a:p>
            <a:pPr lvl="1"/>
            <a:r>
              <a:rPr lang="ru-RU" dirty="0" smtClean="0">
                <a:sym typeface="Wingdings" pitchFamily="2" charset="2"/>
              </a:rPr>
              <a:t>Смотрим какие страницы поисковая система УЖЕ считает релевантными под конкретные запросы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Подбор релевантных страниц</a:t>
            </a:r>
          </a:p>
        </p:txBody>
      </p:sp>
    </p:spTree>
    <p:extLst>
      <p:ext uri="{BB962C8B-B14F-4D97-AF65-F5344CB8AC3E}">
        <p14:creationId xmlns:p14="http://schemas.microsoft.com/office/powerpoint/2010/main" val="2904132823"/>
      </p:ext>
    </p:extLst>
  </p:cSld>
  <p:clrMapOvr>
    <a:masterClrMapping/>
  </p:clrMapOvr>
  <p:transition spd="slow">
    <p:wip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Теперь всё проверяем</a:t>
            </a:r>
          </a:p>
          <a:p>
            <a:pPr lvl="1"/>
            <a:r>
              <a:rPr lang="ru-RU" dirty="0" smtClean="0"/>
              <a:t>Хорошо ли выбраны страницы</a:t>
            </a:r>
          </a:p>
          <a:p>
            <a:pPr lvl="1"/>
            <a:r>
              <a:rPr lang="ru-RU" dirty="0" smtClean="0"/>
              <a:t>Проиндексированы ли они уже системой</a:t>
            </a:r>
          </a:p>
          <a:p>
            <a:pPr lvl="1"/>
            <a:r>
              <a:rPr lang="ru-RU" dirty="0" smtClean="0"/>
              <a:t>Нет ли у них дубликатов</a:t>
            </a:r>
          </a:p>
          <a:p>
            <a:pPr lvl="1"/>
            <a:r>
              <a:rPr lang="ru-RU" dirty="0" smtClean="0"/>
              <a:t>Не повторяется ли контент на других сайтах</a:t>
            </a:r>
          </a:p>
          <a:p>
            <a:pPr lvl="1"/>
            <a:r>
              <a:rPr lang="ru-RU" dirty="0" smtClean="0"/>
              <a:t>Полезна ли информация</a:t>
            </a:r>
          </a:p>
          <a:p>
            <a:pPr lvl="1"/>
            <a:r>
              <a:rPr lang="ru-RU" dirty="0" smtClean="0"/>
              <a:t>Хорош ли </a:t>
            </a:r>
            <a:r>
              <a:rPr lang="en-US" dirty="0" smtClean="0"/>
              <a:t>URL (SEO-friendly)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Подбор релевантных страниц</a:t>
            </a:r>
          </a:p>
        </p:txBody>
      </p:sp>
    </p:spTree>
    <p:extLst>
      <p:ext uri="{BB962C8B-B14F-4D97-AF65-F5344CB8AC3E}">
        <p14:creationId xmlns:p14="http://schemas.microsoft.com/office/powerpoint/2010/main" val="407810714"/>
      </p:ext>
    </p:extLst>
  </p:cSld>
  <p:clrMapOvr>
    <a:masterClrMapping/>
  </p:clrMapOvr>
  <p:transition spd="slow">
    <p:wip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Напоминалка</a:t>
            </a:r>
            <a:r>
              <a:rPr lang="ru-RU" dirty="0" smtClean="0"/>
              <a:t> – оптимизация включат в себя:</a:t>
            </a:r>
          </a:p>
          <a:p>
            <a:pPr lvl="1"/>
            <a:r>
              <a:rPr lang="ru-RU" dirty="0" smtClean="0"/>
              <a:t>Техническую часть</a:t>
            </a:r>
          </a:p>
          <a:p>
            <a:pPr lvl="1"/>
            <a:r>
              <a:rPr lang="ru-RU" dirty="0" smtClean="0"/>
              <a:t>Работу с контентом</a:t>
            </a:r>
          </a:p>
          <a:p>
            <a:pPr lvl="1"/>
            <a:r>
              <a:rPr lang="ru-RU" dirty="0" smtClean="0"/>
              <a:t>Работа со ссылочной массой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 сайта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2289509"/>
      </p:ext>
    </p:extLst>
  </p:cSld>
  <p:clrMapOvr>
    <a:masterClrMapping/>
  </p:clrMapOvr>
  <p:transition spd="slow">
    <p:wip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Напоминалка</a:t>
            </a:r>
            <a:r>
              <a:rPr lang="ru-RU" dirty="0" smtClean="0"/>
              <a:t> – оптимизация текста:</a:t>
            </a:r>
          </a:p>
          <a:p>
            <a:pPr lvl="1"/>
            <a:r>
              <a:rPr lang="ru-RU" dirty="0" smtClean="0"/>
              <a:t>Объём от 300 до 3000 слов</a:t>
            </a:r>
          </a:p>
          <a:p>
            <a:pPr lvl="1"/>
            <a:r>
              <a:rPr lang="ru-RU" dirty="0" smtClean="0"/>
              <a:t>Плотность ключевых слов 5-7%</a:t>
            </a:r>
          </a:p>
          <a:p>
            <a:pPr lvl="1"/>
            <a:r>
              <a:rPr lang="ru-RU" dirty="0" smtClean="0"/>
              <a:t>Структурированный текст 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 сайта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7278013"/>
      </p:ext>
    </p:extLst>
  </p:cSld>
  <p:clrMapOvr>
    <a:masterClrMapping/>
  </p:clrMapOvr>
  <p:transition spd="slow">
    <p:wip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Внутренние </a:t>
            </a:r>
          </a:p>
          <a:p>
            <a:pPr lvl="1"/>
            <a:r>
              <a:rPr lang="ru-RU" dirty="0" smtClean="0"/>
              <a:t>Перелинковка решает задачи:</a:t>
            </a:r>
          </a:p>
          <a:p>
            <a:pPr lvl="2"/>
            <a:r>
              <a:rPr lang="ru-RU" dirty="0" smtClean="0"/>
              <a:t>Возможность индексации роботами</a:t>
            </a:r>
          </a:p>
          <a:p>
            <a:pPr lvl="2"/>
            <a:r>
              <a:rPr lang="ru-RU" dirty="0" smtClean="0"/>
              <a:t>Улучшение </a:t>
            </a:r>
            <a:r>
              <a:rPr lang="en-US" dirty="0" smtClean="0"/>
              <a:t>UX </a:t>
            </a:r>
            <a:r>
              <a:rPr lang="ru-RU" dirty="0" smtClean="0"/>
              <a:t>и поведенческих факторов</a:t>
            </a:r>
          </a:p>
          <a:p>
            <a:pPr lvl="2"/>
            <a:r>
              <a:rPr lang="ru-RU" dirty="0" smtClean="0"/>
              <a:t>Изменение внутреннего веса ссылок</a:t>
            </a:r>
          </a:p>
          <a:p>
            <a:r>
              <a:rPr lang="ru-RU" dirty="0" smtClean="0"/>
              <a:t>Внешние (для примера – продвижение сайта </a:t>
            </a:r>
            <a:r>
              <a:rPr lang="en-US" dirty="0">
                <a:hlinkClick r:id="rId3"/>
              </a:rPr>
              <a:t>http://ru.akinator.com</a:t>
            </a:r>
            <a:r>
              <a:rPr lang="en-US" dirty="0" smtClean="0">
                <a:hlinkClick r:id="rId3"/>
              </a:rPr>
              <a:t>/</a:t>
            </a:r>
            <a:r>
              <a:rPr lang="ru-RU" dirty="0" smtClean="0"/>
              <a:t> )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ссылками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504762"/>
      </p:ext>
    </p:extLst>
  </p:cSld>
  <p:clrMapOvr>
    <a:masterClrMapping/>
  </p:clrMapOvr>
  <p:transition spd="slow">
    <p:wip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Эффективность сайта измеряется…</a:t>
            </a:r>
          </a:p>
          <a:p>
            <a:pPr lvl="1"/>
            <a:r>
              <a:rPr lang="ru-RU" dirty="0" smtClean="0"/>
              <a:t>«процент отказов»</a:t>
            </a:r>
          </a:p>
          <a:p>
            <a:pPr lvl="2"/>
            <a:r>
              <a:rPr lang="ru-RU" dirty="0" smtClean="0"/>
              <a:t>Постоянно отслеживаем!</a:t>
            </a:r>
          </a:p>
          <a:p>
            <a:pPr lvl="1"/>
            <a:r>
              <a:rPr lang="ru-RU" dirty="0" smtClean="0"/>
              <a:t>Конверсия посетителей</a:t>
            </a:r>
          </a:p>
          <a:p>
            <a:pPr lvl="2"/>
            <a:r>
              <a:rPr lang="ru-RU" dirty="0" smtClean="0"/>
              <a:t>Если низкая – то выясняем почему и только потом увеличиваем посещаемость</a:t>
            </a:r>
          </a:p>
          <a:p>
            <a:pPr lvl="2"/>
            <a:r>
              <a:rPr lang="ru-RU" dirty="0" smtClean="0"/>
              <a:t>Напрямую зависит от </a:t>
            </a:r>
            <a:r>
              <a:rPr lang="en-US" dirty="0"/>
              <a:t>UX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Конверсия посетителей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8461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Проверьте сайт на </a:t>
            </a:r>
            <a:r>
              <a:rPr lang="en-US" dirty="0" smtClean="0"/>
              <a:t>UX</a:t>
            </a:r>
          </a:p>
          <a:p>
            <a:pPr lvl="1"/>
            <a:r>
              <a:rPr lang="ru-RU" dirty="0" smtClean="0"/>
              <a:t>На каждой странице контактная информация или переход на неё</a:t>
            </a:r>
          </a:p>
          <a:p>
            <a:pPr lvl="1"/>
            <a:r>
              <a:rPr lang="ru-RU" dirty="0" smtClean="0"/>
              <a:t>Посетитель чётко понимает какие услуги и в каком регионе вы оказываете</a:t>
            </a:r>
          </a:p>
          <a:p>
            <a:pPr lvl="1"/>
            <a:r>
              <a:rPr lang="ru-RU" dirty="0" smtClean="0"/>
              <a:t>Для каждого товара/услуги есть чёткое описание и цена</a:t>
            </a:r>
          </a:p>
          <a:p>
            <a:pPr lvl="1"/>
            <a:r>
              <a:rPr lang="ru-RU" dirty="0" smtClean="0"/>
              <a:t>Есть и легко находится информация о компании (сертификаты, история, персоналии…)</a:t>
            </a:r>
          </a:p>
          <a:p>
            <a:pPr lvl="1"/>
            <a:r>
              <a:rPr lang="ru-RU" dirty="0" smtClean="0"/>
              <a:t>Посетитель легко может сделать заказ в </a:t>
            </a:r>
            <a:r>
              <a:rPr lang="ru-RU" dirty="0" err="1" smtClean="0"/>
              <a:t>т.ч</a:t>
            </a:r>
            <a:r>
              <a:rPr lang="ru-RU" dirty="0" smtClean="0"/>
              <a:t>. без регистрации</a:t>
            </a:r>
          </a:p>
          <a:p>
            <a:pPr lvl="1"/>
            <a:r>
              <a:rPr lang="ru-RU" dirty="0" smtClean="0"/>
              <a:t>При необходимости есть связь со службой поддержки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Конверсия посетителей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47309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Два отчёта</a:t>
            </a:r>
          </a:p>
          <a:p>
            <a:pPr lvl="1"/>
            <a:r>
              <a:rPr lang="ru-RU" dirty="0" smtClean="0"/>
              <a:t>По позициям</a:t>
            </a:r>
          </a:p>
          <a:p>
            <a:pPr lvl="1"/>
            <a:endParaRPr lang="ru-RU" dirty="0"/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По трафику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Отчётность и анализ проделанной работы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286000"/>
            <a:ext cx="50577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452" y="3429000"/>
            <a:ext cx="44005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32750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20252" y="5661248"/>
            <a:ext cx="7543800" cy="914400"/>
          </a:xfrm>
        </p:spPr>
        <p:txBody>
          <a:bodyPr/>
          <a:lstStyle/>
          <a:p>
            <a:r>
              <a:rPr lang="ru-RU" sz="3600" dirty="0" smtClean="0"/>
              <a:t>Современные поисковые системы</a:t>
            </a:r>
            <a:endParaRPr lang="ru-RU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548640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80728"/>
            <a:ext cx="549592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1438275"/>
            <a:ext cx="5543550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988840"/>
            <a:ext cx="5524500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70997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овая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1647</TotalTime>
  <Words>2804</Words>
  <Application>Microsoft Office PowerPoint</Application>
  <PresentationFormat>Экран (4:3)</PresentationFormat>
  <Paragraphs>516</Paragraphs>
  <Slides>87</Slides>
  <Notes>27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87</vt:i4>
      </vt:variant>
    </vt:vector>
  </HeadingPairs>
  <TitlesOfParts>
    <vt:vector size="88" baseType="lpstr">
      <vt:lpstr>Базовая</vt:lpstr>
      <vt:lpstr>SEO и web-маркетинг</vt:lpstr>
      <vt:lpstr>Как сделать сайт популярным?</vt:lpstr>
      <vt:lpstr>Поисковые системы</vt:lpstr>
      <vt:lpstr>Что такое поисковая система?</vt:lpstr>
      <vt:lpstr>Историческая справка </vt:lpstr>
      <vt:lpstr>Историческая справка </vt:lpstr>
      <vt:lpstr>Историческая справка </vt:lpstr>
      <vt:lpstr>Важно!</vt:lpstr>
      <vt:lpstr>Современные поисковые системы</vt:lpstr>
      <vt:lpstr>Современные поисковые системы</vt:lpstr>
      <vt:lpstr>Реклама в поисковых системах</vt:lpstr>
      <vt:lpstr>Реклама в поисковых системах</vt:lpstr>
      <vt:lpstr>Контекстная реклама</vt:lpstr>
      <vt:lpstr>Контекстно-медийная реклама</vt:lpstr>
      <vt:lpstr>Поисковое продвижение сайта</vt:lpstr>
      <vt:lpstr>Поисковое продвижение сайта</vt:lpstr>
      <vt:lpstr>Поисковое продвижение сайта</vt:lpstr>
      <vt:lpstr>Траффиковое продвижение (traffic – поток)</vt:lpstr>
      <vt:lpstr>Траффиковое продвижение (traffic – поток)</vt:lpstr>
      <vt:lpstr>Как работает поисковая система?</vt:lpstr>
      <vt:lpstr>Индексирование </vt:lpstr>
      <vt:lpstr>ПереИндексирование и обновление</vt:lpstr>
      <vt:lpstr>Поисковые роботы</vt:lpstr>
      <vt:lpstr>Результаты поиска</vt:lpstr>
      <vt:lpstr>Результаты поиска</vt:lpstr>
      <vt:lpstr>Релевантность </vt:lpstr>
      <vt:lpstr>Персонализованный результат поиска</vt:lpstr>
      <vt:lpstr>Ранжирование </vt:lpstr>
      <vt:lpstr>Ранжирование </vt:lpstr>
      <vt:lpstr>Ранжирование </vt:lpstr>
      <vt:lpstr>Факторы ранжирования</vt:lpstr>
      <vt:lpstr>Факторы ранжирования</vt:lpstr>
      <vt:lpstr>Факторы ранжирования</vt:lpstr>
      <vt:lpstr>Факторы ранжирования</vt:lpstr>
      <vt:lpstr>Факторы ранжирования для SEO-специалиста</vt:lpstr>
      <vt:lpstr>Технические характеристики сайта</vt:lpstr>
      <vt:lpstr>Текстовая составляющая</vt:lpstr>
      <vt:lpstr>Ссылочная составляющая</vt:lpstr>
      <vt:lpstr>Геозависимость </vt:lpstr>
      <vt:lpstr>Поведенческие факторы</vt:lpstr>
      <vt:lpstr>Ассесорная оценка</vt:lpstr>
      <vt:lpstr>Ассесорная оценка</vt:lpstr>
      <vt:lpstr>Интересно знать…</vt:lpstr>
      <vt:lpstr>Фильтры Яндекса</vt:lpstr>
      <vt:lpstr>Фильтры Яндекса</vt:lpstr>
      <vt:lpstr>Фильтры Яндекса</vt:lpstr>
      <vt:lpstr>Фильтры Яндекса</vt:lpstr>
      <vt:lpstr>Фильтры Яндекса</vt:lpstr>
      <vt:lpstr>Фильтры Яндекса</vt:lpstr>
      <vt:lpstr>Фильтры Яндекса</vt:lpstr>
      <vt:lpstr>Фильтры Яндекса</vt:lpstr>
      <vt:lpstr>Фильтры Яндекса</vt:lpstr>
      <vt:lpstr>Шеф, всё пропало!</vt:lpstr>
      <vt:lpstr>Фильтры Google</vt:lpstr>
      <vt:lpstr>Фильтры Google</vt:lpstr>
      <vt:lpstr>Бан сайта</vt:lpstr>
      <vt:lpstr>Продвижение сайта: доменное имя</vt:lpstr>
      <vt:lpstr>Продвижение сайта: хостинг</vt:lpstr>
      <vt:lpstr>Продвижение сайта: возраст сайта</vt:lpstr>
      <vt:lpstr>Продвижение сайта: CMS</vt:lpstr>
      <vt:lpstr>Продвижение сайта: контент</vt:lpstr>
      <vt:lpstr>Продвижение сайта: вирусы и вредоносное ПО</vt:lpstr>
      <vt:lpstr>Продвижение сайта: количество страниц</vt:lpstr>
      <vt:lpstr>Продвижение сайта: страница-заставка</vt:lpstr>
      <vt:lpstr>Продвижение сайта: flash</vt:lpstr>
      <vt:lpstr>Продвижение сайта: фреймы</vt:lpstr>
      <vt:lpstr>Продвижение сайта: дорвей («дверной проём»)</vt:lpstr>
      <vt:lpstr>Продвижение сайта: материалы, запрещённые к рекламированию</vt:lpstr>
      <vt:lpstr>Организация работы</vt:lpstr>
      <vt:lpstr>Планирование</vt:lpstr>
      <vt:lpstr>Определение целей и первоначальный аудит</vt:lpstr>
      <vt:lpstr>Семантическое ядро и запросы маски</vt:lpstr>
      <vt:lpstr>Запросы-маски и шлейфы</vt:lpstr>
      <vt:lpstr>Запросы-маски и шлейфы</vt:lpstr>
      <vt:lpstr>Запросы-маски и шлейфы</vt:lpstr>
      <vt:lpstr>Запросы-маски и шлейфы</vt:lpstr>
      <vt:lpstr>Запросы-маски и шлейфы</vt:lpstr>
      <vt:lpstr>Запросы-маски и шлейфы</vt:lpstr>
      <vt:lpstr>Подбор релевантных страниц</vt:lpstr>
      <vt:lpstr>Подбор релевантных страниц</vt:lpstr>
      <vt:lpstr>Подбор релевантных страниц</vt:lpstr>
      <vt:lpstr>Оптимизация сайта</vt:lpstr>
      <vt:lpstr>Оптимизация сайта</vt:lpstr>
      <vt:lpstr>Работа с ссылками</vt:lpstr>
      <vt:lpstr>Конверсия посетителей</vt:lpstr>
      <vt:lpstr>Конверсия посетителей</vt:lpstr>
      <vt:lpstr>Отчётность и анализ проделанной работы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</dc:title>
  <dc:creator>XTreme.ws</dc:creator>
  <cp:lastModifiedBy>XTreme.ws</cp:lastModifiedBy>
  <cp:revision>213</cp:revision>
  <dcterms:created xsi:type="dcterms:W3CDTF">2016-07-21T06:06:18Z</dcterms:created>
  <dcterms:modified xsi:type="dcterms:W3CDTF">2017-03-11T21:10:50Z</dcterms:modified>
</cp:coreProperties>
</file>