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322" r:id="rId3"/>
    <p:sldId id="264" r:id="rId4"/>
    <p:sldId id="272" r:id="rId5"/>
    <p:sldId id="271" r:id="rId6"/>
    <p:sldId id="257" r:id="rId7"/>
    <p:sldId id="275" r:id="rId8"/>
    <p:sldId id="290" r:id="rId9"/>
    <p:sldId id="292" r:id="rId10"/>
    <p:sldId id="273" r:id="rId11"/>
    <p:sldId id="316" r:id="rId12"/>
    <p:sldId id="274" r:id="rId13"/>
    <p:sldId id="277" r:id="rId14"/>
    <p:sldId id="317" r:id="rId15"/>
    <p:sldId id="280" r:id="rId16"/>
    <p:sldId id="278" r:id="rId17"/>
    <p:sldId id="289" r:id="rId18"/>
    <p:sldId id="288" r:id="rId19"/>
    <p:sldId id="318" r:id="rId20"/>
    <p:sldId id="282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A"/>
    <a:srgbClr val="E9E7E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4974" autoAdjust="0"/>
  </p:normalViewPr>
  <p:slideViewPr>
    <p:cSldViewPr snapToGrid="0">
      <p:cViewPr varScale="1">
        <p:scale>
          <a:sx n="114" d="100"/>
          <a:sy n="114" d="100"/>
        </p:scale>
        <p:origin x="156" y="10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6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6F35-8843-4F4D-ADB7-A6E3E46B4215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4C15-83E2-4053-8D48-0BAD6CEC8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C869D7-2453-41B3-9C0F-C78D5909570C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252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https://en.wikipedia.org/wiki/Comparison_of_version-control_software</a:t>
            </a:r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C15-83E2-4053-8D48-0BAD6CEC89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90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https://git-scm.com/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4C15-83E2-4053-8D48-0BAD6CEC89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9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4095784"/>
            <a:ext cx="792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00366"/>
            <a:ext cx="6858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3028950" y="6484254"/>
            <a:ext cx="30861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6" y="1352839"/>
            <a:ext cx="8171428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14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57657"/>
            <a:ext cx="78867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628650" y="1804173"/>
            <a:ext cx="78867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2746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36" y="222223"/>
            <a:ext cx="3882831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5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1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5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1034" y="1352550"/>
            <a:ext cx="4829393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541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6" y="2943329"/>
            <a:ext cx="3882831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845245" y="2946605"/>
            <a:ext cx="1814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845245" y="3288435"/>
            <a:ext cx="1901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2078182" y="410159"/>
            <a:ext cx="6437168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5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specialist.ru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53" y="6380054"/>
            <a:ext cx="2169997" cy="29258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1"/>
          </p:cNvPr>
          <p:cNvSpPr>
            <a:spLocks noGrp="1"/>
          </p:cNvSpPr>
          <p:nvPr userDrawn="1"/>
        </p:nvSpPr>
        <p:spPr>
          <a:xfrm>
            <a:off x="6612410" y="6339473"/>
            <a:ext cx="190294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" y="6231945"/>
            <a:ext cx="2158943" cy="5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6" r:id="rId5"/>
    <p:sldLayoutId id="2147483667" r:id="rId6"/>
    <p:sldLayoutId id="2147483670" r:id="rId7"/>
    <p:sldLayoutId id="2147483671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управления версиями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6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1447"/>
          </a:xfrm>
        </p:spPr>
        <p:txBody>
          <a:bodyPr/>
          <a:lstStyle/>
          <a:p>
            <a:r>
              <a:rPr lang="ru-RU" dirty="0"/>
              <a:t>Установка и настройка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484852"/>
            <a:ext cx="7886700" cy="45932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Оригинал с сайта </a:t>
            </a:r>
            <a:r>
              <a:rPr lang="en-US" sz="2400" dirty="0">
                <a:hlinkClick r:id="rId2"/>
              </a:rPr>
              <a:t>https://git-scm.com/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Три хранилища конфигурации: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system</a:t>
            </a:r>
            <a:r>
              <a:rPr lang="en-US" sz="2200" dirty="0"/>
              <a:t> </a:t>
            </a:r>
            <a:r>
              <a:rPr lang="en-US" sz="2200" dirty="0" smtClean="0"/>
              <a:t>( git/ etc</a:t>
            </a:r>
            <a:r>
              <a:rPr lang="en-US" sz="2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global</a:t>
            </a:r>
            <a:r>
              <a:rPr lang="en-US" sz="2200" dirty="0"/>
              <a:t> (</a:t>
            </a:r>
            <a:r>
              <a:rPr lang="ru-RU" sz="2200" dirty="0"/>
              <a:t>домашняя папка пользователя </a:t>
            </a:r>
            <a:r>
              <a:rPr lang="en-US" sz="2200" dirty="0"/>
              <a:t>~/)</a:t>
            </a:r>
            <a:endParaRPr lang="ru-RU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local</a:t>
            </a:r>
            <a:r>
              <a:rPr lang="en-US" sz="2200" dirty="0"/>
              <a:t> (</a:t>
            </a:r>
            <a:r>
              <a:rPr lang="ru-RU" sz="2200" dirty="0"/>
              <a:t>репозиторий</a:t>
            </a:r>
            <a:r>
              <a:rPr lang="en-US" sz="2200" dirty="0"/>
              <a:t> – </a:t>
            </a:r>
            <a:r>
              <a:rPr lang="ru-RU" sz="2200" dirty="0"/>
              <a:t>папка </a:t>
            </a:r>
            <a:r>
              <a:rPr lang="en-US" sz="2200" dirty="0"/>
              <a:t>.git)</a:t>
            </a:r>
            <a:endParaRPr lang="ru-R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Важные настройки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user.name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user.email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core.editor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git config --global user.name </a:t>
            </a:r>
            <a:r>
              <a:rPr lang="en-US" b="1" dirty="0" smtClean="0">
                <a:solidFill>
                  <a:prstClr val="black"/>
                </a:solidFill>
              </a:rPr>
              <a:t>"Alex"</a:t>
            </a:r>
            <a:endParaRPr lang="en-US" b="1" dirty="0">
              <a:solidFill>
                <a:prstClr val="black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git config --list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3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96BD1D-2AA2-4032-935C-92CF5BC9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3223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 1</a:t>
            </a:r>
            <a:br>
              <a:rPr lang="ru-RU" dirty="0"/>
            </a:br>
            <a:r>
              <a:rPr lang="ru-RU" sz="3600" dirty="0"/>
              <a:t>Установка и настройка </a:t>
            </a:r>
            <a:r>
              <a:rPr lang="en-US" sz="3600" dirty="0"/>
              <a:t>Git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C333AD2-BFB9-4B62-BF72-276723DC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1729946"/>
            <a:ext cx="8640660" cy="4447017"/>
          </a:xfrm>
        </p:spPr>
        <p:txBody>
          <a:bodyPr>
            <a:normAutofit/>
          </a:bodyPr>
          <a:lstStyle/>
          <a:p>
            <a:r>
              <a:rPr lang="ru-RU" dirty="0"/>
              <a:t>Скачайте и установите текстовый редактор (например </a:t>
            </a:r>
            <a:r>
              <a:rPr lang="en-US" dirty="0"/>
              <a:t>Notepad++)</a:t>
            </a:r>
          </a:p>
          <a:p>
            <a:r>
              <a:rPr lang="ru-RU" dirty="0"/>
              <a:t>Скачайте и установите </a:t>
            </a:r>
            <a:r>
              <a:rPr lang="en-US" dirty="0"/>
              <a:t>Git. </a:t>
            </a:r>
            <a:r>
              <a:rPr lang="ru-RU" dirty="0"/>
              <a:t>При установке </a:t>
            </a:r>
            <a:r>
              <a:rPr lang="en-US" dirty="0"/>
              <a:t>Git </a:t>
            </a:r>
            <a:r>
              <a:rPr lang="ru-RU" dirty="0"/>
              <a:t>выберите текстовый редактор.</a:t>
            </a:r>
          </a:p>
          <a:p>
            <a:r>
              <a:rPr lang="ru-RU" dirty="0"/>
              <a:t>Запустите </a:t>
            </a:r>
            <a:r>
              <a:rPr lang="en-US" dirty="0"/>
              <a:t>Git Bash, </a:t>
            </a:r>
            <a:r>
              <a:rPr lang="ru-RU" dirty="0"/>
              <a:t>выполните команду </a:t>
            </a:r>
            <a:r>
              <a:rPr lang="en-US" b="1" dirty="0"/>
              <a:t>git </a:t>
            </a:r>
            <a:r>
              <a:rPr lang="en-US" b="1" dirty="0" smtClean="0"/>
              <a:t>--</a:t>
            </a:r>
            <a:r>
              <a:rPr lang="en-US" b="1" dirty="0"/>
              <a:t>version</a:t>
            </a:r>
          </a:p>
          <a:p>
            <a:r>
              <a:rPr lang="ru-RU" dirty="0"/>
              <a:t>Настройте цвета и шрифт в </a:t>
            </a:r>
            <a:r>
              <a:rPr lang="en-US" dirty="0"/>
              <a:t>Git Bash</a:t>
            </a:r>
          </a:p>
          <a:p>
            <a:r>
              <a:rPr lang="ru-RU" dirty="0"/>
              <a:t>Настройте параметры </a:t>
            </a:r>
            <a:r>
              <a:rPr lang="en-US" dirty="0"/>
              <a:t>Git:</a:t>
            </a:r>
          </a:p>
          <a:p>
            <a:pPr lvl="1"/>
            <a:r>
              <a:rPr lang="en-US" b="1" dirty="0"/>
              <a:t>git config --global user.name “Your Name“</a:t>
            </a:r>
          </a:p>
          <a:p>
            <a:pPr lvl="1"/>
            <a:r>
              <a:rPr lang="en-US" b="1" dirty="0"/>
              <a:t>git config --global user.email “your@email.ru”</a:t>
            </a:r>
          </a:p>
          <a:p>
            <a:pPr lvl="1"/>
            <a:r>
              <a:rPr lang="ru-RU" dirty="0"/>
              <a:t>Для </a:t>
            </a:r>
            <a:r>
              <a:rPr lang="en-US" dirty="0"/>
              <a:t>Windows (</a:t>
            </a:r>
            <a:r>
              <a:rPr lang="ru-RU" dirty="0"/>
              <a:t>опционально): </a:t>
            </a:r>
            <a:r>
              <a:rPr lang="en-US" b="1" dirty="0"/>
              <a:t>git config --global core.editor notepad</a:t>
            </a:r>
          </a:p>
          <a:p>
            <a:pPr lvl="1"/>
            <a:r>
              <a:rPr lang="ru-RU" dirty="0"/>
              <a:t>Для </a:t>
            </a:r>
            <a:r>
              <a:rPr lang="en-US" dirty="0" smtClean="0"/>
              <a:t>Linux &amp; Mac </a:t>
            </a:r>
            <a:r>
              <a:rPr lang="en-US" dirty="0"/>
              <a:t>(</a:t>
            </a:r>
            <a:r>
              <a:rPr lang="ru-RU" dirty="0"/>
              <a:t>обязательно): </a:t>
            </a:r>
            <a:r>
              <a:rPr lang="en-US" b="1" dirty="0"/>
              <a:t>git config --global core.editor nano</a:t>
            </a:r>
          </a:p>
          <a:p>
            <a:pPr lvl="1"/>
            <a:r>
              <a:rPr lang="ru-RU" dirty="0"/>
              <a:t>Проверка: </a:t>
            </a:r>
            <a:r>
              <a:rPr lang="en-US" b="1" dirty="0"/>
              <a:t>git config --list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6DB55B5-8BA2-4A80-83D0-1238978EB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70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 init </a:t>
            </a:r>
            <a:r>
              <a:rPr lang="ru-RU" sz="2400" dirty="0"/>
              <a:t>– пустой репозиторий в рабочей папке </a:t>
            </a:r>
            <a:r>
              <a:rPr lang="en-US" sz="2400" dirty="0"/>
              <a:t>(.git)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 clone </a:t>
            </a:r>
            <a:r>
              <a:rPr lang="ru-RU" sz="2400" b="1" dirty="0"/>
              <a:t>адрес_оригинал </a:t>
            </a:r>
            <a:r>
              <a:rPr lang="en-US" sz="2400" b="1" dirty="0"/>
              <a:t>[</a:t>
            </a:r>
            <a:r>
              <a:rPr lang="ru-RU" sz="2400" b="1" dirty="0"/>
              <a:t>новое имя</a:t>
            </a:r>
            <a:r>
              <a:rPr lang="en-US" sz="2400" b="1" dirty="0"/>
              <a:t>]</a:t>
            </a:r>
            <a:r>
              <a:rPr lang="en-US" sz="2400" dirty="0"/>
              <a:t>- </a:t>
            </a:r>
            <a:r>
              <a:rPr lang="ru-RU" sz="2400" dirty="0"/>
              <a:t>клонирование существующего.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при клонировании происходит не просто копирование но и настройка связи с удаленным (оригинальным репозиторием)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Протоколы: </a:t>
            </a:r>
            <a:r>
              <a:rPr lang="en-US" sz="2400" b="1" dirty="0"/>
              <a:t>file:// https:// ssh:// git://</a:t>
            </a:r>
            <a:endParaRPr lang="ru-RU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--bare</a:t>
            </a:r>
            <a:r>
              <a:rPr lang="en-US" sz="2400" dirty="0"/>
              <a:t> </a:t>
            </a:r>
            <a:r>
              <a:rPr lang="ru-RU" sz="2400" dirty="0"/>
              <a:t>создание «голого» репозитория (без рабочей папки). Полезен на сервере для хранения и обмена коммитами.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701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трелка вправо 5"/>
          <p:cNvSpPr/>
          <p:nvPr/>
        </p:nvSpPr>
        <p:spPr>
          <a:xfrm rot="10800000">
            <a:off x="4572000" y="2687778"/>
            <a:ext cx="1051562" cy="1133856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240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области хранения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457AC9A9-1554-48CA-9432-E8EF77F6A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721372"/>
            <a:ext cx="7620000" cy="4200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76088" y="566762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</a:t>
            </a:r>
            <a:r>
              <a:rPr lang="ru-RU" b="1" dirty="0" smtClean="0"/>
              <a:t> шаг:</a:t>
            </a:r>
            <a:r>
              <a:rPr lang="en-US" b="1" dirty="0" smtClean="0"/>
              <a:t> git commit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28088" y="475666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r>
              <a:rPr lang="ru-RU" b="1" dirty="0" smtClean="0"/>
              <a:t>шаг: </a:t>
            </a:r>
            <a:r>
              <a:rPr lang="en-US" b="1" dirty="0" smtClean="0"/>
              <a:t> git add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786" y="1012139"/>
            <a:ext cx="3717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можно редактировать</a:t>
            </a:r>
            <a:r>
              <a:rPr lang="en-US" b="1" dirty="0" smtClean="0"/>
              <a:t> </a:t>
            </a:r>
            <a:r>
              <a:rPr lang="ru-RU" b="1" dirty="0" smtClean="0"/>
              <a:t>только в рабочем</a:t>
            </a:r>
            <a:r>
              <a:rPr lang="en-US" b="1" dirty="0" smtClean="0"/>
              <a:t> </a:t>
            </a:r>
            <a:r>
              <a:rPr lang="ru-RU" b="1" dirty="0" smtClean="0"/>
              <a:t>каталоге(</a:t>
            </a:r>
            <a:r>
              <a:rPr lang="en-US" dirty="0" smtClean="0"/>
              <a:t>working dir</a:t>
            </a:r>
            <a:r>
              <a:rPr lang="ru-RU" b="1" dirty="0" smtClean="0"/>
              <a:t>)!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53278" y="3761184"/>
            <a:ext cx="260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git checkout *.*</a:t>
            </a:r>
          </a:p>
          <a:p>
            <a:r>
              <a:rPr lang="en-US" b="1" dirty="0" smtClean="0"/>
              <a:t>git checkout  </a:t>
            </a:r>
            <a:r>
              <a:rPr lang="ru-RU" b="1" dirty="0" smtClean="0"/>
              <a:t>имя_файла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9999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35967C-CB52-4698-8F59-361114C1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2.1</a:t>
            </a:r>
            <a:br>
              <a:rPr lang="ru-RU" dirty="0"/>
            </a:br>
            <a:r>
              <a:rPr lang="ru-RU" sz="3100" dirty="0"/>
              <a:t>Создания проекта, репозитория и </a:t>
            </a:r>
            <a:r>
              <a:rPr lang="ru-RU" sz="3100" dirty="0" smtClean="0"/>
              <a:t>коммитов</a:t>
            </a:r>
            <a:endParaRPr lang="ru-RU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D7C78D5-51B5-439A-A240-757D1635A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1747"/>
            <a:ext cx="7886700" cy="4155216"/>
          </a:xfrm>
        </p:spPr>
        <p:txBody>
          <a:bodyPr/>
          <a:lstStyle/>
          <a:p>
            <a:r>
              <a:rPr lang="ru-RU" dirty="0"/>
              <a:t>Создайте папку проекта (</a:t>
            </a:r>
            <a:r>
              <a:rPr lang="en-US" b="1" dirty="0"/>
              <a:t>c</a:t>
            </a:r>
            <a:r>
              <a:rPr lang="en-US" b="1" dirty="0" smtClean="0"/>
              <a:t>:\users\public\testGit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В папке проекта создайте пару текстовых файлов</a:t>
            </a:r>
          </a:p>
          <a:p>
            <a:r>
              <a:rPr lang="ru-RU" dirty="0"/>
              <a:t>В </a:t>
            </a:r>
            <a:r>
              <a:rPr lang="en-US" dirty="0"/>
              <a:t>bash </a:t>
            </a:r>
            <a:r>
              <a:rPr lang="ru-RU" dirty="0"/>
              <a:t>перейдите в папку проекта (</a:t>
            </a:r>
            <a:r>
              <a:rPr lang="en-US" b="1" dirty="0"/>
              <a:t>cd /</a:t>
            </a:r>
            <a:r>
              <a:rPr lang="en-US" b="1" dirty="0" smtClean="0"/>
              <a:t>c/users/public/testGit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Проверьте содержимое папки (</a:t>
            </a:r>
            <a:r>
              <a:rPr lang="en-US" b="1" dirty="0"/>
              <a:t>ls</a:t>
            </a:r>
            <a:r>
              <a:rPr lang="en-US" dirty="0"/>
              <a:t>)</a:t>
            </a:r>
          </a:p>
          <a:p>
            <a:r>
              <a:rPr lang="ru-RU" dirty="0"/>
              <a:t>Создайте репозиторий (</a:t>
            </a:r>
            <a:r>
              <a:rPr lang="en-US" b="1" dirty="0"/>
              <a:t>git init</a:t>
            </a:r>
            <a:r>
              <a:rPr lang="en-US" dirty="0"/>
              <a:t>)</a:t>
            </a:r>
          </a:p>
          <a:p>
            <a:r>
              <a:rPr lang="ru-RU" dirty="0"/>
              <a:t>Добавьте файлы в </a:t>
            </a:r>
            <a:r>
              <a:rPr lang="en-US" dirty="0"/>
              <a:t>stage (</a:t>
            </a:r>
            <a:r>
              <a:rPr lang="en-US" b="1" dirty="0"/>
              <a:t>git add </a:t>
            </a:r>
            <a:r>
              <a:rPr lang="ru-RU" dirty="0" smtClean="0"/>
              <a:t>имя_файла</a:t>
            </a:r>
            <a:r>
              <a:rPr lang="en-US" dirty="0" smtClean="0"/>
              <a:t>)</a:t>
            </a:r>
            <a:endParaRPr lang="en-US" dirty="0"/>
          </a:p>
          <a:p>
            <a:r>
              <a:rPr lang="ru-RU" dirty="0"/>
              <a:t>Проверьте </a:t>
            </a:r>
            <a:r>
              <a:rPr lang="en-US" dirty="0"/>
              <a:t>stage (</a:t>
            </a:r>
            <a:r>
              <a:rPr lang="en-US" b="1" dirty="0"/>
              <a:t>git status</a:t>
            </a:r>
            <a:r>
              <a:rPr lang="en-US" dirty="0"/>
              <a:t>)</a:t>
            </a:r>
          </a:p>
          <a:p>
            <a:r>
              <a:rPr lang="ru-RU" dirty="0"/>
              <a:t>Создайте коммит (</a:t>
            </a:r>
            <a:r>
              <a:rPr lang="en-US" b="1" dirty="0"/>
              <a:t>git commit</a:t>
            </a:r>
            <a:r>
              <a:rPr lang="en-US" dirty="0"/>
              <a:t>)</a:t>
            </a:r>
          </a:p>
          <a:p>
            <a:r>
              <a:rPr lang="ru-RU" dirty="0"/>
              <a:t>Проверьте историю (</a:t>
            </a:r>
            <a:r>
              <a:rPr lang="en-US" b="1" dirty="0"/>
              <a:t>git log</a:t>
            </a:r>
            <a:r>
              <a:rPr lang="en-US" dirty="0" smtClean="0"/>
              <a:t>)</a:t>
            </a:r>
          </a:p>
          <a:p>
            <a:r>
              <a:rPr lang="ru-RU" dirty="0" smtClean="0"/>
              <a:t>Создайте ещё одну-две версии проекта.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E7A54CE-A8E4-4F48-B517-7CA9DAF9E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15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88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Основные команды подготовки и создания коммита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581664"/>
            <a:ext cx="7886700" cy="4496407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add </a:t>
            </a:r>
            <a:r>
              <a:rPr lang="ru-RU" sz="2400" b="1" dirty="0"/>
              <a:t>файл – </a:t>
            </a:r>
            <a:r>
              <a:rPr lang="ru-RU" sz="2400" dirty="0"/>
              <a:t>добавление нового </a:t>
            </a:r>
            <a:r>
              <a:rPr lang="en-US" sz="2400" dirty="0"/>
              <a:t>/</a:t>
            </a:r>
            <a:r>
              <a:rPr lang="ru-RU" sz="2400" dirty="0"/>
              <a:t>модифицированного файла (файлов) в индекс (</a:t>
            </a:r>
            <a:r>
              <a:rPr lang="en-US" sz="2400" dirty="0"/>
              <a:t>stage)</a:t>
            </a: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status –</a:t>
            </a:r>
            <a:r>
              <a:rPr lang="ru-RU" sz="2400" b="1" dirty="0"/>
              <a:t> </a:t>
            </a:r>
            <a:r>
              <a:rPr lang="ru-RU" sz="2400" dirty="0"/>
              <a:t>проверка состояния (полезно перед коммитом)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commit</a:t>
            </a:r>
            <a:r>
              <a:rPr lang="en-US" sz="2400" dirty="0"/>
              <a:t> – </a:t>
            </a:r>
            <a:r>
              <a:rPr lang="ru-RU" sz="2400" dirty="0"/>
              <a:t>сохранение коммита на основе индекса</a:t>
            </a:r>
            <a:endParaRPr lang="en-US" sz="24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-m</a:t>
            </a:r>
            <a:r>
              <a:rPr lang="en-US" sz="2200" dirty="0"/>
              <a:t> </a:t>
            </a:r>
            <a:r>
              <a:rPr lang="ru-RU" sz="2200" dirty="0"/>
              <a:t>- указание комментария в строке</a:t>
            </a:r>
            <a:endParaRPr lang="en-US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b="1" dirty="0"/>
              <a:t>-</a:t>
            </a:r>
            <a:r>
              <a:rPr lang="en-US" sz="2200" b="1" dirty="0"/>
              <a:t>a</a:t>
            </a:r>
            <a:r>
              <a:rPr lang="en-US" sz="2200" dirty="0"/>
              <a:t> </a:t>
            </a:r>
            <a:r>
              <a:rPr lang="ru-RU" sz="2200" dirty="0"/>
              <a:t> - включение в индекс всех измененных отслеживаемых файлов (но не новых!)</a:t>
            </a:r>
            <a:endParaRPr lang="en-US" sz="2200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200" b="1" dirty="0"/>
              <a:t>git commit –am </a:t>
            </a:r>
            <a:r>
              <a:rPr lang="en-US" sz="2200" dirty="0"/>
              <a:t>“</a:t>
            </a:r>
            <a:r>
              <a:rPr lang="ru-RU" sz="2200" dirty="0"/>
              <a:t>мой комментарий</a:t>
            </a:r>
            <a:r>
              <a:rPr lang="en-US" sz="2200" dirty="0"/>
              <a:t>”</a:t>
            </a:r>
            <a:endParaRPr lang="ru-RU" sz="22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diff 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просмотр</a:t>
            </a:r>
            <a:r>
              <a:rPr lang="en-US" sz="2400" dirty="0"/>
              <a:t> </a:t>
            </a:r>
            <a:r>
              <a:rPr lang="ru-RU" sz="2400" dirty="0"/>
              <a:t>изменений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rm </a:t>
            </a:r>
            <a:r>
              <a:rPr lang="ru-RU" sz="2400" b="1" dirty="0"/>
              <a:t>файл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удаление (в </a:t>
            </a:r>
            <a:r>
              <a:rPr lang="ru-RU" sz="2400" dirty="0" smtClean="0"/>
              <a:t>т.ч. </a:t>
            </a:r>
            <a:r>
              <a:rPr lang="ru-RU" sz="2400" dirty="0"/>
              <a:t>с диска)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mv </a:t>
            </a:r>
            <a:r>
              <a:rPr lang="ru-RU" sz="2400" b="1" dirty="0" smtClean="0"/>
              <a:t>старое_имя  новое_имя</a:t>
            </a:r>
            <a:r>
              <a:rPr lang="ru-RU" sz="2400" dirty="0" smtClean="0"/>
              <a:t> </a:t>
            </a:r>
            <a:r>
              <a:rPr lang="en-US" sz="2400" dirty="0"/>
              <a:t>–</a:t>
            </a:r>
            <a:r>
              <a:rPr lang="ru-RU" sz="2400" dirty="0"/>
              <a:t> переименование</a:t>
            </a:r>
            <a:r>
              <a:rPr lang="en-US" sz="2400" dirty="0"/>
              <a:t> (rm + add)</a:t>
            </a: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Файл </a:t>
            </a:r>
            <a:r>
              <a:rPr lang="en-US" sz="2400" b="1" dirty="0"/>
              <a:t>.gitignore</a:t>
            </a:r>
            <a:r>
              <a:rPr lang="en-US" sz="2400" dirty="0"/>
              <a:t> </a:t>
            </a:r>
            <a:r>
              <a:rPr lang="ru-RU" sz="2400" dirty="0"/>
              <a:t>для игнорирования </a:t>
            </a:r>
            <a:r>
              <a:rPr lang="en-US" sz="2400" dirty="0"/>
              <a:t>git’</a:t>
            </a:r>
            <a:r>
              <a:rPr lang="ru-RU" sz="2400" dirty="0"/>
              <a:t>ом файлов рабочей папке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3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09728" y="1658470"/>
            <a:ext cx="6611112" cy="914400"/>
          </a:xfrm>
          <a:prstGeom prst="roundRect">
            <a:avLst/>
          </a:prstGeom>
          <a:solidFill>
            <a:srgbClr val="FEEF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5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Состояния </a:t>
            </a:r>
            <a:r>
              <a:rPr lang="ru-RU" dirty="0" smtClean="0"/>
              <a:t>файлов в рабочем каталоге </a:t>
            </a:r>
            <a:r>
              <a:rPr lang="ru-RU" dirty="0"/>
              <a:t/>
            </a:r>
            <a:br>
              <a:rPr lang="ru-RU" dirty="0"/>
            </a:br>
            <a:r>
              <a:rPr lang="ru-RU" sz="3200" dirty="0"/>
              <a:t>(с точки зрения </a:t>
            </a:r>
            <a:r>
              <a:rPr lang="en-US" sz="3200" dirty="0"/>
              <a:t>Git)</a:t>
            </a:r>
            <a:endParaRPr lang="ru-RU" sz="32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A4DF385-12E2-4EBE-8271-1D25F7A5A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3" y="1830871"/>
            <a:ext cx="8734991" cy="366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9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227967"/>
            <a:ext cx="7886700" cy="6155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История коммитов – </a:t>
            </a:r>
            <a:r>
              <a:rPr lang="en-US" dirty="0"/>
              <a:t>git log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56129" y="1122053"/>
            <a:ext cx="7886700" cy="5097411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log </a:t>
            </a:r>
            <a:r>
              <a:rPr lang="ru-RU" sz="2400" dirty="0"/>
              <a:t>– средство просмотра истории в разных вариантах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</a:t>
            </a:r>
            <a:r>
              <a:rPr lang="en-US" sz="2400" b="1" dirty="0"/>
              <a:t>p</a:t>
            </a:r>
            <a:r>
              <a:rPr lang="ru-RU" sz="2400" b="1" dirty="0"/>
              <a:t> (</a:t>
            </a:r>
            <a:r>
              <a:rPr lang="en-US" sz="2400" b="1" dirty="0"/>
              <a:t>--patch</a:t>
            </a:r>
            <a:r>
              <a:rPr lang="ru-RU" sz="2400" b="1" dirty="0"/>
              <a:t>)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изменения, внесенные коммитом (патчи)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-число</a:t>
            </a:r>
            <a:r>
              <a:rPr lang="ru-RU" sz="2400" dirty="0"/>
              <a:t> – указанное число последних коммитов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oneline </a:t>
            </a:r>
            <a:r>
              <a:rPr lang="en-US" sz="2400" dirty="0"/>
              <a:t>– </a:t>
            </a:r>
            <a:r>
              <a:rPr lang="ru-RU" sz="2400" dirty="0"/>
              <a:t>одна строка на коммит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stat </a:t>
            </a:r>
            <a:r>
              <a:rPr lang="en-US" sz="2400" dirty="0"/>
              <a:t>(</a:t>
            </a:r>
            <a:r>
              <a:rPr lang="en-US" sz="2400" b="1" dirty="0"/>
              <a:t>--shortstat</a:t>
            </a:r>
            <a:r>
              <a:rPr lang="en-US" sz="2400" dirty="0"/>
              <a:t>) – </a:t>
            </a:r>
            <a:r>
              <a:rPr lang="ru-RU" sz="2400" dirty="0"/>
              <a:t>статистика по коммиту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--name-status</a:t>
            </a:r>
            <a:r>
              <a:rPr lang="en-US" sz="2400" dirty="0"/>
              <a:t> (</a:t>
            </a:r>
            <a:r>
              <a:rPr lang="en-US" sz="2400" b="1" dirty="0"/>
              <a:t>--name-only</a:t>
            </a:r>
            <a:r>
              <a:rPr lang="en-US" sz="2400" dirty="0"/>
              <a:t>) – </a:t>
            </a:r>
            <a:r>
              <a:rPr lang="ru-RU" sz="2400" dirty="0"/>
              <a:t>список файлов коммита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pretty=format:”%h - %an” </a:t>
            </a:r>
            <a:r>
              <a:rPr lang="ru-RU" sz="2400" dirty="0"/>
              <a:t>произвольный формат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since --until</a:t>
            </a:r>
            <a:r>
              <a:rPr lang="en-US" sz="2400" dirty="0"/>
              <a:t> (</a:t>
            </a:r>
            <a:r>
              <a:rPr lang="en-US" sz="2400" b="1" dirty="0"/>
              <a:t>--after --before</a:t>
            </a:r>
            <a:r>
              <a:rPr lang="en-US" sz="2400" dirty="0"/>
              <a:t>)</a:t>
            </a:r>
            <a:r>
              <a:rPr lang="ru-RU" sz="2400" dirty="0"/>
              <a:t>– фильтр по дате/времени</a:t>
            </a:r>
            <a:endParaRPr lang="ru-RU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author </a:t>
            </a:r>
            <a:r>
              <a:rPr lang="en-US" sz="2400" dirty="0"/>
              <a:t>– </a:t>
            </a:r>
            <a:r>
              <a:rPr lang="ru-RU" sz="2400" dirty="0"/>
              <a:t>фильтр по автору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grep </a:t>
            </a:r>
            <a:r>
              <a:rPr lang="en-US" sz="2400" dirty="0"/>
              <a:t>– </a:t>
            </a:r>
            <a:r>
              <a:rPr lang="ru-RU" sz="2400" dirty="0"/>
              <a:t>поиск по строке комментария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</a:t>
            </a:r>
            <a:r>
              <a:rPr lang="en-US" sz="2400" b="1" dirty="0"/>
              <a:t>S</a:t>
            </a:r>
            <a:r>
              <a:rPr lang="en-US" sz="2400" dirty="0"/>
              <a:t> – </a:t>
            </a:r>
            <a:r>
              <a:rPr lang="ru-RU" sz="2400" dirty="0"/>
              <a:t>поиск по добавленной/удаленной строке в содержимом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-G</a:t>
            </a:r>
            <a:r>
              <a:rPr lang="ru-RU" sz="2400" dirty="0"/>
              <a:t> – поиск по добавленной/удаленной/измененной строке в содержимом с помощью регулярных выражений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all </a:t>
            </a:r>
            <a:r>
              <a:rPr lang="ru-RU" sz="2400" dirty="0"/>
              <a:t>– коммита всех веток (иначе только текущей)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--</a:t>
            </a:r>
            <a:r>
              <a:rPr lang="en-US" sz="2400" b="1" dirty="0"/>
              <a:t>graph </a:t>
            </a:r>
            <a:r>
              <a:rPr lang="en-US" sz="2400" dirty="0"/>
              <a:t>– </a:t>
            </a:r>
            <a:r>
              <a:rPr lang="ru-RU" sz="2400" dirty="0"/>
              <a:t>дерево ветвления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2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506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Операции отмены изменений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380192"/>
            <a:ext cx="7886700" cy="469788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git commit --amend</a:t>
            </a:r>
            <a:r>
              <a:rPr lang="ru-RU" sz="2400" b="1" dirty="0"/>
              <a:t> – </a:t>
            </a:r>
            <a:r>
              <a:rPr lang="ru-RU" sz="2400" dirty="0"/>
              <a:t>замена последнего коммита (если что то забыли включить, неверно написали комментарий и т.п.)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 restore --staged </a:t>
            </a:r>
            <a:r>
              <a:rPr lang="ru-RU" sz="2400" b="1" dirty="0"/>
              <a:t>файл </a:t>
            </a:r>
            <a:r>
              <a:rPr lang="ru-RU" sz="2400" dirty="0"/>
              <a:t>– удаление изменения из индекса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 restore </a:t>
            </a:r>
            <a:r>
              <a:rPr lang="ru-RU" sz="2400" b="1" dirty="0"/>
              <a:t>файл </a:t>
            </a:r>
            <a:r>
              <a:rPr lang="ru-RU" sz="2400" dirty="0"/>
              <a:t>– восстановить измененный в рабочем каталоге файл (изменения потеряются!)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dirty="0"/>
              <a:t>git reset --hard </a:t>
            </a:r>
            <a:r>
              <a:rPr lang="ru-RU" sz="2400" dirty="0"/>
              <a:t>– восстановить весь проект в рабочей папке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git checkout </a:t>
            </a:r>
            <a:r>
              <a:rPr lang="ru-RU" sz="2400" b="1" dirty="0"/>
              <a:t>хэш_коммита </a:t>
            </a:r>
            <a:r>
              <a:rPr lang="en-US" sz="2400" b="1" dirty="0"/>
              <a:t>--</a:t>
            </a:r>
            <a:r>
              <a:rPr lang="ru-RU" sz="2400" b="1" dirty="0"/>
              <a:t> файл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ru-RU" sz="2400" dirty="0"/>
              <a:t>или </a:t>
            </a:r>
            <a:r>
              <a:rPr lang="en-US" sz="2400" b="1" dirty="0"/>
              <a:t>git restore --source= </a:t>
            </a:r>
            <a:r>
              <a:rPr lang="ru-RU" sz="2400" b="1" dirty="0"/>
              <a:t>хэш_коммита файл </a:t>
            </a:r>
            <a:r>
              <a:rPr lang="ru-RU" sz="2400" dirty="0"/>
              <a:t>– восстановить файл из коммита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4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49708C-DB41-4BAF-B351-33AF8E5E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2.2</a:t>
            </a:r>
            <a:br>
              <a:rPr lang="ru-RU" dirty="0"/>
            </a:br>
            <a:r>
              <a:rPr lang="ru-RU" dirty="0"/>
              <a:t>Работа с коммитами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B4B7B2-B7D5-4375-9431-2749EF10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ru-RU" sz="2400" dirty="0"/>
              <a:t>Создайте коммит (используйте сначала </a:t>
            </a:r>
            <a:r>
              <a:rPr lang="en-US" sz="2400" b="1" dirty="0"/>
              <a:t>git status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git diff</a:t>
            </a:r>
            <a:r>
              <a:rPr lang="en-US" sz="2400" dirty="0"/>
              <a:t>, </a:t>
            </a:r>
            <a:r>
              <a:rPr lang="ru-RU" sz="2400" dirty="0"/>
              <a:t>затем </a:t>
            </a:r>
            <a:r>
              <a:rPr lang="en-US" sz="2400" b="1" dirty="0"/>
              <a:t>git commit</a:t>
            </a:r>
            <a:r>
              <a:rPr lang="en-US" sz="2400" dirty="0"/>
              <a:t>)</a:t>
            </a:r>
          </a:p>
          <a:p>
            <a:r>
              <a:rPr lang="ru-RU" sz="2400" dirty="0"/>
              <a:t>Дополните коммит с помощью </a:t>
            </a:r>
            <a:r>
              <a:rPr lang="en-US" sz="2400" b="1" dirty="0"/>
              <a:t>git commit --amend</a:t>
            </a:r>
          </a:p>
          <a:p>
            <a:r>
              <a:rPr lang="ru-RU" sz="2400" dirty="0"/>
              <a:t>Посмотрите историю коммитов в разных вариантах </a:t>
            </a:r>
            <a:r>
              <a:rPr lang="en-US" sz="2400" b="1" dirty="0"/>
              <a:t>git log</a:t>
            </a:r>
          </a:p>
          <a:p>
            <a:r>
              <a:rPr lang="ru-RU" sz="2400" dirty="0"/>
              <a:t>Восстановите отредактированный файл </a:t>
            </a:r>
            <a:r>
              <a:rPr lang="en-US" sz="2400" b="1" dirty="0"/>
              <a:t>git restore</a:t>
            </a:r>
          </a:p>
          <a:p>
            <a:r>
              <a:rPr lang="ru-RU" sz="2400" dirty="0"/>
              <a:t>Удалите файл (</a:t>
            </a:r>
            <a:r>
              <a:rPr lang="en-US" sz="2400" b="1" dirty="0"/>
              <a:t>git rm</a:t>
            </a:r>
            <a:r>
              <a:rPr lang="en-US" sz="2400" dirty="0"/>
              <a:t>)</a:t>
            </a:r>
          </a:p>
          <a:p>
            <a:r>
              <a:rPr lang="ru-RU" sz="2400" dirty="0"/>
              <a:t>Переименуйте файл (</a:t>
            </a:r>
            <a:r>
              <a:rPr lang="en-US" sz="2400" b="1" dirty="0"/>
              <a:t>git mv</a:t>
            </a:r>
            <a:r>
              <a:rPr lang="en-US" sz="2400" dirty="0"/>
              <a:t>)</a:t>
            </a:r>
          </a:p>
          <a:p>
            <a:r>
              <a:rPr lang="ru-RU" sz="2400" dirty="0"/>
              <a:t>Сохраните коммит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3A1E2ED-14CE-43B5-9C1D-841A25132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1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5288B1A-8EB0-411A-BC31-3E2B15C866E6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115616" y="447640"/>
            <a:ext cx="6634720" cy="647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ru-RU" sz="3200" dirty="0" smtClean="0"/>
              <a:t>О Преподавателе</a:t>
            </a:r>
            <a:endParaRPr lang="ru-RU" sz="3200" dirty="0"/>
          </a:p>
        </p:txBody>
      </p:sp>
      <p:pic>
        <p:nvPicPr>
          <p:cNvPr id="7" name="Picture 4" descr="Кораблин Александр Игоревич">
            <a:extLst>
              <a:ext uri="{FF2B5EF4-FFF2-40B4-BE49-F238E27FC236}">
                <a16:creationId xmlns:a16="http://schemas.microsoft.com/office/drawing/2014/main" xmlns="" id="{33072BF0-B2F8-4FC8-A221-11BE51AEA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54" y="1230685"/>
            <a:ext cx="2203707" cy="329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3"/>
          <p:cNvSpPr txBox="1">
            <a:spLocks/>
          </p:cNvSpPr>
          <p:nvPr/>
        </p:nvSpPr>
        <p:spPr>
          <a:xfrm>
            <a:off x="5868144" y="4607817"/>
            <a:ext cx="3296128" cy="13414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Александр Кораблин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b="0" dirty="0"/>
              <a:t>Преподаватель УЦ Специалист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600" b="0" dirty="0"/>
              <a:t>к.т.н., </a:t>
            </a:r>
            <a:r>
              <a:rPr lang="en-US" sz="1600" b="0" dirty="0"/>
              <a:t>MCT, MCSD, </a:t>
            </a:r>
            <a:endParaRPr lang="ru-RU" sz="1600" b="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b="0" dirty="0" smtClean="0"/>
              <a:t>Oracle </a:t>
            </a:r>
            <a:r>
              <a:rPr lang="en-US" sz="1600" b="0" dirty="0"/>
              <a:t>Certified </a:t>
            </a:r>
            <a:r>
              <a:rPr lang="en-US" sz="1600" b="0" dirty="0" smtClean="0"/>
              <a:t>Professional</a:t>
            </a:r>
            <a:endParaRPr lang="ru-RU" sz="1600" b="0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 bwMode="auto">
          <a:xfrm>
            <a:off x="1475656" y="1700808"/>
            <a:ext cx="4176465" cy="329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SzPct val="7500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ru-RU" sz="1600" dirty="0" smtClean="0"/>
              <a:t>Окончил и работал на кафедре РК-5 МГТУ им. Н. Э. Баумана</a:t>
            </a:r>
          </a:p>
          <a:p>
            <a:pPr algn="just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ru-RU" sz="1600" dirty="0" smtClean="0"/>
              <a:t>разработчик и преподаватель курсов по</a:t>
            </a:r>
            <a:r>
              <a:rPr lang="en-US" sz="1600" dirty="0" smtClean="0"/>
              <a:t> C/C++,</a:t>
            </a:r>
            <a:r>
              <a:rPr lang="ru-RU" sz="1600" dirty="0" smtClean="0"/>
              <a:t> </a:t>
            </a:r>
            <a:r>
              <a:rPr lang="en-US" sz="1600" dirty="0" smtClean="0"/>
              <a:t>Java, C#, R, Scala</a:t>
            </a:r>
            <a:endParaRPr lang="ru-RU" sz="1600" dirty="0" smtClean="0"/>
          </a:p>
          <a:p>
            <a:pPr algn="just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ru-RU" sz="1600" dirty="0" smtClean="0"/>
              <a:t>выпустил более 500 групп по различным продуктам </a:t>
            </a:r>
            <a:r>
              <a:rPr lang="en-US" sz="1600" dirty="0" smtClean="0"/>
              <a:t>Oracle</a:t>
            </a:r>
            <a:r>
              <a:rPr lang="ru-RU" sz="1600" dirty="0" smtClean="0"/>
              <a:t>, Microsoft и авторским курсам</a:t>
            </a:r>
          </a:p>
          <a:p>
            <a:pPr algn="l">
              <a:lnSpc>
                <a:spcPct val="120000"/>
              </a:lnSpc>
              <a:spcBef>
                <a:spcPts val="450"/>
              </a:spcBef>
              <a:buFont typeface="Wingdings" panose="05000000000000000000" pitchFamily="2" charset="2"/>
              <a:buChar char="ü"/>
            </a:pPr>
            <a:r>
              <a:rPr lang="en-US" sz="1600" dirty="0" smtClean="0"/>
              <a:t>2</a:t>
            </a:r>
            <a:r>
              <a:rPr lang="ru-RU" sz="1600" dirty="0" smtClean="0"/>
              <a:t>5 лет преподает курсы по IT    технологиям</a:t>
            </a:r>
          </a:p>
          <a:p>
            <a:pPr algn="just"/>
            <a:endParaRPr lang="ru-RU" sz="1500" dirty="0" smtClean="0"/>
          </a:p>
          <a:p>
            <a:pPr algn="just"/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65790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54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756" y="33432"/>
            <a:ext cx="7886700" cy="952686"/>
          </a:xfrm>
        </p:spPr>
        <p:txBody>
          <a:bodyPr/>
          <a:lstStyle/>
          <a:p>
            <a:r>
              <a:rPr lang="ru-RU" altLang="ru-RU" dirty="0"/>
              <a:t>Программа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55544" y="986118"/>
            <a:ext cx="7886700" cy="517483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b="1" dirty="0"/>
              <a:t>Системы контроля версий и их использование разработчиком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Принципы работы систем контроля версий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Отличительные особенности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Введение в 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Установка и начальная настройка Git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Репозиторий </a:t>
            </a:r>
            <a:r>
              <a:rPr lang="en-US" b="1" dirty="0"/>
              <a:t>Git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Подготовка и создание коммитов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Просмотр истории коммитов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Отмена действий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Ветвление в </a:t>
            </a:r>
            <a:r>
              <a:rPr lang="en-US" b="1" dirty="0"/>
              <a:t>Git </a:t>
            </a:r>
            <a:r>
              <a:rPr lang="ru-RU" b="1" dirty="0"/>
              <a:t>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Принципы ветвления и слияния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Управление ветками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Слияние и разрешение конфликтов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Перебазирование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Использование </a:t>
            </a:r>
            <a:r>
              <a:rPr lang="en-US" b="1" dirty="0"/>
              <a:t>Git </a:t>
            </a:r>
            <a:r>
              <a:rPr lang="ru-RU" b="1" dirty="0"/>
              <a:t>на сервере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Распределенная работа в </a:t>
            </a:r>
            <a:r>
              <a:rPr lang="en-US" b="1" dirty="0"/>
              <a:t>Git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/>
              <a:t>Использование Git в других окружениях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8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92970"/>
          </a:xfrm>
        </p:spPr>
        <p:txBody>
          <a:bodyPr/>
          <a:lstStyle/>
          <a:p>
            <a:r>
              <a:rPr lang="ru-RU" dirty="0"/>
              <a:t>Задачи систем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343274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 smtClean="0"/>
              <a:t>SCM</a:t>
            </a:r>
            <a:r>
              <a:rPr lang="en-US" sz="2800" dirty="0" smtClean="0"/>
              <a:t> – Software Configuration Management</a:t>
            </a:r>
          </a:p>
          <a:p>
            <a:pPr marL="0" indent="0" algn="just">
              <a:buNone/>
            </a:pPr>
            <a:r>
              <a:rPr lang="en-US" sz="2800" b="1" dirty="0" smtClean="0"/>
              <a:t>VCS</a:t>
            </a:r>
            <a:r>
              <a:rPr lang="en-US" sz="2800" dirty="0" smtClean="0"/>
              <a:t> – Version Control System</a:t>
            </a:r>
          </a:p>
          <a:p>
            <a:pPr algn="just"/>
            <a:endParaRPr lang="en-US" sz="2800" dirty="0"/>
          </a:p>
          <a:p>
            <a:pPr algn="just"/>
            <a:r>
              <a:rPr lang="ru-RU" sz="2800" dirty="0" smtClean="0"/>
              <a:t>Хранение </a:t>
            </a:r>
            <a:r>
              <a:rPr lang="ru-RU" sz="2800" dirty="0"/>
              <a:t>исходного кода проекта</a:t>
            </a:r>
          </a:p>
          <a:p>
            <a:pPr algn="just"/>
            <a:r>
              <a:rPr lang="ru-RU" sz="2800" dirty="0"/>
              <a:t>Хранение истории изменений и/или разных версий </a:t>
            </a:r>
            <a:r>
              <a:rPr lang="ru-RU" sz="2800" dirty="0" smtClean="0"/>
              <a:t> </a:t>
            </a:r>
            <a:r>
              <a:rPr lang="ru-RU" sz="2800" dirty="0"/>
              <a:t>проекта</a:t>
            </a:r>
          </a:p>
          <a:p>
            <a:pPr algn="just"/>
            <a:r>
              <a:rPr lang="ru-RU" sz="2800" dirty="0"/>
              <a:t>Обеспечение совместной разработки</a:t>
            </a:r>
          </a:p>
          <a:p>
            <a:pPr algn="just"/>
            <a:r>
              <a:rPr lang="ru-RU" sz="2800" dirty="0"/>
              <a:t>Распределенная работа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2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4690"/>
          </a:xfrm>
        </p:spPr>
        <p:txBody>
          <a:bodyPr/>
          <a:lstStyle/>
          <a:p>
            <a:r>
              <a:rPr lang="ru-RU" dirty="0"/>
              <a:t>Системы контроля версий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48714"/>
            <a:ext cx="7886700" cy="4628249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Схема внесения изменений: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Слияние(</a:t>
            </a:r>
            <a:r>
              <a:rPr lang="en-US" sz="2800" dirty="0" smtClean="0"/>
              <a:t>merge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Блокировка(</a:t>
            </a:r>
            <a:r>
              <a:rPr lang="en-US" sz="2800" dirty="0" smtClean="0"/>
              <a:t>Lock</a:t>
            </a:r>
            <a:r>
              <a:rPr lang="ru-RU" sz="2800" dirty="0" smtClean="0"/>
              <a:t>)</a:t>
            </a: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800" dirty="0"/>
          </a:p>
          <a:p>
            <a:r>
              <a:rPr lang="ru-RU" sz="3200" dirty="0" smtClean="0"/>
              <a:t>Тип репозитория:</a:t>
            </a:r>
            <a:endParaRPr lang="ru-RU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Локальный</a:t>
            </a:r>
            <a:r>
              <a:rPr lang="en-US" sz="2800" dirty="0" smtClean="0"/>
              <a:t> (</a:t>
            </a:r>
            <a:r>
              <a:rPr lang="ru-RU" sz="2400" dirty="0" smtClean="0"/>
              <a:t>например, </a:t>
            </a:r>
            <a:r>
              <a:rPr lang="en-US" dirty="0"/>
              <a:t>https://www.gnu.org/software/rcs/)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Централизованный</a:t>
            </a:r>
            <a:endParaRPr lang="ru-RU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800" dirty="0" smtClean="0"/>
              <a:t>Распределенный</a:t>
            </a:r>
            <a:endParaRPr lang="ru-RU" sz="2800" dirty="0"/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3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</a:t>
            </a:r>
            <a:r>
              <a:rPr lang="ru-RU" sz="3200" dirty="0"/>
              <a:t>распределенная система</a:t>
            </a:r>
            <a:br>
              <a:rPr lang="ru-RU" sz="3200" dirty="0"/>
            </a:br>
            <a:r>
              <a:rPr lang="ru-RU" sz="3200" dirty="0"/>
              <a:t>управления версиями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894703"/>
            <a:ext cx="7886700" cy="41833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Создавался для поддержки разработки ядра </a:t>
            </a:r>
            <a:r>
              <a:rPr lang="en-US" sz="2400" dirty="0"/>
              <a:t>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Используется во множестве свободных проектов, сама идёт по свободной лицензии (</a:t>
            </a:r>
            <a:r>
              <a:rPr lang="en-US" sz="2400" dirty="0"/>
              <a:t>GPL</a:t>
            </a:r>
            <a:r>
              <a:rPr lang="ru-RU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Позволяет каждому разработчику иметь локальную копию всей истории разработки (репозиторий)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Заточена на использование скриптов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Поддерживает быстрое ветвление и слияние при нелинейной разработке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903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Принцип хранения в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808383"/>
            <a:ext cx="7886700" cy="1819487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Коммит </a:t>
            </a:r>
            <a:r>
              <a:rPr lang="en-US" sz="2400" b="1" dirty="0"/>
              <a:t>(commit) </a:t>
            </a:r>
            <a:r>
              <a:rPr lang="ru-RU" sz="2400" dirty="0"/>
              <a:t>– набор измененных / добавленных / удаленных файлов, сохраненных вместе единой операцией.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Ветка (</a:t>
            </a:r>
            <a:r>
              <a:rPr lang="en-US" sz="2400" b="1" dirty="0"/>
              <a:t>branch</a:t>
            </a:r>
            <a:r>
              <a:rPr lang="ru-RU" sz="2400" b="1" dirty="0"/>
              <a:t>)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линейный список коммитов (линейная история развития проекта).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Репозиторий </a:t>
            </a:r>
            <a:r>
              <a:rPr lang="ru-RU" sz="2400" dirty="0" smtClean="0"/>
              <a:t> </a:t>
            </a:r>
            <a:r>
              <a:rPr lang="ru-RU" sz="2400" dirty="0"/>
              <a:t>– множество веток в виде списков коммитов.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E8DD0C5D-B63D-4652-9971-46AC08189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9368"/>
            <a:ext cx="7977967" cy="30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277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Хэш-функция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123034"/>
            <a:ext cx="7886700" cy="4955037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Хэш-функция</a:t>
            </a:r>
            <a:r>
              <a:rPr lang="ru-RU" sz="2400" dirty="0"/>
              <a:t> (функция свёртки) — функция, осуществляющая преобразование массива входных данных произвольной длины в (выходную) битовую строку установленной длины, выполняемое определённым алгоритмом.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Git </a:t>
            </a:r>
            <a:r>
              <a:rPr lang="ru-RU" sz="2400" dirty="0"/>
              <a:t>использует алгоритм </a:t>
            </a:r>
            <a:r>
              <a:rPr lang="en-US" sz="2400" dirty="0"/>
              <a:t>SHA-1 </a:t>
            </a:r>
            <a:r>
              <a:rPr lang="ru-RU" sz="2400" dirty="0"/>
              <a:t>для реализации хэша, выдающий 20 байтный хэш (40 шестнадцатеричных символов).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xmlns="" id="{41D66E97-3CA5-445F-BD24-65CB2874EE82}"/>
              </a:ext>
            </a:extLst>
          </p:cNvPr>
          <p:cNvSpPr/>
          <p:nvPr/>
        </p:nvSpPr>
        <p:spPr>
          <a:xfrm>
            <a:off x="3549145" y="4386468"/>
            <a:ext cx="2244492" cy="1258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Хэш-функция</a:t>
            </a:r>
            <a:endParaRPr lang="en-US" dirty="0"/>
          </a:p>
          <a:p>
            <a:pPr algn="ctr"/>
            <a:r>
              <a:rPr lang="ru-RU" dirty="0"/>
              <a:t>(</a:t>
            </a:r>
            <a:r>
              <a:rPr lang="en-US" dirty="0"/>
              <a:t>SHA-1</a:t>
            </a:r>
            <a:r>
              <a:rPr lang="ru-RU" dirty="0"/>
              <a:t>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00C0C233-723F-4032-8FBA-239694E037FA}"/>
              </a:ext>
            </a:extLst>
          </p:cNvPr>
          <p:cNvSpPr/>
          <p:nvPr/>
        </p:nvSpPr>
        <p:spPr>
          <a:xfrm>
            <a:off x="927652" y="4439478"/>
            <a:ext cx="1934818" cy="1166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 произвольного размера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xmlns="" id="{D7A26ECE-1265-447C-94E2-48B48A55C228}"/>
              </a:ext>
            </a:extLst>
          </p:cNvPr>
          <p:cNvSpPr/>
          <p:nvPr/>
        </p:nvSpPr>
        <p:spPr>
          <a:xfrm>
            <a:off x="2862470" y="4837043"/>
            <a:ext cx="686675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EC7D32EA-2869-4EF8-BF65-FE4118FE0F88}"/>
              </a:ext>
            </a:extLst>
          </p:cNvPr>
          <p:cNvSpPr/>
          <p:nvPr/>
        </p:nvSpPr>
        <p:spPr>
          <a:xfrm>
            <a:off x="6457950" y="4439478"/>
            <a:ext cx="2229287" cy="1166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20 байтный хэш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ab3574f…</a:t>
            </a:r>
            <a:r>
              <a:rPr lang="ru-RU" dirty="0"/>
              <a:t>)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xmlns="" id="{0D9DF36E-29FC-4CDB-A548-56FF1B4B2672}"/>
              </a:ext>
            </a:extLst>
          </p:cNvPr>
          <p:cNvSpPr/>
          <p:nvPr/>
        </p:nvSpPr>
        <p:spPr>
          <a:xfrm>
            <a:off x="5793637" y="4837043"/>
            <a:ext cx="664313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39418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Хранение отдельного коммита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55545" y="1658470"/>
            <a:ext cx="7886700" cy="44196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AEE3569E-6AD1-4DCC-B4FE-3B763B31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19212"/>
            <a:ext cx="76200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3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+слайды.potx" id="{EE134D6A-E010-4715-B6B5-F3A6055365A4}" vid="{E244C147-435B-4493-8FA1-D676FE8E60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Специалиста+слайды</Template>
  <TotalTime>2760</TotalTime>
  <Words>1028</Words>
  <Application>Microsoft Office PowerPoint</Application>
  <PresentationFormat>Экран (4:3)</PresentationFormat>
  <Paragraphs>179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Myriad Pro</vt:lpstr>
      <vt:lpstr>Open Sans</vt:lpstr>
      <vt:lpstr>Wingdings</vt:lpstr>
      <vt:lpstr>Wingdings 3</vt:lpstr>
      <vt:lpstr>Тема Office</vt:lpstr>
      <vt:lpstr>Система управления версиями Git</vt:lpstr>
      <vt:lpstr>Презентация PowerPoint</vt:lpstr>
      <vt:lpstr>Программа</vt:lpstr>
      <vt:lpstr>Задачи систем контроля версий</vt:lpstr>
      <vt:lpstr>Системы контроля версий</vt:lpstr>
      <vt:lpstr>Git – распределенная система управления версиями</vt:lpstr>
      <vt:lpstr>Принцип хранения в Git</vt:lpstr>
      <vt:lpstr>Хэш-функция</vt:lpstr>
      <vt:lpstr>Хранение отдельного коммита</vt:lpstr>
      <vt:lpstr>Установка и настройка</vt:lpstr>
      <vt:lpstr>Лабораторная работа 1 Установка и настройка Git</vt:lpstr>
      <vt:lpstr>Создание репозитория</vt:lpstr>
      <vt:lpstr>Основные области хранения</vt:lpstr>
      <vt:lpstr>Лабораторная работа 2.1 Создания проекта, репозитория и коммитов</vt:lpstr>
      <vt:lpstr>Основные команды подготовки и создания коммита</vt:lpstr>
      <vt:lpstr>Состояния файлов в рабочем каталоге  (с точки зрения Git)</vt:lpstr>
      <vt:lpstr>История коммитов – git log</vt:lpstr>
      <vt:lpstr>Операции отмены изменений</vt:lpstr>
      <vt:lpstr>Лабораторная работа 2.2 Работа с коммитами</vt:lpstr>
      <vt:lpstr>Презентация PowerPoint</vt:lpstr>
    </vt:vector>
  </TitlesOfParts>
  <Company>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Демидова Анна Валерьевна</dc:creator>
  <cp:lastModifiedBy>Alexander Korablin</cp:lastModifiedBy>
  <cp:revision>242</cp:revision>
  <cp:lastPrinted>2023-04-15T13:49:23Z</cp:lastPrinted>
  <dcterms:created xsi:type="dcterms:W3CDTF">2017-02-14T09:04:24Z</dcterms:created>
  <dcterms:modified xsi:type="dcterms:W3CDTF">2024-03-06T07:54:19Z</dcterms:modified>
</cp:coreProperties>
</file>