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91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19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20" r:id="rId22"/>
    <p:sldId id="281" r:id="rId23"/>
    <p:sldId id="284" r:id="rId24"/>
    <p:sldId id="287" r:id="rId25"/>
    <p:sldId id="322" r:id="rId26"/>
    <p:sldId id="311" r:id="rId27"/>
    <p:sldId id="321" r:id="rId28"/>
    <p:sldId id="312" r:id="rId29"/>
    <p:sldId id="313" r:id="rId30"/>
    <p:sldId id="283" r:id="rId31"/>
    <p:sldId id="282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FBA"/>
    <a:srgbClr val="E9E7E7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3" autoAdjust="0"/>
    <p:restoredTop sz="90679" autoAdjust="0"/>
  </p:normalViewPr>
  <p:slideViewPr>
    <p:cSldViewPr snapToGrid="0">
      <p:cViewPr varScale="1">
        <p:scale>
          <a:sx n="109" d="100"/>
          <a:sy n="109" d="100"/>
        </p:scale>
        <p:origin x="306" y="10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6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C6F35-8843-4F4D-ADB7-A6E3E46B4215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E4C15-83E2-4053-8D48-0BAD6CEC8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158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4095784"/>
            <a:ext cx="7920000" cy="810000"/>
          </a:xfrm>
        </p:spPr>
        <p:txBody>
          <a:bodyPr anchor="b">
            <a:normAutofit/>
          </a:bodyPr>
          <a:lstStyle>
            <a:lvl1pPr algn="ctr">
              <a:defRPr sz="25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00366"/>
            <a:ext cx="6858000" cy="45514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10" name="Нижний колонтитул 3"/>
          <p:cNvSpPr>
            <a:spLocks noGrp="1"/>
          </p:cNvSpPr>
          <p:nvPr userDrawn="1"/>
        </p:nvSpPr>
        <p:spPr>
          <a:xfrm>
            <a:off x="3028950" y="6484254"/>
            <a:ext cx="3086100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t>www.specialist.ru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86" y="1352839"/>
            <a:ext cx="8171428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6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14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57657"/>
            <a:ext cx="7886700" cy="37193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>
          <a:xfrm>
            <a:off x="628650" y="1804173"/>
            <a:ext cx="7886700" cy="540000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7467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36" y="222223"/>
            <a:ext cx="3882831" cy="315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5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91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95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1034" y="1352550"/>
            <a:ext cx="4829393" cy="4688212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 userDrawn="1"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54110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6" y="2943329"/>
            <a:ext cx="3882831" cy="3151371"/>
          </a:xfrm>
          <a:prstGeom prst="rect">
            <a:avLst/>
          </a:prstGeom>
        </p:spPr>
      </p:pic>
      <p:sp>
        <p:nvSpPr>
          <p:cNvPr id="16" name="Прямоугольник 15"/>
          <p:cNvSpPr/>
          <p:nvPr userDrawn="1"/>
        </p:nvSpPr>
        <p:spPr>
          <a:xfrm>
            <a:off x="845245" y="2946605"/>
            <a:ext cx="1814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info@specialist.ru</a:t>
            </a: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845245" y="3288435"/>
            <a:ext cx="1901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+7 (495) 232-32-16</a:t>
            </a:r>
          </a:p>
        </p:txBody>
      </p:sp>
      <p:sp>
        <p:nvSpPr>
          <p:cNvPr id="18" name="Заголовок 1"/>
          <p:cNvSpPr txBox="1">
            <a:spLocks/>
          </p:cNvSpPr>
          <p:nvPr userDrawn="1"/>
        </p:nvSpPr>
        <p:spPr>
          <a:xfrm>
            <a:off x="2078182" y="410159"/>
            <a:ext cx="6437168" cy="2220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  <a:t>Выбирайте Центр </a:t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  <a:t>«Специалист» – крупнейший учебный центр России! </a:t>
            </a:r>
            <a:endParaRPr lang="ru-RU" sz="3600" dirty="0">
              <a:solidFill>
                <a:schemeClr val="accent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45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specialist.ru/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53" y="6380054"/>
            <a:ext cx="2169997" cy="29258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2">
            <a:hlinkClick r:id="rId11"/>
          </p:cNvPr>
          <p:cNvSpPr>
            <a:spLocks noGrp="1"/>
          </p:cNvSpPr>
          <p:nvPr userDrawn="1"/>
        </p:nvSpPr>
        <p:spPr>
          <a:xfrm>
            <a:off x="6612410" y="6339473"/>
            <a:ext cx="1902940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bg1"/>
                </a:solidFill>
                <a:latin typeface="Myriad Pro" panose="020B0503030403020204" pitchFamily="34" charset="0"/>
              </a:rPr>
              <a:t>www.specialist.ru</a:t>
            </a:r>
            <a:endParaRPr lang="ru-RU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" y="6231945"/>
            <a:ext cx="2158943" cy="58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6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6" r:id="rId5"/>
    <p:sldLayoutId id="2147483667" r:id="rId6"/>
    <p:sldLayoutId id="2147483670" r:id="rId7"/>
    <p:sldLayoutId id="2147483671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2E75B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Система управления версиями </a:t>
            </a:r>
            <a:r>
              <a:rPr lang="en-US" dirty="0" smtClean="0"/>
              <a:t>Git</a:t>
            </a:r>
            <a:br>
              <a:rPr lang="en-US" dirty="0" smtClean="0"/>
            </a:br>
            <a:r>
              <a:rPr lang="ru-RU" sz="2000" dirty="0" smtClean="0"/>
              <a:t>день 2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5862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47621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Основы слияния веток (</a:t>
            </a:r>
            <a:r>
              <a:rPr lang="en-US" dirty="0"/>
              <a:t>merge</a:t>
            </a:r>
            <a:r>
              <a:rPr lang="ru-RU" dirty="0"/>
              <a:t>)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67645" y="914400"/>
            <a:ext cx="8550112" cy="516367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/>
              <a:t>Слияние веток (</a:t>
            </a:r>
            <a:r>
              <a:rPr lang="en-US" sz="2400" b="1" dirty="0"/>
              <a:t>merge) – </a:t>
            </a:r>
            <a:r>
              <a:rPr lang="ru-RU" sz="2400" dirty="0"/>
              <a:t>перенос изменений коммитов одной ветки в другую ветку.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Технически слияние может выполнено:</a:t>
            </a:r>
          </a:p>
          <a:p>
            <a:pPr lvl="1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простой перестановкой указателя ветки на коммит другой ветки (</a:t>
            </a:r>
            <a:r>
              <a:rPr lang="en-US" sz="2200" dirty="0"/>
              <a:t>fast-forward - </a:t>
            </a:r>
            <a:r>
              <a:rPr lang="ru-RU" sz="2200" dirty="0"/>
              <a:t>перемотка). Возможно в случае если одна ветка является прямым потомком другой (прямо восходит) к ней.</a:t>
            </a:r>
          </a:p>
          <a:p>
            <a:pPr lvl="1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созданием нового коммита (коммит слияния), содержащего изменения обеих веток. Такой коммит будет иметь двух родителей. Возможно возникновение неразрешимых автоматически конфликтов (при изменении одних и тех же строк в одном файле).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git merge </a:t>
            </a:r>
            <a:r>
              <a:rPr lang="ru-RU" sz="2400" b="1" dirty="0"/>
              <a:t>ветка </a:t>
            </a:r>
            <a:r>
              <a:rPr lang="ru-RU" sz="2400" dirty="0"/>
              <a:t>– слияние текущей ветки</a:t>
            </a:r>
            <a:r>
              <a:rPr lang="en-US" sz="2400" dirty="0"/>
              <a:t> (HEAD)</a:t>
            </a:r>
            <a:r>
              <a:rPr lang="ru-RU" sz="2400" dirty="0"/>
              <a:t> с указанной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После ручного разрешения конфликта выполнить </a:t>
            </a:r>
            <a:br>
              <a:rPr lang="ru-RU" sz="2400" dirty="0" smtClean="0"/>
            </a:br>
            <a:r>
              <a:rPr lang="en-US" sz="2400" b="1" dirty="0" smtClean="0"/>
              <a:t>git add </a:t>
            </a:r>
            <a:r>
              <a:rPr lang="ru-RU" sz="2400" b="1" dirty="0" smtClean="0"/>
              <a:t>файл </a:t>
            </a:r>
            <a:r>
              <a:rPr lang="ru-RU" sz="2400" dirty="0" smtClean="0"/>
              <a:t>и сделать вручную </a:t>
            </a:r>
            <a:r>
              <a:rPr lang="en-US" sz="2400" b="1" dirty="0" smtClean="0"/>
              <a:t>git commit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457200" lvl="1" indent="0" algn="just">
              <a:buNone/>
            </a:pP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23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32546" cy="10799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Fast-forward merge (</a:t>
            </a:r>
            <a:r>
              <a:rPr lang="ru-RU" dirty="0"/>
              <a:t>перемотка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55545" y="1658470"/>
            <a:ext cx="7886700" cy="44196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AE7F3C6-C79D-4A17-959A-853E3E045EF1}"/>
              </a:ext>
            </a:extLst>
          </p:cNvPr>
          <p:cNvSpPr txBox="1"/>
          <p:nvPr/>
        </p:nvSpPr>
        <p:spPr>
          <a:xfrm>
            <a:off x="540568" y="1380190"/>
            <a:ext cx="4204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git checkout master</a:t>
            </a:r>
          </a:p>
          <a:p>
            <a:r>
              <a:rPr lang="en-US" sz="2400" b="1" dirty="0"/>
              <a:t>git merge hotfix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2CFF5B70-C98B-4C7B-8BEB-5D19D65BD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62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9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32546" cy="107999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Создание коммита слияния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55545" y="1658470"/>
            <a:ext cx="7886700" cy="44196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AE7F3C6-C79D-4A17-959A-853E3E045EF1}"/>
              </a:ext>
            </a:extLst>
          </p:cNvPr>
          <p:cNvSpPr txBox="1"/>
          <p:nvPr/>
        </p:nvSpPr>
        <p:spPr>
          <a:xfrm>
            <a:off x="540568" y="1380190"/>
            <a:ext cx="4204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git checkout master</a:t>
            </a:r>
          </a:p>
          <a:p>
            <a:r>
              <a:rPr lang="en-US" sz="2400" b="1" dirty="0"/>
              <a:t>git merge iss53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A431DE6D-31A8-4700-9553-5A27CEB3C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24050"/>
            <a:ext cx="7620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6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2873DB2-A036-DC68-B848-FB3FD5C3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Лабораторная работа 3.1</a:t>
            </a:r>
            <a:br>
              <a:rPr lang="ru-RU" dirty="0"/>
            </a:br>
            <a:r>
              <a:rPr lang="ru-RU" dirty="0"/>
              <a:t>Ветвление и слияние веток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BEC9423-5F12-B6CF-CCD2-818274AA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Создайте две параллельные ветки</a:t>
            </a:r>
          </a:p>
          <a:p>
            <a:pPr lvl="1"/>
            <a:r>
              <a:rPr lang="en-US" sz="2400" b="1" dirty="0"/>
              <a:t>git checkout –b iss57</a:t>
            </a:r>
            <a:r>
              <a:rPr lang="ru-RU" sz="2400" b="1" dirty="0"/>
              <a:t> </a:t>
            </a:r>
            <a:r>
              <a:rPr lang="en-US" sz="2400" dirty="0"/>
              <a:t>(</a:t>
            </a:r>
            <a:r>
              <a:rPr lang="ru-RU" sz="2400" dirty="0"/>
              <a:t>или </a:t>
            </a:r>
            <a:r>
              <a:rPr lang="en-US" sz="2400" b="1" dirty="0"/>
              <a:t>git switch –c iss5</a:t>
            </a:r>
            <a:r>
              <a:rPr lang="ru-RU" sz="2400" b="1" dirty="0"/>
              <a:t>7</a:t>
            </a:r>
            <a:r>
              <a:rPr lang="ru-RU" sz="2400" dirty="0"/>
              <a:t>)</a:t>
            </a:r>
            <a:endParaRPr lang="en-US" sz="2400" dirty="0"/>
          </a:p>
          <a:p>
            <a:pPr lvl="1"/>
            <a:r>
              <a:rPr lang="ru-RU" sz="2400" dirty="0"/>
              <a:t>Внести изменения, затем </a:t>
            </a:r>
            <a:r>
              <a:rPr lang="en-US" sz="2400" b="1" dirty="0"/>
              <a:t>git commit</a:t>
            </a:r>
          </a:p>
          <a:p>
            <a:pPr lvl="1"/>
            <a:r>
              <a:rPr lang="en-US" sz="2400" b="1" dirty="0"/>
              <a:t>git checkout master </a:t>
            </a:r>
            <a:r>
              <a:rPr lang="en-US" sz="2400" dirty="0"/>
              <a:t>(</a:t>
            </a:r>
            <a:r>
              <a:rPr lang="ru-RU" sz="2400" dirty="0"/>
              <a:t>или </a:t>
            </a:r>
            <a:r>
              <a:rPr lang="en-US" sz="2400" b="1" dirty="0"/>
              <a:t>git switch master</a:t>
            </a:r>
            <a:r>
              <a:rPr lang="ru-RU" sz="2400" dirty="0"/>
              <a:t>)</a:t>
            </a:r>
            <a:endParaRPr lang="en-US" sz="2400" dirty="0"/>
          </a:p>
          <a:p>
            <a:pPr lvl="1"/>
            <a:r>
              <a:rPr lang="en-US" sz="2400" b="1" dirty="0"/>
              <a:t>git checkout –b hotfix (</a:t>
            </a:r>
            <a:r>
              <a:rPr lang="ru-RU" sz="2400" b="1" dirty="0"/>
              <a:t>или </a:t>
            </a:r>
            <a:r>
              <a:rPr lang="en-US" sz="2400" b="1" dirty="0"/>
              <a:t>git switch –c hotfix</a:t>
            </a:r>
            <a:r>
              <a:rPr lang="ru-RU" sz="2400" b="1" dirty="0"/>
              <a:t>)</a:t>
            </a:r>
            <a:endParaRPr lang="en-US" sz="2400" b="1" dirty="0"/>
          </a:p>
          <a:p>
            <a:pPr lvl="1"/>
            <a:r>
              <a:rPr lang="ru-RU" sz="2400" dirty="0"/>
              <a:t>Внести изменения, затем </a:t>
            </a:r>
            <a:r>
              <a:rPr lang="en-US" sz="2400" b="1" dirty="0"/>
              <a:t>git commit</a:t>
            </a:r>
          </a:p>
          <a:p>
            <a:r>
              <a:rPr lang="ru-RU" sz="2800" dirty="0"/>
              <a:t>Перенесите изменения в основную ветку</a:t>
            </a:r>
          </a:p>
          <a:p>
            <a:pPr lvl="1"/>
            <a:r>
              <a:rPr lang="en-US" sz="2400" b="1" dirty="0"/>
              <a:t>git checkout master </a:t>
            </a:r>
            <a:r>
              <a:rPr lang="en-US" sz="2400" dirty="0"/>
              <a:t>(</a:t>
            </a:r>
            <a:r>
              <a:rPr lang="ru-RU" sz="2400" dirty="0"/>
              <a:t>или </a:t>
            </a:r>
            <a:r>
              <a:rPr lang="en-US" sz="2400" b="1" dirty="0"/>
              <a:t>git switch master</a:t>
            </a:r>
            <a:r>
              <a:rPr lang="en-US" sz="2400" dirty="0"/>
              <a:t>)</a:t>
            </a:r>
          </a:p>
          <a:p>
            <a:pPr lvl="1"/>
            <a:r>
              <a:rPr lang="en-US" sz="2400" b="1" dirty="0"/>
              <a:t>git merge hotfix</a:t>
            </a:r>
          </a:p>
          <a:p>
            <a:pPr lvl="1"/>
            <a:r>
              <a:rPr lang="en-US" sz="2400" b="1" dirty="0"/>
              <a:t>git merge iss57</a:t>
            </a:r>
          </a:p>
          <a:p>
            <a:pPr lvl="1"/>
            <a:r>
              <a:rPr lang="ru-RU" sz="2400" dirty="0"/>
              <a:t>Удалите ненужные ветки (</a:t>
            </a:r>
            <a:r>
              <a:rPr lang="en-US" sz="2400" b="1" dirty="0"/>
              <a:t>git branch -d</a:t>
            </a:r>
            <a:r>
              <a:rPr lang="en-US" sz="2400" dirty="0"/>
              <a:t>)</a:t>
            </a:r>
          </a:p>
          <a:p>
            <a:pPr lvl="1"/>
            <a:r>
              <a:rPr lang="ru-RU" sz="2400" dirty="0"/>
              <a:t>Посмотрите историю коммитов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git log --oneline --graph --all</a:t>
            </a:r>
          </a:p>
          <a:p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2DC641AC-F37D-735F-65CC-4F87E58CCE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607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480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Перебазирование (</a:t>
            </a:r>
            <a:r>
              <a:rPr lang="en-US" dirty="0"/>
              <a:t>rebase</a:t>
            </a:r>
            <a:r>
              <a:rPr lang="ru-RU" dirty="0"/>
              <a:t>)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55545" y="1243914"/>
            <a:ext cx="7886700" cy="4950940"/>
          </a:xfrm>
        </p:spPr>
        <p:txBody>
          <a:bodyPr>
            <a:normAutofit fontScale="925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2400" b="1" dirty="0"/>
              <a:t>Перебазирование (</a:t>
            </a:r>
            <a:r>
              <a:rPr lang="en-US" sz="2400" b="1" dirty="0"/>
              <a:t>rebase</a:t>
            </a:r>
            <a:r>
              <a:rPr lang="ru-RU" sz="2400" b="1" dirty="0"/>
              <a:t>)</a:t>
            </a:r>
            <a:r>
              <a:rPr lang="en-US" sz="2400" dirty="0"/>
              <a:t> – </a:t>
            </a:r>
            <a:r>
              <a:rPr lang="ru-RU" sz="2400" dirty="0"/>
              <a:t>перенос изменений коммитов одной ветки в другую путем создания новых коммитов с теми же изменения в линейной истории второй ветки.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В истории коммитов выглядит как переносы точки ответвления на другой коммит (перебазирование) и превращение параллельной истории в последовательную.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Технически при переносе создаются новые коммита, а не переносятся старые (!)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Является альтернативой слиянию, позволяя изменить историю коммитов (дерево коммитов).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При работе с удаленными репозиториями не перемещайте ветки отправленные во внешние репозитории, т.к. это может привести к необходимости повторного слияния коммитов коллег и усложнению дерева коммитов.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97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32546" cy="107999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Подготовка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55545" y="1658470"/>
            <a:ext cx="7886700" cy="44196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AE7F3C6-C79D-4A17-959A-853E3E045EF1}"/>
              </a:ext>
            </a:extLst>
          </p:cNvPr>
          <p:cNvSpPr txBox="1"/>
          <p:nvPr/>
        </p:nvSpPr>
        <p:spPr>
          <a:xfrm>
            <a:off x="540568" y="1380190"/>
            <a:ext cx="4204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git checkout </a:t>
            </a:r>
            <a:r>
              <a:rPr lang="ru-RU" sz="2400" b="1" dirty="0"/>
              <a:t>–</a:t>
            </a:r>
            <a:r>
              <a:rPr lang="en-US" sz="2400" b="1" dirty="0"/>
              <a:t>b experiment</a:t>
            </a:r>
          </a:p>
          <a:p>
            <a:r>
              <a:rPr lang="en-US" sz="2400" b="1" dirty="0"/>
              <a:t>git commit</a:t>
            </a:r>
          </a:p>
          <a:p>
            <a:r>
              <a:rPr lang="en-US" sz="2400" b="1" dirty="0"/>
              <a:t>git checkout master</a:t>
            </a:r>
          </a:p>
          <a:p>
            <a:r>
              <a:rPr lang="en-US" sz="2400" b="1" dirty="0"/>
              <a:t>git commit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B1A1C0FC-37DD-4E81-A999-FBE356AA4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4962"/>
            <a:ext cx="76200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5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32546" cy="107999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Вариант слияния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55545" y="1658470"/>
            <a:ext cx="7886700" cy="44196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AE7F3C6-C79D-4A17-959A-853E3E045EF1}"/>
              </a:ext>
            </a:extLst>
          </p:cNvPr>
          <p:cNvSpPr txBox="1"/>
          <p:nvPr/>
        </p:nvSpPr>
        <p:spPr>
          <a:xfrm>
            <a:off x="540568" y="1380190"/>
            <a:ext cx="4204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git checkout master</a:t>
            </a:r>
          </a:p>
          <a:p>
            <a:r>
              <a:rPr lang="en-US" sz="2400" b="1" dirty="0"/>
              <a:t>git merge experiment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FD9A6C5A-CD4F-43FC-8381-6F0FACE78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7620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8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32546" cy="107999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Вариант перебазирования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55545" y="1658470"/>
            <a:ext cx="7886700" cy="44196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AE7F3C6-C79D-4A17-959A-853E3E045EF1}"/>
              </a:ext>
            </a:extLst>
          </p:cNvPr>
          <p:cNvSpPr txBox="1"/>
          <p:nvPr/>
        </p:nvSpPr>
        <p:spPr>
          <a:xfrm>
            <a:off x="540568" y="1380190"/>
            <a:ext cx="4204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git checkout experiment</a:t>
            </a:r>
          </a:p>
          <a:p>
            <a:r>
              <a:rPr lang="en-US" sz="2400" b="1" dirty="0"/>
              <a:t>git rebase master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13CC7BC1-504A-4C0D-9922-E9EFD3235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28862"/>
            <a:ext cx="76200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0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32546" cy="107999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Перемотка после перебазирования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55545" y="1658470"/>
            <a:ext cx="7886700" cy="44196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AE7F3C6-C79D-4A17-959A-853E3E045EF1}"/>
              </a:ext>
            </a:extLst>
          </p:cNvPr>
          <p:cNvSpPr txBox="1"/>
          <p:nvPr/>
        </p:nvSpPr>
        <p:spPr>
          <a:xfrm>
            <a:off x="540568" y="1380190"/>
            <a:ext cx="4204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git checkout master</a:t>
            </a:r>
          </a:p>
          <a:p>
            <a:r>
              <a:rPr lang="en-US" sz="2400" b="1" dirty="0"/>
              <a:t>git merge experiment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24B6A1FF-C0C8-4BB8-8776-348F7AF47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33625"/>
            <a:ext cx="76200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0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32546" cy="107999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Сложный случай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55545" y="1658470"/>
            <a:ext cx="7886700" cy="44196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19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1A4EDA80-6F31-417B-9F64-41540C180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09675"/>
            <a:ext cx="76200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8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7755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Ветвление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55545" y="942680"/>
            <a:ext cx="7886700" cy="5135392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В системах контроля версий </a:t>
            </a:r>
            <a:r>
              <a:rPr lang="ru-RU" sz="2400" b="1" dirty="0"/>
              <a:t>ветвление</a:t>
            </a:r>
            <a:r>
              <a:rPr lang="ru-RU" sz="2400" dirty="0"/>
              <a:t> – это возможность вести параллельную историю разработки, независимо от основной линий.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Каждую ветку можно рассматривать как собственную линейную последовательность изменений.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Во многих системах контроля версий </a:t>
            </a:r>
            <a:r>
              <a:rPr lang="ru-RU" sz="2400" b="1" dirty="0"/>
              <a:t>ветвление</a:t>
            </a:r>
            <a:r>
              <a:rPr lang="ru-RU" sz="2400" dirty="0"/>
              <a:t> (и дальнейшее </a:t>
            </a:r>
            <a:r>
              <a:rPr lang="ru-RU" sz="2400" b="1" dirty="0"/>
              <a:t>слияние</a:t>
            </a:r>
            <a:r>
              <a:rPr lang="ru-RU" sz="2400" dirty="0"/>
              <a:t>) – операции затратные, т.к. может происходить физическое копирование проекта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В </a:t>
            </a:r>
            <a:r>
              <a:rPr lang="en-US" sz="2400" b="1" dirty="0"/>
              <a:t>Git’</a:t>
            </a:r>
            <a:r>
              <a:rPr lang="ru-RU" sz="2400" b="1" dirty="0"/>
              <a:t>е</a:t>
            </a:r>
            <a:r>
              <a:rPr lang="ru-RU" sz="2400" dirty="0"/>
              <a:t> наоборот – ветвление очень быстрая операция, за счет </a:t>
            </a:r>
            <a:r>
              <a:rPr lang="ru-RU" sz="2400" b="1" dirty="0"/>
              <a:t>организации веток как ссылок </a:t>
            </a:r>
            <a:r>
              <a:rPr lang="ru-RU" sz="2400" dirty="0"/>
              <a:t>на коммиты.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Git </a:t>
            </a:r>
            <a:r>
              <a:rPr lang="ru-RU" sz="2400" dirty="0"/>
              <a:t>подталкивает разработчиков к активному использованию ветвления и слияния как можно чаще при внесении отдельных изменений.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Специальная ссылка </a:t>
            </a:r>
            <a:r>
              <a:rPr lang="en-US" sz="2400" b="1" dirty="0"/>
              <a:t>HEAD</a:t>
            </a:r>
            <a:r>
              <a:rPr lang="en-US" sz="2400" dirty="0"/>
              <a:t> </a:t>
            </a:r>
            <a:r>
              <a:rPr lang="ru-RU" sz="2400" dirty="0"/>
              <a:t>указывает на текущую ветку (ссылка на ссылку на коммит).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Именно текущая ветка-ссылка (по ссылке </a:t>
            </a:r>
            <a:r>
              <a:rPr lang="en-US" sz="2400" dirty="0"/>
              <a:t>HEAD</a:t>
            </a:r>
            <a:r>
              <a:rPr lang="ru-RU" sz="2400" dirty="0"/>
              <a:t>)  перемещается на вновь созданный коммит.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32546" cy="94582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Перебазирование части коммитов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28650" y="1911096"/>
            <a:ext cx="7886700" cy="41669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AE7F3C6-C79D-4A17-959A-853E3E045EF1}"/>
              </a:ext>
            </a:extLst>
          </p:cNvPr>
          <p:cNvSpPr txBox="1"/>
          <p:nvPr/>
        </p:nvSpPr>
        <p:spPr>
          <a:xfrm>
            <a:off x="540568" y="1380189"/>
            <a:ext cx="752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git rebase --onto master server client</a:t>
            </a:r>
            <a:endParaRPr lang="ru-RU" sz="24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EB6E4591-680B-402C-B24D-7CB4379BE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66" y="2822204"/>
            <a:ext cx="8165184" cy="32558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65376" y="2055199"/>
            <a:ext cx="111043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new base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749740" y="2054861"/>
            <a:ext cx="1013419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old base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537091" y="2056753"/>
            <a:ext cx="862737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branch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2670048" y="1759765"/>
            <a:ext cx="369768" cy="28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4044434" y="1731410"/>
            <a:ext cx="260522" cy="295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 flipV="1">
            <a:off x="5175102" y="1728920"/>
            <a:ext cx="502920" cy="30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4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CBF6428-CC3E-D9B8-B6D0-34D24499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Лабораторная работа 3.2</a:t>
            </a:r>
            <a:br>
              <a:rPr lang="ru-RU" dirty="0"/>
            </a:br>
            <a:r>
              <a:rPr lang="ru-RU" dirty="0"/>
              <a:t>Перебазирование ветки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D3E4A09-D28B-E016-EE64-A3C7AFB78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7610"/>
            <a:ext cx="7886700" cy="4389353"/>
          </a:xfrm>
        </p:spPr>
        <p:txBody>
          <a:bodyPr>
            <a:normAutofit fontScale="85000" lnSpcReduction="20000"/>
          </a:bodyPr>
          <a:lstStyle/>
          <a:p>
            <a:r>
              <a:rPr lang="ru-RU" sz="3000" dirty="0"/>
              <a:t>Создайте две параллельные ветки</a:t>
            </a:r>
          </a:p>
          <a:p>
            <a:pPr lvl="1"/>
            <a:r>
              <a:rPr lang="en-US" sz="2600" b="1" dirty="0"/>
              <a:t>git checkout –b iss58 </a:t>
            </a:r>
            <a:r>
              <a:rPr lang="en-US" sz="2600" dirty="0"/>
              <a:t>(</a:t>
            </a:r>
            <a:r>
              <a:rPr lang="ru-RU" sz="2600" dirty="0"/>
              <a:t>или </a:t>
            </a:r>
            <a:r>
              <a:rPr lang="en-US" sz="2600" b="1" dirty="0"/>
              <a:t>git switch –c iss58</a:t>
            </a:r>
            <a:r>
              <a:rPr lang="en-US" sz="2600" dirty="0"/>
              <a:t>)</a:t>
            </a:r>
            <a:endParaRPr lang="en-US" sz="2600" b="1" dirty="0"/>
          </a:p>
          <a:p>
            <a:pPr lvl="1"/>
            <a:r>
              <a:rPr lang="ru-RU" sz="2600" dirty="0"/>
              <a:t>Внести изменения, затем </a:t>
            </a:r>
            <a:r>
              <a:rPr lang="en-US" sz="2600" b="1" dirty="0"/>
              <a:t>git commit</a:t>
            </a:r>
          </a:p>
          <a:p>
            <a:pPr lvl="1"/>
            <a:r>
              <a:rPr lang="en-US" sz="2600" b="1" dirty="0"/>
              <a:t>git checkout master </a:t>
            </a:r>
            <a:r>
              <a:rPr lang="en-US" sz="2600" dirty="0"/>
              <a:t>(</a:t>
            </a:r>
            <a:r>
              <a:rPr lang="ru-RU" sz="2600" dirty="0"/>
              <a:t>или </a:t>
            </a:r>
            <a:r>
              <a:rPr lang="en-US" sz="2600" b="1" dirty="0"/>
              <a:t>git switch master</a:t>
            </a:r>
            <a:r>
              <a:rPr lang="en-US" sz="2600" dirty="0"/>
              <a:t>)</a:t>
            </a:r>
            <a:endParaRPr lang="en-US" sz="2600" b="1" dirty="0"/>
          </a:p>
          <a:p>
            <a:pPr lvl="1"/>
            <a:r>
              <a:rPr lang="en-US" sz="2600" b="1" dirty="0"/>
              <a:t>git checkout –b iss60 </a:t>
            </a:r>
            <a:r>
              <a:rPr lang="en-US" sz="2600" dirty="0"/>
              <a:t>(</a:t>
            </a:r>
            <a:r>
              <a:rPr lang="ru-RU" sz="2600" dirty="0"/>
              <a:t>или </a:t>
            </a:r>
            <a:r>
              <a:rPr lang="en-US" sz="2600" b="1" dirty="0"/>
              <a:t>git switch –c iss60)</a:t>
            </a:r>
          </a:p>
          <a:p>
            <a:pPr lvl="1"/>
            <a:r>
              <a:rPr lang="ru-RU" sz="2600" dirty="0"/>
              <a:t>Внести изменения, затем </a:t>
            </a:r>
            <a:r>
              <a:rPr lang="en-US" sz="2600" b="1" dirty="0"/>
              <a:t>git commit</a:t>
            </a:r>
          </a:p>
          <a:p>
            <a:r>
              <a:rPr lang="ru-RU" sz="3000" dirty="0"/>
              <a:t>Перенесите изменения в основную ветку</a:t>
            </a:r>
          </a:p>
          <a:p>
            <a:pPr lvl="1"/>
            <a:r>
              <a:rPr lang="en-US" sz="2600" b="1" dirty="0"/>
              <a:t>git checkout master </a:t>
            </a:r>
            <a:r>
              <a:rPr lang="en-US" sz="2600" dirty="0"/>
              <a:t>(</a:t>
            </a:r>
            <a:r>
              <a:rPr lang="ru-RU" sz="2600" dirty="0"/>
              <a:t>или </a:t>
            </a:r>
            <a:r>
              <a:rPr lang="en-US" sz="2600" b="1" dirty="0"/>
              <a:t>git switch master</a:t>
            </a:r>
            <a:r>
              <a:rPr lang="en-US" sz="2600" dirty="0"/>
              <a:t>)</a:t>
            </a:r>
            <a:endParaRPr lang="en-US" sz="2600" b="1" dirty="0"/>
          </a:p>
          <a:p>
            <a:pPr lvl="1"/>
            <a:r>
              <a:rPr lang="en-US" sz="2600" b="1" dirty="0"/>
              <a:t>git merge iss58</a:t>
            </a:r>
          </a:p>
          <a:p>
            <a:pPr lvl="1"/>
            <a:r>
              <a:rPr lang="en-US" sz="2600" b="1" dirty="0"/>
              <a:t>git checkout iss60 </a:t>
            </a:r>
            <a:r>
              <a:rPr lang="en-US" sz="2600" dirty="0"/>
              <a:t>(</a:t>
            </a:r>
            <a:r>
              <a:rPr lang="ru-RU" sz="2600" dirty="0"/>
              <a:t>или </a:t>
            </a:r>
            <a:r>
              <a:rPr lang="en-US" sz="2600" b="1" dirty="0"/>
              <a:t>git switch iss60</a:t>
            </a:r>
            <a:r>
              <a:rPr lang="en-US" sz="2600" dirty="0"/>
              <a:t>)</a:t>
            </a:r>
            <a:endParaRPr lang="en-US" sz="2600" b="1" dirty="0"/>
          </a:p>
          <a:p>
            <a:pPr lvl="1"/>
            <a:r>
              <a:rPr lang="en-US" sz="2600" b="1" dirty="0"/>
              <a:t>git rebase master</a:t>
            </a:r>
          </a:p>
          <a:p>
            <a:pPr lvl="1"/>
            <a:r>
              <a:rPr lang="en-US" sz="2600" b="1" dirty="0"/>
              <a:t>git checkout master </a:t>
            </a:r>
            <a:r>
              <a:rPr lang="en-US" sz="2600" dirty="0"/>
              <a:t>(</a:t>
            </a:r>
            <a:r>
              <a:rPr lang="ru-RU" sz="2600" dirty="0"/>
              <a:t>или</a:t>
            </a:r>
            <a:r>
              <a:rPr lang="en-US" sz="2600" b="1" dirty="0"/>
              <a:t> git switch master)</a:t>
            </a:r>
          </a:p>
          <a:p>
            <a:pPr lvl="1"/>
            <a:r>
              <a:rPr lang="en-US" sz="2600" b="1" dirty="0"/>
              <a:t>git merge iss60</a:t>
            </a:r>
          </a:p>
          <a:p>
            <a:pPr lvl="1"/>
            <a:r>
              <a:rPr lang="ru-RU" sz="2600" dirty="0"/>
              <a:t>Удалите ненужные ветки (</a:t>
            </a:r>
            <a:r>
              <a:rPr lang="en-US" sz="2600" b="1" dirty="0"/>
              <a:t>git branch -d</a:t>
            </a:r>
            <a:r>
              <a:rPr lang="en-US" sz="2600" dirty="0"/>
              <a:t>)</a:t>
            </a:r>
          </a:p>
          <a:p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F8E20DE7-3AAF-4777-41E2-ED47EEC634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08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418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Удаленный (</a:t>
            </a:r>
            <a:r>
              <a:rPr lang="en-US" dirty="0"/>
              <a:t>remote</a:t>
            </a:r>
            <a:r>
              <a:rPr lang="ru-RU" dirty="0"/>
              <a:t>) репозиторий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55545" y="1658470"/>
            <a:ext cx="7886700" cy="44196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6D1F003A-1BEE-46B6-B06D-7E7A31D0E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20" y="898455"/>
            <a:ext cx="7374359" cy="53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8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150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Команды работы с</a:t>
            </a:r>
            <a:br>
              <a:rPr lang="ru-RU" dirty="0"/>
            </a:br>
            <a:r>
              <a:rPr lang="ru-RU" dirty="0"/>
              <a:t>удаленным репозиторием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28650" y="1721708"/>
            <a:ext cx="7886700" cy="4479931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git clone </a:t>
            </a:r>
            <a:r>
              <a:rPr lang="ru-RU" sz="2400" b="1" dirty="0"/>
              <a:t>адрес_оригинал </a:t>
            </a:r>
            <a:r>
              <a:rPr lang="en-US" sz="2400" b="1" dirty="0"/>
              <a:t>[</a:t>
            </a:r>
            <a:r>
              <a:rPr lang="ru-RU" sz="2400" b="1" dirty="0"/>
              <a:t>новое_имя</a:t>
            </a:r>
            <a:r>
              <a:rPr lang="en-US" sz="2400" b="1" dirty="0" smtClean="0"/>
              <a:t>]</a:t>
            </a:r>
            <a:r>
              <a:rPr lang="ru-RU" sz="2400" b="1" dirty="0" smtClean="0"/>
              <a:t> </a:t>
            </a:r>
            <a:r>
              <a:rPr lang="en-US" sz="2400" dirty="0" smtClean="0"/>
              <a:t>- </a:t>
            </a:r>
            <a:r>
              <a:rPr lang="ru-RU" sz="2400" dirty="0"/>
              <a:t>клонирование удаленного репозитория в локальную папку (создаётся псевдоним </a:t>
            </a:r>
            <a:r>
              <a:rPr lang="en-US" sz="2400" b="1" dirty="0"/>
              <a:t>origin</a:t>
            </a:r>
            <a:r>
              <a:rPr lang="en-US" sz="2400" dirty="0"/>
              <a:t>)</a:t>
            </a:r>
            <a:endParaRPr lang="ru-RU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git remote add </a:t>
            </a:r>
            <a:r>
              <a:rPr lang="ru-RU" sz="2400" b="1" dirty="0"/>
              <a:t>псевдоним адрес </a:t>
            </a:r>
            <a:r>
              <a:rPr lang="ru-RU" sz="2400" dirty="0"/>
              <a:t>– добавить еще одну связь с удаленным репозиторием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Протоколы: </a:t>
            </a:r>
            <a:r>
              <a:rPr lang="ru-RU" sz="2400" b="1" dirty="0"/>
              <a:t>file:// https:// ssh:// git</a:t>
            </a:r>
            <a:r>
              <a:rPr lang="ru-RU" sz="2400" b="1" dirty="0" smtClean="0"/>
              <a:t>://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ru-RU" sz="24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git fetch</a:t>
            </a:r>
            <a:r>
              <a:rPr lang="ru-RU" sz="2400" b="1" dirty="0"/>
              <a:t> </a:t>
            </a:r>
            <a:r>
              <a:rPr lang="en-US" sz="2400" b="1" dirty="0"/>
              <a:t>[</a:t>
            </a:r>
            <a:r>
              <a:rPr lang="ru-RU" sz="2400" b="1" dirty="0"/>
              <a:t>псевдоним</a:t>
            </a:r>
            <a:r>
              <a:rPr lang="en-US" sz="2400" b="1" dirty="0"/>
              <a:t>] – </a:t>
            </a:r>
            <a:r>
              <a:rPr lang="ru-RU" sz="2400" dirty="0"/>
              <a:t>забрать изменения (без объединения с локальными коммитами)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 smtClean="0"/>
              <a:t>git </a:t>
            </a:r>
            <a:r>
              <a:rPr lang="en-US" sz="2400" b="1" dirty="0"/>
              <a:t>push</a:t>
            </a:r>
            <a:r>
              <a:rPr lang="en-US" sz="2400" dirty="0"/>
              <a:t> </a:t>
            </a:r>
            <a:r>
              <a:rPr lang="en-US" sz="2400" b="1" dirty="0"/>
              <a:t>[</a:t>
            </a:r>
            <a:r>
              <a:rPr lang="ru-RU" sz="2400" b="1" dirty="0"/>
              <a:t>псевдоним</a:t>
            </a:r>
            <a:r>
              <a:rPr lang="en-US" sz="2400" b="1" dirty="0"/>
              <a:t>]</a:t>
            </a:r>
            <a:r>
              <a:rPr lang="ru-RU" sz="24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отправить свои изменения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dirty="0"/>
              <a:t>git push –u псевдоним ветка </a:t>
            </a:r>
            <a:r>
              <a:rPr lang="ru-RU" sz="2400" dirty="0"/>
              <a:t>– отправить локальную ветку и создать для неё ветку слежения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git remote show </a:t>
            </a:r>
            <a:r>
              <a:rPr lang="ru-RU" sz="2400" b="1" dirty="0"/>
              <a:t>псевдоним </a:t>
            </a:r>
            <a:r>
              <a:rPr lang="ru-RU" sz="2400" dirty="0"/>
              <a:t>– подробная информация о связи с удаленным репозиторием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95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418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Получение изменений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55545" y="1658470"/>
            <a:ext cx="7886700" cy="44196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24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CD1D1494-D758-4D1F-BB14-8E5A0A615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6" y="906250"/>
            <a:ext cx="7241837" cy="53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418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Отправка </a:t>
            </a:r>
            <a:r>
              <a:rPr lang="ru-RU" dirty="0" smtClean="0"/>
              <a:t>изменений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55545" y="1658470"/>
            <a:ext cx="7886700" cy="44196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25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CD1D1494-D758-4D1F-BB14-8E5A0A615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13" y="955677"/>
            <a:ext cx="7241837" cy="5322750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7486650" y="4544568"/>
            <a:ext cx="1055595" cy="5029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2345а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 flipV="1">
            <a:off x="6858000" y="4443984"/>
            <a:ext cx="62865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6858000" y="4868946"/>
            <a:ext cx="548640" cy="17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44267" y="5208753"/>
            <a:ext cx="1096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git merge</a:t>
            </a:r>
          </a:p>
          <a:p>
            <a:r>
              <a:rPr lang="en-US" dirty="0" smtClean="0"/>
              <a:t>git push</a:t>
            </a:r>
            <a:endParaRPr lang="ru-RU" dirty="0"/>
          </a:p>
        </p:txBody>
      </p:sp>
      <p:sp>
        <p:nvSpPr>
          <p:cNvPr id="14" name="Стрелка вверх 13"/>
          <p:cNvSpPr/>
          <p:nvPr/>
        </p:nvSpPr>
        <p:spPr>
          <a:xfrm>
            <a:off x="8316073" y="2427456"/>
            <a:ext cx="153162" cy="2331720"/>
          </a:xfrm>
          <a:prstGeom prst="up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00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49" y="365127"/>
            <a:ext cx="8241973" cy="41480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Удаленные ветки и ветки слежения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55545" y="942679"/>
            <a:ext cx="7886700" cy="555019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2400" b="1" dirty="0"/>
              <a:t>Удалённые ссылки </a:t>
            </a:r>
            <a:r>
              <a:rPr lang="ru-RU" sz="2400" dirty="0"/>
              <a:t>— это ссылки (указатели) в ваших удалённых репозиториях</a:t>
            </a:r>
            <a:endParaRPr lang="en-US" sz="24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b="1" dirty="0"/>
              <a:t>git remote show origin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dirty="0"/>
              <a:t>Ветки слежения </a:t>
            </a:r>
            <a:r>
              <a:rPr lang="ru-RU" sz="2400" dirty="0"/>
              <a:t>— это ссылки на определённое состояние удалённых веток. Это локальные ветки, которые нельзя перемещать.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Git перемещает ветки слежения автоматически при обмене данными с удаленным репозиторием (</a:t>
            </a:r>
            <a:r>
              <a:rPr lang="en-US" sz="2400" dirty="0"/>
              <a:t>fetch, push, pull</a:t>
            </a:r>
            <a:r>
              <a:rPr lang="ru-RU" sz="2400" dirty="0"/>
              <a:t>)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Имена веток слежения: </a:t>
            </a:r>
            <a:r>
              <a:rPr lang="en-US" sz="2400" b="1" dirty="0"/>
              <a:t>remote_repo/branch</a:t>
            </a:r>
            <a:r>
              <a:rPr lang="en-US" sz="2400" dirty="0"/>
              <a:t> – </a:t>
            </a:r>
            <a:r>
              <a:rPr lang="ru-RU" sz="2400" dirty="0"/>
              <a:t>например </a:t>
            </a:r>
            <a:r>
              <a:rPr lang="en-US" sz="2400" b="1" dirty="0"/>
              <a:t>origin/master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Ветки слежения используются для внесения изменений полученных с удаленного </a:t>
            </a:r>
            <a:r>
              <a:rPr lang="ru-RU" sz="2400" dirty="0" smtClean="0"/>
              <a:t>репозитория</a:t>
            </a:r>
            <a:r>
              <a:rPr lang="ru-RU" sz="2400" dirty="0" smtClean="0"/>
              <a:t> </a:t>
            </a:r>
            <a:r>
              <a:rPr lang="ru-RU" sz="2400" dirty="0"/>
              <a:t>в локальные ветки путём слияния.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ru-RU" sz="2400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US" sz="22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580911A-B2B1-EF54-660E-C1D09F0E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Лабораторная работа 4</a:t>
            </a:r>
            <a:br>
              <a:rPr lang="ru-RU" dirty="0"/>
            </a:br>
            <a:r>
              <a:rPr lang="ru-RU" dirty="0"/>
              <a:t>Работа с </a:t>
            </a:r>
            <a:r>
              <a:rPr lang="en-US" dirty="0"/>
              <a:t>GitHub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5797C19-6DBA-F39E-2F86-ED1D50EA8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70077"/>
            <a:ext cx="7886700" cy="4365966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Создайте и войдите в свой аккаунт на </a:t>
            </a:r>
            <a:r>
              <a:rPr lang="en-US" sz="2400" dirty="0">
                <a:hlinkClick r:id="rId2"/>
              </a:rPr>
              <a:t>http://github.com</a:t>
            </a:r>
            <a:endParaRPr lang="en-US" sz="2400" dirty="0"/>
          </a:p>
          <a:p>
            <a:r>
              <a:rPr lang="ru-RU" sz="2400" dirty="0"/>
              <a:t>Создайте пустой репозиторий на </a:t>
            </a:r>
            <a:r>
              <a:rPr lang="en-US" sz="2400" dirty="0"/>
              <a:t>GitHub</a:t>
            </a:r>
          </a:p>
          <a:p>
            <a:r>
              <a:rPr lang="ru-RU" sz="2400" dirty="0"/>
              <a:t>Свяжите ваш локальный репозиторий с внешним на </a:t>
            </a:r>
            <a:r>
              <a:rPr lang="en-US" sz="2400" dirty="0"/>
              <a:t>GitHub’</a:t>
            </a:r>
            <a:r>
              <a:rPr lang="ru-RU" sz="2400" dirty="0"/>
              <a:t>е (</a:t>
            </a:r>
            <a:r>
              <a:rPr lang="en-US" sz="2400" b="1" dirty="0"/>
              <a:t>git remote add origin </a:t>
            </a:r>
            <a:r>
              <a:rPr lang="ru-RU" sz="2400" b="1" dirty="0"/>
              <a:t>адрес</a:t>
            </a:r>
            <a:r>
              <a:rPr lang="ru-RU" sz="2400" dirty="0"/>
              <a:t>)</a:t>
            </a:r>
          </a:p>
          <a:p>
            <a:r>
              <a:rPr lang="ru-RU" sz="2400" dirty="0"/>
              <a:t>Отправьте локальную ветку </a:t>
            </a:r>
            <a:r>
              <a:rPr lang="en-US" sz="2400" dirty="0"/>
              <a:t>master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b="1" dirty="0"/>
              <a:t>git push –u origin master</a:t>
            </a:r>
            <a:r>
              <a:rPr lang="en-US" sz="2400" dirty="0"/>
              <a:t>)</a:t>
            </a:r>
          </a:p>
          <a:p>
            <a:r>
              <a:rPr lang="ru-RU" sz="2400" dirty="0" smtClean="0"/>
              <a:t>Клонируйте </a:t>
            </a:r>
            <a:r>
              <a:rPr lang="ru-RU" sz="2400" dirty="0"/>
              <a:t>репозиторий с </a:t>
            </a:r>
            <a:r>
              <a:rPr lang="en-US" sz="2400" dirty="0"/>
              <a:t>GitHub </a:t>
            </a:r>
            <a:r>
              <a:rPr lang="ru-RU" sz="2400" dirty="0"/>
              <a:t>локально под другим именем</a:t>
            </a:r>
            <a:r>
              <a:rPr lang="en-US" sz="2400" dirty="0"/>
              <a:t> </a:t>
            </a:r>
            <a:r>
              <a:rPr lang="ru-RU" sz="2400" dirty="0"/>
              <a:t>(</a:t>
            </a:r>
            <a:r>
              <a:rPr lang="en-US" sz="2400" b="1" dirty="0"/>
              <a:t>git clone </a:t>
            </a:r>
            <a:r>
              <a:rPr lang="ru-RU" sz="2400" b="1" dirty="0"/>
              <a:t>адрес другое_имя</a:t>
            </a:r>
            <a:r>
              <a:rPr lang="ru-RU" sz="2400" dirty="0"/>
              <a:t>)</a:t>
            </a:r>
          </a:p>
          <a:p>
            <a:r>
              <a:rPr lang="ru-RU" sz="2400" dirty="0"/>
              <a:t>Создайте коммиты в каждом из локальных репозиториев и осуществите обмен данными через </a:t>
            </a:r>
            <a:r>
              <a:rPr lang="en-US" sz="2400" dirty="0"/>
              <a:t>GitHub </a:t>
            </a:r>
            <a:r>
              <a:rPr lang="ru-RU" sz="2400" dirty="0"/>
              <a:t>используя команды</a:t>
            </a:r>
            <a:r>
              <a:rPr lang="en-US" sz="2400" dirty="0"/>
              <a:t> </a:t>
            </a:r>
            <a:r>
              <a:rPr lang="en-US" sz="2400" b="1" dirty="0"/>
              <a:t>git fetch</a:t>
            </a:r>
            <a:r>
              <a:rPr lang="en-US" sz="2400" dirty="0"/>
              <a:t>, </a:t>
            </a:r>
            <a:r>
              <a:rPr lang="en-US" sz="2400" b="1" dirty="0"/>
              <a:t>git merge </a:t>
            </a:r>
            <a:r>
              <a:rPr lang="en-US" sz="2400" dirty="0"/>
              <a:t>(</a:t>
            </a:r>
            <a:r>
              <a:rPr lang="en-US" sz="2400" b="1" dirty="0"/>
              <a:t>git pull</a:t>
            </a:r>
            <a:r>
              <a:rPr lang="en-US" sz="2400" dirty="0"/>
              <a:t>) </a:t>
            </a:r>
            <a:r>
              <a:rPr lang="ru-RU" sz="2400" dirty="0"/>
              <a:t>и </a:t>
            </a:r>
            <a:r>
              <a:rPr lang="en-US" sz="2400" b="1" dirty="0"/>
              <a:t>git push</a:t>
            </a:r>
          </a:p>
          <a:p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2514272C-0AC6-1728-B02F-2A62C55651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68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49" y="365127"/>
            <a:ext cx="8241973" cy="41480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Долгоживущие ветки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28</a:t>
            </a:fld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="" xmlns:a16="http://schemas.microsoft.com/office/drawing/2014/main" id="{6A8CD816-7B79-4C62-9DC5-09EF876FF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02434"/>
            <a:ext cx="7620000" cy="990600"/>
          </a:xfr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917AD130-4372-4F54-B195-79847B880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934042"/>
            <a:ext cx="7620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0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49" y="365127"/>
            <a:ext cx="8241973" cy="41480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Тематически ветки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29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B5429CE-2E32-4CE3-B7DF-D117D7440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40" y="1123034"/>
            <a:ext cx="6760590" cy="535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418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История коммитов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55545" y="1658470"/>
            <a:ext cx="7886700" cy="44196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37CAEC83-6CB1-4B55-A43F-765A7AF26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47" y="1934818"/>
            <a:ext cx="8120706" cy="268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55545" y="1658470"/>
            <a:ext cx="7886700" cy="44196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30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1CD54EA8-B1A8-4A17-A5F7-C0FEA089E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487"/>
            <a:ext cx="9144000" cy="646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54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418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Ветки как ссылки на коммит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55545" y="1658470"/>
            <a:ext cx="7886700" cy="44196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9DB7DE50-574E-427E-8836-C2B5E7EFE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81125"/>
            <a:ext cx="76200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3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57755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Команды управления ветками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67645" y="714077"/>
            <a:ext cx="8550112" cy="5363995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git branch</a:t>
            </a:r>
            <a:r>
              <a:rPr lang="en-US" sz="2400" dirty="0"/>
              <a:t> </a:t>
            </a:r>
            <a:r>
              <a:rPr lang="ru-RU" sz="2400" dirty="0"/>
              <a:t>- список веток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200" dirty="0"/>
              <a:t>-</a:t>
            </a:r>
            <a:r>
              <a:rPr lang="en-US" sz="2200" dirty="0"/>
              <a:t>a –</a:t>
            </a:r>
            <a:r>
              <a:rPr lang="ru-RU" sz="2200" dirty="0"/>
              <a:t> все ветки (включая ветки слежения)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200" dirty="0"/>
              <a:t>-</a:t>
            </a:r>
            <a:r>
              <a:rPr lang="en-US" sz="2200" dirty="0"/>
              <a:t>v – </a:t>
            </a:r>
            <a:r>
              <a:rPr lang="ru-RU" sz="2200" dirty="0"/>
              <a:t>подробная информация о коммите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git branch </a:t>
            </a:r>
            <a:r>
              <a:rPr lang="ru-RU" sz="2400" b="1" dirty="0"/>
              <a:t>новая_ветка </a:t>
            </a:r>
            <a:r>
              <a:rPr lang="ru-RU" sz="2400" dirty="0"/>
              <a:t>– создание новой ветки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git checkout </a:t>
            </a:r>
            <a:r>
              <a:rPr lang="ru-RU" sz="2400" b="1" dirty="0"/>
              <a:t>ветка</a:t>
            </a:r>
            <a:r>
              <a:rPr lang="ru-RU" sz="2400" dirty="0"/>
              <a:t> </a:t>
            </a:r>
            <a:r>
              <a:rPr lang="en-US" sz="2400" dirty="0"/>
              <a:t>(</a:t>
            </a:r>
            <a:r>
              <a:rPr lang="ru-RU" sz="2400" dirty="0"/>
              <a:t>или </a:t>
            </a:r>
            <a:r>
              <a:rPr lang="en-US" sz="2400" b="1" dirty="0"/>
              <a:t>git switch </a:t>
            </a:r>
            <a:r>
              <a:rPr lang="ru-RU" sz="2400" b="1" dirty="0"/>
              <a:t>ветка</a:t>
            </a:r>
            <a:r>
              <a:rPr lang="en-US" sz="2400" dirty="0"/>
              <a:t>)</a:t>
            </a:r>
            <a:r>
              <a:rPr lang="ru-RU" sz="2400" dirty="0"/>
              <a:t>– переключение на новую ветку.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200" dirty="0"/>
              <a:t>Происходит обновление рабочей папки содержимым коммита, на который указывает ветка и перестановка </a:t>
            </a:r>
            <a:r>
              <a:rPr lang="en-US" sz="2200" b="1" dirty="0"/>
              <a:t>HEAD</a:t>
            </a:r>
            <a:r>
              <a:rPr lang="ru-RU" sz="2200" b="1" dirty="0"/>
              <a:t>. </a:t>
            </a:r>
            <a:r>
              <a:rPr lang="ru-RU" sz="2200" dirty="0"/>
              <a:t>Может не сработать при наличии несохраненных изменений в рабочей папке.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git checkout –b </a:t>
            </a:r>
            <a:r>
              <a:rPr lang="ru-RU" sz="2400" b="1" dirty="0"/>
              <a:t>новая_ветка </a:t>
            </a:r>
            <a:r>
              <a:rPr lang="ru-RU" sz="2400" dirty="0"/>
              <a:t>(или </a:t>
            </a:r>
            <a:r>
              <a:rPr lang="en-US" sz="2400" b="1" dirty="0"/>
              <a:t>git switch –c </a:t>
            </a:r>
            <a:r>
              <a:rPr lang="ru-RU" sz="2400" b="1" dirty="0"/>
              <a:t>новая_ветка</a:t>
            </a:r>
            <a:r>
              <a:rPr lang="ru-RU" sz="2400" dirty="0"/>
              <a:t>)</a:t>
            </a:r>
            <a:r>
              <a:rPr lang="ru-RU" sz="2400" b="1" dirty="0"/>
              <a:t> </a:t>
            </a:r>
            <a:r>
              <a:rPr lang="ru-RU" sz="2400" dirty="0"/>
              <a:t>– создание новой ветки и переключение на неё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git branch –d </a:t>
            </a:r>
            <a:r>
              <a:rPr lang="ru-RU" sz="2400" b="1" dirty="0"/>
              <a:t>ветка</a:t>
            </a:r>
            <a:r>
              <a:rPr lang="ru-RU" sz="2400" dirty="0"/>
              <a:t> – удаление ветки (удаляется только ссылка, но не коммит)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git branch –m </a:t>
            </a:r>
            <a:r>
              <a:rPr lang="ru-RU" sz="2400" b="1" dirty="0"/>
              <a:t>новое_имя </a:t>
            </a:r>
            <a:r>
              <a:rPr lang="ru-RU" sz="2400" dirty="0"/>
              <a:t>– переименование текущей ветки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457200" lvl="1" indent="0" algn="just">
              <a:buNone/>
            </a:pP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33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32546" cy="107999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Линейная история коммитов ветки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55545" y="1658470"/>
            <a:ext cx="7886700" cy="44196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3D4F5B5F-5871-409F-A0FD-182788113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24100"/>
            <a:ext cx="7620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8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32546" cy="107999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Создание новой ветки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55545" y="1658470"/>
            <a:ext cx="7886700" cy="44196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D39D676A-1864-4E71-B126-90393EBF1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71625"/>
            <a:ext cx="7620000" cy="3714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AE7F3C6-C79D-4A17-959A-853E3E045EF1}"/>
              </a:ext>
            </a:extLst>
          </p:cNvPr>
          <p:cNvSpPr txBox="1"/>
          <p:nvPr/>
        </p:nvSpPr>
        <p:spPr>
          <a:xfrm>
            <a:off x="540568" y="1380190"/>
            <a:ext cx="420435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git branch iss53</a:t>
            </a:r>
          </a:p>
          <a:p>
            <a:r>
              <a:rPr lang="en-US" sz="2400" b="1" dirty="0"/>
              <a:t>git checkout iss53</a:t>
            </a:r>
          </a:p>
          <a:p>
            <a:r>
              <a:rPr lang="ru-RU" sz="2400" dirty="0"/>
              <a:t>или сразу</a:t>
            </a:r>
          </a:p>
          <a:p>
            <a:r>
              <a:rPr lang="en-US" sz="2400" b="1" dirty="0"/>
              <a:t>git checkout –b iss53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9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32546" cy="107999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Создание коммита в новой ветки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55545" y="1658470"/>
            <a:ext cx="7886700" cy="44196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AE7F3C6-C79D-4A17-959A-853E3E045EF1}"/>
              </a:ext>
            </a:extLst>
          </p:cNvPr>
          <p:cNvSpPr txBox="1"/>
          <p:nvPr/>
        </p:nvSpPr>
        <p:spPr>
          <a:xfrm>
            <a:off x="540568" y="1380190"/>
            <a:ext cx="42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git commit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6FB54F0E-2D0E-40CB-AAC7-CB806E03D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57400"/>
            <a:ext cx="7620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2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32546" cy="107999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Создание еще одной ветки и коммит в ней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55545" y="1658470"/>
            <a:ext cx="7886700" cy="44196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AE7F3C6-C79D-4A17-959A-853E3E045EF1}"/>
              </a:ext>
            </a:extLst>
          </p:cNvPr>
          <p:cNvSpPr txBox="1"/>
          <p:nvPr/>
        </p:nvSpPr>
        <p:spPr>
          <a:xfrm>
            <a:off x="540568" y="1380190"/>
            <a:ext cx="4204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git checkout master</a:t>
            </a:r>
          </a:p>
          <a:p>
            <a:r>
              <a:rPr lang="en-US" sz="2400" b="1" dirty="0"/>
              <a:t>git checkout –b hotfix</a:t>
            </a:r>
          </a:p>
          <a:p>
            <a:r>
              <a:rPr lang="en-US" sz="2400" b="1" dirty="0"/>
              <a:t>git commit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7BA825F4-DC3E-419B-95A1-4CE1AB211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44232"/>
            <a:ext cx="76200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пециалист">
      <a:dk1>
        <a:sysClr val="windowText" lastClr="000000"/>
      </a:dk1>
      <a:lt1>
        <a:sysClr val="window" lastClr="FFFFFF"/>
      </a:lt1>
      <a:dk2>
        <a:srgbClr val="2E75B6"/>
      </a:dk2>
      <a:lt2>
        <a:srgbClr val="F8F8F8"/>
      </a:lt2>
      <a:accent1>
        <a:srgbClr val="2E75B6"/>
      </a:accent1>
      <a:accent2>
        <a:srgbClr val="B2B2B2"/>
      </a:accent2>
      <a:accent3>
        <a:srgbClr val="ED9127"/>
      </a:accent3>
      <a:accent4>
        <a:srgbClr val="808080"/>
      </a:accent4>
      <a:accent5>
        <a:srgbClr val="5F5F5F"/>
      </a:accent5>
      <a:accent6>
        <a:srgbClr val="4D4D4D"/>
      </a:accent6>
      <a:hlink>
        <a:srgbClr val="2E75B6"/>
      </a:hlink>
      <a:folHlink>
        <a:srgbClr val="919191"/>
      </a:folHlink>
    </a:clrScheme>
    <a:fontScheme name="Новый специалис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Специалиста+слайды.potx" id="{EE134D6A-E010-4715-B6B5-F3A6055365A4}" vid="{E244C147-435B-4493-8FA1-D676FE8E60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Специалиста+слайды</Template>
  <TotalTime>2898</TotalTime>
  <Words>960</Words>
  <Application>Microsoft Office PowerPoint</Application>
  <PresentationFormat>Экран (4:3)</PresentationFormat>
  <Paragraphs>162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Arial</vt:lpstr>
      <vt:lpstr>Calibri</vt:lpstr>
      <vt:lpstr>Myriad Pro</vt:lpstr>
      <vt:lpstr>Тема Office</vt:lpstr>
      <vt:lpstr>Система управления версиями Git день 2</vt:lpstr>
      <vt:lpstr>Ветвление</vt:lpstr>
      <vt:lpstr>История коммитов</vt:lpstr>
      <vt:lpstr>Ветки как ссылки на коммит</vt:lpstr>
      <vt:lpstr>Команды управления ветками</vt:lpstr>
      <vt:lpstr>Линейная история коммитов ветки</vt:lpstr>
      <vt:lpstr>Создание новой ветки</vt:lpstr>
      <vt:lpstr>Создание коммита в новой ветки</vt:lpstr>
      <vt:lpstr>Создание еще одной ветки и коммит в ней</vt:lpstr>
      <vt:lpstr>Основы слияния веток (merge)</vt:lpstr>
      <vt:lpstr>Fast-forward merge (перемотка)</vt:lpstr>
      <vt:lpstr>Создание коммита слияния</vt:lpstr>
      <vt:lpstr>Лабораторная работа 3.1 Ветвление и слияние веток</vt:lpstr>
      <vt:lpstr>Перебазирование (rebase)</vt:lpstr>
      <vt:lpstr>Подготовка</vt:lpstr>
      <vt:lpstr>Вариант слияния</vt:lpstr>
      <vt:lpstr>Вариант перебазирования</vt:lpstr>
      <vt:lpstr>Перемотка после перебазирования</vt:lpstr>
      <vt:lpstr>Сложный случай</vt:lpstr>
      <vt:lpstr>Перебазирование части коммитов</vt:lpstr>
      <vt:lpstr>Лабораторная работа 3.2 Перебазирование ветки</vt:lpstr>
      <vt:lpstr>Удаленный (remote) репозиторий</vt:lpstr>
      <vt:lpstr>Команды работы с удаленным репозиторием</vt:lpstr>
      <vt:lpstr>Получение изменений</vt:lpstr>
      <vt:lpstr>Отправка изменений</vt:lpstr>
      <vt:lpstr>Удаленные ветки и ветки слежения</vt:lpstr>
      <vt:lpstr>Лабораторная работа 4 Работа с GitHub</vt:lpstr>
      <vt:lpstr>Долгоживущие ветки</vt:lpstr>
      <vt:lpstr>Тематически ветки</vt:lpstr>
      <vt:lpstr>Презентация PowerPoint</vt:lpstr>
      <vt:lpstr>Презентация PowerPoint</vt:lpstr>
    </vt:vector>
  </TitlesOfParts>
  <Company>specialist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Демидова Анна Валерьевна</dc:creator>
  <cp:lastModifiedBy>Alexander Korablin</cp:lastModifiedBy>
  <cp:revision>247</cp:revision>
  <cp:lastPrinted>2023-04-15T13:49:23Z</cp:lastPrinted>
  <dcterms:created xsi:type="dcterms:W3CDTF">2017-02-14T09:04:24Z</dcterms:created>
  <dcterms:modified xsi:type="dcterms:W3CDTF">2023-11-16T10:07:53Z</dcterms:modified>
</cp:coreProperties>
</file>