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4"/>
  </p:sldMasterIdLst>
  <p:sldIdLst>
    <p:sldId id="256" r:id="rId5"/>
    <p:sldId id="259" r:id="rId6"/>
    <p:sldId id="257" r:id="rId7"/>
    <p:sldId id="277" r:id="rId8"/>
    <p:sldId id="276" r:id="rId9"/>
    <p:sldId id="262" r:id="rId10"/>
    <p:sldId id="263" r:id="rId11"/>
    <p:sldId id="265" r:id="rId12"/>
    <p:sldId id="264" r:id="rId13"/>
    <p:sldId id="266" r:id="rId14"/>
    <p:sldId id="267" r:id="rId15"/>
    <p:sldId id="268" r:id="rId16"/>
    <p:sldId id="270" r:id="rId17"/>
    <p:sldId id="269" r:id="rId18"/>
    <p:sldId id="271" r:id="rId19"/>
    <p:sldId id="279" r:id="rId20"/>
    <p:sldId id="280" r:id="rId21"/>
    <p:sldId id="272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C485D29-898C-48EE-8CB8-0FC143EF99FE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A319-9456-4529-B463-09FE1934F72C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35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5D29-898C-48EE-8CB8-0FC143EF99FE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A319-9456-4529-B463-09FE1934F72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05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5D29-898C-48EE-8CB8-0FC143EF99FE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A319-9456-4529-B463-09FE1934F72C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046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5D29-898C-48EE-8CB8-0FC143EF99FE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A319-9456-4529-B463-09FE1934F72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57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5D29-898C-48EE-8CB8-0FC143EF99FE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A319-9456-4529-B463-09FE1934F72C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09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5D29-898C-48EE-8CB8-0FC143EF99FE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A319-9456-4529-B463-09FE1934F72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02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5D29-898C-48EE-8CB8-0FC143EF99FE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A319-9456-4529-B463-09FE1934F72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78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5D29-898C-48EE-8CB8-0FC143EF99FE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A319-9456-4529-B463-09FE1934F72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1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5D29-898C-48EE-8CB8-0FC143EF99FE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A319-9456-4529-B463-09FE1934F72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71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5D29-898C-48EE-8CB8-0FC143EF99FE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A319-9456-4529-B463-09FE1934F72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16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5D29-898C-48EE-8CB8-0FC143EF99FE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2A319-9456-4529-B463-09FE1934F72C}" type="slidenum">
              <a:rPr lang="pt-BR" smtClean="0"/>
              <a:t>‹#›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46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C485D29-898C-48EE-8CB8-0FC143EF99FE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292A319-9456-4529-B463-09FE1934F72C}" type="slidenum">
              <a:rPr lang="pt-BR" smtClean="0"/>
              <a:t>‹#›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04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ncepto.de/ejemplos-de-algoritmo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61FB-D79E-1179-E71A-D430EF2F7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Reinforcement</a:t>
            </a:r>
            <a:r>
              <a:rPr lang="pt-BR" dirty="0"/>
              <a:t>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A64AC-3DAE-B3DF-797F-69E284535D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Fundamentos e algoritmos de aplicações</a:t>
            </a:r>
          </a:p>
        </p:txBody>
      </p:sp>
    </p:spTree>
    <p:extLst>
      <p:ext uri="{BB962C8B-B14F-4D97-AF65-F5344CB8AC3E}">
        <p14:creationId xmlns:p14="http://schemas.microsoft.com/office/powerpoint/2010/main" val="2728808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8533-176D-E5D4-9A33-A68DE069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Q-learning</a:t>
            </a:r>
            <a:r>
              <a:rPr lang="pt-BR" dirty="0"/>
              <a:t>: um Algoritmo clássico de RL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B6B5A04-54F5-A7BB-871F-7E36431CB3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490" b="1249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6249E-7ABB-28CC-3BA7-AA1EBFB91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Introdução ao </a:t>
            </a:r>
            <a:r>
              <a:rPr lang="pt-BR" dirty="0" err="1"/>
              <a:t>Q-Learning</a:t>
            </a:r>
            <a:r>
              <a:rPr lang="pt-BR" dirty="0"/>
              <a:t> e uma aplicação ao jogo </a:t>
            </a:r>
            <a:r>
              <a:rPr lang="pt-BR" dirty="0" err="1"/>
              <a:t>GridWorld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1445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53DE-05A8-7DFB-1760-43290F0A3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Q-Learning</a:t>
            </a:r>
            <a:r>
              <a:rPr lang="pt-BR" dirty="0"/>
              <a:t>: Introdução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37791-7F65-5B14-7D83-CC0847973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304244" cy="4069534"/>
          </a:xfrm>
        </p:spPr>
        <p:txBody>
          <a:bodyPr>
            <a:normAutofit fontScale="92500" lnSpcReduction="20000"/>
          </a:bodyPr>
          <a:lstStyle/>
          <a:p>
            <a:r>
              <a:rPr lang="pt-BR" sz="2800" dirty="0"/>
              <a:t>* Algoritmo clássico usado em RL;</a:t>
            </a:r>
          </a:p>
          <a:p>
            <a:r>
              <a:rPr lang="pt-BR" sz="2800" dirty="0"/>
              <a:t>* O agente aprende através da experiência ao tentar diferentes conjuntos de ações e verificar os seus resultados;</a:t>
            </a:r>
          </a:p>
          <a:p>
            <a:r>
              <a:rPr lang="pt-BR" sz="2800" dirty="0"/>
              <a:t>* Ideia principal está em o agente construir uma Q-Table que armazena Q-Values;</a:t>
            </a:r>
          </a:p>
          <a:p>
            <a:r>
              <a:rPr lang="pt-BR" sz="2800" dirty="0"/>
              <a:t>*Q-Values representam uma estimativa de o quão positiva aquela ação é para ser realizada baseada em feedbacks.</a:t>
            </a:r>
          </a:p>
        </p:txBody>
      </p:sp>
      <p:pic>
        <p:nvPicPr>
          <p:cNvPr id="5122" name="Picture 2" descr="Q Learning">
            <a:extLst>
              <a:ext uri="{FF2B5EF4-FFF2-40B4-BE49-F238E27FC236}">
                <a16:creationId xmlns:a16="http://schemas.microsoft.com/office/drawing/2014/main" id="{C2965A6E-A4ED-4A3A-A3C6-7C6526DFB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569" y="2188204"/>
            <a:ext cx="501015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461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3E6B-71EA-9DE6-CE11-7E994D46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Q-learning</a:t>
            </a:r>
            <a:r>
              <a:rPr lang="pt-BR" dirty="0"/>
              <a:t>: Conceitos chaves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B0462-2129-EB85-CCEA-CE5DF7E534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Q-values/Q-actions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69355-4325-8350-DD67-7EE492F73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*Representam as recompensas esperadas ao realizar uma ação em um estado específico no tempo.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15200-D6DB-8446-BD95-E61C0CEEF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pt-BR" sz="3200" dirty="0" err="1"/>
              <a:t>Rewards</a:t>
            </a:r>
            <a:r>
              <a:rPr lang="pt-BR" sz="3200" dirty="0"/>
              <a:t> e </a:t>
            </a:r>
            <a:r>
              <a:rPr lang="pt-BR" sz="3200" dirty="0" err="1"/>
              <a:t>Episodes</a:t>
            </a:r>
            <a:endParaRPr lang="pt-BR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5E466-3E73-FDEB-B7EA-D28A268A40A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*O agente passa por diferentes estados, produzindo diferentes recompensas através de diferentes ações até que o episódio seja encerrado.</a:t>
            </a:r>
          </a:p>
        </p:txBody>
      </p:sp>
    </p:spTree>
    <p:extLst>
      <p:ext uri="{BB962C8B-B14F-4D97-AF65-F5344CB8AC3E}">
        <p14:creationId xmlns:p14="http://schemas.microsoft.com/office/powerpoint/2010/main" val="247015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F26D-2568-A48C-82FD-4E4C100E3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Q-learning</a:t>
            </a:r>
            <a:r>
              <a:rPr lang="pt-BR" dirty="0"/>
              <a:t>: Conceitos chaves – Temporal </a:t>
            </a:r>
            <a:r>
              <a:rPr lang="pt-BR" dirty="0" err="1"/>
              <a:t>difference</a:t>
            </a:r>
            <a:endParaRPr lang="pt-B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2F339C1-2291-1CC0-91E0-976D59184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914" y="2286000"/>
            <a:ext cx="7679049" cy="76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88BEF-F4E5-627F-C680-FE6D1EFD5861}"/>
              </a:ext>
            </a:extLst>
          </p:cNvPr>
          <p:cNvSpPr txBox="1">
            <a:spLocks/>
          </p:cNvSpPr>
          <p:nvPr/>
        </p:nvSpPr>
        <p:spPr>
          <a:xfrm>
            <a:off x="1024128" y="3102383"/>
            <a:ext cx="10591468" cy="334157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* O agente atualiza os seus Q-values seguindo a fórmula da Temporal </a:t>
            </a:r>
            <a:r>
              <a:rPr lang="pt-BR" sz="2800" dirty="0" err="1"/>
              <a:t>Difference</a:t>
            </a:r>
            <a:r>
              <a:rPr lang="pt-BR" sz="2800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2189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16D2-E714-786D-AA6E-74D68F928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654842" cy="1499616"/>
          </a:xfrm>
        </p:spPr>
        <p:txBody>
          <a:bodyPr/>
          <a:lstStyle/>
          <a:p>
            <a:r>
              <a:rPr lang="pt-BR" dirty="0" err="1"/>
              <a:t>Q-Learning</a:t>
            </a:r>
            <a:r>
              <a:rPr lang="pt-BR" dirty="0"/>
              <a:t>: Conceitos chaves -</a:t>
            </a:r>
            <a:r>
              <a:rPr lang="el-GR" dirty="0"/>
              <a:t>ϵ-</a:t>
            </a:r>
            <a:r>
              <a:rPr lang="pt-BR" dirty="0" err="1"/>
              <a:t>greedy</a:t>
            </a:r>
            <a:r>
              <a:rPr lang="pt-BR" dirty="0"/>
              <a:t> </a:t>
            </a:r>
            <a:r>
              <a:rPr lang="pt-BR" dirty="0" err="1"/>
              <a:t>Policy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56FC6-DA51-C720-A11A-1F8C35483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600" dirty="0" err="1"/>
              <a:t>Exploitation</a:t>
            </a:r>
            <a:endParaRPr lang="pt-BR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E2C82-9FF8-78BF-0F5F-B27332569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7651" y="2967788"/>
            <a:ext cx="4991357" cy="3341572"/>
          </a:xfrm>
        </p:spPr>
        <p:txBody>
          <a:bodyPr>
            <a:normAutofit/>
          </a:bodyPr>
          <a:lstStyle/>
          <a:p>
            <a:r>
              <a:rPr lang="pt-BR" sz="2800" dirty="0"/>
              <a:t>*Agente escolhe o maior Q-</a:t>
            </a:r>
            <a:r>
              <a:rPr lang="pt-BR" sz="2800" dirty="0" err="1"/>
              <a:t>Value</a:t>
            </a:r>
            <a:r>
              <a:rPr lang="pt-BR" sz="2800" dirty="0"/>
              <a:t> com probabilidade de </a:t>
            </a:r>
            <a:r>
              <a:rPr lang="el-GR" sz="2800" dirty="0"/>
              <a:t>1-ϵ</a:t>
            </a:r>
            <a:r>
              <a:rPr lang="pt-BR" sz="2800" dirty="0"/>
              <a:t>.</a:t>
            </a:r>
          </a:p>
          <a:p>
            <a:r>
              <a:rPr lang="pt-BR" sz="2800" dirty="0"/>
              <a:t>*Agente foca em usar ao máximo as possibilidades já existentes para maximizar o ganho imediato.</a:t>
            </a:r>
          </a:p>
          <a:p>
            <a:endParaRPr lang="pt-BR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3CA85-AB1D-56CE-E910-68752C23D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pt-BR" sz="3600" dirty="0" err="1"/>
              <a:t>Exploration</a:t>
            </a:r>
            <a:endParaRPr lang="pt-BR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4CE62D-C322-84D4-098D-1616A54EC68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* Agente escolhe Q-</a:t>
            </a:r>
            <a:r>
              <a:rPr lang="pt-BR" sz="2800" dirty="0" err="1"/>
              <a:t>Value</a:t>
            </a:r>
            <a:r>
              <a:rPr lang="pt-BR" sz="2800" dirty="0"/>
              <a:t> com probabilidade de </a:t>
            </a:r>
            <a:r>
              <a:rPr lang="el-GR" sz="2800" dirty="0"/>
              <a:t>1-ϵ</a:t>
            </a:r>
            <a:r>
              <a:rPr lang="pt-BR" sz="2800" dirty="0"/>
              <a:t>.</a:t>
            </a:r>
          </a:p>
          <a:p>
            <a:r>
              <a:rPr lang="pt-BR" sz="2800" dirty="0"/>
              <a:t>*Agente foca em explorar novas possibilidades para tentar descobrir novos caminhos para maximizar o seu ganho futuro.</a:t>
            </a:r>
          </a:p>
        </p:txBody>
      </p:sp>
    </p:spTree>
    <p:extLst>
      <p:ext uri="{BB962C8B-B14F-4D97-AF65-F5344CB8AC3E}">
        <p14:creationId xmlns:p14="http://schemas.microsoft.com/office/powerpoint/2010/main" val="676192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AE34-3989-557B-F763-DECD8745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Q-learning</a:t>
            </a:r>
            <a:r>
              <a:rPr lang="pt-BR" dirty="0"/>
              <a:t>: Funcionamento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38586F-FBDF-0723-C419-620318311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73" y="1746107"/>
            <a:ext cx="9790545" cy="489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695A-863D-2893-F5CB-3DE99FBE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em </a:t>
            </a:r>
            <a:r>
              <a:rPr lang="pt-BR" dirty="0" err="1"/>
              <a:t>q-learning</a:t>
            </a:r>
            <a:r>
              <a:rPr lang="pt-BR" dirty="0"/>
              <a:t> (grid world)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596EFC-0CE8-167E-782F-F902E6967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681" y="1962255"/>
            <a:ext cx="4256637" cy="444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577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63A3-73F9-5B05-3CED-37D0F03D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Q-learning</a:t>
            </a:r>
            <a:r>
              <a:rPr lang="pt-BR" dirty="0"/>
              <a:t>: uma visão geral comparativa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2FEC4-BA7A-D219-E21B-7E5726474B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Aspectos Positivos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7F28D-1012-85BF-8C29-73F8B3DC5B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fontAlgn="base"/>
            <a:r>
              <a:rPr lang="pt-BR" sz="2800" dirty="0"/>
              <a:t>* Fácil de implementar e entender.</a:t>
            </a:r>
            <a:br>
              <a:rPr lang="pt-BR" sz="2800" dirty="0"/>
            </a:br>
            <a:r>
              <a:rPr lang="pt-BR" sz="2800" dirty="0"/>
              <a:t>* Off‑</a:t>
            </a:r>
            <a:r>
              <a:rPr lang="pt-BR" sz="2800" dirty="0" err="1"/>
              <a:t>policy</a:t>
            </a:r>
            <a:r>
              <a:rPr lang="pt-BR" sz="2800" dirty="0"/>
              <a:t>: Bom para ambientes discretos e simples.</a:t>
            </a:r>
          </a:p>
          <a:p>
            <a:pPr fontAlgn="base"/>
            <a:r>
              <a:rPr lang="pt-BR" sz="2800" dirty="0"/>
              <a:t>* Convergência garantida.</a:t>
            </a:r>
            <a:br>
              <a:rPr lang="pt-BR" sz="2800" dirty="0"/>
            </a:br>
            <a:r>
              <a:rPr lang="pt-BR" sz="2800" dirty="0"/>
              <a:t>* Perfeito para ambientes mais simples de desenvolvimento.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AAED2-D84E-BFB4-72AD-A1997F2D1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>
            <a:normAutofit/>
          </a:bodyPr>
          <a:lstStyle/>
          <a:p>
            <a:r>
              <a:rPr lang="pt-BR" sz="3200" dirty="0"/>
              <a:t>Aspectos Negativos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4EE8B3-AAE1-4B6F-5C87-EC24257A4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0888" y="2759559"/>
            <a:ext cx="5896312" cy="3341572"/>
          </a:xfrm>
        </p:spPr>
        <p:txBody>
          <a:bodyPr>
            <a:normAutofit/>
          </a:bodyPr>
          <a:lstStyle/>
          <a:p>
            <a:pPr fontAlgn="base"/>
            <a:r>
              <a:rPr lang="pt-BR" sz="2800" dirty="0"/>
              <a:t>*Não escalável para estados e ações grandes.</a:t>
            </a:r>
          </a:p>
          <a:p>
            <a:pPr fontAlgn="base"/>
            <a:r>
              <a:rPr lang="pt-BR" sz="2800" dirty="0"/>
              <a:t>*Exploração ingênua (ε‑gananciosa).</a:t>
            </a:r>
            <a:br>
              <a:rPr lang="pt-BR" sz="2800" dirty="0"/>
            </a:br>
            <a:r>
              <a:rPr lang="pt-BR" sz="2800" dirty="0"/>
              <a:t>*Lento para convergir em ambientes complexos.</a:t>
            </a:r>
          </a:p>
          <a:p>
            <a:pPr fontAlgn="base"/>
            <a:r>
              <a:rPr lang="pt-BR" sz="2800" dirty="0"/>
              <a:t>*Não funciona diretamente com espaços contínuos.</a:t>
            </a:r>
          </a:p>
        </p:txBody>
      </p:sp>
    </p:spTree>
    <p:extLst>
      <p:ext uri="{BB962C8B-B14F-4D97-AF65-F5344CB8AC3E}">
        <p14:creationId xmlns:p14="http://schemas.microsoft.com/office/powerpoint/2010/main" val="2061682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0216-74BF-CE8D-8522-B02A0231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de RL em jogos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9DCF8E2-E93A-7762-83B2-949BDE0E564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58" b="16658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49FC5-20CD-77B2-1C7F-F496CFF7C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870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126C-9AFA-72F1-33A4-0606FA376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de </a:t>
            </a:r>
            <a:r>
              <a:rPr lang="pt-BR" dirty="0" err="1"/>
              <a:t>rl</a:t>
            </a:r>
            <a:r>
              <a:rPr lang="pt-BR" dirty="0"/>
              <a:t> em jogos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01A48-5DA1-93C3-4624-42AFD8579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552" y="5552414"/>
            <a:ext cx="4754880" cy="822960"/>
          </a:xfrm>
        </p:spPr>
        <p:txBody>
          <a:bodyPr>
            <a:normAutofit/>
          </a:bodyPr>
          <a:lstStyle/>
          <a:p>
            <a:pPr algn="ctr"/>
            <a:r>
              <a:rPr lang="pt-BR" sz="4800" dirty="0"/>
              <a:t>Open AI Five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3AD23-3B93-EB11-0D65-8BAE98935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73208" y="5703354"/>
            <a:ext cx="4754880" cy="822960"/>
          </a:xfrm>
        </p:spPr>
        <p:txBody>
          <a:bodyPr>
            <a:normAutofit/>
          </a:bodyPr>
          <a:lstStyle/>
          <a:p>
            <a:pPr algn="ctr"/>
            <a:r>
              <a:rPr lang="pt-BR" sz="4800" dirty="0" err="1"/>
              <a:t>AlphaStar</a:t>
            </a:r>
            <a:endParaRPr lang="pt-BR" sz="4000" dirty="0"/>
          </a:p>
        </p:txBody>
      </p:sp>
      <p:pic>
        <p:nvPicPr>
          <p:cNvPr id="5124" name="Picture 4" descr="StarCraft II">
            <a:extLst>
              <a:ext uri="{FF2B5EF4-FFF2-40B4-BE49-F238E27FC236}">
                <a16:creationId xmlns:a16="http://schemas.microsoft.com/office/drawing/2014/main" id="{9AA145BA-2696-5BE2-F621-853B1CD2C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379" y="2267079"/>
            <a:ext cx="4853709" cy="303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Dota 2 no Steam">
            <a:extLst>
              <a:ext uri="{FF2B5EF4-FFF2-40B4-BE49-F238E27FC236}">
                <a16:creationId xmlns:a16="http://schemas.microsoft.com/office/drawing/2014/main" id="{2F557774-339B-4A25-C600-3ADE2255E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91" y="2190089"/>
            <a:ext cx="58674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85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F63D-84E5-D4F8-9BA6-838FAB77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Fundamentos de Aprendizado por Reforço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FDFC0-6F1E-C959-2179-4C10FE50C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007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B030-06F4-FB97-97F8-94578323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45804"/>
          </a:xfrm>
        </p:spPr>
        <p:txBody>
          <a:bodyPr/>
          <a:lstStyle/>
          <a:p>
            <a:r>
              <a:rPr lang="pt-BR" dirty="0"/>
              <a:t>Uma breve introdução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B9309-B544-AF86-498C-B017C26B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381" y="1884219"/>
            <a:ext cx="5091157" cy="4319472"/>
          </a:xfrm>
        </p:spPr>
        <p:txBody>
          <a:bodyPr>
            <a:normAutofit/>
          </a:bodyPr>
          <a:lstStyle/>
          <a:p>
            <a:r>
              <a:rPr lang="pt-BR" sz="2800" dirty="0" err="1"/>
              <a:t>Reinforcement</a:t>
            </a:r>
            <a:r>
              <a:rPr lang="pt-BR" sz="2800" dirty="0"/>
              <a:t> Learning (RL) é uma subárea de Machine Learning que é baseada em fornecimento de incentivos, de tal maneira que o algoritmo irá se adaptar conseguir o maior número de incentivos.</a:t>
            </a:r>
          </a:p>
        </p:txBody>
      </p:sp>
      <p:pic>
        <p:nvPicPr>
          <p:cNvPr id="2050" name="Picture 2" descr="Guide to reinforcement learning">
            <a:extLst>
              <a:ext uri="{FF2B5EF4-FFF2-40B4-BE49-F238E27FC236}">
                <a16:creationId xmlns:a16="http://schemas.microsoft.com/office/drawing/2014/main" id="{7D16A7F0-23DC-AFD8-ADB7-E22786B4B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020" y="1884219"/>
            <a:ext cx="5970211" cy="431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830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4815-3387-4578-6EC9-2005C012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Princípios básicos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05B0C-E015-E214-AF98-FBFC4DB9A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De maneira geral, RL é baseada em três características principais:</a:t>
            </a:r>
          </a:p>
          <a:p>
            <a:r>
              <a:rPr lang="pt-BR" sz="2800" dirty="0"/>
              <a:t>*Aprendizado por tentativas e erros de ações;</a:t>
            </a:r>
          </a:p>
          <a:p>
            <a:r>
              <a:rPr lang="pt-BR" sz="2800" dirty="0"/>
              <a:t>*Maximização de recompensas futuras;</a:t>
            </a:r>
          </a:p>
          <a:p>
            <a:r>
              <a:rPr lang="pt-BR" sz="2800" dirty="0"/>
              <a:t>*Interação e modificação das situações por meio de agentes;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221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2012D-5529-CC58-AB34-A4D3693B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Reinforcement</a:t>
            </a:r>
            <a:r>
              <a:rPr lang="pt-BR" dirty="0"/>
              <a:t> Learning: Uma comparação</a:t>
            </a:r>
          </a:p>
        </p:txBody>
      </p:sp>
      <p:pic>
        <p:nvPicPr>
          <p:cNvPr id="1026" name="Picture 2" descr="Jogo da Velha — Érica Alvim Psicopedagogia">
            <a:extLst>
              <a:ext uri="{FF2B5EF4-FFF2-40B4-BE49-F238E27FC236}">
                <a16:creationId xmlns:a16="http://schemas.microsoft.com/office/drawing/2014/main" id="{0C6002CE-2C51-D7E3-CA65-0DFDC6B0F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775" y="2084832"/>
            <a:ext cx="4292097" cy="429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9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5DCD-2873-DC78-E45C-213A5EC8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Fundamentais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170-7815-DB09-C742-A2E152099E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Agente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0F4C1-6199-551D-2C76-A2B94B65C4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Qualquer entidade que esteja participando do treinamento e que desempenha ações que oferecem recompensas.</a:t>
            </a:r>
          </a:p>
          <a:p>
            <a:r>
              <a:rPr lang="pt-BR" sz="2800" dirty="0"/>
              <a:t>(Ex.: O jogador do jogo da velha)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C0698-51CB-343A-6A07-00F40230C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Ambiente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AD296-DACA-38B6-18CB-B98CB419271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Tudo aquilo que não é englobado pelo agente. É bastante abrangente e pode incluir desde o outro adversário do jogo da velha até o universo como um todo.</a:t>
            </a:r>
          </a:p>
          <a:p>
            <a:r>
              <a:rPr lang="pt-BR" sz="2800" dirty="0"/>
              <a:t>(</a:t>
            </a:r>
            <a:r>
              <a:rPr lang="pt-BR" sz="2800" dirty="0" err="1"/>
              <a:t>Ex</a:t>
            </a:r>
            <a:r>
              <a:rPr lang="pt-BR" sz="2800" dirty="0"/>
              <a:t>.:Adversário e o tabuleiro)</a:t>
            </a:r>
          </a:p>
        </p:txBody>
      </p:sp>
    </p:spTree>
    <p:extLst>
      <p:ext uri="{BB962C8B-B14F-4D97-AF65-F5344CB8AC3E}">
        <p14:creationId xmlns:p14="http://schemas.microsoft.com/office/powerpoint/2010/main" val="35350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FF124-A9F2-CE6C-C634-7A2A3E733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B65E-360F-88CB-0C52-4330C808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Fundamentais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A1548-1C92-03B8-EE70-40D4EC9F17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Estados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DC859-9F92-796E-20E5-ACA503B88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>
            <a:normAutofit lnSpcReduction="10000"/>
          </a:bodyPr>
          <a:lstStyle/>
          <a:p>
            <a:r>
              <a:rPr lang="pt-BR" sz="2800" dirty="0"/>
              <a:t>Situações e informações que compõem o ambiente. No caso do jogo da velha, os estados correspondem à </a:t>
            </a:r>
            <a:r>
              <a:rPr lang="pt-BR" sz="2800" dirty="0">
                <a:solidFill>
                  <a:srgbClr val="FF0000"/>
                </a:solidFill>
              </a:rPr>
              <a:t>todas</a:t>
            </a:r>
            <a:r>
              <a:rPr lang="pt-BR" sz="2800" dirty="0"/>
              <a:t> as </a:t>
            </a:r>
            <a:r>
              <a:rPr lang="pt-BR" sz="2800" dirty="0">
                <a:solidFill>
                  <a:srgbClr val="FF0000"/>
                </a:solidFill>
              </a:rPr>
              <a:t>situações possíveis </a:t>
            </a:r>
            <a:r>
              <a:rPr lang="pt-BR" sz="2800" dirty="0"/>
              <a:t>de jogada e configurações do jogo da velha.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B00AF-618D-652D-3085-C3DB525C0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Ações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8270F6-8C6E-1C90-63F1-2BE8CE0BF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87583" y="2795772"/>
            <a:ext cx="4939949" cy="2772109"/>
          </a:xfrm>
        </p:spPr>
        <p:txBody>
          <a:bodyPr>
            <a:normAutofit lnSpcReduction="10000"/>
          </a:bodyPr>
          <a:lstStyle/>
          <a:p>
            <a:r>
              <a:rPr lang="pt-BR" sz="2800" dirty="0"/>
              <a:t>Possíveis formas de o agente interagir com o ambiente. No caso do jogo da velha, são todas as jogadas disponíveis para o jogador dado um certo estado no episódio.</a:t>
            </a:r>
          </a:p>
          <a:p>
            <a:r>
              <a:rPr lang="pt-BR" sz="2800" dirty="0"/>
              <a:t>Podem ser discretas ou contínuas.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7478D0-6DDB-7F39-00B2-BC294FC6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99" y="5449824"/>
            <a:ext cx="2495006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8A29BC3-2AFD-38F4-F487-4758C4270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861" y="5449824"/>
            <a:ext cx="2610326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89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C69B1-6938-240B-813C-9E6B67A90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FE37-8E0F-8218-2BA4-5E4B8E3E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Fundamentais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1483D-F343-EF1C-1C82-C02AE4D39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Recompensa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FA9B9-29FC-AF9F-D7C5-3034AA4CA0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Foco central do RL. Quando o agente está aprendendo, ele visa obter o maior número de recompensas, de tal maneira a melhorar assim as suas ações e maximizar as recompensas que ele irá receber no futuro.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289967-9B13-7F02-00F6-AE34AB8E7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Política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5AD2C-D6FE-89FB-F086-BF35FD30E5A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Determina o comportamento do programa em uma determinada situação em uma partida. A política do agente é o que diz qual ação ele tomará, dando o encontro em um determinado estado.</a:t>
            </a:r>
          </a:p>
          <a:p>
            <a:r>
              <a:rPr lang="pt-BR" dirty="0"/>
              <a:t>Pode ser determinística ou probabilística.</a:t>
            </a:r>
          </a:p>
        </p:txBody>
      </p:sp>
      <p:pic>
        <p:nvPicPr>
          <p:cNvPr id="3074" name="Picture 2" descr="Big treasure chest isolated on white background. 24269036 Vector Art at  Vecteezy">
            <a:extLst>
              <a:ext uri="{FF2B5EF4-FFF2-40B4-BE49-F238E27FC236}">
                <a16:creationId xmlns:a16="http://schemas.microsoft.com/office/drawing/2014/main" id="{9819F094-5D53-D951-29CE-56F99BFA1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022" y="4767374"/>
            <a:ext cx="1541986" cy="154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110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5A50-DD96-C00D-9255-75C98FF30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Fundamentais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EF4A3-4490-BCBE-9B83-AEBB72613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12994" y="2314231"/>
            <a:ext cx="4754880" cy="822960"/>
          </a:xfrm>
        </p:spPr>
        <p:txBody>
          <a:bodyPr>
            <a:normAutofit/>
          </a:bodyPr>
          <a:lstStyle/>
          <a:p>
            <a:r>
              <a:rPr lang="pt-BR" sz="3200" dirty="0"/>
              <a:t>Episódios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710B4-2C6E-6C2D-FECA-E67BB4B1F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4" y="3102383"/>
            <a:ext cx="4754880" cy="3341572"/>
          </a:xfrm>
        </p:spPr>
        <p:txBody>
          <a:bodyPr/>
          <a:lstStyle/>
          <a:p>
            <a:r>
              <a:rPr lang="pt-BR" dirty="0"/>
              <a:t>Representa uma série de iterações executadas pelo agente em relação ao ambiente, marcando até onde que um processo deve ir.</a:t>
            </a:r>
          </a:p>
          <a:p>
            <a:r>
              <a:rPr lang="pt-BR" dirty="0"/>
              <a:t>O objetivo é que ele marque onde que a iteração deve acabar.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1A32E-1131-EB16-2682-6210385883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24128" y="2314231"/>
            <a:ext cx="4754880" cy="822960"/>
          </a:xfrm>
        </p:spPr>
        <p:txBody>
          <a:bodyPr>
            <a:normAutofit/>
          </a:bodyPr>
          <a:lstStyle/>
          <a:p>
            <a:r>
              <a:rPr lang="pt-BR" sz="3200" dirty="0"/>
              <a:t>Incerteza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3BD45-BB68-929C-78CF-EE592E197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24128" y="3102383"/>
            <a:ext cx="4754880" cy="334157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Representa as chances de se avançar para um determinado próximo estado. Representando assim a medida de aleatoriedade do sistema e as chances de se avançar para um determinado próximo estado.</a:t>
            </a:r>
          </a:p>
        </p:txBody>
      </p:sp>
    </p:spTree>
    <p:extLst>
      <p:ext uri="{BB962C8B-B14F-4D97-AF65-F5344CB8AC3E}">
        <p14:creationId xmlns:p14="http://schemas.microsoft.com/office/powerpoint/2010/main" val="1727611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32CCE6ECF90FD4C87C3AA68A14FBD51" ma:contentTypeVersion="12" ma:contentTypeDescription="Crie um novo documento." ma:contentTypeScope="" ma:versionID="a7482851d572cb48257c09078111c22b">
  <xsd:schema xmlns:xsd="http://www.w3.org/2001/XMLSchema" xmlns:xs="http://www.w3.org/2001/XMLSchema" xmlns:p="http://schemas.microsoft.com/office/2006/metadata/properties" xmlns:ns3="2534b966-21ec-4dc6-b640-31626faa05f1" xmlns:ns4="7e454000-1008-4d2a-a360-f4be2f999845" targetNamespace="http://schemas.microsoft.com/office/2006/metadata/properties" ma:root="true" ma:fieldsID="41ad123b31e765e016fe5738d158167a" ns3:_="" ns4:_="">
    <xsd:import namespace="2534b966-21ec-4dc6-b640-31626faa05f1"/>
    <xsd:import namespace="7e454000-1008-4d2a-a360-f4be2f9998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34b966-21ec-4dc6-b640-31626faa05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454000-1008-4d2a-a360-f4be2f999845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1328B-8DF5-497B-AE42-09452C3A5F56}">
  <ds:schemaRefs>
    <ds:schemaRef ds:uri="http://schemas.microsoft.com/office/2006/metadata/properties"/>
    <ds:schemaRef ds:uri="http://www.w3.org/XML/1998/namespace"/>
    <ds:schemaRef ds:uri="http://purl.org/dc/terms/"/>
    <ds:schemaRef ds:uri="2534b966-21ec-4dc6-b640-31626faa05f1"/>
    <ds:schemaRef ds:uri="http://schemas.microsoft.com/office/infopath/2007/PartnerControls"/>
    <ds:schemaRef ds:uri="7e454000-1008-4d2a-a360-f4be2f999845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7561C09F-2936-4258-A063-4B5566A4A2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3B8367-6FA0-4FBC-B632-C6A6D8B5F6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34b966-21ec-4dc6-b640-31626faa05f1"/>
    <ds:schemaRef ds:uri="7e454000-1008-4d2a-a360-f4be2f9998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939</TotalTime>
  <Words>707</Words>
  <Application>Microsoft Office PowerPoint</Application>
  <PresentationFormat>Widescreen</PresentationFormat>
  <Paragraphs>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Tw Cen MT</vt:lpstr>
      <vt:lpstr>Tw Cen MT Condensed</vt:lpstr>
      <vt:lpstr>Wingdings 3</vt:lpstr>
      <vt:lpstr>Integral</vt:lpstr>
      <vt:lpstr>Reinforcement Learning</vt:lpstr>
      <vt:lpstr>Fundamentos de Aprendizado por Reforço</vt:lpstr>
      <vt:lpstr>Uma breve introdução</vt:lpstr>
      <vt:lpstr>Princípios básicos</vt:lpstr>
      <vt:lpstr>Reinforcement Learning: Uma comparação</vt:lpstr>
      <vt:lpstr>Conceitos Fundamentais</vt:lpstr>
      <vt:lpstr>Conceitos Fundamentais</vt:lpstr>
      <vt:lpstr>Conceitos Fundamentais</vt:lpstr>
      <vt:lpstr>Conceitos Fundamentais</vt:lpstr>
      <vt:lpstr>Q-learning: um Algoritmo clássico de RL</vt:lpstr>
      <vt:lpstr>Q-Learning: Introdução</vt:lpstr>
      <vt:lpstr>Q-learning: Conceitos chaves</vt:lpstr>
      <vt:lpstr>Q-learning: Conceitos chaves – Temporal difference</vt:lpstr>
      <vt:lpstr>Q-Learning: Conceitos chaves -ϵ-greedy Policy</vt:lpstr>
      <vt:lpstr>Q-learning: Funcionamento</vt:lpstr>
      <vt:lpstr>Aplicação em q-learning (grid world)</vt:lpstr>
      <vt:lpstr>Q-learning: uma visão geral comparativa</vt:lpstr>
      <vt:lpstr>Aplicações de RL em jogos </vt:lpstr>
      <vt:lpstr>Aplicações de rl em jogos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Yuri Santana Lopes</dc:creator>
  <cp:lastModifiedBy>Yuri Santana Lopes</cp:lastModifiedBy>
  <cp:revision>2</cp:revision>
  <dcterms:created xsi:type="dcterms:W3CDTF">2025-06-19T17:21:15Z</dcterms:created>
  <dcterms:modified xsi:type="dcterms:W3CDTF">2025-06-23T00:48:53Z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0x010100332CCE6ECF90FD4C87C3AA68A14FBD51</vt:lpwstr>
  </property>
</Properties>
</file>