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79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9415"/>
    <a:srgbClr val="0000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1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68B107-7EA8-49CC-A33A-AFF2882327B1}" type="datetimeFigureOut">
              <a:rPr lang="en-US" smtClean="0"/>
              <a:t>7/31/2019</a:t>
            </a:fld>
            <a:endParaRPr lang="en-US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89703-44FA-4A78-85F2-B7D8A1DB9B1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459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89703-44FA-4A78-85F2-B7D8A1DB9B1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623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89703-44FA-4A78-85F2-B7D8A1DB9B1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17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66A2-4767-4B79-B14A-500D1BD5FDC5}" type="datetimeFigureOut">
              <a:rPr lang="en-US" smtClean="0"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B249736-5766-415F-9BFB-F85BC3A6EEE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038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66A2-4767-4B79-B14A-500D1BD5FDC5}" type="datetimeFigureOut">
              <a:rPr lang="en-US" smtClean="0"/>
              <a:t>7/31/2019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B249736-5766-415F-9BFB-F85BC3A6EEE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312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66A2-4767-4B79-B14A-500D1BD5FDC5}" type="datetimeFigureOut">
              <a:rPr lang="en-US" smtClean="0"/>
              <a:t>7/31/2019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B249736-5766-415F-9BFB-F85BC3A6EEE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069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66A2-4767-4B79-B14A-500D1BD5FDC5}" type="datetimeFigureOut">
              <a:rPr lang="en-US" smtClean="0"/>
              <a:t>7/31/2019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B249736-5766-415F-9BFB-F85BC3A6EEE8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1308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66A2-4767-4B79-B14A-500D1BD5FDC5}" type="datetimeFigureOut">
              <a:rPr lang="en-US" smtClean="0"/>
              <a:t>7/31/2019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B249736-5766-415F-9BFB-F85BC3A6EEE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120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66A2-4767-4B79-B14A-500D1BD5FDC5}" type="datetimeFigureOut">
              <a:rPr lang="en-US" smtClean="0"/>
              <a:t>7/31/2019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9736-5766-415F-9BFB-F85BC3A6EEE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61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66A2-4767-4B79-B14A-500D1BD5FDC5}" type="datetimeFigureOut">
              <a:rPr lang="en-US" smtClean="0"/>
              <a:t>7/31/2019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9736-5766-415F-9BFB-F85BC3A6EEE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31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66A2-4767-4B79-B14A-500D1BD5FDC5}" type="datetimeFigureOut">
              <a:rPr lang="en-US" smtClean="0"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9736-5766-415F-9BFB-F85BC3A6EEE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824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75F66A2-4767-4B79-B14A-500D1BD5FDC5}" type="datetimeFigureOut">
              <a:rPr lang="en-US" smtClean="0"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B249736-5766-415F-9BFB-F85BC3A6EEE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163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66A2-4767-4B79-B14A-500D1BD5FDC5}" type="datetimeFigureOut">
              <a:rPr lang="en-US" smtClean="0"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9736-5766-415F-9BFB-F85BC3A6EEE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70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66A2-4767-4B79-B14A-500D1BD5FDC5}" type="datetimeFigureOut">
              <a:rPr lang="en-US" smtClean="0"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B249736-5766-415F-9BFB-F85BC3A6EEE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292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66A2-4767-4B79-B14A-500D1BD5FDC5}" type="datetimeFigureOut">
              <a:rPr lang="en-US" smtClean="0"/>
              <a:t>7/31/2019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9736-5766-415F-9BFB-F85BC3A6EEE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841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66A2-4767-4B79-B14A-500D1BD5FDC5}" type="datetimeFigureOut">
              <a:rPr lang="en-US" smtClean="0"/>
              <a:t>7/31/2019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9736-5766-415F-9BFB-F85BC3A6EEE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974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66A2-4767-4B79-B14A-500D1BD5FDC5}" type="datetimeFigureOut">
              <a:rPr lang="en-US" smtClean="0"/>
              <a:t>7/31/2019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9736-5766-415F-9BFB-F85BC3A6EEE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876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66A2-4767-4B79-B14A-500D1BD5FDC5}" type="datetimeFigureOut">
              <a:rPr lang="en-US" smtClean="0"/>
              <a:t>7/31/2019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9736-5766-415F-9BFB-F85BC3A6EEE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089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66A2-4767-4B79-B14A-500D1BD5FDC5}" type="datetimeFigureOut">
              <a:rPr lang="en-US" smtClean="0"/>
              <a:t>7/31/2019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9736-5766-415F-9BFB-F85BC3A6EEE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769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66A2-4767-4B79-B14A-500D1BD5FDC5}" type="datetimeFigureOut">
              <a:rPr lang="en-US" smtClean="0"/>
              <a:t>7/31/2019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9736-5766-415F-9BFB-F85BC3A6EEE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019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F66A2-4767-4B79-B14A-500D1BD5FDC5}" type="datetimeFigureOut">
              <a:rPr lang="en-US" smtClean="0"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49736-5766-415F-9BFB-F85BC3A6EEE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7023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SN" dirty="0" smtClean="0"/>
              <a:t>Résolution d’un système linéaire avec Gauss</a:t>
            </a:r>
            <a:endParaRPr lang="en-US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half" idx="2"/>
          </p:nvPr>
        </p:nvSpPr>
        <p:spPr>
          <a:xfrm>
            <a:off x="680322" y="2336873"/>
            <a:ext cx="4695241" cy="3599315"/>
          </a:xfrm>
        </p:spPr>
        <p:txBody>
          <a:bodyPr>
            <a:normAutofit/>
          </a:bodyPr>
          <a:lstStyle/>
          <a:p>
            <a:r>
              <a:rPr lang="fr-SN" sz="2400" dirty="0" smtClean="0"/>
              <a:t>Présenté par Mor Diaw</a:t>
            </a:r>
          </a:p>
          <a:p>
            <a:r>
              <a:rPr lang="fr-SN" sz="2400" dirty="0" smtClean="0"/>
              <a:t>Etudiant à l’Université de Thiès</a:t>
            </a:r>
          </a:p>
          <a:p>
            <a:r>
              <a:rPr lang="fr-SN" sz="2400" dirty="0" smtClean="0"/>
              <a:t>Filière : Licence informatique</a:t>
            </a:r>
          </a:p>
          <a:p>
            <a:r>
              <a:rPr lang="fr-SN" sz="2400" dirty="0" smtClean="0"/>
              <a:t>Niveau : 2eme année</a:t>
            </a:r>
          </a:p>
          <a:p>
            <a:r>
              <a:rPr lang="fr-SN" sz="2400" dirty="0" smtClean="0"/>
              <a:t>Année : 2018 / 2019</a:t>
            </a:r>
          </a:p>
          <a:p>
            <a:r>
              <a:rPr lang="fr-SN" sz="2400" dirty="0" smtClean="0"/>
              <a:t>Prof. M . Thiam</a:t>
            </a:r>
            <a:endParaRPr lang="en-US" sz="2400" dirty="0"/>
          </a:p>
        </p:txBody>
      </p:sp>
      <p:pic>
        <p:nvPicPr>
          <p:cNvPr id="9" name="Espace réservé pour une image  8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04" r="30804"/>
          <a:stretch>
            <a:fillRect/>
          </a:stretch>
        </p:blipFill>
        <p:spPr>
          <a:xfrm>
            <a:off x="5986014" y="2336873"/>
            <a:ext cx="5425849" cy="3599312"/>
          </a:xfrm>
        </p:spPr>
      </p:pic>
    </p:spTree>
    <p:extLst>
      <p:ext uri="{BB962C8B-B14F-4D97-AF65-F5344CB8AC3E}">
        <p14:creationId xmlns:p14="http://schemas.microsoft.com/office/powerpoint/2010/main" val="205974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oid </a:t>
            </a:r>
            <a:r>
              <a:rPr lang="en-US" dirty="0"/>
              <a:t>push_matrice(Matrice mat)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2198"/>
            <a:ext cx="7398139" cy="3502238"/>
          </a:xfrm>
        </p:spPr>
      </p:pic>
      <p:sp>
        <p:nvSpPr>
          <p:cNvPr id="5" name="ZoneTexte 4"/>
          <p:cNvSpPr txBox="1"/>
          <p:nvPr/>
        </p:nvSpPr>
        <p:spPr>
          <a:xfrm>
            <a:off x="7841672" y="2902933"/>
            <a:ext cx="422084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SN" sz="2800" dirty="0" smtClean="0"/>
              <a:t>Cette fonction permet d’enregistrer les données d’utilisateur dans la </a:t>
            </a:r>
            <a:r>
              <a:rPr lang="fr-SN" sz="2800" dirty="0"/>
              <a:t>partie</a:t>
            </a:r>
            <a:r>
              <a:rPr lang="fr-SN" sz="2800" dirty="0" smtClean="0"/>
              <a:t> </a:t>
            </a:r>
            <a:r>
              <a:rPr lang="fr-SN" sz="3200" b="1" dirty="0" smtClean="0">
                <a:solidFill>
                  <a:schemeClr val="bg1"/>
                </a:solidFill>
              </a:rPr>
              <a:t>matrice</a:t>
            </a:r>
            <a:r>
              <a:rPr lang="fr-SN" sz="2800" dirty="0" smtClean="0"/>
              <a:t> du </a:t>
            </a:r>
            <a:r>
              <a:rPr lang="fr-SN" sz="3200" b="1" dirty="0" smtClean="0">
                <a:solidFill>
                  <a:schemeClr val="bg1"/>
                </a:solidFill>
              </a:rPr>
              <a:t>systeme </a:t>
            </a:r>
            <a:r>
              <a:rPr lang="fr-SN" sz="2800" dirty="0" smtClean="0"/>
              <a:t>prise en paramètre.</a:t>
            </a:r>
            <a:endParaRPr lang="fr-SN" sz="2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65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Systeme create_systeme(int nb_equation)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40941"/>
            <a:ext cx="7620000" cy="4296291"/>
          </a:xfrm>
        </p:spPr>
      </p:pic>
      <p:sp>
        <p:nvSpPr>
          <p:cNvPr id="5" name="ZoneTexte 4"/>
          <p:cNvSpPr txBox="1"/>
          <p:nvPr/>
        </p:nvSpPr>
        <p:spPr>
          <a:xfrm>
            <a:off x="7841672" y="2303927"/>
            <a:ext cx="42208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SN" sz="2000" dirty="0" smtClean="0"/>
              <a:t>Cette fonction permet de créer un </a:t>
            </a:r>
            <a:r>
              <a:rPr lang="fr-SN" sz="2400" b="1" dirty="0" smtClean="0">
                <a:solidFill>
                  <a:schemeClr val="bg1"/>
                </a:solidFill>
              </a:rPr>
              <a:t>systeme</a:t>
            </a:r>
            <a:r>
              <a:rPr lang="fr-SN" sz="2000" b="1" dirty="0" smtClean="0"/>
              <a:t> </a:t>
            </a:r>
            <a:r>
              <a:rPr lang="fr-SN" sz="2000" dirty="0" smtClean="0"/>
              <a:t>complet. Elle utilise </a:t>
            </a:r>
            <a:r>
              <a:rPr lang="fr-SN" sz="2400" b="1" dirty="0" smtClean="0">
                <a:solidFill>
                  <a:schemeClr val="bg1"/>
                </a:solidFill>
              </a:rPr>
              <a:t>create_matrice() </a:t>
            </a:r>
            <a:r>
              <a:rPr lang="fr-SN" sz="2000" dirty="0" smtClean="0"/>
              <a:t>pour créer la partie matrice du système, </a:t>
            </a:r>
            <a:r>
              <a:rPr lang="fr-SN" sz="2400" b="1" dirty="0" smtClean="0">
                <a:solidFill>
                  <a:schemeClr val="bg1"/>
                </a:solidFill>
              </a:rPr>
              <a:t>push_matrice() </a:t>
            </a:r>
            <a:r>
              <a:rPr lang="fr-SN" sz="2000" dirty="0" smtClean="0"/>
              <a:t>pour ajouter les données dans la matrice et en fin elle alloue une espace mémoire pour le </a:t>
            </a:r>
            <a:r>
              <a:rPr lang="fr-SN" sz="2400" b="1" dirty="0" smtClean="0">
                <a:solidFill>
                  <a:schemeClr val="bg1"/>
                </a:solidFill>
              </a:rPr>
              <a:t>vecteur</a:t>
            </a:r>
            <a:r>
              <a:rPr lang="fr-SN" sz="2000" dirty="0" smtClean="0"/>
              <a:t> et ajoute les données avec une boucle </a:t>
            </a:r>
            <a:r>
              <a:rPr lang="fr-SN" sz="2400" b="1" dirty="0" smtClean="0">
                <a:solidFill>
                  <a:schemeClr val="bg1"/>
                </a:solidFill>
              </a:rPr>
              <a:t>for</a:t>
            </a:r>
            <a:r>
              <a:rPr lang="fr-SN" sz="2000" dirty="0" smtClean="0"/>
              <a:t>.</a:t>
            </a:r>
          </a:p>
          <a:p>
            <a:r>
              <a:rPr lang="fr-SN" sz="2000" dirty="0" smtClean="0"/>
              <a:t>Une fois terminer elle </a:t>
            </a:r>
            <a:r>
              <a:rPr lang="fr-SN" sz="2400" b="1" dirty="0" smtClean="0">
                <a:solidFill>
                  <a:schemeClr val="bg1"/>
                </a:solidFill>
              </a:rPr>
              <a:t>retourne le</a:t>
            </a:r>
            <a:r>
              <a:rPr lang="fr-SN" sz="2000" dirty="0" smtClean="0"/>
              <a:t> </a:t>
            </a:r>
            <a:r>
              <a:rPr lang="fr-SN" sz="2400" b="1" dirty="0" smtClean="0">
                <a:solidFill>
                  <a:schemeClr val="bg1"/>
                </a:solidFill>
              </a:rPr>
              <a:t>système tout entier</a:t>
            </a:r>
            <a:r>
              <a:rPr lang="fr-SN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8768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oid </a:t>
            </a:r>
            <a:r>
              <a:rPr lang="en-US" dirty="0"/>
              <a:t>show_systeme(Systeme s)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04"/>
          <a:stretch/>
        </p:blipFill>
        <p:spPr>
          <a:xfrm>
            <a:off x="0" y="2217267"/>
            <a:ext cx="7507714" cy="4114260"/>
          </a:xfrm>
        </p:spPr>
      </p:pic>
      <p:sp>
        <p:nvSpPr>
          <p:cNvPr id="5" name="ZoneTexte 4"/>
          <p:cNvSpPr txBox="1"/>
          <p:nvPr/>
        </p:nvSpPr>
        <p:spPr>
          <a:xfrm>
            <a:off x="7735626" y="2335405"/>
            <a:ext cx="44563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SN" sz="2400" dirty="0" smtClean="0"/>
              <a:t>Cette fonction permet d’afficher un systeme prise en paramètre </a:t>
            </a:r>
          </a:p>
          <a:p>
            <a:endParaRPr lang="fr-SN" sz="2400" dirty="0"/>
          </a:p>
          <a:p>
            <a:r>
              <a:rPr lang="fr-SN" sz="2400" i="1" dirty="0" smtClean="0"/>
              <a:t>Exemple :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6" r="14707"/>
          <a:stretch/>
        </p:blipFill>
        <p:spPr>
          <a:xfrm>
            <a:off x="8603672" y="4516581"/>
            <a:ext cx="2951019" cy="181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48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void </a:t>
            </a:r>
            <a:r>
              <a:rPr lang="en-US" dirty="0"/>
              <a:t>reduction(Systeme s, int j, int k, float u)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4546"/>
            <a:ext cx="8502855" cy="3574472"/>
          </a:xfrm>
        </p:spPr>
      </p:pic>
      <p:sp>
        <p:nvSpPr>
          <p:cNvPr id="7" name="ZoneTexte 6"/>
          <p:cNvSpPr txBox="1"/>
          <p:nvPr/>
        </p:nvSpPr>
        <p:spPr>
          <a:xfrm>
            <a:off x="8728365" y="2978728"/>
            <a:ext cx="34636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SN" sz="2400" dirty="0" smtClean="0"/>
              <a:t>Cette fonction permet de recalculer l’équation </a:t>
            </a:r>
            <a:r>
              <a:rPr lang="fr-SN" sz="3600" b="1" dirty="0" smtClean="0">
                <a:solidFill>
                  <a:schemeClr val="bg1"/>
                </a:solidFill>
              </a:rPr>
              <a:t>j</a:t>
            </a:r>
            <a:r>
              <a:rPr lang="fr-SN" sz="2400" dirty="0" smtClean="0"/>
              <a:t> à partir de </a:t>
            </a:r>
            <a:r>
              <a:rPr lang="fr-SN" sz="3600" b="1" dirty="0" smtClean="0">
                <a:solidFill>
                  <a:schemeClr val="bg1"/>
                </a:solidFill>
              </a:rPr>
              <a:t>u</a:t>
            </a:r>
            <a:r>
              <a:rPr lang="fr-SN" sz="2400" dirty="0" smtClean="0"/>
              <a:t> fois l’</a:t>
            </a:r>
            <a:r>
              <a:rPr lang="fr-SN" sz="2400" dirty="0"/>
              <a:t>é</a:t>
            </a:r>
            <a:r>
              <a:rPr lang="fr-SN" sz="2400" dirty="0" smtClean="0"/>
              <a:t>quation </a:t>
            </a:r>
            <a:r>
              <a:rPr lang="fr-SN" sz="3600" b="1" dirty="0" smtClean="0">
                <a:solidFill>
                  <a:schemeClr val="bg1"/>
                </a:solidFill>
              </a:rPr>
              <a:t>k</a:t>
            </a:r>
            <a:endParaRPr lang="fr-SN" sz="2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12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oid </a:t>
            </a:r>
            <a:r>
              <a:rPr lang="en-US" dirty="0"/>
              <a:t>permutation(Systeme s, int i, int j)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8400"/>
            <a:ext cx="7460880" cy="4120835"/>
          </a:xfrm>
        </p:spPr>
      </p:pic>
      <p:sp>
        <p:nvSpPr>
          <p:cNvPr id="5" name="ZoneTexte 4"/>
          <p:cNvSpPr txBox="1"/>
          <p:nvPr/>
        </p:nvSpPr>
        <p:spPr>
          <a:xfrm>
            <a:off x="7710262" y="3103418"/>
            <a:ext cx="420464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SN" sz="2800" dirty="0" smtClean="0"/>
              <a:t>Cette fonction permet de permuter la ligne </a:t>
            </a:r>
            <a:r>
              <a:rPr lang="fr-SN" sz="4000" b="1" dirty="0" smtClean="0">
                <a:solidFill>
                  <a:schemeClr val="bg1"/>
                </a:solidFill>
              </a:rPr>
              <a:t>i</a:t>
            </a:r>
            <a:r>
              <a:rPr lang="fr-SN" sz="2800" dirty="0" smtClean="0"/>
              <a:t> et la ligne </a:t>
            </a:r>
            <a:r>
              <a:rPr lang="fr-SN" sz="4000" b="1" dirty="0" smtClean="0">
                <a:solidFill>
                  <a:schemeClr val="bg1"/>
                </a:solidFill>
              </a:rPr>
              <a:t>j</a:t>
            </a:r>
            <a:r>
              <a:rPr lang="fr-SN" sz="2800" dirty="0" smtClean="0"/>
              <a:t> du </a:t>
            </a:r>
            <a:r>
              <a:rPr lang="fr-SN" sz="4000" b="1" dirty="0" smtClean="0">
                <a:solidFill>
                  <a:schemeClr val="bg1"/>
                </a:solidFill>
              </a:rPr>
              <a:t>systeme</a:t>
            </a:r>
            <a:r>
              <a:rPr lang="fr-SN" sz="2800" dirty="0" smtClean="0"/>
              <a:t> prise en paramètre</a:t>
            </a:r>
            <a:endParaRPr lang="fr-SN" sz="2800" dirty="0"/>
          </a:p>
        </p:txBody>
      </p:sp>
    </p:spTree>
    <p:extLst>
      <p:ext uri="{BB962C8B-B14F-4D97-AF65-F5344CB8AC3E}">
        <p14:creationId xmlns:p14="http://schemas.microsoft.com/office/powerpoint/2010/main" val="397146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 pivot_max(Matrice mat, int k)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0"/>
            <a:ext cx="8041045" cy="4100946"/>
          </a:xfrm>
        </p:spPr>
      </p:pic>
      <p:sp>
        <p:nvSpPr>
          <p:cNvPr id="5" name="ZoneTexte 4"/>
          <p:cNvSpPr txBox="1"/>
          <p:nvPr/>
        </p:nvSpPr>
        <p:spPr>
          <a:xfrm>
            <a:off x="8229600" y="2286000"/>
            <a:ext cx="37130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SN" sz="2400" dirty="0" smtClean="0"/>
              <a:t>Cette fonction permet de rechercher </a:t>
            </a:r>
            <a:r>
              <a:rPr lang="fr-SN" sz="3200" b="1" dirty="0" smtClean="0">
                <a:solidFill>
                  <a:schemeClr val="bg1"/>
                </a:solidFill>
              </a:rPr>
              <a:t>l’indice</a:t>
            </a:r>
            <a:r>
              <a:rPr lang="fr-SN" sz="2400" dirty="0" smtClean="0"/>
              <a:t> du </a:t>
            </a:r>
            <a:r>
              <a:rPr lang="fr-SN" sz="3200" b="1" dirty="0" smtClean="0">
                <a:solidFill>
                  <a:schemeClr val="bg1"/>
                </a:solidFill>
              </a:rPr>
              <a:t>pivot</a:t>
            </a:r>
            <a:r>
              <a:rPr lang="fr-SN" sz="2400" dirty="0" smtClean="0"/>
              <a:t> qui a la plus grand valeur à l’étape </a:t>
            </a:r>
            <a:r>
              <a:rPr lang="fr-SN" sz="3200" b="1" dirty="0" smtClean="0">
                <a:solidFill>
                  <a:schemeClr val="bg1"/>
                </a:solidFill>
              </a:rPr>
              <a:t>k</a:t>
            </a:r>
            <a:endParaRPr lang="fr-SN" sz="3200" dirty="0" smtClean="0"/>
          </a:p>
          <a:p>
            <a:r>
              <a:rPr lang="fr-SN" sz="2400" b="1" i="1" dirty="0" smtClean="0"/>
              <a:t>Exemple : pour k=0</a:t>
            </a:r>
            <a:endParaRPr lang="fr-SN" sz="3200" b="1" i="1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6" r="14707"/>
          <a:stretch/>
        </p:blipFill>
        <p:spPr>
          <a:xfrm>
            <a:off x="8877427" y="5046158"/>
            <a:ext cx="2611836" cy="1606340"/>
          </a:xfrm>
          <a:prstGeom prst="rect">
            <a:avLst/>
          </a:prstGeom>
        </p:spPr>
      </p:pic>
      <p:sp>
        <p:nvSpPr>
          <p:cNvPr id="8" name="Ellipse 7"/>
          <p:cNvSpPr/>
          <p:nvPr/>
        </p:nvSpPr>
        <p:spPr>
          <a:xfrm>
            <a:off x="8877427" y="5999019"/>
            <a:ext cx="443346" cy="512618"/>
          </a:xfrm>
          <a:prstGeom prst="ellipse">
            <a:avLst/>
          </a:prstGeom>
          <a:solidFill>
            <a:srgbClr val="F0941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12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void trianguler(Systeme s)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115127"/>
            <a:ext cx="9613861" cy="4587122"/>
          </a:xfrm>
        </p:spPr>
      </p:pic>
    </p:spTree>
    <p:extLst>
      <p:ext uri="{BB962C8B-B14F-4D97-AF65-F5344CB8AC3E}">
        <p14:creationId xmlns:p14="http://schemas.microsoft.com/office/powerpoint/2010/main" val="244146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void trianguler(Systeme s)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0321" y="2119745"/>
            <a:ext cx="11068334" cy="4572000"/>
          </a:xfrm>
        </p:spPr>
        <p:txBody>
          <a:bodyPr/>
          <a:lstStyle/>
          <a:p>
            <a:r>
              <a:rPr lang="fr-SN" dirty="0" smtClean="0"/>
              <a:t>On chercher </a:t>
            </a:r>
            <a:r>
              <a:rPr lang="fr-SN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l’indice</a:t>
            </a:r>
            <a:r>
              <a:rPr lang="fr-SN" dirty="0" smtClean="0"/>
              <a:t> du plus grand pivot</a:t>
            </a:r>
          </a:p>
          <a:p>
            <a:r>
              <a:rPr lang="fr-SN" dirty="0" smtClean="0"/>
              <a:t>On garder la valeur du plus grand pivot dans </a:t>
            </a:r>
            <a:r>
              <a:rPr lang="fr-SN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valeur_pivot</a:t>
            </a:r>
          </a:p>
          <a:p>
            <a:r>
              <a:rPr lang="fr-SN" dirty="0" smtClean="0"/>
              <a:t>On vérifie si </a:t>
            </a:r>
            <a:r>
              <a:rPr lang="fr-SN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valeur_pivot</a:t>
            </a:r>
            <a:r>
              <a:rPr lang="fr-SN" dirty="0" smtClean="0"/>
              <a:t> est non nulle</a:t>
            </a:r>
          </a:p>
          <a:p>
            <a:r>
              <a:rPr lang="fr-SN" dirty="0" smtClean="0"/>
              <a:t>Si non le système n’est pas </a:t>
            </a:r>
            <a:r>
              <a:rPr lang="fr-SN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inversible</a:t>
            </a:r>
            <a:r>
              <a:rPr lang="fr-SN" dirty="0" smtClean="0"/>
              <a:t> donc </a:t>
            </a:r>
            <a:r>
              <a:rPr lang="fr-SN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 de solution</a:t>
            </a:r>
          </a:p>
          <a:p>
            <a:r>
              <a:rPr lang="fr-SN" dirty="0" smtClean="0"/>
              <a:t>Si oui, on vérifie si l’indice du pivot est égale à i </a:t>
            </a:r>
          </a:p>
          <a:p>
            <a:r>
              <a:rPr lang="fr-SN" dirty="0" smtClean="0"/>
              <a:t>Si oui, pas besoin de permuter. Si non on permute la ligne i et indice</a:t>
            </a:r>
          </a:p>
          <a:p>
            <a:r>
              <a:rPr lang="fr-SN" dirty="0" smtClean="0"/>
              <a:t>On réduit toutes les lignes en dessous de la ligne i avec </a:t>
            </a:r>
            <a:r>
              <a:rPr lang="fr-SN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reduction()</a:t>
            </a:r>
          </a:p>
          <a:p>
            <a:r>
              <a:rPr lang="fr-SN" dirty="0" smtClean="0"/>
              <a:t>On appelle </a:t>
            </a:r>
            <a:r>
              <a:rPr lang="fr-SN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singuliere() </a:t>
            </a:r>
            <a:r>
              <a:rPr lang="fr-SN" dirty="0" smtClean="0"/>
              <a:t>au cas ou la matrice serait singuliere</a:t>
            </a:r>
          </a:p>
          <a:p>
            <a:r>
              <a:rPr lang="fr-SN" dirty="0" smtClean="0"/>
              <a:t>On refait le même travail jusqu’à trianguler la matrice toute entière</a:t>
            </a:r>
          </a:p>
        </p:txBody>
      </p:sp>
    </p:spTree>
    <p:extLst>
      <p:ext uri="{BB962C8B-B14F-4D97-AF65-F5344CB8AC3E}">
        <p14:creationId xmlns:p14="http://schemas.microsoft.com/office/powerpoint/2010/main" val="8177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float* resolution(Systeme s)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2036"/>
            <a:ext cx="12192000" cy="4765964"/>
          </a:xfrm>
        </p:spPr>
      </p:pic>
    </p:spTree>
    <p:extLst>
      <p:ext uri="{BB962C8B-B14F-4D97-AF65-F5344CB8AC3E}">
        <p14:creationId xmlns:p14="http://schemas.microsoft.com/office/powerpoint/2010/main" val="317277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float* resolution(Systeme s)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0321" y="2336873"/>
            <a:ext cx="10708115" cy="3599316"/>
          </a:xfrm>
        </p:spPr>
        <p:txBody>
          <a:bodyPr>
            <a:normAutofit/>
          </a:bodyPr>
          <a:lstStyle/>
          <a:p>
            <a:r>
              <a:rPr lang="fr-SN" sz="2800" dirty="0" smtClean="0"/>
              <a:t>Cette fonction appelle </a:t>
            </a:r>
            <a:r>
              <a:rPr lang="fr-SN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trianguler()</a:t>
            </a:r>
          </a:p>
          <a:p>
            <a:r>
              <a:rPr lang="fr-SN" sz="2800" dirty="0" smtClean="0"/>
              <a:t>Une fois le système trianguler</a:t>
            </a:r>
          </a:p>
          <a:p>
            <a:r>
              <a:rPr lang="fr-SN" sz="2800" dirty="0" smtClean="0"/>
              <a:t>Création d’un vecteur pour garder les solutions</a:t>
            </a:r>
          </a:p>
          <a:p>
            <a:r>
              <a:rPr lang="fr-SN" sz="2800" dirty="0" smtClean="0"/>
              <a:t>On calcule la dernière inconnue du systeme</a:t>
            </a:r>
            <a:endParaRPr lang="fr-SN" sz="2800" dirty="0"/>
          </a:p>
          <a:p>
            <a:r>
              <a:rPr lang="fr-SN" sz="2800" dirty="0" smtClean="0"/>
              <a:t>On calcule les autres inconnues en partant du dernière équation</a:t>
            </a:r>
          </a:p>
          <a:p>
            <a:r>
              <a:rPr lang="fr-SN" sz="2800" dirty="0" smtClean="0"/>
              <a:t>On retourner la solution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3859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SN" dirty="0" smtClean="0"/>
              <a:t>DOCUMENT EXPLICATIF DU PROJET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19064" y="2545879"/>
            <a:ext cx="10566799" cy="3599316"/>
          </a:xfrm>
        </p:spPr>
        <p:txBody>
          <a:bodyPr>
            <a:noAutofit/>
          </a:bodyPr>
          <a:lstStyle/>
          <a:p>
            <a:r>
              <a:rPr lang="fr-S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structures de données utilisées</a:t>
            </a:r>
          </a:p>
          <a:p>
            <a:r>
              <a:rPr lang="fr-S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fonctions utilisées dans le programme</a:t>
            </a:r>
            <a:endParaRPr lang="fr-S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S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complexité des fonctions du programme</a:t>
            </a:r>
          </a:p>
          <a:p>
            <a:r>
              <a:rPr lang="fr-S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Exemple</a:t>
            </a:r>
          </a:p>
          <a:p>
            <a:r>
              <a:rPr lang="fr-S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7621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 main(int argc, char const *argv[])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1886"/>
            <a:ext cx="8377498" cy="4583714"/>
          </a:xfrm>
        </p:spPr>
      </p:pic>
      <p:sp>
        <p:nvSpPr>
          <p:cNvPr id="5" name="ZoneTexte 4"/>
          <p:cNvSpPr txBox="1"/>
          <p:nvPr/>
        </p:nvSpPr>
        <p:spPr>
          <a:xfrm>
            <a:off x="8597000" y="2121886"/>
            <a:ext cx="33943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SN" sz="2400" dirty="0" smtClean="0"/>
              <a:t>On récupère le nombre d’équation dans n. On crée le systeme. On affiche le systeme avec </a:t>
            </a:r>
            <a:r>
              <a:rPr lang="fr-SN" sz="2400" b="1" dirty="0" smtClean="0">
                <a:solidFill>
                  <a:schemeClr val="bg1"/>
                </a:solidFill>
              </a:rPr>
              <a:t>show_systeme(). </a:t>
            </a:r>
            <a:r>
              <a:rPr lang="fr-SN" sz="2400" dirty="0" smtClean="0"/>
              <a:t>On appelle la fonction </a:t>
            </a:r>
            <a:r>
              <a:rPr lang="fr-SN" sz="2400" b="1" dirty="0" smtClean="0">
                <a:solidFill>
                  <a:schemeClr val="bg1"/>
                </a:solidFill>
              </a:rPr>
              <a:t>resolution() </a:t>
            </a:r>
            <a:r>
              <a:rPr lang="fr-SN" sz="2400" dirty="0" smtClean="0"/>
              <a:t>pour récupérer les solutions.</a:t>
            </a:r>
          </a:p>
          <a:p>
            <a:r>
              <a:rPr lang="fr-SN" sz="2400" dirty="0" smtClean="0"/>
              <a:t>Et en fin dans une boucle for, on affiche les solutions</a:t>
            </a:r>
            <a:endParaRPr lang="fr-SN" sz="2400" dirty="0"/>
          </a:p>
        </p:txBody>
      </p:sp>
    </p:spTree>
    <p:extLst>
      <p:ext uri="{BB962C8B-B14F-4D97-AF65-F5344CB8AC3E}">
        <p14:creationId xmlns:p14="http://schemas.microsoft.com/office/powerpoint/2010/main" val="134013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415636" y="2618509"/>
            <a:ext cx="7965474" cy="1183470"/>
          </a:xfrm>
        </p:spPr>
        <p:txBody>
          <a:bodyPr/>
          <a:lstStyle/>
          <a:p>
            <a:r>
              <a:rPr lang="fr-SN" dirty="0" smtClean="0"/>
              <a:t>Calcule de la complexité</a:t>
            </a:r>
            <a:endParaRPr lang="en-US" dirty="0"/>
          </a:p>
        </p:txBody>
      </p:sp>
      <p:sp>
        <p:nvSpPr>
          <p:cNvPr id="2" name="ZoneTexte 1"/>
          <p:cNvSpPr txBox="1"/>
          <p:nvPr/>
        </p:nvSpPr>
        <p:spPr>
          <a:xfrm>
            <a:off x="182879" y="4480560"/>
            <a:ext cx="102543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SN" sz="2400" b="1" dirty="0" smtClean="0"/>
              <a:t>On a choisi de calculer la complexité temporelle.</a:t>
            </a:r>
          </a:p>
          <a:p>
            <a:r>
              <a:rPr lang="fr-SN" sz="2400" b="1" dirty="0" smtClean="0"/>
              <a:t>Nos instructions élémentaires sont :</a:t>
            </a:r>
          </a:p>
          <a:p>
            <a:r>
              <a:rPr lang="fr-SN" sz="2400" b="1" dirty="0" smtClean="0"/>
              <a:t>Une affectation</a:t>
            </a:r>
          </a:p>
          <a:p>
            <a:r>
              <a:rPr lang="fr-SN" sz="2400" b="1" dirty="0" smtClean="0"/>
              <a:t>Une comparaison</a:t>
            </a:r>
          </a:p>
          <a:p>
            <a:r>
              <a:rPr lang="fr-SN" sz="2400" b="1" dirty="0" smtClean="0"/>
              <a:t>Les opération arithmétiques</a:t>
            </a:r>
          </a:p>
        </p:txBody>
      </p:sp>
    </p:spTree>
    <p:extLst>
      <p:ext uri="{BB962C8B-B14F-4D97-AF65-F5344CB8AC3E}">
        <p14:creationId xmlns:p14="http://schemas.microsoft.com/office/powerpoint/2010/main" val="269488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void </a:t>
            </a:r>
            <a:r>
              <a:rPr lang="en-US" sz="4400" dirty="0" err="1"/>
              <a:t>error_exit</a:t>
            </a:r>
            <a:r>
              <a:rPr lang="en-US" sz="4400" dirty="0"/>
              <a:t>(char *string)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0321" y="2336873"/>
            <a:ext cx="11290006" cy="3599316"/>
          </a:xfrm>
        </p:spPr>
        <p:txBody>
          <a:bodyPr>
            <a:normAutofit/>
          </a:bodyPr>
          <a:lstStyle/>
          <a:p>
            <a:r>
              <a:rPr lang="en-US" dirty="0" smtClean="0"/>
              <a:t>T(n) = T(printf()) + T(exit())</a:t>
            </a:r>
          </a:p>
          <a:p>
            <a:r>
              <a:rPr lang="en-US" sz="2800" dirty="0" smtClean="0"/>
              <a:t>Cette fonction fait </a:t>
            </a:r>
            <a:r>
              <a:rPr lang="fr-SN" sz="2800" dirty="0" smtClean="0"/>
              <a:t>seulement</a:t>
            </a:r>
            <a:r>
              <a:rPr lang="en-US" sz="2800" dirty="0" smtClean="0"/>
              <a:t> deux operations qui </a:t>
            </a:r>
            <a:r>
              <a:rPr lang="fr-SN" sz="2800" dirty="0" smtClean="0"/>
              <a:t>sont</a:t>
            </a:r>
            <a:r>
              <a:rPr lang="en-US" sz="2800" dirty="0" smtClean="0"/>
              <a:t> :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fr-FR" sz="3600" b="1" dirty="0" smtClean="0"/>
              <a:t>Afficher un message</a:t>
            </a:r>
          </a:p>
          <a:p>
            <a:r>
              <a:rPr lang="fr-SN" sz="3600" b="1" dirty="0" smtClean="0"/>
              <a:t>Quitter</a:t>
            </a:r>
            <a:r>
              <a:rPr lang="fr-FR" sz="3600" b="1" dirty="0" smtClean="0"/>
              <a:t> le programme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77341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SN" dirty="0" err="1"/>
              <a:t>void</a:t>
            </a:r>
            <a:r>
              <a:rPr lang="fr-SN" dirty="0"/>
              <a:t> </a:t>
            </a:r>
            <a:r>
              <a:rPr lang="fr-SN" dirty="0" err="1"/>
              <a:t>singuliere</a:t>
            </a:r>
            <a:r>
              <a:rPr lang="fr-SN" dirty="0"/>
              <a:t>(Matrice mat)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0321" y="2336873"/>
            <a:ext cx="11082188" cy="3599316"/>
          </a:xfrm>
        </p:spPr>
        <p:txBody>
          <a:bodyPr/>
          <a:lstStyle/>
          <a:p>
            <a:r>
              <a:rPr lang="fr-SN" dirty="0" smtClean="0"/>
              <a:t>T(n) = O(1) + </a:t>
            </a:r>
            <a:r>
              <a:rPr lang="en-US" dirty="0" smtClean="0"/>
              <a:t>T(printf()) </a:t>
            </a:r>
            <a:r>
              <a:rPr lang="en-US" dirty="0"/>
              <a:t>+ </a:t>
            </a:r>
            <a:r>
              <a:rPr lang="en-US" dirty="0" smtClean="0"/>
              <a:t>T(exit())</a:t>
            </a:r>
          </a:p>
          <a:p>
            <a:r>
              <a:rPr lang="fr-SN" dirty="0" smtClean="0"/>
              <a:t>Cette fonction est composée que de 3 instructions</a:t>
            </a:r>
          </a:p>
          <a:p>
            <a:pPr marL="0" indent="0">
              <a:buNone/>
            </a:pPr>
            <a:endParaRPr lang="fr-SN" dirty="0" smtClean="0"/>
          </a:p>
          <a:p>
            <a:r>
              <a:rPr lang="fr-SN" sz="2800" b="1" dirty="0" smtClean="0"/>
              <a:t>Un teste</a:t>
            </a:r>
          </a:p>
          <a:p>
            <a:r>
              <a:rPr lang="fr-SN" sz="2800" b="1" dirty="0" smtClean="0"/>
              <a:t>Afficher une message</a:t>
            </a:r>
          </a:p>
          <a:p>
            <a:r>
              <a:rPr lang="fr-SN" sz="2800" b="1" dirty="0" smtClean="0"/>
              <a:t>Quitter le programme</a:t>
            </a:r>
            <a:endParaRPr lang="fr-SN" sz="2800" b="1" dirty="0"/>
          </a:p>
        </p:txBody>
      </p:sp>
    </p:spTree>
    <p:extLst>
      <p:ext uri="{BB962C8B-B14F-4D97-AF65-F5344CB8AC3E}">
        <p14:creationId xmlns:p14="http://schemas.microsoft.com/office/powerpoint/2010/main" val="219285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SN" dirty="0" err="1"/>
              <a:t>void</a:t>
            </a:r>
            <a:r>
              <a:rPr lang="fr-SN" dirty="0"/>
              <a:t> </a:t>
            </a:r>
            <a:r>
              <a:rPr lang="fr-SN" dirty="0" err="1"/>
              <a:t>push_matrice</a:t>
            </a:r>
            <a:r>
              <a:rPr lang="fr-SN" dirty="0"/>
              <a:t>(Matrice mat)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0" y="2310747"/>
                <a:ext cx="12192000" cy="3599316"/>
              </a:xfrm>
            </p:spPr>
            <p:txBody>
              <a:bodyPr/>
              <a:lstStyle/>
              <a:p>
                <a:r>
                  <a:rPr lang="fr-SN" dirty="0" smtClean="0"/>
                  <a:t>T(n) =  (1+2n) + 2n*T(</a:t>
                </a:r>
                <a:r>
                  <a:rPr lang="fr-SN" dirty="0" err="1" smtClean="0"/>
                  <a:t>printf</a:t>
                </a:r>
                <a:r>
                  <a:rPr lang="fr-SN" dirty="0" smtClean="0"/>
                  <a:t>)) + n*</a:t>
                </a:r>
                <a:r>
                  <a:rPr lang="fr-SN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SN" dirty="0"/>
                      <m:t>(1+2</m:t>
                    </m:r>
                    <m:r>
                      <m:rPr>
                        <m:nor/>
                      </m:rPr>
                      <a:rPr lang="fr-SN" dirty="0"/>
                      <m:t>n</m:t>
                    </m:r>
                    <m:r>
                      <m:rPr>
                        <m:nor/>
                      </m:rPr>
                      <a:rPr lang="fr-SN" dirty="0"/>
                      <m:t>)</m:t>
                    </m:r>
                  </m:oMath>
                </a14:m>
                <a:r>
                  <a:rPr lang="fr-SN" dirty="0" smtClean="0"/>
                  <a:t> n *                                        + n*c5</a:t>
                </a:r>
              </a:p>
              <a:p>
                <a:pPr marL="0" indent="0">
                  <a:buNone/>
                </a:pPr>
                <a:endParaRPr lang="fr-SN" dirty="0" smtClean="0"/>
              </a:p>
              <a:p>
                <a:r>
                  <a:rPr lang="fr-SN" sz="2800" dirty="0" smtClean="0"/>
                  <a:t>1+2n = affectation dans for, n teste et n incrémentation</a:t>
                </a:r>
              </a:p>
              <a:p>
                <a:r>
                  <a:rPr lang="fr-SN" sz="2800" dirty="0" smtClean="0"/>
                  <a:t>2 </a:t>
                </a:r>
                <a:r>
                  <a:rPr lang="fr-SN" sz="2800" dirty="0" err="1" smtClean="0"/>
                  <a:t>printf</a:t>
                </a:r>
                <a:r>
                  <a:rPr lang="fr-SN" sz="2800" dirty="0" smtClean="0"/>
                  <a:t> n fois dans la </a:t>
                </a:r>
                <a:r>
                  <a:rPr lang="fr-SN" sz="2800" dirty="0" err="1" smtClean="0"/>
                  <a:t>premiere</a:t>
                </a:r>
                <a:r>
                  <a:rPr lang="fr-SN" sz="2800" dirty="0" smtClean="0"/>
                  <a:t> boucle</a:t>
                </a:r>
              </a:p>
              <a:p>
                <a:r>
                  <a:rPr lang="fr-SN" sz="2800" dirty="0" smtClean="0"/>
                  <a:t>n fois l’en tête de la </a:t>
                </a:r>
                <a:r>
                  <a:rPr lang="fr-SN" sz="2800" dirty="0" err="1" smtClean="0"/>
                  <a:t>deuxiéme</a:t>
                </a:r>
                <a:r>
                  <a:rPr lang="fr-SN" sz="2800" dirty="0" smtClean="0"/>
                  <a:t> boucle</a:t>
                </a:r>
              </a:p>
              <a:p>
                <a:r>
                  <a:rPr lang="fr-SN" sz="2800" dirty="0" smtClean="0"/>
                  <a:t>n*n </a:t>
                </a:r>
                <a:r>
                  <a:rPr lang="fr-SN" sz="2800" dirty="0" err="1" smtClean="0"/>
                  <a:t>prinft</a:t>
                </a:r>
                <a:r>
                  <a:rPr lang="fr-SN" sz="2800" dirty="0" smtClean="0"/>
                  <a:t> et </a:t>
                </a:r>
                <a:r>
                  <a:rPr lang="fr-SN" sz="2800" dirty="0" err="1" smtClean="0"/>
                  <a:t>scanf</a:t>
                </a:r>
                <a:endParaRPr lang="fr-SN" sz="2800" dirty="0" smtClean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310747"/>
                <a:ext cx="12192000" cy="3599316"/>
              </a:xfrm>
              <a:blipFill>
                <a:blip r:embed="rId2"/>
                <a:stretch>
                  <a:fillRect l="-900" t="-2373"/>
                </a:stretch>
              </a:blipFill>
            </p:spPr>
            <p:txBody>
              <a:bodyPr/>
              <a:lstStyle/>
              <a:p>
                <a:r>
                  <a:rPr lang="fr-S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287780" y="2310747"/>
                <a:ext cx="3784626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fr-S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fr-S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SN" b="0" i="1" smtClean="0">
                                <a:latin typeface="Cambria Math" panose="02040503050406030204" pitchFamily="18" charset="0"/>
                              </a:rPr>
                              <m:t>𝑝𝑟𝑖𝑛𝑡𝑓</m:t>
                            </m:r>
                            <m:d>
                              <m:dPr>
                                <m:ctrlPr>
                                  <a:rPr lang="fr-S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/>
                            </m:d>
                          </m:e>
                        </m:d>
                        <m:r>
                          <a:rPr lang="fr-S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S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fr-S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SN" b="0" i="1" smtClean="0">
                            <a:latin typeface="Cambria Math" panose="02040503050406030204" pitchFamily="18" charset="0"/>
                          </a:rPr>
                          <m:t>𝑠𝑐𝑎𝑛𝑓</m:t>
                        </m:r>
                        <m:d>
                          <m:dPr>
                            <m:ctrlPr>
                              <a:rPr lang="fr-S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/>
                        </m:d>
                        <m:r>
                          <a:rPr lang="fr-S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fr-SN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780" y="2310747"/>
                <a:ext cx="3784626" cy="404983"/>
              </a:xfrm>
              <a:prstGeom prst="rect">
                <a:avLst/>
              </a:prstGeom>
              <a:blipFill>
                <a:blip r:embed="rId3"/>
                <a:stretch>
                  <a:fillRect l="-7085" t="-104545" b="-168182"/>
                </a:stretch>
              </a:blipFill>
            </p:spPr>
            <p:txBody>
              <a:bodyPr/>
              <a:lstStyle/>
              <a:p>
                <a:r>
                  <a:rPr lang="fr-S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112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SN" dirty="0"/>
              <a:t>Matrice </a:t>
            </a:r>
            <a:r>
              <a:rPr lang="fr-SN" dirty="0" err="1"/>
              <a:t>create_matrice</a:t>
            </a:r>
            <a:r>
              <a:rPr lang="fr-SN" dirty="0"/>
              <a:t>(</a:t>
            </a:r>
            <a:r>
              <a:rPr lang="fr-SN" dirty="0" err="1"/>
              <a:t>int</a:t>
            </a:r>
            <a:r>
              <a:rPr lang="fr-SN" dirty="0"/>
              <a:t> </a:t>
            </a:r>
            <a:r>
              <a:rPr lang="fr-SN" dirty="0" err="1"/>
              <a:t>nb_equation</a:t>
            </a:r>
            <a:r>
              <a:rPr lang="fr-SN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0" y="2258496"/>
                <a:ext cx="11925336" cy="35993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fr-SN" sz="2800" dirty="0" smtClean="0"/>
                  <a:t>T(n) = 5+2*T(</a:t>
                </a:r>
                <a:r>
                  <a:rPr lang="fr-SN" sz="2800" dirty="0" err="1" smtClean="0"/>
                  <a:t>malloc</a:t>
                </a:r>
                <a:r>
                  <a:rPr lang="fr-SN" sz="2800" dirty="0" smtClean="0"/>
                  <a:t>)+2n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8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sz="28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fr-S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SN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fr-S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SN" sz="2800" b="0" i="1" smtClean="0">
                            <a:latin typeface="Cambria Math" panose="02040503050406030204" pitchFamily="18" charset="0"/>
                          </a:rPr>
                          <m:t>𝑚𝑎𝑙𝑙𝑜𝑐</m:t>
                        </m:r>
                        <m:r>
                          <a:rPr lang="fr-S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fr-SN" sz="2800" dirty="0" smtClean="0"/>
                  <a:t> + 1</a:t>
                </a:r>
              </a:p>
              <a:p>
                <a:pPr marL="0" indent="0">
                  <a:buNone/>
                </a:pPr>
                <a:endParaRPr lang="fr-SN" sz="2800" b="1" dirty="0" smtClean="0"/>
              </a:p>
              <a:p>
                <a:r>
                  <a:rPr lang="fr-SN" sz="2800" dirty="0" smtClean="0"/>
                  <a:t>5 : 3 premières affectations, un teste et une affectation dans la boucle</a:t>
                </a:r>
              </a:p>
              <a:p>
                <a:r>
                  <a:rPr lang="fr-SN" sz="2800" dirty="0" smtClean="0"/>
                  <a:t>+ 2 fois T(</a:t>
                </a:r>
                <a:r>
                  <a:rPr lang="fr-SN" sz="2800" dirty="0" err="1" smtClean="0"/>
                  <a:t>malloc</a:t>
                </a:r>
                <a:r>
                  <a:rPr lang="fr-SN" sz="2800" dirty="0" smtClean="0"/>
                  <a:t>)</a:t>
                </a:r>
                <a:endParaRPr lang="fr-SN" sz="2800" dirty="0"/>
              </a:p>
              <a:p>
                <a:r>
                  <a:rPr lang="fr-SN" sz="2800" dirty="0" smtClean="0"/>
                  <a:t>n fois 1 affectation + 1 teste + T(</a:t>
                </a:r>
                <a:r>
                  <a:rPr lang="fr-SN" sz="2800" dirty="0" err="1" smtClean="0"/>
                  <a:t>malloc</a:t>
                </a:r>
                <a:r>
                  <a:rPr lang="fr-SN" sz="2800" dirty="0" smtClean="0"/>
                  <a:t>)</a:t>
                </a:r>
              </a:p>
              <a:p>
                <a:r>
                  <a:rPr lang="fr-SN" sz="2800" dirty="0" smtClean="0"/>
                  <a:t>L’instruction retourner qui est à la fin</a:t>
                </a: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258496"/>
                <a:ext cx="11925336" cy="3599316"/>
              </a:xfrm>
              <a:blipFill>
                <a:blip r:embed="rId2"/>
                <a:stretch>
                  <a:fillRect l="-1022" t="-2876" r="-51"/>
                </a:stretch>
              </a:blipFill>
            </p:spPr>
            <p:txBody>
              <a:bodyPr/>
              <a:lstStyle/>
              <a:p>
                <a:r>
                  <a:rPr lang="fr-S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666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" y="2322432"/>
                <a:ext cx="12096205" cy="35993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SN" dirty="0" smtClean="0"/>
                  <a:t>6+2*T(</a:t>
                </a:r>
                <a:r>
                  <a:rPr lang="fr-SN" dirty="0" err="1" smtClean="0"/>
                  <a:t>malloc</a:t>
                </a:r>
                <a:r>
                  <a:rPr lang="fr-SN" dirty="0" smtClean="0"/>
                  <a:t>)+T(</a:t>
                </a:r>
                <a:r>
                  <a:rPr lang="fr-SN" dirty="0" err="1" smtClean="0"/>
                  <a:t>create_matrice</a:t>
                </a:r>
                <a:r>
                  <a:rPr lang="fr-SN" dirty="0" smtClean="0"/>
                  <a:t>)+T(</a:t>
                </a:r>
                <a:r>
                  <a:rPr lang="fr-SN" dirty="0" err="1" smtClean="0"/>
                  <a:t>printf</a:t>
                </a:r>
                <a:r>
                  <a:rPr lang="fr-SN" dirty="0" smtClean="0"/>
                  <a:t>)+T(</a:t>
                </a:r>
                <a:r>
                  <a:rPr lang="fr-SN" dirty="0" err="1" smtClean="0"/>
                  <a:t>push_matrice</a:t>
                </a:r>
                <a:r>
                  <a:rPr lang="fr-SN" dirty="0" smtClean="0"/>
                  <a:t>)+2n+n*(</a:t>
                </a:r>
                <a14:m>
                  <m:oMath xmlns:m="http://schemas.openxmlformats.org/officeDocument/2006/math">
                    <m:r>
                      <a:rPr lang="fr-SN" sz="20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fr-S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fr-SN" sz="2000" i="1">
                        <a:latin typeface="Cambria Math" panose="02040503050406030204" pitchFamily="18" charset="0"/>
                      </a:rPr>
                      <m:t>𝑝𝑟𝑖𝑛𝑡𝑓</m:t>
                    </m:r>
                    <m:r>
                      <a:rPr lang="fr-SN" sz="2000" i="1">
                        <a:latin typeface="Cambria Math" panose="02040503050406030204" pitchFamily="18" charset="0"/>
                      </a:rPr>
                      <m:t>)+</m:t>
                    </m:r>
                    <m:r>
                      <a:rPr lang="fr-SN" sz="20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fr-S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fr-SN" sz="2000" i="1">
                        <a:latin typeface="Cambria Math" panose="02040503050406030204" pitchFamily="18" charset="0"/>
                      </a:rPr>
                      <m:t>𝑠𝑐𝑎𝑛𝑓</m:t>
                    </m:r>
                    <m:r>
                      <a:rPr lang="fr-S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SN" dirty="0" smtClean="0"/>
                  <a:t>)</a:t>
                </a:r>
              </a:p>
              <a:p>
                <a:pPr marL="0" indent="0">
                  <a:buNone/>
                </a:pPr>
                <a:endParaRPr lang="fr-SN" dirty="0" smtClean="0"/>
              </a:p>
              <a:p>
                <a:pPr marL="0" indent="0">
                  <a:buNone/>
                </a:pPr>
                <a:r>
                  <a:rPr lang="fr-SN" sz="4000" baseline="30000" dirty="0" smtClean="0"/>
                  <a:t>6 : 3 affectations + 1 teste + 1 affectation dans la boucle + retourner matrice</a:t>
                </a:r>
              </a:p>
              <a:p>
                <a:pPr marL="0" indent="0">
                  <a:buNone/>
                </a:pPr>
                <a:r>
                  <a:rPr lang="fr-SN" sz="4000" baseline="30000" dirty="0" err="1" smtClean="0"/>
                  <a:t>Create_matrice</a:t>
                </a:r>
                <a:r>
                  <a:rPr lang="fr-SN" sz="4000" baseline="30000" dirty="0" smtClean="0"/>
                  <a:t> + </a:t>
                </a:r>
                <a:r>
                  <a:rPr lang="fr-SN" sz="4000" baseline="30000" dirty="0" err="1" smtClean="0"/>
                  <a:t>printf</a:t>
                </a:r>
                <a:r>
                  <a:rPr lang="fr-SN" sz="4000" baseline="30000" dirty="0" smtClean="0"/>
                  <a:t> + </a:t>
                </a:r>
                <a:r>
                  <a:rPr lang="fr-SN" sz="4000" baseline="30000" dirty="0" err="1" smtClean="0"/>
                  <a:t>push_matrice</a:t>
                </a:r>
                <a:endParaRPr lang="fr-SN" sz="4000" baseline="30000" dirty="0" smtClean="0"/>
              </a:p>
              <a:p>
                <a:pPr marL="0" indent="0">
                  <a:buNone/>
                </a:pPr>
                <a:r>
                  <a:rPr lang="fr-SN" sz="4000" baseline="30000" dirty="0" smtClean="0"/>
                  <a:t>2*n : teste et incrémentation dans la boucle for</a:t>
                </a:r>
              </a:p>
              <a:p>
                <a:pPr marL="0" indent="0">
                  <a:buNone/>
                </a:pPr>
                <a:r>
                  <a:rPr lang="fr-SN" sz="4000" baseline="30000" dirty="0" smtClean="0"/>
                  <a:t>Et en fin on a n fois un </a:t>
                </a:r>
                <a:r>
                  <a:rPr lang="fr-SN" sz="4000" baseline="30000" dirty="0" err="1" smtClean="0"/>
                  <a:t>printf</a:t>
                </a:r>
                <a:r>
                  <a:rPr lang="fr-SN" sz="4000" baseline="30000" dirty="0" smtClean="0"/>
                  <a:t> et un </a:t>
                </a:r>
                <a:r>
                  <a:rPr lang="fr-SN" sz="4000" baseline="30000" dirty="0" err="1" smtClean="0"/>
                  <a:t>scanf</a:t>
                </a:r>
                <a:endParaRPr lang="fr-SN" sz="4000" baseline="30000" dirty="0" smtClean="0"/>
              </a:p>
              <a:p>
                <a:pPr marL="0" indent="0">
                  <a:buNone/>
                </a:pPr>
                <a:endParaRPr lang="fr-SN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2322432"/>
                <a:ext cx="12096205" cy="3599316"/>
              </a:xfrm>
              <a:blipFill>
                <a:blip r:embed="rId2"/>
                <a:stretch>
                  <a:fillRect l="-958" t="-2373" r="-454"/>
                </a:stretch>
              </a:blipFill>
            </p:spPr>
            <p:txBody>
              <a:bodyPr/>
              <a:lstStyle/>
              <a:p>
                <a:r>
                  <a:rPr lang="fr-S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SN" dirty="0" err="1"/>
              <a:t>Systeme</a:t>
            </a:r>
            <a:r>
              <a:rPr lang="fr-SN" dirty="0"/>
              <a:t> </a:t>
            </a:r>
            <a:r>
              <a:rPr lang="fr-SN" dirty="0" err="1"/>
              <a:t>create_systeme</a:t>
            </a:r>
            <a:r>
              <a:rPr lang="fr-SN" dirty="0"/>
              <a:t>(</a:t>
            </a:r>
            <a:r>
              <a:rPr lang="fr-SN" dirty="0" err="1"/>
              <a:t>int</a:t>
            </a:r>
            <a:r>
              <a:rPr lang="fr-SN" dirty="0"/>
              <a:t> </a:t>
            </a:r>
            <a:r>
              <a:rPr lang="fr-SN" dirty="0" err="1"/>
              <a:t>nb_equation</a:t>
            </a:r>
            <a:r>
              <a:rPr lang="fr-S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583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SN" dirty="0" err="1"/>
              <a:t>void</a:t>
            </a:r>
            <a:r>
              <a:rPr lang="fr-SN" dirty="0"/>
              <a:t> show_systeme(</a:t>
            </a:r>
            <a:r>
              <a:rPr lang="fr-SN" dirty="0" err="1"/>
              <a:t>Systeme</a:t>
            </a:r>
            <a:r>
              <a:rPr lang="fr-SN" dirty="0"/>
              <a:t> s)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0321" y="2336873"/>
            <a:ext cx="10906433" cy="3599316"/>
          </a:xfrm>
        </p:spPr>
        <p:txBody>
          <a:bodyPr/>
          <a:lstStyle/>
          <a:p>
            <a:r>
              <a:rPr lang="fr-SN" dirty="0" smtClean="0"/>
              <a:t>(1+2n) + 2n*T(</a:t>
            </a:r>
            <a:r>
              <a:rPr lang="fr-SN" dirty="0" err="1" smtClean="0"/>
              <a:t>printf</a:t>
            </a:r>
            <a:r>
              <a:rPr lang="fr-SN" dirty="0" smtClean="0"/>
              <a:t>) + n * (</a:t>
            </a:r>
            <a:r>
              <a:rPr lang="fr-SN" dirty="0"/>
              <a:t>1+2n</a:t>
            </a:r>
            <a:r>
              <a:rPr lang="fr-SN" dirty="0" smtClean="0"/>
              <a:t>) + n*             </a:t>
            </a:r>
          </a:p>
          <a:p>
            <a:endParaRPr lang="fr-SN" dirty="0"/>
          </a:p>
          <a:p>
            <a:r>
              <a:rPr lang="fr-SN" dirty="0" smtClean="0"/>
              <a:t>(1+2n) : en tête des boucles</a:t>
            </a:r>
          </a:p>
          <a:p>
            <a:r>
              <a:rPr lang="fr-SN" dirty="0" smtClean="0"/>
              <a:t>n*T(</a:t>
            </a:r>
            <a:r>
              <a:rPr lang="fr-SN" dirty="0" err="1" smtClean="0"/>
              <a:t>printf</a:t>
            </a:r>
            <a:r>
              <a:rPr lang="fr-SN" dirty="0" smtClean="0"/>
              <a:t>) : Il y a deux </a:t>
            </a:r>
            <a:r>
              <a:rPr lang="fr-SN" dirty="0" err="1" smtClean="0"/>
              <a:t>printf</a:t>
            </a:r>
            <a:r>
              <a:rPr lang="fr-SN" dirty="0" smtClean="0"/>
              <a:t> dans la première boucle qui fait n itérations</a:t>
            </a:r>
          </a:p>
          <a:p>
            <a:r>
              <a:rPr lang="fr-SN" dirty="0" smtClean="0"/>
              <a:t>n fois l’en tête de la deuxième boucle</a:t>
            </a:r>
          </a:p>
          <a:p>
            <a:r>
              <a:rPr lang="fr-SN" dirty="0" smtClean="0"/>
              <a:t>n fois n*T(</a:t>
            </a:r>
            <a:r>
              <a:rPr lang="fr-SN" dirty="0" err="1" smtClean="0"/>
              <a:t>printf</a:t>
            </a:r>
            <a:r>
              <a:rPr lang="fr-SN" dirty="0" smtClean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989845" y="2336873"/>
                <a:ext cx="1744388" cy="3703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fr-S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fr-S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SN" b="0" i="1" smtClean="0">
                            <a:latin typeface="Cambria Math" panose="02040503050406030204" pitchFamily="18" charset="0"/>
                          </a:rPr>
                          <m:t>𝑝𝑟𝑖𝑛𝑡𝑓</m:t>
                        </m:r>
                        <m:r>
                          <a:rPr lang="fr-S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fr-SN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845" y="2336873"/>
                <a:ext cx="1744388" cy="370358"/>
              </a:xfrm>
              <a:prstGeom prst="rect">
                <a:avLst/>
              </a:prstGeom>
              <a:blipFill>
                <a:blip r:embed="rId2"/>
                <a:stretch>
                  <a:fillRect l="-15734" t="-118033" r="-350" b="-185246"/>
                </a:stretch>
              </a:blipFill>
            </p:spPr>
            <p:txBody>
              <a:bodyPr/>
              <a:lstStyle/>
              <a:p>
                <a:r>
                  <a:rPr lang="fr-S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724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void reduction(</a:t>
            </a:r>
            <a:r>
              <a:rPr lang="fr-FR" dirty="0" err="1"/>
              <a:t>Systeme</a:t>
            </a:r>
            <a:r>
              <a:rPr lang="en-US" dirty="0"/>
              <a:t> s, </a:t>
            </a:r>
            <a:r>
              <a:rPr lang="en-US" dirty="0" err="1"/>
              <a:t>int</a:t>
            </a:r>
            <a:r>
              <a:rPr lang="en-US" dirty="0"/>
              <a:t> j, </a:t>
            </a:r>
            <a:r>
              <a:rPr lang="en-US" dirty="0" err="1"/>
              <a:t>int</a:t>
            </a:r>
            <a:r>
              <a:rPr lang="en-US" dirty="0"/>
              <a:t> k, float u)</a:t>
            </a:r>
            <a:endParaRPr lang="fr-SN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0321" y="2820199"/>
            <a:ext cx="9613861" cy="3599316"/>
          </a:xfrm>
        </p:spPr>
        <p:txBody>
          <a:bodyPr/>
          <a:lstStyle/>
          <a:p>
            <a:r>
              <a:rPr lang="fr-SN" sz="3200" dirty="0" smtClean="0"/>
              <a:t>(1 + 2n) + n² + n = O(n²)</a:t>
            </a:r>
          </a:p>
          <a:p>
            <a:endParaRPr lang="fr-SN" sz="3200" dirty="0"/>
          </a:p>
          <a:p>
            <a:r>
              <a:rPr lang="fr-SN" sz="2800" dirty="0" smtClean="0"/>
              <a:t>1 + 2n : en tête de la boucle</a:t>
            </a:r>
          </a:p>
          <a:p>
            <a:r>
              <a:rPr lang="fr-SN" sz="2800" dirty="0"/>
              <a:t>n</a:t>
            </a:r>
            <a:r>
              <a:rPr lang="fr-SN" sz="2800" dirty="0" smtClean="0"/>
              <a:t>² : n fois n affectations dans la deuxième boucle</a:t>
            </a:r>
          </a:p>
          <a:p>
            <a:r>
              <a:rPr lang="fr-SN" sz="2800" dirty="0" smtClean="0"/>
              <a:t>n : n affectation dans la première boucle</a:t>
            </a:r>
          </a:p>
        </p:txBody>
      </p:sp>
    </p:spTree>
    <p:extLst>
      <p:ext uri="{BB962C8B-B14F-4D97-AF65-F5344CB8AC3E}">
        <p14:creationId xmlns:p14="http://schemas.microsoft.com/office/powerpoint/2010/main" val="325166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SN" dirty="0" err="1"/>
              <a:t>void</a:t>
            </a:r>
            <a:r>
              <a:rPr lang="fr-SN" dirty="0"/>
              <a:t> permutation(</a:t>
            </a:r>
            <a:r>
              <a:rPr lang="fr-SN" dirty="0" err="1"/>
              <a:t>Systeme</a:t>
            </a:r>
            <a:r>
              <a:rPr lang="fr-SN" dirty="0"/>
              <a:t> s, </a:t>
            </a:r>
            <a:r>
              <a:rPr lang="fr-SN" dirty="0" err="1"/>
              <a:t>int</a:t>
            </a:r>
            <a:r>
              <a:rPr lang="fr-SN" dirty="0"/>
              <a:t> i, </a:t>
            </a:r>
            <a:r>
              <a:rPr lang="fr-SN" dirty="0" err="1"/>
              <a:t>int</a:t>
            </a:r>
            <a:r>
              <a:rPr lang="fr-SN" dirty="0"/>
              <a:t> j)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1257" y="2361620"/>
            <a:ext cx="11769634" cy="3599316"/>
          </a:xfrm>
        </p:spPr>
        <p:txBody>
          <a:bodyPr/>
          <a:lstStyle/>
          <a:p>
            <a:pPr marL="0" indent="0">
              <a:buNone/>
            </a:pPr>
            <a:r>
              <a:rPr lang="fr-SN" sz="3200" dirty="0" smtClean="0"/>
              <a:t>(1+ 2n) + 3*n + 3 = O(n)</a:t>
            </a:r>
          </a:p>
          <a:p>
            <a:pPr marL="0" indent="0">
              <a:buNone/>
            </a:pPr>
            <a:endParaRPr lang="fr-SN" sz="3200" dirty="0"/>
          </a:p>
          <a:p>
            <a:pPr marL="0" indent="0">
              <a:buNone/>
            </a:pPr>
            <a:r>
              <a:rPr lang="fr-SN" sz="3200" dirty="0" smtClean="0"/>
              <a:t>(1 + 2n) : en tête de la boucle </a:t>
            </a:r>
          </a:p>
          <a:p>
            <a:pPr marL="0" indent="0">
              <a:buNone/>
            </a:pPr>
            <a:r>
              <a:rPr lang="fr-SN" sz="3200" dirty="0" smtClean="0"/>
              <a:t>3*n : affectations</a:t>
            </a:r>
          </a:p>
          <a:p>
            <a:pPr marL="0" indent="0">
              <a:buNone/>
            </a:pPr>
            <a:r>
              <a:rPr lang="fr-SN" sz="3200" dirty="0" smtClean="0"/>
              <a:t>3 : affectation pour changer le vecteur</a:t>
            </a:r>
          </a:p>
        </p:txBody>
      </p:sp>
    </p:spTree>
    <p:extLst>
      <p:ext uri="{BB962C8B-B14F-4D97-AF65-F5344CB8AC3E}">
        <p14:creationId xmlns:p14="http://schemas.microsoft.com/office/powerpoint/2010/main" val="120586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SN" dirty="0" smtClean="0"/>
              <a:t>STRUCTURES DE DONNEE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22" r="12796" b="-1"/>
          <a:stretch/>
        </p:blipFill>
        <p:spPr>
          <a:xfrm>
            <a:off x="695027" y="2022765"/>
            <a:ext cx="4874500" cy="1541150"/>
          </a:xfrm>
        </p:spPr>
      </p:pic>
      <p:sp>
        <p:nvSpPr>
          <p:cNvPr id="5" name="ZoneTexte 4"/>
          <p:cNvSpPr txBox="1"/>
          <p:nvPr/>
        </p:nvSpPr>
        <p:spPr>
          <a:xfrm>
            <a:off x="6014203" y="2431271"/>
            <a:ext cx="3676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SN" sz="3200" dirty="0" smtClean="0"/>
              <a:t>On a deux parties</a:t>
            </a:r>
            <a:endParaRPr lang="en-US" sz="3200" dirty="0"/>
          </a:p>
        </p:txBody>
      </p:sp>
      <p:sp>
        <p:nvSpPr>
          <p:cNvPr id="7" name="ZoneTexte 6"/>
          <p:cNvSpPr txBox="1"/>
          <p:nvPr/>
        </p:nvSpPr>
        <p:spPr>
          <a:xfrm>
            <a:off x="5736668" y="5550622"/>
            <a:ext cx="2115720" cy="523220"/>
          </a:xfrm>
          <a:prstGeom prst="rect">
            <a:avLst/>
          </a:prstGeom>
          <a:solidFill>
            <a:srgbClr val="F09415"/>
          </a:solidFill>
        </p:spPr>
        <p:txBody>
          <a:bodyPr wrap="square" rtlCol="0">
            <a:spAutoFit/>
          </a:bodyPr>
          <a:lstStyle/>
          <a:p>
            <a:r>
              <a:rPr lang="fr-SN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 vecteur</a:t>
            </a:r>
            <a:endParaRPr lang="en-US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736668" y="4221667"/>
            <a:ext cx="1991030" cy="52322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SN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 matrice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0" r="4569"/>
          <a:stretch/>
        </p:blipFill>
        <p:spPr>
          <a:xfrm>
            <a:off x="695027" y="3783165"/>
            <a:ext cx="4861497" cy="2803823"/>
          </a:xfrm>
          <a:prstGeom prst="rect">
            <a:avLst/>
          </a:prstGeom>
        </p:spPr>
      </p:pic>
      <p:sp>
        <p:nvSpPr>
          <p:cNvPr id="10" name="Rectangle à coins arrondis 9"/>
          <p:cNvSpPr/>
          <p:nvPr/>
        </p:nvSpPr>
        <p:spPr>
          <a:xfrm>
            <a:off x="1362346" y="4221667"/>
            <a:ext cx="2495283" cy="2013465"/>
          </a:xfrm>
          <a:prstGeom prst="roundRect">
            <a:avLst/>
          </a:prstGeom>
          <a:solidFill>
            <a:srgbClr val="000000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4037773" y="4221667"/>
            <a:ext cx="974350" cy="2013465"/>
          </a:xfrm>
          <a:prstGeom prst="roundRect">
            <a:avLst/>
          </a:prstGeom>
          <a:solidFill>
            <a:srgbClr val="F09415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ccolade fermante 14"/>
          <p:cNvSpPr/>
          <p:nvPr/>
        </p:nvSpPr>
        <p:spPr>
          <a:xfrm>
            <a:off x="8032532" y="3563915"/>
            <a:ext cx="468000" cy="3023073"/>
          </a:xfrm>
          <a:prstGeom prst="rightBrace">
            <a:avLst>
              <a:gd name="adj1" fmla="val 8333"/>
              <a:gd name="adj2" fmla="val 4679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ZoneTexte 15"/>
          <p:cNvSpPr txBox="1"/>
          <p:nvPr/>
        </p:nvSpPr>
        <p:spPr>
          <a:xfrm>
            <a:off x="8680676" y="4245407"/>
            <a:ext cx="3206559" cy="156966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SN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L’ensemble forme notre structure </a:t>
            </a:r>
            <a:r>
              <a:rPr lang="fr-SN" sz="4000" b="1" dirty="0" smtClean="0">
                <a:ln w="0"/>
                <a:solidFill>
                  <a:schemeClr val="tx1"/>
                </a:solidFill>
              </a:rPr>
              <a:t>systeme</a:t>
            </a:r>
            <a:endParaRPr lang="en-US" sz="4000" b="1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22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 animBg="1"/>
      <p:bldP spid="8" grpId="0" animBg="1"/>
      <p:bldP spid="10" grpId="0" animBg="1"/>
      <p:bldP spid="11" grpId="0" animBg="1"/>
      <p:bldP spid="15" grpId="0" animBg="1"/>
      <p:bldP spid="1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 pivot_max(Matrice mat, int k)</a:t>
            </a:r>
            <a:endParaRPr lang="fr-SN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0321" y="2336873"/>
            <a:ext cx="11037062" cy="3599316"/>
          </a:xfrm>
        </p:spPr>
        <p:txBody>
          <a:bodyPr/>
          <a:lstStyle/>
          <a:p>
            <a:pPr marL="0" indent="0">
              <a:buNone/>
            </a:pPr>
            <a:r>
              <a:rPr lang="fr-FR" sz="3200" dirty="0" smtClean="0"/>
              <a:t>1 + 1 + 4(n – k + 1) + 1 = O(n)</a:t>
            </a:r>
          </a:p>
          <a:p>
            <a:pPr marL="0" indent="0">
              <a:buNone/>
            </a:pPr>
            <a:endParaRPr lang="fr-FR" sz="3200" dirty="0"/>
          </a:p>
          <a:p>
            <a:pPr marL="0" indent="0">
              <a:buNone/>
            </a:pPr>
            <a:r>
              <a:rPr lang="fr-FR" dirty="0" smtClean="0"/>
              <a:t>Une affectation + une initialisation dans la boucle</a:t>
            </a:r>
          </a:p>
          <a:p>
            <a:pPr marL="0" indent="0">
              <a:buNone/>
            </a:pPr>
            <a:r>
              <a:rPr lang="fr-FR" dirty="0" smtClean="0"/>
              <a:t>4 : teste pour la boucle + incrémentation + teste dans la boucle + affectation</a:t>
            </a:r>
          </a:p>
          <a:p>
            <a:pPr marL="0" indent="0">
              <a:buNone/>
            </a:pPr>
            <a:r>
              <a:rPr lang="fr-FR" dirty="0" smtClean="0"/>
              <a:t>N-k+1 : nombre d’</a:t>
            </a:r>
            <a:r>
              <a:rPr lang="fr-FR" dirty="0" err="1" smtClean="0"/>
              <a:t>interation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1 : valeur retourner par la fonction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149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SN" dirty="0" err="1"/>
              <a:t>void</a:t>
            </a:r>
            <a:r>
              <a:rPr lang="fr-SN" dirty="0"/>
              <a:t> trianguler(</a:t>
            </a:r>
            <a:r>
              <a:rPr lang="fr-SN" dirty="0" err="1"/>
              <a:t>Systeme</a:t>
            </a:r>
            <a:r>
              <a:rPr lang="fr-SN" dirty="0"/>
              <a:t> s)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7567" y="2336873"/>
            <a:ext cx="11926388" cy="3599316"/>
          </a:xfrm>
        </p:spPr>
        <p:txBody>
          <a:bodyPr/>
          <a:lstStyle/>
          <a:p>
            <a:pPr marL="0" indent="0">
              <a:buNone/>
            </a:pPr>
            <a:endParaRPr lang="fr-SN" dirty="0"/>
          </a:p>
        </p:txBody>
      </p:sp>
    </p:spTree>
    <p:extLst>
      <p:ext uri="{BB962C8B-B14F-4D97-AF65-F5344CB8AC3E}">
        <p14:creationId xmlns:p14="http://schemas.microsoft.com/office/powerpoint/2010/main" val="172509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SN" dirty="0"/>
              <a:t>STRUCTURES DE DONNEE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09" y="2054415"/>
            <a:ext cx="7008469" cy="467889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5682375" y="5103543"/>
            <a:ext cx="2979699" cy="707886"/>
          </a:xfrm>
          <a:prstGeom prst="rect">
            <a:avLst/>
          </a:prstGeom>
          <a:solidFill>
            <a:srgbClr val="F09415"/>
          </a:solidFill>
        </p:spPr>
        <p:txBody>
          <a:bodyPr wrap="square" rtlCol="0">
            <a:spAutoFit/>
          </a:bodyPr>
          <a:lstStyle/>
          <a:p>
            <a:r>
              <a:rPr lang="fr-SN" sz="4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 systeme</a:t>
            </a:r>
            <a:endParaRPr lang="en-US" sz="4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682375" y="2740186"/>
            <a:ext cx="2812471" cy="707886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SN" sz="4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 matrice</a:t>
            </a:r>
            <a:endParaRPr lang="en-US" sz="4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870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SN" dirty="0" smtClean="0"/>
              <a:t>Les fonctions du programme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187988"/>
            <a:ext cx="8366697" cy="433750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9310255" y="3079466"/>
            <a:ext cx="26185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SN" sz="2400" dirty="0" smtClean="0"/>
              <a:t>On a définit l’ensemble de nos fonctions dans un fichier nommé</a:t>
            </a:r>
            <a:r>
              <a:rPr lang="fr-SN" sz="2400" b="1" dirty="0" smtClean="0"/>
              <a:t> </a:t>
            </a:r>
            <a:r>
              <a:rPr lang="fr-SN" sz="4000" b="1" dirty="0" smtClean="0"/>
              <a:t>module.h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9057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63236" y="2673927"/>
            <a:ext cx="8561220" cy="1072634"/>
          </a:xfrm>
        </p:spPr>
        <p:txBody>
          <a:bodyPr/>
          <a:lstStyle/>
          <a:p>
            <a:r>
              <a:rPr lang="fr-SN" sz="4800" dirty="0" smtClean="0"/>
              <a:t>Implémentation des fonctions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0560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fr-SN" dirty="0" smtClean="0"/>
              <a:t>oid error_exit(char *string)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40" y="2223439"/>
            <a:ext cx="7604696" cy="2944305"/>
          </a:xfrm>
        </p:spPr>
      </p:pic>
      <p:sp>
        <p:nvSpPr>
          <p:cNvPr id="5" name="ZoneTexte 4"/>
          <p:cNvSpPr txBox="1"/>
          <p:nvPr/>
        </p:nvSpPr>
        <p:spPr>
          <a:xfrm>
            <a:off x="8174439" y="2356763"/>
            <a:ext cx="38928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SN" sz="2800" b="1" dirty="0" smtClean="0"/>
              <a:t>Cette fonction  permet d’afficher un message erreur prise en paramètre et quitter le programme en suite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5932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fr-SN" dirty="0" smtClean="0"/>
              <a:t>oid singuliere(Matrice mat)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022763"/>
            <a:ext cx="8257311" cy="3568220"/>
          </a:xfrm>
        </p:spPr>
      </p:pic>
      <p:sp>
        <p:nvSpPr>
          <p:cNvPr id="5" name="Rectangle à coins arrondis 4"/>
          <p:cNvSpPr/>
          <p:nvPr/>
        </p:nvSpPr>
        <p:spPr>
          <a:xfrm>
            <a:off x="8589819" y="2617623"/>
            <a:ext cx="3172691" cy="2784763"/>
          </a:xfrm>
          <a:prstGeom prst="roundRect">
            <a:avLst/>
          </a:prstGeom>
          <a:solidFill>
            <a:srgbClr val="0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SN" sz="4000" dirty="0" smtClean="0"/>
              <a:t>2  3  1  6</a:t>
            </a:r>
          </a:p>
          <a:p>
            <a:pPr algn="ctr"/>
            <a:r>
              <a:rPr lang="fr-SN" sz="4000" dirty="0" smtClean="0"/>
              <a:t>0  6  8  7</a:t>
            </a:r>
          </a:p>
          <a:p>
            <a:pPr algn="ctr"/>
            <a:r>
              <a:rPr lang="fr-SN" sz="4000" dirty="0" smtClean="0"/>
              <a:t>0  0  3  2 </a:t>
            </a:r>
          </a:p>
          <a:p>
            <a:pPr algn="ctr"/>
            <a:r>
              <a:rPr lang="fr-SN" sz="4000" dirty="0" smtClean="0"/>
              <a:t>0  0  0  </a:t>
            </a:r>
            <a:r>
              <a:rPr lang="fr-SN" sz="4400" b="1" dirty="0" smtClean="0">
                <a:solidFill>
                  <a:srgbClr val="FF0000"/>
                </a:solidFill>
              </a:rPr>
              <a:t>0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486163" y="2234436"/>
            <a:ext cx="3318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SN" dirty="0" smtClean="0"/>
              <a:t>Exemple de matrice singulière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66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SN" dirty="0" smtClean="0"/>
              <a:t>Matrice create_matrice(int nb_equation);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135" r="6443" b="3135"/>
          <a:stretch/>
        </p:blipFill>
        <p:spPr>
          <a:xfrm>
            <a:off x="0" y="2221383"/>
            <a:ext cx="7703127" cy="4142509"/>
          </a:xfrm>
        </p:spPr>
      </p:pic>
      <p:sp>
        <p:nvSpPr>
          <p:cNvPr id="5" name="ZoneTexte 4"/>
          <p:cNvSpPr txBox="1"/>
          <p:nvPr/>
        </p:nvSpPr>
        <p:spPr>
          <a:xfrm>
            <a:off x="7813963" y="2092036"/>
            <a:ext cx="42208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SN" sz="2800" dirty="0" smtClean="0"/>
              <a:t>Cette fonction permet de faire l’allocation dynamique d’une matrice. Elle utilise </a:t>
            </a:r>
            <a:r>
              <a:rPr lang="fr-SN" sz="2800" b="1" dirty="0" smtClean="0">
                <a:solidFill>
                  <a:schemeClr val="bg1"/>
                </a:solidFill>
              </a:rPr>
              <a:t>error_exit()</a:t>
            </a:r>
            <a:r>
              <a:rPr lang="fr-SN" sz="2800" dirty="0" smtClean="0">
                <a:solidFill>
                  <a:schemeClr val="bg1"/>
                </a:solidFill>
              </a:rPr>
              <a:t> </a:t>
            </a:r>
            <a:r>
              <a:rPr lang="fr-SN" sz="2800" dirty="0" smtClean="0"/>
              <a:t>pour vérifier si l’allocation s’est bien passée, si oui retourner le matrice; si non afficher le message et quitter le programme </a:t>
            </a:r>
          </a:p>
        </p:txBody>
      </p:sp>
    </p:spTree>
    <p:extLst>
      <p:ext uri="{BB962C8B-B14F-4D97-AF65-F5344CB8AC3E}">
        <p14:creationId xmlns:p14="http://schemas.microsoft.com/office/powerpoint/2010/main" val="62709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832</TotalTime>
  <Words>1005</Words>
  <Application>Microsoft Office PowerPoint</Application>
  <PresentationFormat>Grand écran</PresentationFormat>
  <Paragraphs>143</Paragraphs>
  <Slides>31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Cambria Math</vt:lpstr>
      <vt:lpstr>Trebuchet MS</vt:lpstr>
      <vt:lpstr>Berlin</vt:lpstr>
      <vt:lpstr>Résolution d’un système linéaire avec Gauss</vt:lpstr>
      <vt:lpstr>DOCUMENT EXPLICATIF DU PROJET</vt:lpstr>
      <vt:lpstr>STRUCTURES DE DONNEE</vt:lpstr>
      <vt:lpstr>STRUCTURES DE DONNEE</vt:lpstr>
      <vt:lpstr>Les fonctions du programme</vt:lpstr>
      <vt:lpstr>Implémentation des fonctions</vt:lpstr>
      <vt:lpstr>void error_exit(char *string)</vt:lpstr>
      <vt:lpstr>void singuliere(Matrice mat)</vt:lpstr>
      <vt:lpstr>Matrice create_matrice(int nb_equation);</vt:lpstr>
      <vt:lpstr>void push_matrice(Matrice mat)</vt:lpstr>
      <vt:lpstr>Systeme create_systeme(int nb_equation)</vt:lpstr>
      <vt:lpstr>void show_systeme(Systeme s)</vt:lpstr>
      <vt:lpstr>void reduction(Systeme s, int j, int k, float u)</vt:lpstr>
      <vt:lpstr>void permutation(Systeme s, int i, int j)</vt:lpstr>
      <vt:lpstr>int pivot_max(Matrice mat, int k)</vt:lpstr>
      <vt:lpstr>void trianguler(Systeme s)</vt:lpstr>
      <vt:lpstr>void trianguler(Systeme s)</vt:lpstr>
      <vt:lpstr>float* resolution(Systeme s)</vt:lpstr>
      <vt:lpstr>float* resolution(Systeme s)</vt:lpstr>
      <vt:lpstr>int main(int argc, char const *argv[])</vt:lpstr>
      <vt:lpstr>Calcule de la complexité</vt:lpstr>
      <vt:lpstr>void error_exit(char *string)</vt:lpstr>
      <vt:lpstr>void singuliere(Matrice mat)</vt:lpstr>
      <vt:lpstr>void push_matrice(Matrice mat)</vt:lpstr>
      <vt:lpstr>Matrice create_matrice(int nb_equation)</vt:lpstr>
      <vt:lpstr>Systeme create_systeme(int nb_equation)</vt:lpstr>
      <vt:lpstr>void show_systeme(Systeme s)</vt:lpstr>
      <vt:lpstr>void reduction(Systeme s, int j, int k, float u)</vt:lpstr>
      <vt:lpstr>void permutation(Systeme s, int i, int j)</vt:lpstr>
      <vt:lpstr>int pivot_max(Matrice mat, int k)</vt:lpstr>
      <vt:lpstr>void trianguler(Systeme 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ryne</dc:creator>
  <cp:lastModifiedBy>ryne</cp:lastModifiedBy>
  <cp:revision>235</cp:revision>
  <dcterms:created xsi:type="dcterms:W3CDTF">2019-07-27T21:17:51Z</dcterms:created>
  <dcterms:modified xsi:type="dcterms:W3CDTF">2019-07-31T17:20:16Z</dcterms:modified>
</cp:coreProperties>
</file>