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0000"/>
    <a:srgbClr val="E5436A"/>
    <a:srgbClr val="BFBFBF"/>
    <a:srgbClr val="DD535D"/>
    <a:srgbClr val="E81C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53DC-6054-40C7-B829-09E056C93E8E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427-29F0-4040-97BE-C21E42BB157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53DC-6054-40C7-B829-09E056C93E8E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427-29F0-4040-97BE-C21E42BB157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7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53DC-6054-40C7-B829-09E056C93E8E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427-29F0-4040-97BE-C21E42BB157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8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53DC-6054-40C7-B829-09E056C93E8E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427-29F0-4040-97BE-C21E42BB157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0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53DC-6054-40C7-B829-09E056C93E8E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427-29F0-4040-97BE-C21E42BB157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53DC-6054-40C7-B829-09E056C93E8E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427-29F0-4040-97BE-C21E42BB157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6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53DC-6054-40C7-B829-09E056C93E8E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427-29F0-4040-97BE-C21E42BB157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0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53DC-6054-40C7-B829-09E056C93E8E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427-29F0-4040-97BE-C21E42BB157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53DC-6054-40C7-B829-09E056C93E8E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427-29F0-4040-97BE-C21E42BB157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9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53DC-6054-40C7-B829-09E056C93E8E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427-29F0-4040-97BE-C21E42BB157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7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53DC-6054-40C7-B829-09E056C93E8E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427-29F0-4040-97BE-C21E42BB157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1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53DC-6054-40C7-B829-09E056C93E8E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FD427-29F0-4040-97BE-C21E42BB157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0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89166"/>
          </a:xfrm>
          <a:prstGeom prst="rect">
            <a:avLst/>
          </a:prstGeom>
          <a:solidFill>
            <a:srgbClr val="E54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200" dirty="0" smtClean="0"/>
              <a:t>PRESENTATION DE PROJET </a:t>
            </a:r>
            <a:endParaRPr lang="en-US" sz="7200" dirty="0"/>
          </a:p>
        </p:txBody>
      </p:sp>
      <p:sp>
        <p:nvSpPr>
          <p:cNvPr id="5" name="Rectangle 4"/>
          <p:cNvSpPr/>
          <p:nvPr/>
        </p:nvSpPr>
        <p:spPr>
          <a:xfrm>
            <a:off x="446729" y="3280844"/>
            <a:ext cx="1129854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Résolution d’un système linéaire</a:t>
            </a:r>
            <a:endParaRPr lang="fr-FR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020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à coins arrondis 15"/>
          <p:cNvSpPr/>
          <p:nvPr/>
        </p:nvSpPr>
        <p:spPr>
          <a:xfrm>
            <a:off x="9326880" y="5277394"/>
            <a:ext cx="1227909" cy="1580606"/>
          </a:xfrm>
          <a:prstGeom prst="roundRect">
            <a:avLst/>
          </a:prstGeom>
          <a:solidFill>
            <a:srgbClr val="BFBFBF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489166"/>
          </a:xfrm>
          <a:prstGeom prst="rect">
            <a:avLst/>
          </a:prstGeom>
          <a:solidFill>
            <a:srgbClr val="E54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/>
              <a:t>LES FONCTIONS DU PROGRAMME</a:t>
            </a:r>
            <a:endParaRPr lang="en-US" sz="6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0652"/>
            <a:ext cx="7891008" cy="389572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046720" y="1760652"/>
            <a:ext cx="39765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dirty="0" err="1" smtClean="0"/>
              <a:t>reduireMatrice</a:t>
            </a:r>
            <a:r>
              <a:rPr lang="fr-FR" sz="2800" b="1" dirty="0" smtClean="0"/>
              <a:t>() </a:t>
            </a:r>
            <a:r>
              <a:rPr lang="fr-FR" sz="2800" dirty="0" smtClean="0"/>
              <a:t>Permet de créer une nouvelle matrice à partir d’une autre matrice prise en paramètre en supprimant la ligne </a:t>
            </a:r>
            <a:r>
              <a:rPr lang="fr-FR" sz="2800" b="1" dirty="0" smtClean="0"/>
              <a:t>‘’l’’ </a:t>
            </a:r>
            <a:r>
              <a:rPr lang="fr-FR" sz="2800" dirty="0" smtClean="0"/>
              <a:t>et la colonne </a:t>
            </a:r>
            <a:r>
              <a:rPr lang="fr-FR" sz="2800" b="1" dirty="0" smtClean="0"/>
              <a:t>‘’c’’</a:t>
            </a:r>
            <a:endParaRPr lang="en-US" sz="28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9512979" y="5388872"/>
            <a:ext cx="849086" cy="13515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fr-FR" sz="2000" dirty="0" smtClean="0"/>
              <a:t>1 2 3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/>
              <a:t>4 5 6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/>
              <a:t>7 8 9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11174140" y="5388872"/>
            <a:ext cx="647746" cy="13515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fr-FR" sz="2000" dirty="0" smtClean="0"/>
              <a:t>1  3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/>
              <a:t>7 9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800362" y="5388872"/>
            <a:ext cx="150223" cy="1351559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499916" y="5969725"/>
            <a:ext cx="849086" cy="287383"/>
          </a:xfrm>
          <a:prstGeom prst="rect">
            <a:avLst/>
          </a:prstGeom>
          <a:solidFill>
            <a:srgbClr val="DD535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15813" y="4869195"/>
            <a:ext cx="1817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/>
              <a:t>reduireMatrice</a:t>
            </a:r>
            <a:r>
              <a:rPr lang="fr-FR" b="1" dirty="0"/>
              <a:t>() </a:t>
            </a:r>
            <a:endParaRPr lang="en-US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8046720" y="5388872"/>
            <a:ext cx="849086" cy="13515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fr-FR" sz="2000" dirty="0" smtClean="0"/>
              <a:t>1 2 3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/>
              <a:t>4 5 6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/>
              <a:t>7 8 9</a:t>
            </a:r>
          </a:p>
        </p:txBody>
      </p:sp>
      <p:cxnSp>
        <p:nvCxnSpPr>
          <p:cNvPr id="20" name="Connecteur droit avec flèche 19"/>
          <p:cNvCxnSpPr>
            <a:stCxn id="18" idx="3"/>
            <a:endCxn id="16" idx="1"/>
          </p:cNvCxnSpPr>
          <p:nvPr/>
        </p:nvCxnSpPr>
        <p:spPr>
          <a:xfrm>
            <a:off x="8895806" y="6064651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endCxn id="9" idx="1"/>
          </p:cNvCxnSpPr>
          <p:nvPr/>
        </p:nvCxnSpPr>
        <p:spPr>
          <a:xfrm>
            <a:off x="10554789" y="6050719"/>
            <a:ext cx="619351" cy="13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672933" y="6050718"/>
            <a:ext cx="37544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Exemple : ligne 1,colonne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525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/>
      <p:bldP spid="7" grpId="0" animBg="1"/>
      <p:bldP spid="9" grpId="0" animBg="1"/>
      <p:bldP spid="14" grpId="0" animBg="1"/>
      <p:bldP spid="15" grpId="0" animBg="1"/>
      <p:bldP spid="17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89166"/>
          </a:xfrm>
          <a:prstGeom prst="rect">
            <a:avLst/>
          </a:prstGeom>
          <a:solidFill>
            <a:srgbClr val="E54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/>
              <a:t>LES FONCTIONS DU PROGRAMME</a:t>
            </a:r>
            <a:endParaRPr lang="en-US" sz="6000" dirty="0"/>
          </a:p>
        </p:txBody>
      </p:sp>
      <p:sp>
        <p:nvSpPr>
          <p:cNvPr id="6" name="ZoneTexte 5"/>
          <p:cNvSpPr txBox="1"/>
          <p:nvPr/>
        </p:nvSpPr>
        <p:spPr>
          <a:xfrm>
            <a:off x="822960" y="5484727"/>
            <a:ext cx="102852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La fonction </a:t>
            </a:r>
            <a:r>
              <a:rPr lang="fr-FR" sz="2800" b="1" dirty="0" err="1" smtClean="0"/>
              <a:t>determinant</a:t>
            </a:r>
            <a:r>
              <a:rPr lang="fr-FR" sz="2800" b="1" dirty="0" smtClean="0"/>
              <a:t>() </a:t>
            </a:r>
            <a:r>
              <a:rPr lang="fr-FR" sz="2800" dirty="0" smtClean="0"/>
              <a:t>permet de calculer le déterminant d’une matrice prise en paramètre.</a:t>
            </a:r>
            <a:endParaRPr lang="en-US" sz="28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04" y="1658983"/>
            <a:ext cx="11865669" cy="355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La fonction </a:t>
            </a:r>
            <a:r>
              <a:rPr lang="fr-FR" b="1" dirty="0" err="1" smtClean="0"/>
              <a:t>determinant</a:t>
            </a:r>
            <a:r>
              <a:rPr lang="fr-FR" b="1" dirty="0" smtClean="0"/>
              <a:t>()</a:t>
            </a:r>
            <a:r>
              <a:rPr lang="fr-FR" dirty="0" smtClean="0"/>
              <a:t> est récursive. On a un cas simple :</a:t>
            </a:r>
          </a:p>
          <a:p>
            <a:pPr marL="0" indent="0">
              <a:buNone/>
            </a:pPr>
            <a:r>
              <a:rPr lang="fr-FR" dirty="0" smtClean="0"/>
              <a:t>Si le nombre de ligne est égale à 1 : on retourne mat-&gt;tab[0][0]</a:t>
            </a:r>
          </a:p>
          <a:p>
            <a:pPr marL="0" indent="0">
              <a:buNone/>
            </a:pPr>
            <a:r>
              <a:rPr lang="fr-FR" dirty="0" smtClean="0"/>
              <a:t>Sinon on développe la matrice suivant la ligne 1</a:t>
            </a:r>
          </a:p>
          <a:p>
            <a:pPr marL="0" indent="0">
              <a:buNone/>
            </a:pPr>
            <a:r>
              <a:rPr lang="fr-FR" dirty="0" smtClean="0"/>
              <a:t>Exemple :</a:t>
            </a:r>
          </a:p>
          <a:p>
            <a:pPr marL="0" indent="0">
              <a:buNone/>
            </a:pPr>
            <a:r>
              <a:rPr lang="fr-FR" dirty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489166"/>
          </a:xfrm>
          <a:prstGeom prst="rect">
            <a:avLst/>
          </a:prstGeom>
          <a:solidFill>
            <a:srgbClr val="E54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/>
              <a:t>LES FONCTIONS DU PROGRAMME</a:t>
            </a:r>
            <a:endParaRPr lang="en-US" sz="6000" dirty="0"/>
          </a:p>
        </p:txBody>
      </p:sp>
      <p:sp>
        <p:nvSpPr>
          <p:cNvPr id="6" name="Rectangle 5"/>
          <p:cNvSpPr/>
          <p:nvPr/>
        </p:nvSpPr>
        <p:spPr>
          <a:xfrm>
            <a:off x="3383279" y="4014357"/>
            <a:ext cx="1175658" cy="16574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3600" dirty="0" smtClean="0"/>
              <a:t>1 2 3</a:t>
            </a:r>
          </a:p>
          <a:p>
            <a:r>
              <a:rPr lang="fr-FR" sz="3600" dirty="0" smtClean="0"/>
              <a:t>4 5 6</a:t>
            </a:r>
          </a:p>
          <a:p>
            <a:r>
              <a:rPr lang="fr-FR" sz="3600" dirty="0" smtClean="0"/>
              <a:t>7 8 9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67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576" y="1309159"/>
            <a:ext cx="1175658" cy="16574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3600" dirty="0" smtClean="0"/>
              <a:t>1 2 3</a:t>
            </a:r>
          </a:p>
          <a:p>
            <a:r>
              <a:rPr lang="fr-FR" sz="3600" dirty="0" smtClean="0"/>
              <a:t>4 5 6</a:t>
            </a:r>
          </a:p>
          <a:p>
            <a:r>
              <a:rPr lang="fr-FR" sz="3600" dirty="0" smtClean="0"/>
              <a:t>7 8 9</a:t>
            </a:r>
            <a:endParaRPr lang="en-US" sz="3600" dirty="0"/>
          </a:p>
        </p:txBody>
      </p:sp>
      <p:sp>
        <p:nvSpPr>
          <p:cNvPr id="5" name="ZoneTexte 4"/>
          <p:cNvSpPr txBox="1"/>
          <p:nvPr/>
        </p:nvSpPr>
        <p:spPr>
          <a:xfrm>
            <a:off x="483325" y="364480"/>
            <a:ext cx="309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On a pas un cas simple</a:t>
            </a:r>
          </a:p>
          <a:p>
            <a:r>
              <a:rPr lang="fr-FR" dirty="0" smtClean="0"/>
              <a:t>Développons suivant la ligne 1</a:t>
            </a:r>
            <a:r>
              <a:rPr lang="fr-FR" b="1" dirty="0" smtClean="0"/>
              <a:t> 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386251" y="1667253"/>
            <a:ext cx="762000" cy="10361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3600" dirty="0" smtClean="0"/>
              <a:t>5 6</a:t>
            </a:r>
          </a:p>
          <a:p>
            <a:r>
              <a:rPr lang="fr-FR" sz="3600" dirty="0" smtClean="0"/>
              <a:t>8 9</a:t>
            </a:r>
            <a:endParaRPr lang="en-US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854925" y="1876260"/>
            <a:ext cx="3448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(-1)²*(1)*</a:t>
            </a:r>
            <a:r>
              <a:rPr lang="fr-FR" sz="2800" dirty="0" err="1" smtClean="0"/>
              <a:t>determinant</a:t>
            </a:r>
            <a:endParaRPr lang="en-US" sz="3200" dirty="0"/>
          </a:p>
        </p:txBody>
      </p:sp>
      <p:sp>
        <p:nvSpPr>
          <p:cNvPr id="13" name="Flèche droite 12"/>
          <p:cNvSpPr/>
          <p:nvPr/>
        </p:nvSpPr>
        <p:spPr>
          <a:xfrm>
            <a:off x="1375410" y="1915801"/>
            <a:ext cx="434338" cy="4441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colade ouvrante 13"/>
          <p:cNvSpPr/>
          <p:nvPr/>
        </p:nvSpPr>
        <p:spPr>
          <a:xfrm>
            <a:off x="5240383" y="1510500"/>
            <a:ext cx="209006" cy="119290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ccolade fermante 14"/>
          <p:cNvSpPr/>
          <p:nvPr/>
        </p:nvSpPr>
        <p:spPr>
          <a:xfrm>
            <a:off x="6137365" y="1484374"/>
            <a:ext cx="187234" cy="121903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715897" y="1667253"/>
            <a:ext cx="762000" cy="10361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3600" dirty="0"/>
              <a:t>4</a:t>
            </a:r>
            <a:r>
              <a:rPr lang="fr-FR" sz="3600" dirty="0" smtClean="0"/>
              <a:t> 6</a:t>
            </a:r>
          </a:p>
          <a:p>
            <a:r>
              <a:rPr lang="fr-FR" sz="3600" dirty="0" smtClean="0"/>
              <a:t>7 9</a:t>
            </a:r>
            <a:endParaRPr lang="en-US" sz="3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566262" y="1876260"/>
            <a:ext cx="3879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+ (-1)^3*(2)*</a:t>
            </a:r>
            <a:r>
              <a:rPr lang="fr-FR" sz="2800" dirty="0" err="1" smtClean="0"/>
              <a:t>determinant</a:t>
            </a:r>
            <a:endParaRPr lang="en-US" sz="3200" dirty="0"/>
          </a:p>
        </p:txBody>
      </p:sp>
      <p:sp>
        <p:nvSpPr>
          <p:cNvPr id="21" name="Accolade ouvrante 20"/>
          <p:cNvSpPr/>
          <p:nvPr/>
        </p:nvSpPr>
        <p:spPr>
          <a:xfrm>
            <a:off x="10570029" y="1510500"/>
            <a:ext cx="209006" cy="119290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ccolade fermante 21"/>
          <p:cNvSpPr/>
          <p:nvPr/>
        </p:nvSpPr>
        <p:spPr>
          <a:xfrm>
            <a:off x="11467011" y="1484374"/>
            <a:ext cx="187234" cy="121903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èche vers le bas 22"/>
          <p:cNvSpPr/>
          <p:nvPr/>
        </p:nvSpPr>
        <p:spPr>
          <a:xfrm>
            <a:off x="5603965" y="2788318"/>
            <a:ext cx="326571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/>
          <p:cNvSpPr txBox="1"/>
          <p:nvPr/>
        </p:nvSpPr>
        <p:spPr>
          <a:xfrm>
            <a:off x="11560628" y="1983981"/>
            <a:ext cx="511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/>
              <a:t>…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193279" y="3392258"/>
            <a:ext cx="502919" cy="10361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3600" dirty="0" smtClean="0"/>
              <a:t>9</a:t>
            </a:r>
            <a:endParaRPr lang="en-US" sz="3600" dirty="0"/>
          </a:p>
        </p:txBody>
      </p:sp>
      <p:sp>
        <p:nvSpPr>
          <p:cNvPr id="26" name="ZoneTexte 25"/>
          <p:cNvSpPr txBox="1"/>
          <p:nvPr/>
        </p:nvSpPr>
        <p:spPr>
          <a:xfrm>
            <a:off x="3661953" y="3601265"/>
            <a:ext cx="3448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(-1)²*(5)*</a:t>
            </a:r>
            <a:r>
              <a:rPr lang="fr-FR" sz="2800" dirty="0" err="1" smtClean="0"/>
              <a:t>determinant</a:t>
            </a:r>
            <a:endParaRPr lang="en-US" sz="3200" dirty="0"/>
          </a:p>
        </p:txBody>
      </p:sp>
      <p:sp>
        <p:nvSpPr>
          <p:cNvPr id="27" name="Accolade ouvrante 26"/>
          <p:cNvSpPr/>
          <p:nvPr/>
        </p:nvSpPr>
        <p:spPr>
          <a:xfrm>
            <a:off x="7047411" y="3235505"/>
            <a:ext cx="209006" cy="119290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ccolade fermante 27"/>
          <p:cNvSpPr/>
          <p:nvPr/>
        </p:nvSpPr>
        <p:spPr>
          <a:xfrm>
            <a:off x="7635237" y="3222442"/>
            <a:ext cx="187234" cy="121903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èche vers le bas 29"/>
          <p:cNvSpPr/>
          <p:nvPr/>
        </p:nvSpPr>
        <p:spPr>
          <a:xfrm>
            <a:off x="7256417" y="4456985"/>
            <a:ext cx="326571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oneTexte 30"/>
          <p:cNvSpPr txBox="1"/>
          <p:nvPr/>
        </p:nvSpPr>
        <p:spPr>
          <a:xfrm>
            <a:off x="6087288" y="4914185"/>
            <a:ext cx="309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On a un cas simple</a:t>
            </a:r>
          </a:p>
          <a:p>
            <a:r>
              <a:rPr lang="fr-FR" dirty="0" smtClean="0"/>
              <a:t>Retournons maintenant 9</a:t>
            </a:r>
            <a:endParaRPr lang="en-US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4382587" y="526320"/>
            <a:ext cx="3095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On utilise la fonction </a:t>
            </a:r>
            <a:r>
              <a:rPr lang="fr-FR" b="1" dirty="0" err="1" smtClean="0"/>
              <a:t>reduireMatrice</a:t>
            </a:r>
            <a:r>
              <a:rPr lang="fr-FR" b="1" dirty="0" smtClean="0"/>
              <a:t>() pour crée une nouvelle matrice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097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1" grpId="0" animBg="1"/>
      <p:bldP spid="12" grpId="0"/>
      <p:bldP spid="13" grpId="0" animBg="1"/>
      <p:bldP spid="14" grpId="0" animBg="1"/>
      <p:bldP spid="15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 animBg="1"/>
      <p:bldP spid="30" grpId="0" animBg="1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5950132" y="5710069"/>
            <a:ext cx="2011680" cy="11202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489166"/>
          </a:xfrm>
          <a:prstGeom prst="rect">
            <a:avLst/>
          </a:prstGeom>
          <a:solidFill>
            <a:srgbClr val="E54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/>
              <a:t>LES FONCTIONS DU PROGRAMME</a:t>
            </a:r>
            <a:endParaRPr lang="en-US" sz="6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632"/>
            <a:ext cx="7850777" cy="380858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961812" y="1801759"/>
            <a:ext cx="41452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dirty="0" smtClean="0"/>
              <a:t>La fonction </a:t>
            </a:r>
            <a:r>
              <a:rPr lang="fr-FR" sz="2800" b="1" dirty="0" err="1" smtClean="0"/>
              <a:t>insertVecteur</a:t>
            </a:r>
            <a:r>
              <a:rPr lang="fr-FR" sz="2800" b="1" dirty="0" smtClean="0"/>
              <a:t>()</a:t>
            </a:r>
            <a:endParaRPr lang="fr-FR" sz="2800" dirty="0" smtClean="0"/>
          </a:p>
          <a:p>
            <a:pPr algn="just"/>
            <a:r>
              <a:rPr lang="fr-FR" sz="2800" dirty="0" smtClean="0"/>
              <a:t>Permet de créer une matrice à partir d’une autre prise en paramètre en remplaçant la colonne </a:t>
            </a:r>
            <a:r>
              <a:rPr lang="fr-FR" sz="2800" b="1" dirty="0" smtClean="0"/>
              <a:t>‘’col’’ </a:t>
            </a:r>
            <a:r>
              <a:rPr lang="fr-FR" sz="2800" dirty="0" smtClean="0"/>
              <a:t> par le vecteur du système. </a:t>
            </a:r>
            <a:endParaRPr lang="en-US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6244046" y="5793121"/>
            <a:ext cx="142385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2"/>
            </a:pPr>
            <a:r>
              <a:rPr lang="fr-FR" sz="2800" dirty="0" smtClean="0"/>
              <a:t> 1    1</a:t>
            </a:r>
          </a:p>
          <a:p>
            <a:pPr marL="342900" indent="-342900">
              <a:buAutoNum type="arabicPlain" startAt="2"/>
            </a:pPr>
            <a:r>
              <a:rPr lang="fr-FR" sz="2800" dirty="0" smtClean="0"/>
              <a:t> 7   -2</a:t>
            </a:r>
            <a:endParaRPr lang="en-US" sz="28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7099664" y="5852667"/>
            <a:ext cx="431074" cy="851655"/>
          </a:xfrm>
          <a:prstGeom prst="roundRect">
            <a:avLst/>
          </a:prstGeom>
          <a:solidFill>
            <a:srgbClr val="5B9BD5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283235" y="5844346"/>
            <a:ext cx="672737" cy="851655"/>
          </a:xfrm>
          <a:prstGeom prst="roundRect">
            <a:avLst/>
          </a:prstGeom>
          <a:solidFill>
            <a:srgbClr val="E81C4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èche droite 9"/>
          <p:cNvSpPr/>
          <p:nvPr/>
        </p:nvSpPr>
        <p:spPr>
          <a:xfrm>
            <a:off x="2240282" y="6152606"/>
            <a:ext cx="744583" cy="2090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594359" y="5741894"/>
            <a:ext cx="142385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2"/>
            </a:pPr>
            <a:r>
              <a:rPr lang="fr-FR" sz="2800" dirty="0" smtClean="0"/>
              <a:t> 1    1</a:t>
            </a:r>
          </a:p>
          <a:p>
            <a:pPr marL="342900" indent="-342900">
              <a:buAutoNum type="arabicPlain" startAt="2"/>
            </a:pPr>
            <a:r>
              <a:rPr lang="fr-FR" sz="2800" dirty="0" smtClean="0"/>
              <a:t> 7   -2</a:t>
            </a:r>
            <a:endParaRPr lang="en-US" sz="28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508762" y="5793119"/>
            <a:ext cx="431074" cy="851655"/>
          </a:xfrm>
          <a:prstGeom prst="roundRect">
            <a:avLst/>
          </a:prstGeom>
          <a:solidFill>
            <a:srgbClr val="5B9BD5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633548" y="5793119"/>
            <a:ext cx="672737" cy="851655"/>
          </a:xfrm>
          <a:prstGeom prst="roundRect">
            <a:avLst/>
          </a:prstGeom>
          <a:solidFill>
            <a:srgbClr val="E81C4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2984865" y="5988113"/>
            <a:ext cx="292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/>
              <a:t>insertVecteur</a:t>
            </a:r>
            <a:r>
              <a:rPr lang="fr-FR" sz="2400" dirty="0" smtClean="0"/>
              <a:t>(col = 1)</a:t>
            </a:r>
            <a:endParaRPr lang="en-US" sz="2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9704617" y="5812455"/>
            <a:ext cx="902424" cy="851655"/>
          </a:xfrm>
          <a:prstGeom prst="roundRect">
            <a:avLst/>
          </a:prstGeom>
          <a:solidFill>
            <a:srgbClr val="E81C4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2   1</a:t>
            </a:r>
          </a:p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3  -2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8617677" y="6114441"/>
            <a:ext cx="744583" cy="2090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à coins arrondis 17"/>
          <p:cNvSpPr/>
          <p:nvPr/>
        </p:nvSpPr>
        <p:spPr>
          <a:xfrm>
            <a:off x="10057506" y="4888409"/>
            <a:ext cx="1881053" cy="327305"/>
          </a:xfrm>
          <a:prstGeom prst="roundRect">
            <a:avLst/>
          </a:prstGeom>
          <a:solidFill>
            <a:srgbClr val="5B9BD5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int  *vecteur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10057504" y="5309220"/>
            <a:ext cx="1881054" cy="332201"/>
          </a:xfrm>
          <a:prstGeom prst="roundRect">
            <a:avLst/>
          </a:prstGeom>
          <a:solidFill>
            <a:srgbClr val="E81C4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Matrice mat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8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89166"/>
          </a:xfrm>
          <a:prstGeom prst="rect">
            <a:avLst/>
          </a:prstGeom>
          <a:solidFill>
            <a:srgbClr val="E54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/>
              <a:t>LES FONCTIONS DU PROGRAMME</a:t>
            </a:r>
            <a:endParaRPr lang="en-US" sz="6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8" y="1629894"/>
            <a:ext cx="10815359" cy="453281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53397" y="6162706"/>
            <a:ext cx="10285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Cette fonction utilise la méthode de </a:t>
            </a:r>
            <a:r>
              <a:rPr lang="fr-FR" sz="2800" b="1" dirty="0" smtClean="0"/>
              <a:t>Cramer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8837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89166"/>
          </a:xfrm>
          <a:prstGeom prst="rect">
            <a:avLst/>
          </a:prstGeom>
          <a:solidFill>
            <a:srgbClr val="E54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/>
              <a:t>LES FONCTIONS DU PROGRAMME</a:t>
            </a:r>
            <a:endParaRPr lang="en-US" sz="6000" dirty="0"/>
          </a:p>
        </p:txBody>
      </p:sp>
      <p:sp>
        <p:nvSpPr>
          <p:cNvPr id="5" name="ZoneTexte 4"/>
          <p:cNvSpPr txBox="1"/>
          <p:nvPr/>
        </p:nvSpPr>
        <p:spPr>
          <a:xfrm>
            <a:off x="518160" y="2325188"/>
            <a:ext cx="113908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On calcule le déterminant de la matrice associée.</a:t>
            </a:r>
          </a:p>
          <a:p>
            <a:r>
              <a:rPr lang="fr-FR" sz="3600" dirty="0" smtClean="0"/>
              <a:t>On vérifie si le déterminant est nul ou pas</a:t>
            </a:r>
          </a:p>
          <a:p>
            <a:r>
              <a:rPr lang="fr-FR" sz="3600" dirty="0" smtClean="0"/>
              <a:t>Si oui on affiche le : le système a une infinité de solution</a:t>
            </a:r>
          </a:p>
          <a:p>
            <a:r>
              <a:rPr lang="fr-FR" sz="3600" dirty="0" smtClean="0"/>
              <a:t>Si non on calcule le déterminant de chaque matrice </a:t>
            </a:r>
            <a:r>
              <a:rPr lang="fr-FR" sz="3600" dirty="0" err="1" smtClean="0"/>
              <a:t>apres</a:t>
            </a:r>
            <a:r>
              <a:rPr lang="fr-FR" sz="3600" dirty="0" smtClean="0"/>
              <a:t> avoir remplacé le vecteur et le divisé par le déterminant de la matrice associée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641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89166"/>
          </a:xfrm>
          <a:prstGeom prst="rect">
            <a:avLst/>
          </a:prstGeom>
          <a:solidFill>
            <a:srgbClr val="E54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/>
              <a:t>LA FONCTION MAIN</a:t>
            </a:r>
            <a:endParaRPr lang="en-US" sz="6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782459"/>
            <a:ext cx="8577242" cy="471454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948057" y="3539567"/>
            <a:ext cx="3243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Contrôle de saisie</a:t>
            </a:r>
          </a:p>
          <a:p>
            <a:r>
              <a:rPr lang="fr-FR" sz="2400" b="1" dirty="0" smtClean="0"/>
              <a:t>Création d’un système</a:t>
            </a:r>
          </a:p>
          <a:p>
            <a:r>
              <a:rPr lang="fr-FR" sz="2400" b="1" dirty="0" smtClean="0"/>
              <a:t>Calcule et affichage de la solution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1826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64827"/>
            <a:ext cx="12192000" cy="1489166"/>
          </a:xfrm>
          <a:prstGeom prst="rect">
            <a:avLst/>
          </a:prstGeom>
          <a:solidFill>
            <a:srgbClr val="E54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/>
              <a:t>FIN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4121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489166"/>
          </a:xfrm>
          <a:prstGeom prst="rect">
            <a:avLst/>
          </a:prstGeom>
          <a:solidFill>
            <a:srgbClr val="E54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/>
              <a:t>LA MODULARITE</a:t>
            </a:r>
            <a:endParaRPr lang="en-US" sz="6000" dirty="0"/>
          </a:p>
        </p:txBody>
      </p:sp>
      <p:sp>
        <p:nvSpPr>
          <p:cNvPr id="7" name="Organigramme : Carte perforée 6"/>
          <p:cNvSpPr/>
          <p:nvPr/>
        </p:nvSpPr>
        <p:spPr>
          <a:xfrm>
            <a:off x="757644" y="2582092"/>
            <a:ext cx="2037806" cy="2756262"/>
          </a:xfrm>
          <a:prstGeom prst="flowChartPunchedCar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MAIN.C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rganigramme : Carte perforée 7"/>
          <p:cNvSpPr/>
          <p:nvPr/>
        </p:nvSpPr>
        <p:spPr>
          <a:xfrm>
            <a:off x="5070565" y="2582092"/>
            <a:ext cx="2037806" cy="275626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FONCTION.C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rganigramme : Carte perforée 8"/>
          <p:cNvSpPr/>
          <p:nvPr/>
        </p:nvSpPr>
        <p:spPr>
          <a:xfrm>
            <a:off x="9383486" y="2582092"/>
            <a:ext cx="2037806" cy="2756262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HEADER.H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065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489166"/>
          </a:xfrm>
          <a:prstGeom prst="rect">
            <a:avLst/>
          </a:prstGeom>
          <a:solidFill>
            <a:srgbClr val="E54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200" dirty="0" smtClean="0"/>
              <a:t>HEADER.H</a:t>
            </a:r>
            <a:endParaRPr lang="en-US" sz="72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7" y="2240280"/>
            <a:ext cx="3932786" cy="451974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749" y="2240279"/>
            <a:ext cx="4955177" cy="45197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5509" y="1633890"/>
            <a:ext cx="38707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Bibliothèque et 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structures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11589" y="1633889"/>
            <a:ext cx="38707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Prototypes des fonctions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540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89166"/>
          </a:xfrm>
          <a:prstGeom prst="rect">
            <a:avLst/>
          </a:prstGeom>
          <a:solidFill>
            <a:srgbClr val="E54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smtClean="0"/>
              <a:t>LES STRUCTURES DU PROGRAMME</a:t>
            </a:r>
            <a:endParaRPr lang="en-US" sz="4800" dirty="0"/>
          </a:p>
        </p:txBody>
      </p:sp>
      <p:sp>
        <p:nvSpPr>
          <p:cNvPr id="5" name="ZoneTexte 4"/>
          <p:cNvSpPr txBox="1"/>
          <p:nvPr/>
        </p:nvSpPr>
        <p:spPr>
          <a:xfrm>
            <a:off x="718457" y="2282592"/>
            <a:ext cx="1123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: </a:t>
            </a:r>
          </a:p>
          <a:p>
            <a:r>
              <a:rPr lang="fr-FR" dirty="0"/>
              <a:t>	</a:t>
            </a:r>
            <a:endParaRPr lang="en-US" dirty="0"/>
          </a:p>
        </p:txBody>
      </p:sp>
      <p:sp>
        <p:nvSpPr>
          <p:cNvPr id="6" name="Accolade ouvrante 5"/>
          <p:cNvSpPr/>
          <p:nvPr/>
        </p:nvSpPr>
        <p:spPr>
          <a:xfrm>
            <a:off x="1985554" y="2005594"/>
            <a:ext cx="287383" cy="1063898"/>
          </a:xfrm>
          <a:prstGeom prst="leftBrace">
            <a:avLst>
              <a:gd name="adj1" fmla="val 8333"/>
              <a:gd name="adj2" fmla="val 489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272937" y="2005594"/>
            <a:ext cx="1345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2x + y = 1</a:t>
            </a:r>
          </a:p>
          <a:p>
            <a:endParaRPr lang="fr-FR" dirty="0"/>
          </a:p>
          <a:p>
            <a:r>
              <a:rPr lang="fr-FR" dirty="0" smtClean="0"/>
              <a:t>3x + 7y = -2</a:t>
            </a:r>
          </a:p>
          <a:p>
            <a:r>
              <a:rPr lang="fr-FR" dirty="0"/>
              <a:t>	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769" y="1753187"/>
            <a:ext cx="5111299" cy="477054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240280" y="3429114"/>
            <a:ext cx="99931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2"/>
            </a:pPr>
            <a:r>
              <a:rPr lang="fr-FR" sz="2800" dirty="0" smtClean="0"/>
              <a:t>  1</a:t>
            </a:r>
          </a:p>
          <a:p>
            <a:pPr marL="342900" indent="-342900">
              <a:buAutoNum type="arabicPlain" startAt="2"/>
            </a:pPr>
            <a:r>
              <a:rPr lang="fr-FR" sz="2800" dirty="0" smtClean="0"/>
              <a:t>  7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31602" y="3676795"/>
            <a:ext cx="15539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Matrice </a:t>
            </a: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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233748" y="4691617"/>
            <a:ext cx="142385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2"/>
            </a:pPr>
            <a:r>
              <a:rPr lang="fr-FR" sz="2800" dirty="0" smtClean="0"/>
              <a:t> 1    1</a:t>
            </a:r>
          </a:p>
          <a:p>
            <a:pPr marL="342900" indent="-342900">
              <a:buAutoNum type="arabicPlain" startAt="2"/>
            </a:pPr>
            <a:r>
              <a:rPr lang="fr-FR" sz="2800" dirty="0" smtClean="0"/>
              <a:t> 7   -2</a:t>
            </a:r>
            <a:endParaRPr lang="en-US" sz="28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148151" y="4742842"/>
            <a:ext cx="431074" cy="851655"/>
          </a:xfrm>
          <a:prstGeom prst="roundRect">
            <a:avLst/>
          </a:prstGeom>
          <a:solidFill>
            <a:srgbClr val="5B9BD5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016" y="4937836"/>
            <a:ext cx="16251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Système </a:t>
            </a: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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2272937" y="4742842"/>
            <a:ext cx="672737" cy="851655"/>
          </a:xfrm>
          <a:prstGeom prst="roundRect">
            <a:avLst/>
          </a:prstGeom>
          <a:solidFill>
            <a:srgbClr val="E81C4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061653" y="4691617"/>
            <a:ext cx="1881053" cy="327305"/>
          </a:xfrm>
          <a:prstGeom prst="roundRect">
            <a:avLst/>
          </a:prstGeom>
          <a:solidFill>
            <a:srgbClr val="5B9BD5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int  *vecteur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4061652" y="5313523"/>
            <a:ext cx="1881054" cy="332201"/>
          </a:xfrm>
          <a:prstGeom prst="roundRect">
            <a:avLst/>
          </a:prstGeom>
          <a:solidFill>
            <a:srgbClr val="E81C4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Matrice mat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4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89166"/>
          </a:xfrm>
          <a:prstGeom prst="rect">
            <a:avLst/>
          </a:prstGeom>
          <a:solidFill>
            <a:srgbClr val="E54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/>
              <a:t>LES FONCTIONS DU PROGRAMME</a:t>
            </a:r>
            <a:endParaRPr lang="en-US" sz="6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0" y="4493623"/>
            <a:ext cx="7811588" cy="219456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0" y="1672046"/>
            <a:ext cx="7811587" cy="263869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464731" y="2070079"/>
            <a:ext cx="3727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La fonction </a:t>
            </a:r>
            <a:r>
              <a:rPr lang="fr-FR" sz="2800" b="1" dirty="0" smtClean="0"/>
              <a:t>puissance()</a:t>
            </a:r>
            <a:r>
              <a:rPr lang="fr-FR" sz="2800" dirty="0" smtClean="0"/>
              <a:t> permet de calculer la puissance d’un nombre.</a:t>
            </a:r>
            <a:endParaRPr lang="en-US" sz="2800" dirty="0"/>
          </a:p>
        </p:txBody>
      </p:sp>
      <p:sp>
        <p:nvSpPr>
          <p:cNvPr id="12" name="Accolade fermante 11"/>
          <p:cNvSpPr/>
          <p:nvPr/>
        </p:nvSpPr>
        <p:spPr>
          <a:xfrm>
            <a:off x="8202706" y="1672046"/>
            <a:ext cx="305824" cy="273013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8673353" y="4467518"/>
            <a:ext cx="37272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La fonction </a:t>
            </a:r>
            <a:r>
              <a:rPr lang="fr-FR" sz="2800" b="1" dirty="0" err="1" smtClean="0"/>
              <a:t>getError</a:t>
            </a:r>
            <a:r>
              <a:rPr lang="fr-FR" sz="2800" b="1" dirty="0" smtClean="0"/>
              <a:t>()</a:t>
            </a:r>
            <a:r>
              <a:rPr lang="fr-FR" sz="2800" dirty="0" smtClean="0"/>
              <a:t> permet d’afficher une chaine prise en argument et de quitter le programme.</a:t>
            </a:r>
            <a:endParaRPr lang="en-US" sz="2800" dirty="0"/>
          </a:p>
        </p:txBody>
      </p:sp>
      <p:sp>
        <p:nvSpPr>
          <p:cNvPr id="14" name="Accolade fermante 13"/>
          <p:cNvSpPr/>
          <p:nvPr/>
        </p:nvSpPr>
        <p:spPr>
          <a:xfrm>
            <a:off x="8202706" y="4493624"/>
            <a:ext cx="349623" cy="219456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6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89166"/>
          </a:xfrm>
          <a:prstGeom prst="rect">
            <a:avLst/>
          </a:prstGeom>
          <a:solidFill>
            <a:srgbClr val="E54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/>
              <a:t>LES FONCTIONS DU PROGRAMME</a:t>
            </a:r>
            <a:endParaRPr lang="en-US" sz="6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03" y="2093515"/>
            <a:ext cx="7251932" cy="365267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458635" y="2581025"/>
            <a:ext cx="47333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La fonction </a:t>
            </a:r>
            <a:r>
              <a:rPr lang="fr-FR" sz="2800" b="1" dirty="0" err="1" smtClean="0"/>
              <a:t>allocMatrice</a:t>
            </a:r>
            <a:r>
              <a:rPr lang="fr-FR" sz="2800" b="1" dirty="0" smtClean="0"/>
              <a:t>() </a:t>
            </a:r>
            <a:r>
              <a:rPr lang="fr-FR" sz="2800" dirty="0" smtClean="0"/>
              <a:t>permet de faire l’allocation dynamique d’une matrice. Elle prend en paramètre le nombre de ligne et le nombre de colonne.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112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89166"/>
          </a:xfrm>
          <a:prstGeom prst="rect">
            <a:avLst/>
          </a:prstGeom>
          <a:solidFill>
            <a:srgbClr val="E54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/>
              <a:t>LES FONCTIONS DU PROGRAMME</a:t>
            </a:r>
            <a:endParaRPr lang="en-US" sz="6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0" y="2003445"/>
            <a:ext cx="6543446" cy="387484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079813" y="2745729"/>
            <a:ext cx="47333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La fonction </a:t>
            </a:r>
            <a:r>
              <a:rPr lang="fr-FR" sz="2800" b="1" dirty="0" err="1" smtClean="0"/>
              <a:t>pushSysteme</a:t>
            </a:r>
            <a:r>
              <a:rPr lang="fr-FR" sz="2800" b="1" dirty="0" smtClean="0"/>
              <a:t>() </a:t>
            </a:r>
            <a:r>
              <a:rPr lang="fr-FR" sz="2800" dirty="0" smtClean="0"/>
              <a:t>permet d’insérer les données (coefficients et vecteurs) d’un système prise en paramètre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909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89166"/>
          </a:xfrm>
          <a:prstGeom prst="rect">
            <a:avLst/>
          </a:prstGeom>
          <a:solidFill>
            <a:srgbClr val="E54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/>
              <a:t>LES FONCTIONS DU PROGRAMME</a:t>
            </a:r>
            <a:endParaRPr lang="en-US" sz="6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3" y="1489166"/>
            <a:ext cx="11625943" cy="428294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53397" y="5772110"/>
            <a:ext cx="102852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La fonction </a:t>
            </a:r>
            <a:r>
              <a:rPr lang="fr-FR" sz="2800" b="1" dirty="0" err="1" smtClean="0"/>
              <a:t>createSysteme</a:t>
            </a:r>
            <a:r>
              <a:rPr lang="fr-FR" sz="2800" b="1" dirty="0" smtClean="0"/>
              <a:t>()</a:t>
            </a:r>
            <a:r>
              <a:rPr lang="fr-FR" sz="2800" dirty="0" smtClean="0"/>
              <a:t> permet de créer un système d’équation à partir du nombre d’équation prise en paramètre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978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89166"/>
          </a:xfrm>
          <a:prstGeom prst="rect">
            <a:avLst/>
          </a:prstGeom>
          <a:solidFill>
            <a:srgbClr val="E54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/>
              <a:t>LES FONCTIONS DU PROGRAMME</a:t>
            </a:r>
            <a:endParaRPr lang="en-US" sz="6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" y="2073482"/>
            <a:ext cx="7485017" cy="334990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020594" y="2409605"/>
            <a:ext cx="40233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La fonction </a:t>
            </a:r>
            <a:r>
              <a:rPr lang="fr-FR" sz="2800" b="1" dirty="0" err="1" smtClean="0"/>
              <a:t>showSystem</a:t>
            </a:r>
            <a:r>
              <a:rPr lang="fr-FR" sz="2800" b="1" dirty="0" smtClean="0"/>
              <a:t>() </a:t>
            </a:r>
            <a:r>
              <a:rPr lang="fr-FR" sz="2800" dirty="0" smtClean="0"/>
              <a:t>permet d’afficher un système sous le forme :</a:t>
            </a:r>
            <a:endParaRPr lang="en-US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8934993" y="3999286"/>
            <a:ext cx="144997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2"/>
            </a:pPr>
            <a:r>
              <a:rPr lang="fr-FR" sz="2800" dirty="0" smtClean="0"/>
              <a:t> 1    1</a:t>
            </a:r>
          </a:p>
          <a:p>
            <a:pPr marL="342900" indent="-342900">
              <a:buAutoNum type="arabicPlain" startAt="2"/>
            </a:pPr>
            <a:r>
              <a:rPr lang="fr-FR" sz="2800" dirty="0" smtClean="0"/>
              <a:t> 7   -2</a:t>
            </a:r>
            <a:endParaRPr lang="en-US" sz="28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9849396" y="4050511"/>
            <a:ext cx="438983" cy="808872"/>
          </a:xfrm>
          <a:prstGeom prst="roundRect">
            <a:avLst/>
          </a:prstGeom>
          <a:solidFill>
            <a:srgbClr val="5B9BD5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8974183" y="4050511"/>
            <a:ext cx="685080" cy="808872"/>
          </a:xfrm>
          <a:prstGeom prst="roundRect">
            <a:avLst/>
          </a:prstGeom>
          <a:solidFill>
            <a:srgbClr val="E81C4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2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539</Words>
  <Application>Microsoft Office PowerPoint</Application>
  <PresentationFormat>Grand écran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ryne</dc:creator>
  <cp:lastModifiedBy>ryne</cp:lastModifiedBy>
  <cp:revision>65</cp:revision>
  <dcterms:created xsi:type="dcterms:W3CDTF">2019-07-20T13:17:38Z</dcterms:created>
  <dcterms:modified xsi:type="dcterms:W3CDTF">2019-07-24T19:29:56Z</dcterms:modified>
</cp:coreProperties>
</file>