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735" r:id="rId3"/>
    <p:sldId id="736" r:id="rId4"/>
    <p:sldId id="547" r:id="rId5"/>
    <p:sldId id="546" r:id="rId6"/>
    <p:sldId id="273" r:id="rId7"/>
    <p:sldId id="543" r:id="rId8"/>
    <p:sldId id="537" r:id="rId9"/>
    <p:sldId id="538" r:id="rId10"/>
    <p:sldId id="539" r:id="rId11"/>
    <p:sldId id="540" r:id="rId12"/>
    <p:sldId id="542" r:id="rId13"/>
    <p:sldId id="541" r:id="rId14"/>
    <p:sldId id="28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0253" autoAdjust="0"/>
  </p:normalViewPr>
  <p:slideViewPr>
    <p:cSldViewPr>
      <p:cViewPr varScale="1">
        <p:scale>
          <a:sx n="83" d="100"/>
          <a:sy n="83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B83BCF9-7A7E-4A10-9AB1-019FDF88BF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E5D0CD-6335-42C8-A7C4-496DF92DD0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E8A0D7-5E8F-4A2C-85A4-142A5105366A}" type="datetimeFigureOut">
              <a:rPr lang="zh-CN" altLang="en-US"/>
              <a:pPr>
                <a:defRPr/>
              </a:pPr>
              <a:t>2022/9/28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B18CB02-113C-40BA-B3A8-76D50E04C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3032A0A-EE6C-4DDF-BACD-615DA6CC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D923E-E33F-46E4-A618-9650EEEA07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353A4-B247-460A-B358-822A05962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ADCA07-D198-4F4B-A79F-3DEF5020A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5775906-5164-4C16-A1BF-46C5344DD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0853F48A-7887-4C59-BB33-24B8A5432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时间：周五 </a:t>
            </a:r>
            <a:r>
              <a:rPr lang="en-US" altLang="zh-CN">
                <a:ea typeface="宋体" panose="02010600030101010101" pitchFamily="2" charset="-122"/>
              </a:rPr>
              <a:t>14:30~17:30</a:t>
            </a:r>
          </a:p>
          <a:p>
            <a:r>
              <a:rPr lang="zh-CN" altLang="en-US">
                <a:ea typeface="宋体" panose="02010600030101010101" pitchFamily="2" charset="-122"/>
              </a:rPr>
              <a:t>地点：电三楼</a:t>
            </a:r>
            <a:r>
              <a:rPr lang="en-US" altLang="zh-CN">
                <a:ea typeface="宋体" panose="02010600030101010101" pitchFamily="2" charset="-122"/>
              </a:rPr>
              <a:t>412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414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运算器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功能：算术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加、减、乘、除，逻辑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与、或、非、异或，移位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左、右、循环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实现：结构、行为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应用：比较、累加、斐波拉契序列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验证：仿真、测试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FD0A61C-6972-4E9A-A16C-EDB9D523B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3FD52F-DA8A-4F1A-90B0-B92D106FCC7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2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20CBF58-D7CD-40D2-87D2-64391AAD3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239CF0C-A37F-4249-AB75-BE579F08B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55AB39EC-73E4-4F94-9AD9-62C1A18F5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A08330-422B-486F-9E71-33663409287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1AD1CD5D-9E58-470A-82C9-5292C4C3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615201D-2898-4C62-93A9-8C62B23C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C881822D-D6A1-4B77-B89F-1F701B159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452FA3-5483-4125-B23F-9AC793932D6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84B38178-FDCE-4861-AE8C-1AB6C97EE60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9BA36-4892-4E67-87F3-51DE0D70E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FA73C-47AB-45C6-B4F3-0DC0BDA18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B4F86-5ACF-4238-BBC1-4812BE72E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181EFB5A-8B66-450A-BC5C-74799384F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9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019B44-8EC3-4AC0-A124-5EA7B0CBA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10DC75-3856-4B24-B7CB-67AC2F33E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DB736-D728-4C77-9C9D-84CF2FBCA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D8F49-5D6A-4160-8883-3868F7A62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96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B2E159-A570-4953-A2DE-41826A98E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A497C8-4A5E-477F-A697-A02E537FF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05909B-AC88-4E02-98F5-70F74B9FC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4DBD3-922E-4FFF-97D7-679112A89B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5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F64D632-B4AE-4EF1-82D3-D3572B085C6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1B52E-AB4B-4CC7-8B69-0F8D187E5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CFCEA-BB87-42C8-8710-110896D9D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C5BF7-6D48-434C-B108-3EC261BCC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1E59AB08-0FD1-4914-AA1A-311B9EE24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2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1F5894-2EE3-4399-99CB-D2611CE9C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738AF2-D924-4222-BD16-7D68C763E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6277E1-7908-4F68-A902-8E8207F23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E74D2-85CF-42B8-A955-A6779A03E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7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1BF3F-D8B3-4908-BF31-BACE5DE44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322E1-7892-4D9F-A527-D4AB44D9E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94FA3-38E8-4406-89BF-D0D695E97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2BECC-188E-4F23-9843-5C5316F48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0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37B92C-4FBA-4684-A5A2-87D9E7A30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E34390-ED5A-4A41-8A59-3C9A0CFD3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46E285-644E-48DA-BF6C-0766B5D16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2EA0-4466-4D70-8518-F4019DD41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3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C45819-B59A-48CF-9DDF-1C0AF63A0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2E6C0C-BCAB-4641-99BF-084711C2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DC0CCE-DF93-4BAE-B12F-FFC3C0D50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A624B-4024-45B0-B0F3-8C2CE4588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46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BE0FFE9A-AF2F-4BF1-8D05-261BA4F92D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1000"/>
            <a:ext cx="8575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3095A54-D1A4-449A-8691-2571C2699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AD2171-3CB2-47FE-AA56-A6708056F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8F3C90-A4FA-421C-89C3-2F74AA8A9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32835-FABE-4BF5-91D5-EC0DB5AF5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1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1305B-1BF0-4E8C-9DE2-4E948C91D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24365-FF56-4A5C-8359-DF315C528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72551-86A2-40F0-A8BD-5011D485B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8380E-CC38-428B-AD90-CDF3AF4F1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6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789B3-3C85-4E21-B3BA-553138A50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FFB2-5332-4366-9245-396AC9B68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0E522-2CBD-4471-8A2F-4C4879B8F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D943-A781-4209-AE27-44C930377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2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1BD6DB-E347-4247-8854-015D764AC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0E7C94-7C2E-4C33-906C-6A562018E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B78C18-ED47-4F8B-8E86-9DB4D79183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4D5AA9-79BF-4C72-9F20-3370207195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4DC802E-F0AA-4D79-8910-22EA2AE810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39C6A72-EEC5-492E-A552-1AE974139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45" r:id="rId3"/>
    <p:sldLayoutId id="2147484146" r:id="rId4"/>
    <p:sldLayoutId id="2147484147" r:id="rId5"/>
    <p:sldLayoutId id="2147484148" r:id="rId6"/>
    <p:sldLayoutId id="2147484155" r:id="rId7"/>
    <p:sldLayoutId id="2147484149" r:id="rId8"/>
    <p:sldLayoutId id="2147484150" r:id="rId9"/>
    <p:sldLayoutId id="2147484151" r:id="rId10"/>
    <p:sldLayoutId id="21474841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DF766F1-792A-47B3-AF9F-630D649BEA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副标题 2">
            <a:extLst>
              <a:ext uri="{FF2B5EF4-FFF2-40B4-BE49-F238E27FC236}">
                <a16:creationId xmlns:a16="http://schemas.microsoft.com/office/drawing/2014/main" id="{A29F91D7-2C8E-4253-B843-A525EA3E7E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371600"/>
          </a:xfrm>
        </p:spPr>
        <p:txBody>
          <a:bodyPr/>
          <a:lstStyle/>
          <a:p>
            <a:r>
              <a:rPr lang="zh-CN" altLang="en-US" sz="3600" b="1">
                <a:ea typeface="宋体" panose="02010600030101010101" pitchFamily="2" charset="-122"/>
              </a:rPr>
              <a:t>实验一</a:t>
            </a:r>
            <a:r>
              <a:rPr lang="en-US" altLang="zh-CN" sz="3600" b="1">
                <a:ea typeface="宋体" panose="02010600030101010101" pitchFamily="2" charset="-122"/>
              </a:rPr>
              <a:t> </a:t>
            </a:r>
            <a:r>
              <a:rPr lang="zh-CN" altLang="en-US" sz="3600" b="1">
                <a:ea typeface="宋体" panose="02010600030101010101" pitchFamily="2" charset="-122"/>
              </a:rPr>
              <a:t>编码器与译码器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31F30B-2C4B-4FA2-B6C4-BE63131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0672F65D-B2B0-4A2E-8D5B-A0F983F18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566802F5-ADF4-4B16-95F7-83B3DAB6BA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AD4D6715-EB14-4AD4-91A1-5DA46B47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167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基本输入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45EDEE1-163B-447C-A5CA-9D6C198EF57D}"/>
              </a:ext>
            </a:extLst>
          </p:cNvPr>
          <p:cNvSpPr txBox="1">
            <a:spLocks/>
          </p:cNvSpPr>
          <p:nvPr/>
        </p:nvSpPr>
        <p:spPr bwMode="auto">
          <a:xfrm>
            <a:off x="457200" y="1347788"/>
            <a:ext cx="3106738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段数码管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：使能相应数位，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CA~CG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：字形码和小数点，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显示相应段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共阳极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800"/>
              </a:spcBef>
              <a:spcAft>
                <a:spcPct val="2000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个三色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灯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Font typeface="Times New Roman" panose="02020603050405020304" pitchFamily="18" charset="0"/>
              <a:buChar char="−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点亮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LD17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的红色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灯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9" name="图片 1">
            <a:extLst>
              <a:ext uri="{FF2B5EF4-FFF2-40B4-BE49-F238E27FC236}">
                <a16:creationId xmlns:a16="http://schemas.microsoft.com/office/drawing/2014/main" id="{58CB13E3-68C7-4175-BADB-F2883605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36538"/>
            <a:ext cx="4646613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32D9DE7-73DB-4965-9F7D-ACCDEA96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766641AB-B47F-4A22-904E-A3DD3A2BF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F8A376F7-599D-44F7-8081-FB184778AF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E7A5EE74-A5AD-4D33-BF4E-3DFB57856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935038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88533097-5845-4F98-829B-77B6F9260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09638"/>
            <a:ext cx="8229600" cy="5335587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#### Switches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J15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SW[0]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sw[0]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L16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M13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SW[2]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SW[3]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sw[3]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SW[4]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SW[5]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sw[5]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SW[6]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R13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SW[7]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sw[7]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T8    IOSTANDARD LVCMOS18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SW[8]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U8    IOSTANDARD LVCMOS18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SW[9]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#I sw[9]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SW[10]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sw[10]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T13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SW[11]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sw[11]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H6 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SW[12]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U12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SW[13]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sw[13]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U11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SW[14]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V10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SW[15]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sw[15]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#### Buttons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C12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RESETN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resetn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N17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btnc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M18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BTNU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btnu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P17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BTNL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#btnl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M17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BTNR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btnr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P18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BTND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btnd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454A39-3F2E-4463-BE24-8E43604E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3AB6DCE5-DAF9-4E8F-9AA5-32BC4615C0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6A90D006-9C5A-4C28-B5A8-3A997AE970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412455CB-3A7C-4911-B67C-6BD25C16C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935038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2611CE7-F173-4867-BC2E-D3EAA21F9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578850" cy="52641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#### LEDs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H17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LED[0]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led[0]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K15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J13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LED[2]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N14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LED[3]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led[3]</a:t>
            </a:r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LED[4]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LED[5]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led[5]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LED[6]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LED[7]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led[7]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LED[8]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LED[9]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led[9]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LED[10]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led[10]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LED[11]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led[11]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LED[12]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LED[13]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led[13]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V12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LED[14]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V11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LED[15]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led[15]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R12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LED16_B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led16_b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M16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LED16_G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led16_g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N15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LED16_R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led16_r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G14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LED17_B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led17_b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R11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LED17_G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led17_g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N16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LED17_R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led17_r</a:t>
            </a:r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61379FF-AA7C-47F6-BB06-5EAD534F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CDC34C03-6E84-4BE5-BF22-EA8DD076A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78BCE54C-DE85-4EDB-801A-E07F50CCF8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809CF30-62F7-4B39-9775-F39DC0F44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1008063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2F3ED1D-9C4F-4B55-84FC-DA488735D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147050" cy="500062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#### 7-segment displays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T10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ca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R10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cb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K16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cc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K13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cd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P15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T11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cf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L18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cg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H15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}]; # dp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J17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AN[0]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an[0]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J18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AN[1]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an[1]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T9 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AN[2]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an[2]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J14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AN[3]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an[3]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P14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AN[4]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an[4]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T14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AN[5]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an[5]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K2 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AN[6]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an[6]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#set_property -dict { PACKAGE_PIN U13   IOSTANDARD LVCMOS33 } [get_ports { 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AN[7]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# an[7]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FontTx/>
              <a:buNone/>
            </a:pPr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E8B5FDE-08A5-4778-BAFB-912F629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CD904F62-149F-47C2-953E-54C5A578E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2B7308A1-A4C9-4DD8-8EA8-7345720C20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1097F825-FC97-410D-9934-7081546F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502B9-D9BE-4553-BA83-A5419E5B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C1D0088F-FDC8-464E-9B36-AAB2935081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427BB65-F9E0-4DDC-A40A-287EDD8A63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熟练掌握编码器和译码器的功能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描述组合逻辑电路的方法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掌握分模块和分层次的逻辑电路设计方法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掌握利用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工具，进行逻辑电路的设计、仿真、调试、下载测试等基本方法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了解查看生成电路及其资源使用情况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F45893-B74D-4B7C-A57A-3CE37E35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092D25FA-C49C-429D-8DC2-8939B33A0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1D3C0C0E-81EF-4EC6-BDEE-2528D44452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3000"/>
            <a:ext cx="8293468" cy="167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编码器</a:t>
            </a:r>
            <a:r>
              <a:rPr lang="zh-CN" altLang="en-US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优先编码器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(ECD)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译码器：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十进制译码器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(DCD)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段显示译码器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(SDD)</a:t>
            </a:r>
          </a:p>
          <a:p>
            <a:pPr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数据选择器：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数据选择器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(MUX)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EA86A2-CE8A-4A9B-9276-C38966386015}"/>
              </a:ext>
            </a:extLst>
          </p:cNvPr>
          <p:cNvGrpSpPr/>
          <p:nvPr/>
        </p:nvGrpSpPr>
        <p:grpSpPr>
          <a:xfrm>
            <a:off x="492208" y="3114472"/>
            <a:ext cx="8217222" cy="2958328"/>
            <a:chOff x="492208" y="3114472"/>
            <a:chExt cx="8217222" cy="2958328"/>
          </a:xfrm>
        </p:grpSpPr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CEF8C0F1-F868-4C30-BC41-65156B7C1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641" y="5241803"/>
              <a:ext cx="102648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cs typeface="Arial" panose="020B0604020202020204" pitchFamily="34" charset="0"/>
                </a:rPr>
                <a:t>注：括号内表示实验板外设</a:t>
              </a: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D3ED5BEB-C361-4763-8F1B-3615C435F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361" y="3689148"/>
              <a:ext cx="740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(sw</a:t>
              </a:r>
              <a:r>
                <a:rPr lang="en-US" altLang="zh-CN" sz="1800" dirty="0">
                  <a:cs typeface="Arial" panose="020B0604020202020204" pitchFamily="34" charset="0"/>
                </a:rPr>
                <a:t>15</a:t>
              </a:r>
              <a:r>
                <a:rPr lang="en-US" altLang="zh-CN" sz="2000" dirty="0">
                  <a:cs typeface="Arial" panose="020B0604020202020204" pitchFamily="34" charset="0"/>
                </a:rPr>
                <a:t>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AE26D3-12AF-481F-B8A2-72A59ED5E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4832" y="4128189"/>
              <a:ext cx="793417" cy="307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(led9-0)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E94B083A-9793-4FD6-A2DC-051E6262F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373" y="4971168"/>
              <a:ext cx="715659" cy="307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(ca-cg)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AB8238AA-F4FB-4A71-9EEB-37FB5F2C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684" y="3393325"/>
              <a:ext cx="1085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(led</a:t>
              </a:r>
              <a:r>
                <a:rPr lang="en-US" altLang="zh-CN" sz="1800" dirty="0">
                  <a:cs typeface="Arial" panose="020B0604020202020204" pitchFamily="34" charset="0"/>
                </a:rPr>
                <a:t>14-11</a:t>
              </a:r>
              <a:r>
                <a:rPr lang="en-US" altLang="zh-CN" sz="2000" dirty="0">
                  <a:cs typeface="Arial" panose="020B0604020202020204" pitchFamily="34" charset="0"/>
                </a:rPr>
                <a:t>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4120FBED-DFE5-4FFA-9C25-310954935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63" y="4124889"/>
              <a:ext cx="767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(sw9-0)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14852CBF-8126-4C72-92C5-427142843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9198" y="3114472"/>
              <a:ext cx="769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(led</a:t>
              </a:r>
              <a:r>
                <a:rPr lang="en-US" altLang="zh-CN" sz="1800" dirty="0">
                  <a:cs typeface="Arial" panose="020B0604020202020204" pitchFamily="34" charset="0"/>
                </a:rPr>
                <a:t>15</a:t>
              </a:r>
              <a:r>
                <a:rPr lang="en-US" altLang="zh-CN" sz="2000" dirty="0">
                  <a:cs typeface="Arial" panose="020B0604020202020204" pitchFamily="34" charset="0"/>
                </a:rPr>
                <a:t>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9" name="TextBox 32">
              <a:extLst>
                <a:ext uri="{FF2B5EF4-FFF2-40B4-BE49-F238E27FC236}">
                  <a16:creationId xmlns:a16="http://schemas.microsoft.com/office/drawing/2014/main" id="{D852C4A6-B02D-4151-8A93-44DF9DE8E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08" y="4673225"/>
              <a:ext cx="1056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(sw</a:t>
              </a:r>
              <a:r>
                <a:rPr lang="en-US" altLang="zh-CN" sz="1800" dirty="0">
                  <a:cs typeface="Arial" panose="020B0604020202020204" pitchFamily="34" charset="0"/>
                </a:rPr>
                <a:t>14-11</a:t>
              </a:r>
              <a:r>
                <a:rPr lang="en-US" altLang="zh-CN" sz="2000" dirty="0">
                  <a:cs typeface="Arial" panose="020B0604020202020204" pitchFamily="34" charset="0"/>
                </a:rPr>
                <a:t>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03" name="灯片编号占位符 5">
            <a:extLst>
              <a:ext uri="{FF2B5EF4-FFF2-40B4-BE49-F238E27FC236}">
                <a16:creationId xmlns:a16="http://schemas.microsoft.com/office/drawing/2014/main" id="{0D468A0E-F797-48B0-AC1D-1F7E8FA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4" name="页脚占位符 1">
            <a:extLst>
              <a:ext uri="{FF2B5EF4-FFF2-40B4-BE49-F238E27FC236}">
                <a16:creationId xmlns:a16="http://schemas.microsoft.com/office/drawing/2014/main" id="{9533F205-FE30-4B84-8185-835FE24DE5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05" name="日期占位符 3">
            <a:extLst>
              <a:ext uri="{FF2B5EF4-FFF2-40B4-BE49-F238E27FC236}">
                <a16:creationId xmlns:a16="http://schemas.microsoft.com/office/drawing/2014/main" id="{12891C35-119B-44E0-8C2D-AD85616C6C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D5DCE2-CBD1-459A-80CE-EB869901EDCE}"/>
              </a:ext>
            </a:extLst>
          </p:cNvPr>
          <p:cNvGrpSpPr/>
          <p:nvPr/>
        </p:nvGrpSpPr>
        <p:grpSpPr>
          <a:xfrm>
            <a:off x="2058147" y="3141000"/>
            <a:ext cx="5036923" cy="2934309"/>
            <a:chOff x="1868869" y="3141000"/>
            <a:chExt cx="5422966" cy="2934309"/>
          </a:xfrm>
        </p:grpSpPr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AD60F230-A667-4C90-93B3-07571E9FC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668" y="5660460"/>
              <a:ext cx="8335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CODER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4048DEC-4B9A-408C-9F1F-8FCFC3DC0C5B}"/>
                </a:ext>
              </a:extLst>
            </p:cNvPr>
            <p:cNvSpPr/>
            <p:nvPr/>
          </p:nvSpPr>
          <p:spPr bwMode="auto">
            <a:xfrm>
              <a:off x="1868869" y="3141000"/>
              <a:ext cx="5422966" cy="293430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3129E4-A2A1-4950-91B2-B9C87AB2BFF1}"/>
              </a:ext>
            </a:extLst>
          </p:cNvPr>
          <p:cNvGrpSpPr/>
          <p:nvPr/>
        </p:nvGrpSpPr>
        <p:grpSpPr>
          <a:xfrm>
            <a:off x="5358928" y="5428843"/>
            <a:ext cx="2906830" cy="580580"/>
            <a:chOff x="5358928" y="5428843"/>
            <a:chExt cx="2906830" cy="580580"/>
          </a:xfrm>
        </p:grpSpPr>
        <p:sp>
          <p:nvSpPr>
            <p:cNvPr id="38" name="TextBox 32">
              <a:extLst>
                <a:ext uri="{FF2B5EF4-FFF2-40B4-BE49-F238E27FC236}">
                  <a16:creationId xmlns:a16="http://schemas.microsoft.com/office/drawing/2014/main" id="{6EAF6C85-BC75-4D69-88A0-B5CEA2E7A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5" y="5693914"/>
              <a:ext cx="4552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(an)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5C4BCCF8-67E1-41D1-8113-FAAC294B2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293" y="5428843"/>
              <a:ext cx="4552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(</a:t>
              </a:r>
              <a:r>
                <a:rPr lang="en-US" altLang="zh-CN" sz="2000" dirty="0" err="1">
                  <a:cs typeface="Arial" panose="020B0604020202020204" pitchFamily="34" charset="0"/>
                </a:rPr>
                <a:t>dp</a:t>
              </a:r>
              <a:r>
                <a:rPr lang="en-US" altLang="zh-CN" sz="2000" dirty="0">
                  <a:cs typeface="Arial" panose="020B0604020202020204" pitchFamily="34" charset="0"/>
                </a:rPr>
                <a:t>)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39A3917-B7CB-420C-AF43-1D7BEA278B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48118" y="5622581"/>
              <a:ext cx="4274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>
              <a:extLst>
                <a:ext uri="{FF2B5EF4-FFF2-40B4-BE49-F238E27FC236}">
                  <a16:creationId xmlns:a16="http://schemas.microsoft.com/office/drawing/2014/main" id="{E75EC89F-1CDE-4CF2-86E6-06022771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733" y="570164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an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96F4468-CCEB-4732-BBC6-75DA1CF908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48118" y="5884916"/>
              <a:ext cx="4274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32">
              <a:extLst>
                <a:ext uri="{FF2B5EF4-FFF2-40B4-BE49-F238E27FC236}">
                  <a16:creationId xmlns:a16="http://schemas.microsoft.com/office/drawing/2014/main" id="{7FA93D58-D8ED-4FD1-9679-0FFFAA919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732" y="5431500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cs typeface="Arial" panose="020B0604020202020204" pitchFamily="34" charset="0"/>
                </a:rPr>
                <a:t>dp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340428AE-E762-4C3A-9E2F-27153B4DB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752" y="5480349"/>
              <a:ext cx="4360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1’b1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D1E37D3B-09AC-4CC3-9C8B-6AF50908D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928" y="5727483"/>
              <a:ext cx="13763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8’b1111_1110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5F9AB8-6F8B-49E8-B301-0B6F0554ECE3}"/>
              </a:ext>
            </a:extLst>
          </p:cNvPr>
          <p:cNvGrpSpPr/>
          <p:nvPr/>
        </p:nvGrpSpPr>
        <p:grpSpPr>
          <a:xfrm>
            <a:off x="1609239" y="3141000"/>
            <a:ext cx="5947761" cy="2253311"/>
            <a:chOff x="1609239" y="3141000"/>
            <a:chExt cx="5947761" cy="225331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20ECA88-8D1A-4A31-8785-77B1484EA902}"/>
                </a:ext>
              </a:extLst>
            </p:cNvPr>
            <p:cNvGrpSpPr/>
            <p:nvPr/>
          </p:nvGrpSpPr>
          <p:grpSpPr>
            <a:xfrm>
              <a:off x="5552974" y="4745299"/>
              <a:ext cx="1738861" cy="649012"/>
              <a:chOff x="5811131" y="3942374"/>
              <a:chExt cx="1903064" cy="649012"/>
            </a:xfrm>
          </p:grpSpPr>
          <p:sp>
            <p:nvSpPr>
              <p:cNvPr id="91" name="文本框 51">
                <a:extLst>
                  <a:ext uri="{FF2B5EF4-FFF2-40B4-BE49-F238E27FC236}">
                    <a16:creationId xmlns:a16="http://schemas.microsoft.com/office/drawing/2014/main" id="{1181F620-5C78-4304-8314-BC9F48DB4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9503" y="3942374"/>
                <a:ext cx="1072368" cy="64901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t" anchorCtr="0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/>
                  <a:t>SDD</a:t>
                </a:r>
                <a:endParaRPr lang="zh-CN" altLang="en-US" sz="1800" dirty="0"/>
              </a:p>
            </p:txBody>
          </p:sp>
          <p:sp>
            <p:nvSpPr>
              <p:cNvPr id="92" name="TextBox 32">
                <a:extLst>
                  <a:ext uri="{FF2B5EF4-FFF2-40B4-BE49-F238E27FC236}">
                    <a16:creationId xmlns:a16="http://schemas.microsoft.com/office/drawing/2014/main" id="{4745940E-4022-4224-8266-DF041A936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3617" y="4191006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0771EFD-8FE3-4F9A-925D-62FD48220E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11131" y="4351250"/>
                <a:ext cx="3840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32">
                <a:extLst>
                  <a:ext uri="{FF2B5EF4-FFF2-40B4-BE49-F238E27FC236}">
                    <a16:creationId xmlns:a16="http://schemas.microsoft.com/office/drawing/2014/main" id="{8CE1A856-1E55-463C-9201-E7047026D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4432" y="4178380"/>
                <a:ext cx="2964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 err="1">
                    <a:cs typeface="Arial" panose="020B0604020202020204" pitchFamily="34" charset="0"/>
                  </a:rPr>
                  <a:t>yn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58D3D61E-2DE5-43F0-9D4E-7C86A38B8D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86718" y="4354938"/>
                <a:ext cx="4274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FC69269-6F2C-42CE-A5CD-4C9009DD4E5E}"/>
                </a:ext>
              </a:extLst>
            </p:cNvPr>
            <p:cNvGrpSpPr/>
            <p:nvPr/>
          </p:nvGrpSpPr>
          <p:grpSpPr>
            <a:xfrm>
              <a:off x="1868869" y="3589481"/>
              <a:ext cx="2823229" cy="931549"/>
              <a:chOff x="1116000" y="2027225"/>
              <a:chExt cx="3089832" cy="931549"/>
            </a:xfrm>
          </p:grpSpPr>
          <p:sp>
            <p:nvSpPr>
              <p:cNvPr id="82" name="文本框 51">
                <a:extLst>
                  <a:ext uri="{FF2B5EF4-FFF2-40B4-BE49-F238E27FC236}">
                    <a16:creationId xmlns:a16="http://schemas.microsoft.com/office/drawing/2014/main" id="{C3F63556-41D4-4D36-AE26-A9301CAF41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509" y="2027225"/>
                <a:ext cx="1072368" cy="93154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0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/>
                  <a:t>ECD</a:t>
                </a:r>
                <a:endParaRPr lang="zh-CN" altLang="en-US" sz="1800" dirty="0"/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8E3221C5-F27E-4AEC-A0F8-B6FA47907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623" y="2107608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e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D57DABE4-BC81-4281-BE28-5D337160F7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16000" y="2280782"/>
                <a:ext cx="4353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32">
                <a:extLst>
                  <a:ext uri="{FF2B5EF4-FFF2-40B4-BE49-F238E27FC236}">
                    <a16:creationId xmlns:a16="http://schemas.microsoft.com/office/drawing/2014/main" id="{408674A8-220A-4A16-AF3A-9D0703635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623" y="2533191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a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0D2B0CFE-81BA-4376-8C34-23EC48D605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16000" y="2716522"/>
                <a:ext cx="4402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217DE3C1-AD18-40BD-9086-6AE5DEF3F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2913" y="2100358"/>
                <a:ext cx="7719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f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09869352-95BC-4403-8219-8597A9B5D1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2876" y="2280782"/>
                <a:ext cx="1562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39AA2CB9-44E7-49A0-B594-C01EC59CD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748" y="2539964"/>
                <a:ext cx="12824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y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EDD1121D-883A-4C0A-AE8B-C80B8C99A1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7724" y="2716522"/>
                <a:ext cx="6000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AC5B61-C987-436C-8871-21F0D3720276}"/>
                </a:ext>
              </a:extLst>
            </p:cNvPr>
            <p:cNvGrpSpPr/>
            <p:nvPr/>
          </p:nvGrpSpPr>
          <p:grpSpPr>
            <a:xfrm>
              <a:off x="5552974" y="3824823"/>
              <a:ext cx="1738860" cy="649010"/>
              <a:chOff x="5811131" y="2873447"/>
              <a:chExt cx="1903063" cy="649010"/>
            </a:xfrm>
          </p:grpSpPr>
          <p:sp>
            <p:nvSpPr>
              <p:cNvPr id="77" name="文本框 51">
                <a:extLst>
                  <a:ext uri="{FF2B5EF4-FFF2-40B4-BE49-F238E27FC236}">
                    <a16:creationId xmlns:a16="http://schemas.microsoft.com/office/drawing/2014/main" id="{5D1EF306-06B7-4409-829D-1C5013B33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9503" y="2873447"/>
                <a:ext cx="1072368" cy="64901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t" anchorCtr="0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/>
                  <a:t>DCD</a:t>
                </a:r>
                <a:endParaRPr lang="zh-CN" altLang="en-US" sz="1800" dirty="0"/>
              </a:p>
            </p:txBody>
          </p:sp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C2FAF38D-E5D2-44BB-A672-0DD0C93D12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6881" y="3120610"/>
                <a:ext cx="15614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1B8CA236-0F1D-4F29-A1B6-0F834BE67E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11131" y="3279568"/>
                <a:ext cx="3840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32">
                <a:extLst>
                  <a:ext uri="{FF2B5EF4-FFF2-40B4-BE49-F238E27FC236}">
                    <a16:creationId xmlns:a16="http://schemas.microsoft.com/office/drawing/2014/main" id="{CA2CC378-BE6C-4A30-832A-2A10F742D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4894" y="3093929"/>
                <a:ext cx="12824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y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E8BE654-008E-4401-8242-523D11396C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81871" y="3279568"/>
                <a:ext cx="4323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BBCEEDA-D783-45BB-8E4C-97161E2F83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2974" y="4673953"/>
              <a:ext cx="0" cy="478737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E185267-0BCE-4E01-9F7B-5C450FD14186}"/>
                </a:ext>
              </a:extLst>
            </p:cNvPr>
            <p:cNvGrpSpPr/>
            <p:nvPr/>
          </p:nvGrpSpPr>
          <p:grpSpPr>
            <a:xfrm>
              <a:off x="1868869" y="3843036"/>
              <a:ext cx="3684104" cy="1389597"/>
              <a:chOff x="1024968" y="2467755"/>
              <a:chExt cx="4032000" cy="1389597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223FC97E-975B-436C-A065-8F1F9D6687B8}"/>
                  </a:ext>
                </a:extLst>
              </p:cNvPr>
              <p:cNvGrpSpPr/>
              <p:nvPr/>
            </p:nvGrpSpPr>
            <p:grpSpPr>
              <a:xfrm>
                <a:off x="1024968" y="2850593"/>
                <a:ext cx="4032000" cy="1006759"/>
                <a:chOff x="959125" y="3359525"/>
                <a:chExt cx="4032000" cy="1006759"/>
              </a:xfrm>
            </p:grpSpPr>
            <p:sp>
              <p:nvSpPr>
                <p:cNvPr id="68" name="文本框 51">
                  <a:extLst>
                    <a:ext uri="{FF2B5EF4-FFF2-40B4-BE49-F238E27FC236}">
                      <a16:creationId xmlns:a16="http://schemas.microsoft.com/office/drawing/2014/main" id="{002501C0-4F78-403D-8C04-A5BAB40FDB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2345" y="3404229"/>
                  <a:ext cx="1072368" cy="962055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b" anchorCtr="0">
                  <a:no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dirty="0"/>
                    <a:t>MUX</a:t>
                  </a:r>
                  <a:endParaRPr lang="zh-CN" altLang="en-US" sz="1800" dirty="0"/>
                </a:p>
              </p:txBody>
            </p:sp>
            <p:sp>
              <p:nvSpPr>
                <p:cNvPr id="69" name="TextBox 32">
                  <a:extLst>
                    <a:ext uri="{FF2B5EF4-FFF2-40B4-BE49-F238E27FC236}">
                      <a16:creationId xmlns:a16="http://schemas.microsoft.com/office/drawing/2014/main" id="{A0B3D80E-76CD-4DCB-A8F8-DFEFAC2BDC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7315" y="3474174"/>
                  <a:ext cx="15614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cs typeface="Arial" panose="020B0604020202020204" pitchFamily="34" charset="0"/>
                    </a:rPr>
                    <a:t>b</a:t>
                  </a:r>
                  <a:endParaRPr lang="zh-CN" altLang="en-US" sz="2000" dirty="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1BC000CB-5908-4FFB-AC6A-96190B9724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119125" y="3642694"/>
                  <a:ext cx="38407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32">
                  <a:extLst>
                    <a:ext uri="{FF2B5EF4-FFF2-40B4-BE49-F238E27FC236}">
                      <a16:creationId xmlns:a16="http://schemas.microsoft.com/office/drawing/2014/main" id="{45E357C1-F0BD-4C6D-A02C-45E96E22A3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7315" y="3808301"/>
                  <a:ext cx="15614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cs typeface="Arial" panose="020B0604020202020204" pitchFamily="34" charset="0"/>
                    </a:rPr>
                    <a:t>a</a:t>
                  </a:r>
                  <a:endParaRPr lang="zh-CN" altLang="en-US" sz="2000" dirty="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CB4C49CF-C6CC-4BC0-BDC5-0CBF2B5365E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9125" y="3991632"/>
                  <a:ext cx="25489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32">
                  <a:extLst>
                    <a:ext uri="{FF2B5EF4-FFF2-40B4-BE49-F238E27FC236}">
                      <a16:creationId xmlns:a16="http://schemas.microsoft.com/office/drawing/2014/main" id="{EC15BDB0-CC75-4C87-AD04-9B186FA4C6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7737" y="3620629"/>
                  <a:ext cx="12824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cs typeface="Arial" panose="020B0604020202020204" pitchFamily="34" charset="0"/>
                    </a:rPr>
                    <a:t>y</a:t>
                  </a:r>
                  <a:endParaRPr lang="zh-CN" altLang="en-US" sz="2000" dirty="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E0505E91-908D-4F9A-BDDE-FF273152EEA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94713" y="3806876"/>
                  <a:ext cx="39641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32">
                  <a:extLst>
                    <a:ext uri="{FF2B5EF4-FFF2-40B4-BE49-F238E27FC236}">
                      <a16:creationId xmlns:a16="http://schemas.microsoft.com/office/drawing/2014/main" id="{F6592A4D-1F2A-4652-B987-12B75E4009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4836" y="3359525"/>
                  <a:ext cx="12824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cs typeface="Arial" panose="020B0604020202020204" pitchFamily="34" charset="0"/>
                    </a:rPr>
                    <a:t>s</a:t>
                  </a:r>
                  <a:endParaRPr lang="zh-CN" altLang="en-US" sz="2000" dirty="0"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33BAECBE-9662-4B6D-BD58-83631F3EAF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467755"/>
                <a:ext cx="0" cy="4275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36B0CEE-A616-4EF0-999A-2EFFC25B0E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46302" y="3589026"/>
              <a:ext cx="34455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A2AABF5-ECF2-44AB-B1B4-FF0F767422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46302" y="3590477"/>
              <a:ext cx="0" cy="757526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0AACA39-0DFF-41FA-A041-ACE5ADEB82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1988" y="3335256"/>
              <a:ext cx="0" cy="50778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9F2409-57FD-4C05-811D-0357C3C0C2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1988" y="3335256"/>
              <a:ext cx="3739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9D0C42D-F122-4FE3-AE95-E6F8890CA9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42497" y="4278778"/>
              <a:ext cx="0" cy="242252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AF52581-1B1D-446F-8F4B-7766AB947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2974" y="4226079"/>
              <a:ext cx="0" cy="437457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2">
              <a:extLst>
                <a:ext uri="{FF2B5EF4-FFF2-40B4-BE49-F238E27FC236}">
                  <a16:creationId xmlns:a16="http://schemas.microsoft.com/office/drawing/2014/main" id="{06B9C172-811A-4B1A-85F6-1F19AF65B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861" y="4069835"/>
              <a:ext cx="13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y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31F4F049-EFDB-4DC2-976A-042E7F0FC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861" y="3424311"/>
              <a:ext cx="151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9DBD14BE-4F63-4967-A36E-6BC07EA4A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8522" y="3141000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f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60" name="TextBox 32">
              <a:extLst>
                <a:ext uri="{FF2B5EF4-FFF2-40B4-BE49-F238E27FC236}">
                  <a16:creationId xmlns:a16="http://schemas.microsoft.com/office/drawing/2014/main" id="{D7B9CDB3-F159-43E3-BE23-646A3985D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239" y="4674041"/>
              <a:ext cx="151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b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62" name="TextBox 32">
              <a:extLst>
                <a:ext uri="{FF2B5EF4-FFF2-40B4-BE49-F238E27FC236}">
                  <a16:creationId xmlns:a16="http://schemas.microsoft.com/office/drawing/2014/main" id="{0C1AF2A6-41A1-4901-AB3E-AFDF0F3DF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891" y="4119987"/>
              <a:ext cx="151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a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F8027FA1-F949-454D-97BA-88D23D138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984" y="3689148"/>
              <a:ext cx="151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BD4B7680-7F2D-4445-9E30-96F9C4C1B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9854" y="4983098"/>
              <a:ext cx="13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c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5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17638"/>
            <a:ext cx="4402801" cy="30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</a:t>
            </a:r>
            <a:r>
              <a:rPr lang="en-US" altLang="zh-CN" sz="2800" dirty="0"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十进制译码器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(DCD)</a:t>
            </a:r>
          </a:p>
          <a:p>
            <a:pPr lvl="1"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线译码器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段显示译码器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(SDD)</a:t>
            </a:r>
          </a:p>
          <a:p>
            <a:pPr>
              <a:defRPr/>
            </a:pP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zh-CN" altLang="en-US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151C6286-8D17-4493-A1DF-8EFCD29B0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583" y="2419216"/>
            <a:ext cx="4978417" cy="158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decoder4_10 (</a:t>
            </a: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 [3:0] d,	//4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 [9:0] y   //10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位译码，高电平有效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  <a:cs typeface="Arial" panose="020B0604020202020204" pitchFamily="34" charset="0"/>
              </a:rPr>
              <a:t>译码器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B7B7ED-DC58-41C2-8807-0B48D0A266A4}"/>
              </a:ext>
            </a:extLst>
          </p:cNvPr>
          <p:cNvGrpSpPr/>
          <p:nvPr/>
        </p:nvGrpSpPr>
        <p:grpSpPr>
          <a:xfrm>
            <a:off x="6609589" y="1613675"/>
            <a:ext cx="1741509" cy="735325"/>
            <a:chOff x="5811131" y="2873447"/>
            <a:chExt cx="1938600" cy="819938"/>
          </a:xfrm>
        </p:grpSpPr>
        <p:sp>
          <p:nvSpPr>
            <p:cNvPr id="56" name="文本框 51">
              <a:extLst>
                <a:ext uri="{FF2B5EF4-FFF2-40B4-BE49-F238E27FC236}">
                  <a16:creationId xmlns:a16="http://schemas.microsoft.com/office/drawing/2014/main" id="{A4DCD2CA-D00D-4846-A2AA-D11A2EC74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503" y="2873447"/>
              <a:ext cx="1072368" cy="81993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DCD</a:t>
              </a:r>
              <a:endParaRPr lang="zh-CN" altLang="en-US" sz="1800" dirty="0"/>
            </a:p>
          </p:txBody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105642A4-25C8-4634-AF06-FEC5FF3B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3617" y="3209520"/>
              <a:ext cx="158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7D857DD-5B9F-4E93-9483-73854F9AF6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11131" y="3395159"/>
              <a:ext cx="3840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32">
              <a:extLst>
                <a:ext uri="{FF2B5EF4-FFF2-40B4-BE49-F238E27FC236}">
                  <a16:creationId xmlns:a16="http://schemas.microsoft.com/office/drawing/2014/main" id="{0411BC08-3EBC-4434-84E5-0712F1241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4895" y="318712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y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1D412B1-3BCA-4C1B-8343-490D305BD8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81871" y="3372765"/>
              <a:ext cx="4678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227EC5C-14DD-4167-9607-129096C699BD}"/>
              </a:ext>
            </a:extLst>
          </p:cNvPr>
          <p:cNvGrpSpPr/>
          <p:nvPr/>
        </p:nvGrpSpPr>
        <p:grpSpPr>
          <a:xfrm>
            <a:off x="6646491" y="4133675"/>
            <a:ext cx="1741509" cy="735325"/>
            <a:chOff x="5811131" y="4044332"/>
            <a:chExt cx="1938600" cy="819938"/>
          </a:xfrm>
        </p:grpSpPr>
        <p:sp>
          <p:nvSpPr>
            <p:cNvPr id="71" name="文本框 51">
              <a:extLst>
                <a:ext uri="{FF2B5EF4-FFF2-40B4-BE49-F238E27FC236}">
                  <a16:creationId xmlns:a16="http://schemas.microsoft.com/office/drawing/2014/main" id="{1F5B67F6-2E26-4D3E-8E14-8E6BB8315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503" y="4044332"/>
              <a:ext cx="1072368" cy="81993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SDD</a:t>
              </a:r>
              <a:endParaRPr lang="zh-CN" altLang="en-US" sz="1800" dirty="0"/>
            </a:p>
          </p:txBody>
        </p:sp>
        <p:sp>
          <p:nvSpPr>
            <p:cNvPr id="72" name="TextBox 32">
              <a:extLst>
                <a:ext uri="{FF2B5EF4-FFF2-40B4-BE49-F238E27FC236}">
                  <a16:creationId xmlns:a16="http://schemas.microsoft.com/office/drawing/2014/main" id="{913BB56E-7C4F-4B97-BAA7-43E410EC2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3617" y="4385870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C0465F-7BA6-4B71-BF50-3DD8D49C3C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11131" y="4546114"/>
              <a:ext cx="3840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2">
              <a:extLst>
                <a:ext uri="{FF2B5EF4-FFF2-40B4-BE49-F238E27FC236}">
                  <a16:creationId xmlns:a16="http://schemas.microsoft.com/office/drawing/2014/main" id="{018412E2-D35B-4AFB-9147-C47D8DFB9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53" y="4341172"/>
              <a:ext cx="301567" cy="34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cs typeface="Arial" panose="020B0604020202020204" pitchFamily="34" charset="0"/>
                </a:rPr>
                <a:t>yn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F489964-2805-4E94-BF8A-67C2E7E43F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86718" y="4535438"/>
              <a:ext cx="4630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14A8A54D-D1BA-4AAC-A447-CB4D29CA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02" y="4513007"/>
            <a:ext cx="5553874" cy="157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seven_disp_decoder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 [3:0] d,	  //4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 [6:0]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//7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段字形，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依次对应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              // y[6], y[5], … y[0],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低电平有效 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灯片编号占位符 5">
            <a:extLst>
              <a:ext uri="{FF2B5EF4-FFF2-40B4-BE49-F238E27FC236}">
                <a16:creationId xmlns:a16="http://schemas.microsoft.com/office/drawing/2014/main" id="{39931928-170A-405D-A656-6E03CE1B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1" name="页脚占位符 1">
            <a:extLst>
              <a:ext uri="{FF2B5EF4-FFF2-40B4-BE49-F238E27FC236}">
                <a16:creationId xmlns:a16="http://schemas.microsoft.com/office/drawing/2014/main" id="{5E79B346-5FC9-4D12-92F3-4A0CE1EB3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82" name="日期占位符 3">
            <a:extLst>
              <a:ext uri="{FF2B5EF4-FFF2-40B4-BE49-F238E27FC236}">
                <a16:creationId xmlns:a16="http://schemas.microsoft.com/office/drawing/2014/main" id="{5194041E-44DC-4666-A30E-FCA07AF1B1C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  <a:cs typeface="Arial" panose="020B0604020202020204" pitchFamily="34" charset="0"/>
              </a:rPr>
              <a:t>编码器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98600"/>
            <a:ext cx="3730870" cy="474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1200"/>
              </a:spcBef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-4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线优先编码器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(ECD)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：待编码信号，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a[9], a[8], … a[0]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优先级依次降低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：使能，有效时，对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进行编码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有效时，指示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为有效编码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  <a:defRPr/>
            </a:pP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7C18A0D-3BBA-44AA-BA90-9080744C7EFE}"/>
              </a:ext>
            </a:extLst>
          </p:cNvPr>
          <p:cNvGrpSpPr/>
          <p:nvPr/>
        </p:nvGrpSpPr>
        <p:grpSpPr>
          <a:xfrm>
            <a:off x="5868000" y="1629000"/>
            <a:ext cx="1800000" cy="931549"/>
            <a:chOff x="1116000" y="2027225"/>
            <a:chExt cx="2003712" cy="931549"/>
          </a:xfrm>
        </p:grpSpPr>
        <p:sp>
          <p:nvSpPr>
            <p:cNvPr id="81" name="文本框 51">
              <a:extLst>
                <a:ext uri="{FF2B5EF4-FFF2-40B4-BE49-F238E27FC236}">
                  <a16:creationId xmlns:a16="http://schemas.microsoft.com/office/drawing/2014/main" id="{46B6E69D-9325-447B-B647-D53AF346A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509" y="2027225"/>
              <a:ext cx="1072368" cy="93154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ECD</a:t>
              </a:r>
              <a:endParaRPr lang="zh-CN" altLang="en-US" sz="1800" dirty="0"/>
            </a:p>
          </p:txBody>
        </p:sp>
        <p:sp>
          <p:nvSpPr>
            <p:cNvPr id="82" name="TextBox 32">
              <a:extLst>
                <a:ext uri="{FF2B5EF4-FFF2-40B4-BE49-F238E27FC236}">
                  <a16:creationId xmlns:a16="http://schemas.microsoft.com/office/drawing/2014/main" id="{C49C6AE2-B686-487B-A8B0-8BFFE8B99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623" y="210760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25D1773-C467-4324-9808-D663BD2B0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16000" y="2280782"/>
              <a:ext cx="4353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B7DDA5DF-2F8C-414D-AC3C-83DC55454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623" y="2533191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a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E28D81D-82F5-4DE8-960B-E59AFF0F25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16000" y="2716522"/>
              <a:ext cx="4402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DA64F0C4-7E09-4F04-9826-8E0733D1A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748" y="2100449"/>
              <a:ext cx="78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f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60908E7-0FEC-4B79-BBC9-6AF46D7BE9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2876" y="2280782"/>
              <a:ext cx="4768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2">
              <a:extLst>
                <a:ext uri="{FF2B5EF4-FFF2-40B4-BE49-F238E27FC236}">
                  <a16:creationId xmlns:a16="http://schemas.microsoft.com/office/drawing/2014/main" id="{272679EF-2375-4D35-AC19-68A5BB75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748" y="2539964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y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7FF9F1E-8023-424A-9F9B-4DD8B712D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7724" y="2716522"/>
              <a:ext cx="4719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3">
            <a:extLst>
              <a:ext uri="{FF2B5EF4-FFF2-40B4-BE49-F238E27FC236}">
                <a16:creationId xmlns:a16="http://schemas.microsoft.com/office/drawing/2014/main" id="{A2B1C1E9-A559-460B-8890-1E776830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931" y="2896986"/>
            <a:ext cx="3730869" cy="318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encoder10_4 (</a:t>
            </a: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 e,	//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使能，高有效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 [9:0] a,    //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待编码信号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 f,           //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标志，高有效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 [3:0] y   //4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灯片编号占位符 5">
            <a:extLst>
              <a:ext uri="{FF2B5EF4-FFF2-40B4-BE49-F238E27FC236}">
                <a16:creationId xmlns:a16="http://schemas.microsoft.com/office/drawing/2014/main" id="{08FEEAF6-3FAF-4CC8-867E-691AC92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95" name="页脚占位符 1">
            <a:extLst>
              <a:ext uri="{FF2B5EF4-FFF2-40B4-BE49-F238E27FC236}">
                <a16:creationId xmlns:a16="http://schemas.microsoft.com/office/drawing/2014/main" id="{1C181170-66E0-4CA5-B91D-1192E51BB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6" name="日期占位符 3">
            <a:extLst>
              <a:ext uri="{FF2B5EF4-FFF2-40B4-BE49-F238E27FC236}">
                <a16:creationId xmlns:a16="http://schemas.microsoft.com/office/drawing/2014/main" id="{3946BCBE-ECDE-4154-9753-656270643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7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9B97F26-CFCC-4C41-AA29-CAD60BBFB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FE5370BA-1A5A-4B79-A5F1-E2D86713C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2"/>
            <a:ext cx="5122800" cy="2232686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设计二</a:t>
            </a:r>
            <a:r>
              <a:rPr lang="en-US" altLang="zh-CN" sz="2800" dirty="0"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十进制译码器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(DCD)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完成电路仿真和下载测试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分析、综合和实现的电路图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(Schematic)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查看电路资源使用情况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85832B-06CA-4320-B1B9-C4ADA87774DB}"/>
              </a:ext>
            </a:extLst>
          </p:cNvPr>
          <p:cNvGrpSpPr/>
          <p:nvPr/>
        </p:nvGrpSpPr>
        <p:grpSpPr>
          <a:xfrm>
            <a:off x="5503407" y="2238979"/>
            <a:ext cx="3100593" cy="735325"/>
            <a:chOff x="5601525" y="2238979"/>
            <a:chExt cx="3100593" cy="73532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31AAB5-C57A-4C07-A36B-5615C3BEE92E}"/>
                </a:ext>
              </a:extLst>
            </p:cNvPr>
            <p:cNvGrpSpPr/>
            <p:nvPr/>
          </p:nvGrpSpPr>
          <p:grpSpPr>
            <a:xfrm>
              <a:off x="6535616" y="2238979"/>
              <a:ext cx="1295999" cy="735325"/>
              <a:chOff x="5799929" y="2873447"/>
              <a:chExt cx="1938598" cy="819938"/>
            </a:xfrm>
          </p:grpSpPr>
          <p:sp>
            <p:nvSpPr>
              <p:cNvPr id="8" name="文本框 51">
                <a:extLst>
                  <a:ext uri="{FF2B5EF4-FFF2-40B4-BE49-F238E27FC236}">
                    <a16:creationId xmlns:a16="http://schemas.microsoft.com/office/drawing/2014/main" id="{9BDE1FC7-D337-4516-B85A-EB70651EB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9503" y="2873447"/>
                <a:ext cx="1072368" cy="81993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t" anchorCtr="0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/>
                  <a:t>DCD</a:t>
                </a:r>
                <a:endParaRPr lang="zh-CN" altLang="en-US" sz="1800" dirty="0"/>
              </a:p>
            </p:txBody>
          </p:sp>
          <p:sp>
            <p:nvSpPr>
              <p:cNvPr id="9" name="TextBox 32">
                <a:extLst>
                  <a:ext uri="{FF2B5EF4-FFF2-40B4-BE49-F238E27FC236}">
                    <a16:creationId xmlns:a16="http://schemas.microsoft.com/office/drawing/2014/main" id="{903F667B-53A1-43CB-9D63-AFC6571EE0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3617" y="3209520"/>
                <a:ext cx="1588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608216A-DA4B-4CCC-891A-B3108F04F74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99929" y="3395159"/>
                <a:ext cx="3952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58DAFE97-F4C9-4314-821D-021724939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4895" y="3187126"/>
                <a:ext cx="12824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cs typeface="Arial" panose="020B0604020202020204" pitchFamily="34" charset="0"/>
                  </a:rPr>
                  <a:t>y</a:t>
                </a: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BE79AA-D04C-4793-9F55-D8AC43694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81870" y="3372765"/>
                <a:ext cx="4566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14712E09-290A-48E7-9407-1757AF65E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2350" y="2548270"/>
              <a:ext cx="7997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(led9-0)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8AC81612-F4D7-40C9-8F72-BFEB64D28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1525" y="2540371"/>
              <a:ext cx="10016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(sw</a:t>
              </a:r>
              <a:r>
                <a:rPr lang="en-US" altLang="zh-CN" sz="1600" dirty="0">
                  <a:cs typeface="Arial" panose="020B0604020202020204" pitchFamily="34" charset="0"/>
                </a:rPr>
                <a:t>3-0</a:t>
              </a:r>
              <a:r>
                <a:rPr lang="en-US" altLang="zh-CN" sz="1800" dirty="0">
                  <a:cs typeface="Arial" panose="020B0604020202020204" pitchFamily="34" charset="0"/>
                </a:rPr>
                <a:t>)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19896BC-2F80-4950-B475-2623C70C7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95646"/>
            <a:ext cx="8229600" cy="244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设计综合电路 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采用模块化设计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完成电路仿真和下载测试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分析和综合的电路图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(Schematic)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查看电路资源使用情况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zh-CN" altLang="en-US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28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33A6C00C-458C-4900-8E84-C563629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20" name="页脚占位符 1">
            <a:extLst>
              <a:ext uri="{FF2B5EF4-FFF2-40B4-BE49-F238E27FC236}">
                <a16:creationId xmlns:a16="http://schemas.microsoft.com/office/drawing/2014/main" id="{DEBA7C3B-1D32-4150-A816-B99B5FF1C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21" name="日期占位符 3">
            <a:extLst>
              <a:ext uri="{FF2B5EF4-FFF2-40B4-BE49-F238E27FC236}">
                <a16:creationId xmlns:a16="http://schemas.microsoft.com/office/drawing/2014/main" id="{3B2983F8-2C94-43BC-B667-0E5FF63D95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621C484-124E-499A-8B6D-88F9B372E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查看电路图和资源使用情况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AB585A0-D337-4EE5-8AEF-87625CADA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生成电路图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 Navigator &gt;&gt; RTL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Analysys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Open Elaborated Design &gt;&gt; Schematic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综合电路：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 Navigator &gt;&gt; Synthesis &gt;&gt; Open Synthesized Design &gt;&gt; Schematic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查看电路资源使用情况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综合电路：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 Navigator &gt;&gt; Synthesis &gt;&gt; Open Synthesized Design &gt;&gt; Report Utilization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4B6144-FA47-49DE-B64F-3D20A16A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10706C4D-498B-4145-83F6-59B410BFB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ADA402AD-B556-4356-A321-DFEA13ACCD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55A50BA-B314-4C19-91ED-46587BC41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实验板外设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878FDDB8-7A86-43D9-A32F-D7B06D2C9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824412"/>
          </a:xfrm>
        </p:spPr>
        <p:txBody>
          <a:bodyPr/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(XC7A100TCSG324-1) +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外设</a:t>
            </a: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文本框 3">
            <a:extLst>
              <a:ext uri="{FF2B5EF4-FFF2-40B4-BE49-F238E27FC236}">
                <a16:creationId xmlns:a16="http://schemas.microsoft.com/office/drawing/2014/main" id="{15EE7374-5FBB-40D0-A38A-FD6EE7DA6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338388"/>
            <a:ext cx="1309688" cy="3575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cs typeface="Arial" panose="020B0604020202020204" pitchFamily="34" charset="0"/>
              </a:rPr>
              <a:t>XC7A100TCSG324-1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4BA575-7139-457F-8593-C8F5B790496D}"/>
              </a:ext>
            </a:extLst>
          </p:cNvPr>
          <p:cNvCxnSpPr>
            <a:cxnSpLocks/>
          </p:cNvCxnSpPr>
          <p:nvPr/>
        </p:nvCxnSpPr>
        <p:spPr>
          <a:xfrm>
            <a:off x="3046413" y="2989263"/>
            <a:ext cx="554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文本框 6">
            <a:extLst>
              <a:ext uri="{FF2B5EF4-FFF2-40B4-BE49-F238E27FC236}">
                <a16:creationId xmlns:a16="http://schemas.microsoft.com/office/drawing/2014/main" id="{1FB85A5D-0DBE-4A31-9BA6-171971CF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2757488"/>
            <a:ext cx="1577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按键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开关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20817B-548D-4162-B212-F39FEFBE3C02}"/>
              </a:ext>
            </a:extLst>
          </p:cNvPr>
          <p:cNvCxnSpPr>
            <a:cxnSpLocks/>
          </p:cNvCxnSpPr>
          <p:nvPr/>
        </p:nvCxnSpPr>
        <p:spPr>
          <a:xfrm>
            <a:off x="3046413" y="3771900"/>
            <a:ext cx="554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文本框 9">
            <a:extLst>
              <a:ext uri="{FF2B5EF4-FFF2-40B4-BE49-F238E27FC236}">
                <a16:creationId xmlns:a16="http://schemas.microsoft.com/office/drawing/2014/main" id="{5A6A425A-A9AB-4088-80CF-44988633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3394075"/>
            <a:ext cx="2046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加速度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麦克风传感器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A016A2-6D67-4A86-BE08-BD99A155E8C2}"/>
              </a:ext>
            </a:extLst>
          </p:cNvPr>
          <p:cNvCxnSpPr>
            <a:cxnSpLocks/>
          </p:cNvCxnSpPr>
          <p:nvPr/>
        </p:nvCxnSpPr>
        <p:spPr>
          <a:xfrm>
            <a:off x="4902200" y="2782888"/>
            <a:ext cx="5540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文本框 11">
            <a:extLst>
              <a:ext uri="{FF2B5EF4-FFF2-40B4-BE49-F238E27FC236}">
                <a16:creationId xmlns:a16="http://schemas.microsoft.com/office/drawing/2014/main" id="{F1D414AC-0C57-4302-B26C-7C332035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351088"/>
            <a:ext cx="241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单色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三色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灯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/7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段数码管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923129-C9C8-45A9-BEF9-E95FEDD7A60A}"/>
              </a:ext>
            </a:extLst>
          </p:cNvPr>
          <p:cNvCxnSpPr>
            <a:cxnSpLocks/>
          </p:cNvCxnSpPr>
          <p:nvPr/>
        </p:nvCxnSpPr>
        <p:spPr>
          <a:xfrm>
            <a:off x="4902200" y="3549650"/>
            <a:ext cx="5540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文本框 13">
            <a:extLst>
              <a:ext uri="{FF2B5EF4-FFF2-40B4-BE49-F238E27FC236}">
                <a16:creationId xmlns:a16="http://schemas.microsoft.com/office/drawing/2014/main" id="{39F0E719-A3F0-450A-8681-57CE361D7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287713"/>
            <a:ext cx="218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视频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音频接口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4677BF-EC70-450A-A5F3-2CEA08101BFE}"/>
              </a:ext>
            </a:extLst>
          </p:cNvPr>
          <p:cNvCxnSpPr>
            <a:cxnSpLocks/>
          </p:cNvCxnSpPr>
          <p:nvPr/>
        </p:nvCxnSpPr>
        <p:spPr>
          <a:xfrm>
            <a:off x="4902200" y="4259263"/>
            <a:ext cx="55403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文本框 15">
            <a:extLst>
              <a:ext uri="{FF2B5EF4-FFF2-40B4-BE49-F238E27FC236}">
                <a16:creationId xmlns:a16="http://schemas.microsoft.com/office/drawing/2014/main" id="{B9E6DE5F-57FC-44E1-AA83-431261C8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808413"/>
            <a:ext cx="24114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DDR2/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闪存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/SD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卡存储器</a:t>
            </a:r>
          </a:p>
        </p:txBody>
      </p:sp>
      <p:sp>
        <p:nvSpPr>
          <p:cNvPr id="14351" name="文本框 17">
            <a:extLst>
              <a:ext uri="{FF2B5EF4-FFF2-40B4-BE49-F238E27FC236}">
                <a16:creationId xmlns:a16="http://schemas.microsoft.com/office/drawing/2014/main" id="{2C249E09-947B-4A57-9BC9-9BDFFD0C6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681538"/>
            <a:ext cx="2185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UART/USB/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网络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DF57D7-75D9-4286-A97F-6B51C17A473C}"/>
              </a:ext>
            </a:extLst>
          </p:cNvPr>
          <p:cNvCxnSpPr>
            <a:cxnSpLocks/>
          </p:cNvCxnSpPr>
          <p:nvPr/>
        </p:nvCxnSpPr>
        <p:spPr>
          <a:xfrm>
            <a:off x="4902200" y="4911725"/>
            <a:ext cx="55403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281FAB-A2A2-4A2B-ADC5-1700A9FEA9C2}"/>
              </a:ext>
            </a:extLst>
          </p:cNvPr>
          <p:cNvCxnSpPr>
            <a:cxnSpLocks/>
          </p:cNvCxnSpPr>
          <p:nvPr/>
        </p:nvCxnSpPr>
        <p:spPr>
          <a:xfrm>
            <a:off x="3046413" y="4659313"/>
            <a:ext cx="554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36737F-8FD4-444F-9569-DCD76BEBB8A7}"/>
              </a:ext>
            </a:extLst>
          </p:cNvPr>
          <p:cNvCxnSpPr>
            <a:cxnSpLocks/>
          </p:cNvCxnSpPr>
          <p:nvPr/>
        </p:nvCxnSpPr>
        <p:spPr>
          <a:xfrm>
            <a:off x="3046413" y="5265738"/>
            <a:ext cx="554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文本框 21">
            <a:extLst>
              <a:ext uri="{FF2B5EF4-FFF2-40B4-BE49-F238E27FC236}">
                <a16:creationId xmlns:a16="http://schemas.microsoft.com/office/drawing/2014/main" id="{01486C0A-4DE8-4E56-A2BF-180BC705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4398963"/>
            <a:ext cx="159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配置方式</a:t>
            </a:r>
          </a:p>
        </p:txBody>
      </p:sp>
      <p:sp>
        <p:nvSpPr>
          <p:cNvPr id="14356" name="文本框 22">
            <a:extLst>
              <a:ext uri="{FF2B5EF4-FFF2-40B4-BE49-F238E27FC236}">
                <a16:creationId xmlns:a16="http://schemas.microsoft.com/office/drawing/2014/main" id="{7E9E1411-35C5-4F84-93FB-ED91EADB0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008563"/>
            <a:ext cx="204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MHz</a:t>
            </a:r>
            <a:r>
              <a:rPr lang="en-US" altLang="zh-CN" sz="1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时钟</a:t>
            </a:r>
          </a:p>
        </p:txBody>
      </p:sp>
      <p:sp>
        <p:nvSpPr>
          <p:cNvPr id="14357" name="文本框 17">
            <a:extLst>
              <a:ext uri="{FF2B5EF4-FFF2-40B4-BE49-F238E27FC236}">
                <a16:creationId xmlns:a16="http://schemas.microsoft.com/office/drawing/2014/main" id="{C010DC93-2D9F-4135-84BB-52C066C6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291138"/>
            <a:ext cx="203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PMOD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扩展接口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1BFA71-0D05-47B8-94AD-1D5571F4B7E8}"/>
              </a:ext>
            </a:extLst>
          </p:cNvPr>
          <p:cNvCxnSpPr>
            <a:cxnSpLocks/>
          </p:cNvCxnSpPr>
          <p:nvPr/>
        </p:nvCxnSpPr>
        <p:spPr>
          <a:xfrm>
            <a:off x="4902200" y="5521325"/>
            <a:ext cx="55403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8F02B3F8-2799-4657-9CB3-DE6D433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27" name="页脚占位符 1">
            <a:extLst>
              <a:ext uri="{FF2B5EF4-FFF2-40B4-BE49-F238E27FC236}">
                <a16:creationId xmlns:a16="http://schemas.microsoft.com/office/drawing/2014/main" id="{46DFFFA3-0078-42B6-9C1F-50B79F973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DFA99B2E-8063-4369-97EC-FBEA44D2B3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44C43B2-764F-4976-8DED-8ADBD328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基本输入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2F2F5C32-678F-4B7C-9B27-FAD943C8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1520825"/>
            <a:ext cx="6011862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CC6931-96A0-43FE-ADEF-80456C398927}"/>
              </a:ext>
            </a:extLst>
          </p:cNvPr>
          <p:cNvSpPr txBox="1">
            <a:spLocks/>
          </p:cNvSpPr>
          <p:nvPr/>
        </p:nvSpPr>
        <p:spPr bwMode="auto">
          <a:xfrm>
            <a:off x="457200" y="1484313"/>
            <a:ext cx="26384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按键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开关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个，按下为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个，拨到上为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spcAft>
                <a:spcPct val="2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单色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灯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Font typeface="Times New Roman" panose="02020603050405020304" pitchFamily="18" charset="0"/>
              <a:buChar char="−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时点亮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2D382B4-9CBC-4C6E-BD78-00C75B5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EBFBB637-C5BA-4824-82B5-F9A324564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9B4FA83-B749-4AE6-A3C6-0E28111771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2022/9/28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25508</TotalTime>
  <Words>3247</Words>
  <Application>Microsoft Office PowerPoint</Application>
  <PresentationFormat>全屏显示(4:3)</PresentationFormat>
  <Paragraphs>309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Dotum</vt:lpstr>
      <vt:lpstr>等线</vt:lpstr>
      <vt:lpstr>黑体</vt:lpstr>
      <vt:lpstr>宋体</vt:lpstr>
      <vt:lpstr>Arial</vt:lpstr>
      <vt:lpstr>Times New Roman</vt:lpstr>
      <vt:lpstr>Office 主题</vt:lpstr>
      <vt:lpstr>数字逻辑设计进阶实验</vt:lpstr>
      <vt:lpstr>实验目的</vt:lpstr>
      <vt:lpstr>实验内容</vt:lpstr>
      <vt:lpstr>译码器</vt:lpstr>
      <vt:lpstr>编码器</vt:lpstr>
      <vt:lpstr>实验要求</vt:lpstr>
      <vt:lpstr>查看电路图和资源使用情况</vt:lpstr>
      <vt:lpstr>Nexys4-DDR实验板外设</vt:lpstr>
      <vt:lpstr>基本输入/输出</vt:lpstr>
      <vt:lpstr>PowerPoint 演示文稿</vt:lpstr>
      <vt:lpstr>Nexys4-DDR配置文件</vt:lpstr>
      <vt:lpstr>Nexys4-DDR配置文件 (续1)</vt:lpstr>
      <vt:lpstr>Nexys4-DDR配置文件 (续2)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367</cp:revision>
  <cp:lastPrinted>1601-01-01T00:00:00Z</cp:lastPrinted>
  <dcterms:created xsi:type="dcterms:W3CDTF">1601-01-01T00:00:00Z</dcterms:created>
  <dcterms:modified xsi:type="dcterms:W3CDTF">2022-09-28T02:07:22Z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