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60" r:id="rId2"/>
  </p:sldMasterIdLst>
  <p:notesMasterIdLst>
    <p:notesMasterId r:id="rId43"/>
  </p:notesMasterIdLst>
  <p:handoutMasterIdLst>
    <p:handoutMasterId r:id="rId44"/>
  </p:handoutMasterIdLst>
  <p:sldIdLst>
    <p:sldId id="274" r:id="rId3"/>
    <p:sldId id="275" r:id="rId4"/>
    <p:sldId id="276" r:id="rId5"/>
    <p:sldId id="277" r:id="rId6"/>
    <p:sldId id="278" r:id="rId7"/>
    <p:sldId id="279" r:id="rId8"/>
    <p:sldId id="280" r:id="rId9"/>
    <p:sldId id="281"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6" r:id="rId23"/>
    <p:sldId id="295"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Tema 1" id="{3047B53C-1C81-4316-864B-C8EDCD501023}">
          <p14:sldIdLst>
            <p14:sldId id="274"/>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173" autoAdjust="0"/>
    <p:restoredTop sz="94699" autoAdjust="0"/>
  </p:normalViewPr>
  <p:slideViewPr>
    <p:cSldViewPr>
      <p:cViewPr>
        <p:scale>
          <a:sx n="110" d="100"/>
          <a:sy n="110" d="100"/>
        </p:scale>
        <p:origin x="-852" y="150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3" d="100"/>
          <a:sy n="53" d="100"/>
        </p:scale>
        <p:origin x="-2597"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47901F-98D3-41AE-973E-A6206FD9299B}" type="datetimeFigureOut">
              <a:rPr lang="es-CR" smtClean="0"/>
              <a:pPr/>
              <a:t>27/08/2014</a:t>
            </a:fld>
            <a:endParaRPr lang="es-C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C936C-44E5-45D4-AC99-7CA9FD87FFE9}" type="slidenum">
              <a:rPr lang="es-CR" smtClean="0"/>
              <a:pPr/>
              <a:t>‹Nº›</a:t>
            </a:fld>
            <a:endParaRPr lang="es-CR"/>
          </a:p>
        </p:txBody>
      </p:sp>
    </p:spTree>
    <p:extLst>
      <p:ext uri="{BB962C8B-B14F-4D97-AF65-F5344CB8AC3E}">
        <p14:creationId xmlns:p14="http://schemas.microsoft.com/office/powerpoint/2010/main" xmlns="" val="266212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FC247-94AD-46DD-A3F9-06088D89947D}" type="datetimeFigureOut">
              <a:rPr lang="es-CR" smtClean="0"/>
              <a:pPr/>
              <a:t>27/08/2014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9E88-A170-4CFC-8790-97E46DC5AA1E}" type="slidenum">
              <a:rPr lang="es-CR" smtClean="0"/>
              <a:pPr/>
              <a:t>‹Nº›</a:t>
            </a:fld>
            <a:endParaRPr lang="es-CR"/>
          </a:p>
        </p:txBody>
      </p:sp>
    </p:spTree>
    <p:extLst>
      <p:ext uri="{BB962C8B-B14F-4D97-AF65-F5344CB8AC3E}">
        <p14:creationId xmlns:p14="http://schemas.microsoft.com/office/powerpoint/2010/main" xmlns="" val="284190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userDrawn="1"/>
        </p:nvSpPr>
        <p:spPr>
          <a:xfrm>
            <a:off x="0" y="0"/>
            <a:ext cx="9144001" cy="5971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1" name="Rectangle 10"/>
          <p:cNvSpPr/>
          <p:nvPr/>
        </p:nvSpPr>
        <p:spPr>
          <a:xfrm>
            <a:off x="2359153"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Subtitle 8"/>
          <p:cNvSpPr>
            <a:spLocks noGrp="1"/>
          </p:cNvSpPr>
          <p:nvPr>
            <p:ph type="subTitle" idx="1" hasCustomPrompt="1"/>
          </p:nvPr>
        </p:nvSpPr>
        <p:spPr>
          <a:xfrm>
            <a:off x="2362199" y="6050037"/>
            <a:ext cx="6515100" cy="685800"/>
          </a:xfrm>
        </p:spPr>
        <p:txBody>
          <a:bodyPr anchor="ctr"/>
          <a:lstStyle>
            <a:lvl1pPr marL="0" indent="0" algn="l" eaLnBrk="1" latinLnBrk="0" hangingPunct="1">
              <a:buNone/>
              <a:defRPr kumimoji="0" lang="es-ES" sz="2800" baseline="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dirty="0" smtClean="0"/>
              <a:t>00210 Introducción a la Computación</a:t>
            </a:r>
            <a:endParaRPr dirty="0"/>
          </a:p>
        </p:txBody>
      </p:sp>
      <p:sp>
        <p:nvSpPr>
          <p:cNvPr id="28" name="Date Placeholder 27"/>
          <p:cNvSpPr>
            <a:spLocks noGrp="1"/>
          </p:cNvSpPr>
          <p:nvPr>
            <p:ph type="dt" sz="half" idx="10"/>
          </p:nvPr>
        </p:nvSpPr>
        <p:spPr>
          <a:xfrm>
            <a:off x="76200" y="6068699"/>
            <a:ext cx="2057401" cy="68580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27/08/2014</a:t>
            </a:fld>
            <a:endParaRPr kumimoji="0" lang="es-ES" sz="2000" dirty="0">
              <a:solidFill>
                <a:srgbClr val="FFFFFF"/>
              </a:solidFill>
            </a:endParaRPr>
          </a:p>
        </p:txBody>
      </p:sp>
      <p:sp>
        <p:nvSpPr>
          <p:cNvPr id="12" name="Rectangle 11"/>
          <p:cNvSpPr>
            <a:spLocks noGrp="1"/>
          </p:cNvSpPr>
          <p:nvPr>
            <p:ph type="title"/>
          </p:nvPr>
        </p:nvSpPr>
        <p:spPr>
          <a:xfrm>
            <a:off x="2362201" y="3124200"/>
            <a:ext cx="6477001" cy="2717800"/>
          </a:xfrm>
        </p:spPr>
        <p:txBody>
          <a:bodyPr rtlCol="0" anchor="b"/>
          <a:lstStyle>
            <a:lvl1pPr eaLnBrk="1" latinLnBrk="0" hangingPunct="1">
              <a:defRPr kumimoji="0" lang="es-ES" cap="all" baseline="0">
                <a:solidFill>
                  <a:schemeClr val="tx2">
                    <a:lumMod val="50000"/>
                  </a:schemeClr>
                </a:solidFill>
              </a:defRPr>
            </a:lvl1pPr>
            <a:extLst/>
          </a:lstStyle>
          <a:p>
            <a:pPr eaLnBrk="1" latinLnBrk="0" hangingPunct="1"/>
            <a:r>
              <a:rPr lang="es-ES" dirty="0" smtClean="0"/>
              <a:t>Haga clic para modificar el estilo de título del patrón</a:t>
            </a:r>
            <a:endParaRPr dirty="0"/>
          </a:p>
        </p:txBody>
      </p:sp>
      <p:pic>
        <p:nvPicPr>
          <p:cNvPr id="5" name="4 Imagen"/>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51520" y="200090"/>
            <a:ext cx="1366428" cy="1821904"/>
          </a:xfrm>
          <a:prstGeom prst="rect">
            <a:avLst/>
          </a:prstGeom>
        </p:spPr>
      </p:pic>
      <p:pic>
        <p:nvPicPr>
          <p:cNvPr id="6" name="5 Imagen"/>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452320" y="116632"/>
            <a:ext cx="1470660" cy="1988820"/>
          </a:xfrm>
          <a:prstGeom prst="rect">
            <a:avLst/>
          </a:prstGeom>
        </p:spPr>
      </p:pic>
    </p:spTree>
    <p:extLst>
      <p:ext uri="{BB962C8B-B14F-4D97-AF65-F5344CB8AC3E}">
        <p14:creationId xmlns:p14="http://schemas.microsoft.com/office/powerpoint/2010/main" xmlns="" val="32521769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lIns="77532" tIns="38766" rIns="77532" bIns="38766"/>
          <a:lstStyle>
            <a:lvl1pPr>
              <a:defRPr/>
            </a:lvl1pPr>
          </a:lstStyle>
          <a:p>
            <a:r>
              <a:rPr lang="es-ES" dirty="0" smtClean="0"/>
              <a:t>Tema 1</a:t>
            </a:r>
            <a:endParaRPr lang="es-CR" dirty="0"/>
          </a:p>
        </p:txBody>
      </p:sp>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p14="http://schemas.microsoft.com/office/powerpoint/2010/main" xmlns="" val="30909481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p:spPr>
        <p:txBody>
          <a:bodyPr/>
          <a:lstStyle>
            <a:extLst/>
          </a:lstStyle>
          <a:p>
            <a:pPr eaLnBrk="1" latinLnBrk="0" hangingPunct="1"/>
            <a:r>
              <a:rPr lang="es-ES" smtClean="0"/>
              <a:t>Haga clic para modificar el estilo de título del patrón</a:t>
            </a:r>
            <a:endParaRPr/>
          </a:p>
        </p:txBody>
      </p:sp>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4" name="Rectangle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pic>
        <p:nvPicPr>
          <p:cNvPr id="6" name="5 Imagen"/>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59560" y="143490"/>
            <a:ext cx="469776" cy="835157"/>
          </a:xfrm>
          <a:prstGeom prst="rect">
            <a:avLst/>
          </a:prstGeom>
        </p:spPr>
      </p:pic>
      <p:pic>
        <p:nvPicPr>
          <p:cNvPr id="8" name="7 Imagen"/>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8567936" y="41715"/>
            <a:ext cx="576064" cy="1038707"/>
          </a:xfrm>
          <a:prstGeom prst="rect">
            <a:avLst/>
          </a:prstGeom>
        </p:spPr>
      </p:pic>
    </p:spTree>
    <p:extLst>
      <p:ext uri="{BB962C8B-B14F-4D97-AF65-F5344CB8AC3E}">
        <p14:creationId xmlns:p14="http://schemas.microsoft.com/office/powerpoint/2010/main" xmlns="" val="9405149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p14="http://schemas.microsoft.com/office/powerpoint/2010/main" xmlns="" val="1801920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p14="http://schemas.microsoft.com/office/powerpoint/2010/main" xmlns="" val="13045059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p14="http://schemas.microsoft.com/office/powerpoint/2010/main" xmlns="" val="323872754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p14="http://schemas.microsoft.com/office/powerpoint/2010/main" xmlns="" val="41592507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p14="http://schemas.microsoft.com/office/powerpoint/2010/main" xmlns="" val="12497091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248207"/>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p14="http://schemas.microsoft.com/office/powerpoint/2010/main" xmlns="" val="34166924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p14="http://schemas.microsoft.com/office/powerpoint/2010/main" xmlns="" val="903284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lIns="77532" tIns="38766" rIns="77532" bIns="38766"/>
          <a:lstStyle/>
          <a:p>
            <a:r>
              <a:rPr lang="es-ES" smtClean="0"/>
              <a:t>Haga clic para modificar el estilo de título del patrón</a:t>
            </a:r>
            <a:endParaRPr lang="es-CR"/>
          </a:p>
        </p:txBody>
      </p:sp>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a:p>
        </p:txBody>
      </p:sp>
      <p:sp>
        <p:nvSpPr>
          <p:cNvPr id="5" name="4 Marcador de pie de página"/>
          <p:cNvSpPr>
            <a:spLocks noGrp="1"/>
          </p:cNvSpPr>
          <p:nvPr>
            <p:ph type="ftr" sz="quarter" idx="11"/>
          </p:nvPr>
        </p:nvSpPr>
        <p:spPr>
          <a:xfrm>
            <a:off x="609602" y="6248207"/>
            <a:ext cx="5421083" cy="365125"/>
          </a:xfrm>
          <a:prstGeom prst="rect">
            <a:avLst/>
          </a:prstGeom>
        </p:spPr>
        <p:txBody>
          <a:bodyPr lIns="77532" tIns="38766" rIns="77532" bIns="38766"/>
          <a:lstStyle>
            <a:lvl1pPr>
              <a:defRPr/>
            </a:lvl1pPr>
          </a:lstStyle>
          <a:p>
            <a:r>
              <a:rPr lang="es-ES_tradnl" dirty="0" smtClean="0"/>
              <a:t>Curso: 00210-Introducción a la Computación</a:t>
            </a:r>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p14="http://schemas.microsoft.com/office/powerpoint/2010/main" xmlns="" val="1396075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p:spPr>
        <p:txBody>
          <a:bodyPr/>
          <a:lstStyle>
            <a:extLst/>
          </a:lstStyle>
          <a:p>
            <a:pPr eaLnBrk="1" latinLnBrk="0" hangingPunct="1"/>
            <a:r>
              <a:rPr lang="es-ES" smtClean="0"/>
              <a:t>Haga clic para modificar el estilo de título del patrón</a:t>
            </a:r>
            <a:endParaRPr/>
          </a:p>
        </p:txBody>
      </p:sp>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pic>
        <p:nvPicPr>
          <p:cNvPr id="10" name="Picture 2"/>
          <p:cNvPicPr>
            <a:picLocks noChangeAspect="1" noChangeArrowheads="1"/>
          </p:cNvPicPr>
          <p:nvPr userDrawn="1"/>
        </p:nvPicPr>
        <p:blipFill rotWithShape="1">
          <a:blip r:embed="rId2" cstate="print">
            <a:extLst>
              <a:ext uri="{28A0092B-C50C-407E-A947-70E740481C1C}">
                <a14:useLocalDpi xmlns:a14="http://schemas.microsoft.com/office/drawing/2010/main" xmlns="" val="0"/>
              </a:ext>
            </a:extLst>
          </a:blip>
          <a:srcRect l="38848" t="30767" r="33696" b="62203"/>
          <a:stretch/>
        </p:blipFill>
        <p:spPr bwMode="auto">
          <a:xfrm>
            <a:off x="1619672" y="6237312"/>
            <a:ext cx="4243878" cy="6112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11739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p14="http://schemas.microsoft.com/office/powerpoint/2010/main" xmlns="" val="33196388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p14="http://schemas.microsoft.com/office/powerpoint/2010/main" xmlns="" val="13557217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p14="http://schemas.microsoft.com/office/powerpoint/2010/main" xmlns="" val="21253766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p14="http://schemas.microsoft.com/office/powerpoint/2010/main" xmlns="" val="27483885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p14="http://schemas.microsoft.com/office/powerpoint/2010/main" xmlns="" val="7597305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304235"/>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p14="http://schemas.microsoft.com/office/powerpoint/2010/main" xmlns="" val="20095596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p14="http://schemas.microsoft.com/office/powerpoint/2010/main" xmlns="" val="7440696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22" name="Title Placeholder 21"/>
          <p:cNvSpPr>
            <a:spLocks noGrp="1"/>
          </p:cNvSpPr>
          <p:nvPr>
            <p:ph type="title"/>
          </p:nvPr>
        </p:nvSpPr>
        <p:spPr>
          <a:xfrm>
            <a:off x="899592" y="157480"/>
            <a:ext cx="7488832" cy="1341120"/>
          </a:xfrm>
          <a:prstGeom prst="rect">
            <a:avLst/>
          </a:prstGeom>
        </p:spPr>
        <p:txBody>
          <a:bodyPr vert="horz" anchor="b">
            <a:normAutofit/>
          </a:bodyPr>
          <a:lstStyle>
            <a:extLst/>
          </a:lstStyle>
          <a:p>
            <a:pPr eaLnBrk="1" latinLnBrk="0" hangingPunct="1"/>
            <a:r>
              <a:rPr kumimoji="0" lang="es-ES" smtClean="0"/>
              <a:t>Haga clic para modificar el estilo de título del patrón</a:t>
            </a:r>
            <a:endParaRPr kumimoji="0" lang="en-US" smtClean="0"/>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107504" y="116632"/>
            <a:ext cx="648072" cy="864096"/>
          </a:xfrm>
          <a:prstGeom prst="rect">
            <a:avLst/>
          </a:prstGeom>
        </p:spPr>
      </p:pic>
      <p:pic>
        <p:nvPicPr>
          <p:cNvPr id="4" name="3 Imagen"/>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8460432" y="116632"/>
            <a:ext cx="576064" cy="779028"/>
          </a:xfrm>
          <a:prstGeom prst="rect">
            <a:avLst/>
          </a:prstGeom>
        </p:spPr>
      </p:pic>
    </p:spTree>
    <p:extLst>
      <p:ext uri="{BB962C8B-B14F-4D97-AF65-F5344CB8AC3E}">
        <p14:creationId xmlns:p14="http://schemas.microsoft.com/office/powerpoint/2010/main" xmlns="" val="423208182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22" name="Title Placeholder 21"/>
          <p:cNvSpPr>
            <a:spLocks noGrp="1"/>
          </p:cNvSpPr>
          <p:nvPr>
            <p:ph type="title"/>
          </p:nvPr>
        </p:nvSpPr>
        <p:spPr>
          <a:xfrm>
            <a:off x="609602" y="157480"/>
            <a:ext cx="7994848" cy="1341120"/>
          </a:xfrm>
          <a:prstGeom prst="rect">
            <a:avLst/>
          </a:prstGeom>
        </p:spPr>
        <p:txBody>
          <a:bodyPr vert="horz" anchor="b">
            <a:normAutofit/>
          </a:bodyPr>
          <a:lstStyle>
            <a:extLst/>
          </a:lstStyle>
          <a:p>
            <a:pPr eaLnBrk="1" latinLnBrk="0" hangingPunct="1"/>
            <a:r>
              <a:rPr kumimoji="0" lang="es-ES" dirty="0" smtClean="0"/>
              <a:t>Tema 1</a:t>
            </a:r>
            <a:endParaRPr kumimoji="0" lang="en-US" dirty="0" smtClean="0"/>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1" cstate="print">
            <a:extLst>
              <a:ext uri="{28A0092B-C50C-407E-A947-70E740481C1C}">
                <a14:useLocalDpi xmlns:a14="http://schemas.microsoft.com/office/drawing/2010/main" xmlns="" val="0"/>
              </a:ext>
            </a:extLst>
          </a:blip>
          <a:stretch>
            <a:fillRect/>
          </a:stretch>
        </p:blipFill>
        <p:spPr>
          <a:xfrm>
            <a:off x="50676" y="116632"/>
            <a:ext cx="432048" cy="576064"/>
          </a:xfrm>
          <a:prstGeom prst="rect">
            <a:avLst/>
          </a:prstGeom>
        </p:spPr>
      </p:pic>
      <p:pic>
        <p:nvPicPr>
          <p:cNvPr id="4" name="3 Imagen"/>
          <p:cNvPicPr>
            <a:picLocks noChangeAspect="1"/>
          </p:cNvPicPr>
          <p:nvPr userDrawn="1"/>
        </p:nvPicPr>
        <p:blipFill>
          <a:blip r:embed="rId12" cstate="print">
            <a:extLst>
              <a:ext uri="{28A0092B-C50C-407E-A947-70E740481C1C}">
                <a14:useLocalDpi xmlns:a14="http://schemas.microsoft.com/office/drawing/2010/main" xmlns="" val="0"/>
              </a:ext>
            </a:extLst>
          </a:blip>
          <a:stretch>
            <a:fillRect/>
          </a:stretch>
        </p:blipFill>
        <p:spPr>
          <a:xfrm>
            <a:off x="8676456" y="116632"/>
            <a:ext cx="432048" cy="584272"/>
          </a:xfrm>
          <a:prstGeom prst="rect">
            <a:avLst/>
          </a:prstGeom>
        </p:spPr>
      </p:pic>
    </p:spTree>
    <p:extLst>
      <p:ext uri="{BB962C8B-B14F-4D97-AF65-F5344CB8AC3E}">
        <p14:creationId xmlns:p14="http://schemas.microsoft.com/office/powerpoint/2010/main" xmlns="" val="18955819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2449388" y="6021288"/>
            <a:ext cx="6515100" cy="685800"/>
          </a:xfrm>
        </p:spPr>
        <p:txBody>
          <a:bodyPr/>
          <a:lstStyle/>
          <a:p>
            <a:r>
              <a:rPr lang="es-MX" dirty="0" smtClean="0"/>
              <a:t>03306 – Arquitectura de Computadores</a:t>
            </a:r>
          </a:p>
        </p:txBody>
      </p:sp>
      <p:sp>
        <p:nvSpPr>
          <p:cNvPr id="3" name="2 Título"/>
          <p:cNvSpPr>
            <a:spLocks noGrp="1"/>
          </p:cNvSpPr>
          <p:nvPr>
            <p:ph type="title"/>
          </p:nvPr>
        </p:nvSpPr>
        <p:spPr>
          <a:xfrm>
            <a:off x="1619672" y="2924944"/>
            <a:ext cx="6477001" cy="1476896"/>
          </a:xfrm>
        </p:spPr>
        <p:txBody>
          <a:bodyPr>
            <a:normAutofit fontScale="90000"/>
          </a:bodyPr>
          <a:lstStyle/>
          <a:p>
            <a:pPr lvl="0" algn="ctr">
              <a:defRPr/>
            </a:pPr>
            <a:r>
              <a:rPr lang="es-MX" sz="4900" dirty="0"/>
              <a:t>Tema </a:t>
            </a:r>
            <a:r>
              <a:rPr lang="es-MX" sz="4900" dirty="0" smtClean="0"/>
              <a:t>1.1 Introducción</a:t>
            </a:r>
            <a:r>
              <a:rPr lang="es-MX" sz="3800" dirty="0" smtClean="0"/>
              <a:t/>
            </a:r>
            <a:br>
              <a:rPr lang="es-MX" sz="3800" dirty="0" smtClean="0"/>
            </a:br>
            <a:r>
              <a:rPr lang="es-MX" sz="2000" cap="none" dirty="0" smtClean="0"/>
              <a:t>Capítulo 1</a:t>
            </a:r>
            <a:r>
              <a:rPr lang="es-ES_tradnl" sz="2000" cap="none" dirty="0" smtClean="0"/>
              <a:t/>
            </a:r>
            <a:br>
              <a:rPr lang="es-ES_tradnl" sz="2000" cap="none" dirty="0" smtClean="0"/>
            </a:br>
            <a:r>
              <a:rPr lang="es-ES" sz="2000" cap="none" dirty="0" smtClean="0"/>
              <a:t>William </a:t>
            </a:r>
            <a:r>
              <a:rPr lang="es-ES" sz="2000" cap="none" dirty="0" err="1" smtClean="0"/>
              <a:t>Stallings</a:t>
            </a:r>
            <a:r>
              <a:rPr lang="es-ES" sz="2000" cap="none" dirty="0"/>
              <a:t/>
            </a:r>
            <a:br>
              <a:rPr lang="es-ES" sz="2000" cap="none" dirty="0"/>
            </a:br>
            <a:r>
              <a:rPr lang="es-ES" sz="2000" cap="none" dirty="0" err="1" smtClean="0"/>
              <a:t>Septima</a:t>
            </a:r>
            <a:r>
              <a:rPr lang="es-ES" sz="2000" cap="none" dirty="0" smtClean="0"/>
              <a:t> Edición</a:t>
            </a:r>
            <a:endParaRPr lang="es-CR" sz="3800" dirty="0"/>
          </a:p>
        </p:txBody>
      </p:sp>
    </p:spTree>
    <p:extLst>
      <p:ext uri="{BB962C8B-B14F-4D97-AF65-F5344CB8AC3E}">
        <p14:creationId xmlns:p14="http://schemas.microsoft.com/office/powerpoint/2010/main" xmlns="" val="89431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INTERRUPCIONES</a:t>
            </a:r>
          </a:p>
          <a:p>
            <a:pPr lvl="2" algn="just"/>
            <a:r>
              <a:rPr lang="es-CR" sz="2800" dirty="0" smtClean="0"/>
              <a:t>Mecanismo mediante el cual otros módulos (E/S, memoria) pueden interrumpir el procesamiento normal de la CPU.</a:t>
            </a:r>
          </a:p>
          <a:p>
            <a:pPr lvl="2" algn="just"/>
            <a:r>
              <a:rPr lang="es-CR" sz="2800" dirty="0" smtClean="0"/>
              <a:t>Clases de interrupciones</a:t>
            </a:r>
          </a:p>
          <a:p>
            <a:pPr lvl="3" algn="just"/>
            <a:r>
              <a:rPr lang="es-CR" sz="2500" dirty="0" smtClean="0"/>
              <a:t>Programa </a:t>
            </a:r>
          </a:p>
          <a:p>
            <a:pPr lvl="3" algn="just"/>
            <a:r>
              <a:rPr lang="es-CR" sz="2500" dirty="0" smtClean="0"/>
              <a:t>Temporizador</a:t>
            </a:r>
          </a:p>
          <a:p>
            <a:pPr lvl="3" algn="just"/>
            <a:r>
              <a:rPr lang="es-CR" sz="2500" dirty="0" smtClean="0"/>
              <a:t>E/S</a:t>
            </a:r>
          </a:p>
          <a:p>
            <a:pPr lvl="3" algn="just"/>
            <a:r>
              <a:rPr lang="es-CR" sz="2500" dirty="0" smtClean="0"/>
              <a:t>Falla del hardware</a:t>
            </a:r>
            <a:endParaRPr lang="es-CR" sz="25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fontScale="77500" lnSpcReduction="2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1.3 Perspectivas de alto nivel del funcionamiento y de las interconexiones del computador.</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ESTRUCTURAS DE INTERCONEXION</a:t>
            </a:r>
          </a:p>
          <a:p>
            <a:pPr lvl="2" algn="just"/>
            <a:r>
              <a:rPr lang="es-CR" sz="2800" dirty="0" smtClean="0"/>
              <a:t>Mecanismo mediante el cual otros módulos (E/S, Un computador está constituido por un conjunto de unidades o módulos de tres tipos elementales: Procesador, memoria y E/S.</a:t>
            </a:r>
          </a:p>
          <a:p>
            <a:pPr lvl="2" algn="just"/>
            <a:r>
              <a:rPr lang="es-CR" sz="2800" dirty="0" smtClean="0"/>
              <a:t>El conjunto de líneas que conectan los diversos módulos se denomina estructura de interconexión.</a:t>
            </a:r>
            <a:endParaRPr lang="es-CR" sz="25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fontScale="77500" lnSpcReduction="2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1.3 Perspectivas de alto nivel del funcionamiento y de las interconexiones del computador.</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INTERCONEXION CON BUSES</a:t>
            </a:r>
          </a:p>
          <a:p>
            <a:pPr lvl="2" algn="just"/>
            <a:r>
              <a:rPr lang="es-CR" sz="2800" dirty="0" smtClean="0"/>
              <a:t>Un  bus es un camino de comunicación entre dos o más dispositivos.</a:t>
            </a:r>
          </a:p>
          <a:p>
            <a:pPr lvl="2" algn="just"/>
            <a:r>
              <a:rPr lang="es-CR" sz="2800" dirty="0" smtClean="0"/>
              <a:t>El bus es un medio de comunicación compartido.</a:t>
            </a:r>
          </a:p>
          <a:p>
            <a:pPr lvl="2" algn="just"/>
            <a:r>
              <a:rPr lang="es-CR" sz="2800" dirty="0" smtClean="0"/>
              <a:t>Si dos dispositivos transmiten durante el mismo período de tiempo, sus señales pueden solaparse y distorsionarse.</a:t>
            </a:r>
          </a:p>
          <a:p>
            <a:pPr lvl="2" algn="just"/>
            <a:r>
              <a:rPr lang="es-CR" sz="2800" dirty="0" smtClean="0"/>
              <a:t>Sólo un dispositivo puede transmitir con éxito en un momento dado.</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fontScale="77500" lnSpcReduction="2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1.3 Perspectivas de alto nivel del funcionamiento y de las interconexiones del computador.</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ESTRUCTURA DEL BUS</a:t>
            </a:r>
          </a:p>
          <a:p>
            <a:pPr lvl="2" algn="just"/>
            <a:r>
              <a:rPr lang="es-CR" sz="2800" dirty="0" smtClean="0"/>
              <a:t>Líneas de datos</a:t>
            </a:r>
          </a:p>
          <a:p>
            <a:pPr lvl="3" algn="just"/>
            <a:r>
              <a:rPr lang="es-CR" sz="2500" dirty="0" smtClean="0"/>
              <a:t>Transmiten datos entre módulos del sistema.</a:t>
            </a:r>
          </a:p>
          <a:p>
            <a:pPr lvl="2" algn="just"/>
            <a:r>
              <a:rPr lang="es-CR" sz="2800" dirty="0" smtClean="0"/>
              <a:t>Líneas de dirección</a:t>
            </a:r>
          </a:p>
          <a:p>
            <a:pPr lvl="3" algn="just"/>
            <a:r>
              <a:rPr lang="es-CR" sz="2500" dirty="0" smtClean="0"/>
              <a:t>Se utilizan para designar la fuente o destino del dato situado en el bus de datos.</a:t>
            </a:r>
          </a:p>
          <a:p>
            <a:pPr lvl="2" algn="just"/>
            <a:r>
              <a:rPr lang="es-CR" sz="2800" dirty="0" smtClean="0"/>
              <a:t>Líneas de Control</a:t>
            </a:r>
          </a:p>
          <a:p>
            <a:pPr lvl="3" algn="just"/>
            <a:r>
              <a:rPr lang="es-CR" sz="2500" dirty="0" smtClean="0"/>
              <a:t>Se utilizan para controlar el acceso y el uso de las líneas de datos  y las direcciones.</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fontScale="77500" lnSpcReduction="2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1.3 Perspectivas de alto nivel del funcionamiento y de las interconexiones del computador.</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PCI (Interconexión de Componente periférico)</a:t>
            </a:r>
          </a:p>
          <a:p>
            <a:pPr lvl="2" algn="just"/>
            <a:r>
              <a:rPr lang="es-CR" sz="2800" dirty="0" smtClean="0"/>
              <a:t>Es un bus muy popular de ancho de bando elevado, independiente del procesador, que se puede utilizar como bus de periféricos o bus para una arquitectura de entreplanta.</a:t>
            </a:r>
          </a:p>
          <a:p>
            <a:pPr lvl="2" algn="just"/>
            <a:r>
              <a:rPr lang="es-CR" sz="2800" dirty="0" smtClean="0"/>
              <a:t>El bus PCI puede configurarse como un bus de 32 o 64 bits.</a:t>
            </a:r>
          </a:p>
          <a:p>
            <a:pPr lvl="2" algn="just"/>
            <a:r>
              <a:rPr lang="es-CR" sz="2800" dirty="0" smtClean="0"/>
              <a:t>Toda transferencia de datos en el bus PCI es una transacción única que consta de una fase de direccionamiento y una o más fases de datos.</a:t>
            </a:r>
          </a:p>
          <a:p>
            <a:pPr lvl="2" algn="just"/>
            <a:endParaRPr lang="es-CR" sz="2500" dirty="0" smtClean="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fontScale="77500" lnSpcReduction="2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1.3 Perspectivas de alto nivel del funcionamiento y de las interconexiones del computador.</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Principios básicos</a:t>
            </a:r>
          </a:p>
          <a:p>
            <a:pPr lvl="2" algn="just"/>
            <a:r>
              <a:rPr lang="es-CR" sz="2800" dirty="0" smtClean="0"/>
              <a:t>El objetivo de la memoria caché es lograr que la velocidad de la memoria sea lo más rápida posible, consiguiendo al mismo tiempo un tamaño grande al precio de memorias semiconductoras menos costosas.</a:t>
            </a:r>
          </a:p>
          <a:p>
            <a:pPr lvl="2" algn="just">
              <a:buNone/>
            </a:pPr>
            <a:endParaRPr lang="es-CR" sz="2800" dirty="0" smtClean="0"/>
          </a:p>
          <a:p>
            <a:pPr lvl="2" algn="just"/>
            <a:endParaRPr lang="es-CR" sz="2500" dirty="0" smtClean="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1.4 Memoria Caché</a:t>
            </a:r>
            <a:endParaRPr lang="es-ES_tradnl" dirty="0"/>
          </a:p>
        </p:txBody>
      </p:sp>
      <p:pic>
        <p:nvPicPr>
          <p:cNvPr id="1027" name="Picture 3"/>
          <p:cNvPicPr>
            <a:picLocks noChangeAspect="1" noChangeArrowheads="1"/>
          </p:cNvPicPr>
          <p:nvPr/>
        </p:nvPicPr>
        <p:blipFill>
          <a:blip r:embed="rId2" cstate="print"/>
          <a:srcRect/>
          <a:stretch>
            <a:fillRect/>
          </a:stretch>
        </p:blipFill>
        <p:spPr bwMode="auto">
          <a:xfrm>
            <a:off x="1214414" y="4572008"/>
            <a:ext cx="7215238" cy="1828800"/>
          </a:xfrm>
          <a:prstGeom prst="rect">
            <a:avLst/>
          </a:prstGeom>
          <a:noFill/>
          <a:ln w="9525">
            <a:noFill/>
            <a:miter lim="800000"/>
            <a:headEnd/>
            <a:tailEnd/>
          </a:ln>
          <a:effectLst/>
        </p:spPr>
      </p:pic>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Principios básicos</a:t>
            </a:r>
          </a:p>
          <a:p>
            <a:pPr lvl="2" algn="just"/>
            <a:r>
              <a:rPr lang="es-CR" sz="2800" dirty="0" smtClean="0"/>
              <a:t>La caché contiene una copia de partes de la memoria principal.</a:t>
            </a:r>
          </a:p>
          <a:p>
            <a:pPr lvl="2" algn="just"/>
            <a:r>
              <a:rPr lang="es-CR" sz="2800" dirty="0" smtClean="0"/>
              <a:t>Cuando el procesador intenta leer una palabra de memoria, se hace una comprobación para determinar se la palabra está en la caché.</a:t>
            </a:r>
          </a:p>
          <a:p>
            <a:pPr lvl="2" algn="just"/>
            <a:r>
              <a:rPr lang="es-CR" sz="2800" dirty="0" smtClean="0"/>
              <a:t>Si no, un bloque de memoria principal, de varias palabras, se transfiere a la caché y después la palabra solicitada  es entregada al procesador.</a:t>
            </a:r>
          </a:p>
          <a:p>
            <a:pPr lvl="2" algn="just">
              <a:buNone/>
            </a:pPr>
            <a:endParaRPr lang="es-CR" sz="2800" dirty="0" smtClean="0"/>
          </a:p>
          <a:p>
            <a:pPr lvl="2" algn="just"/>
            <a:endParaRPr lang="es-CR" sz="2500" dirty="0" smtClean="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1.4 Memoria Caché</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Elementos de Diseño</a:t>
            </a:r>
          </a:p>
          <a:p>
            <a:pPr lvl="2" algn="just"/>
            <a:r>
              <a:rPr lang="es-CR" sz="2800" dirty="0" smtClean="0"/>
              <a:t>Tamaño de Caché.</a:t>
            </a:r>
          </a:p>
          <a:p>
            <a:pPr lvl="3" algn="just"/>
            <a:r>
              <a:rPr lang="es-CR" sz="2500" dirty="0" smtClean="0"/>
              <a:t>Suficientemente grande  como para que el tiempo de acceso medio total sea próximo al de la caché sola.</a:t>
            </a:r>
          </a:p>
          <a:p>
            <a:pPr lvl="3" algn="just"/>
            <a:r>
              <a:rPr lang="es-CR" sz="2500" dirty="0" smtClean="0"/>
              <a:t>Caché muy grandes tienden a ser ligeramente más lentas.</a:t>
            </a:r>
          </a:p>
          <a:p>
            <a:pPr lvl="2" algn="just"/>
            <a:r>
              <a:rPr lang="es-CR" sz="2800" dirty="0" smtClean="0"/>
              <a:t>Función de correspondencia.</a:t>
            </a:r>
          </a:p>
          <a:p>
            <a:pPr lvl="3" algn="just"/>
            <a:r>
              <a:rPr lang="es-CR" sz="2500" dirty="0" smtClean="0"/>
              <a:t>Como hay menos líneas de caché  que bloques de memoria principal, se necesita un algoritmo que haga corresponder bloques de memoria principal a líneas de caché.</a:t>
            </a:r>
          </a:p>
          <a:p>
            <a:pPr lvl="2" algn="just">
              <a:buNone/>
            </a:pPr>
            <a:endParaRPr lang="es-CR" sz="2800" dirty="0" smtClean="0"/>
          </a:p>
          <a:p>
            <a:pPr lvl="2" algn="just"/>
            <a:endParaRPr lang="es-CR" sz="2500" dirty="0" smtClean="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1.4 Memoria Caché</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Elementos de Diseño</a:t>
            </a:r>
          </a:p>
          <a:p>
            <a:pPr lvl="2" algn="just"/>
            <a:r>
              <a:rPr lang="es-CR" sz="2800" dirty="0" smtClean="0"/>
              <a:t>Función de correspondencia.</a:t>
            </a:r>
          </a:p>
          <a:p>
            <a:pPr lvl="3" algn="just"/>
            <a:r>
              <a:rPr lang="es-CR" sz="2500" dirty="0" smtClean="0"/>
              <a:t>Directa:  Un bloque a una línea de caché</a:t>
            </a:r>
          </a:p>
          <a:p>
            <a:pPr lvl="3" algn="just"/>
            <a:r>
              <a:rPr lang="es-CR" sz="2500" dirty="0" smtClean="0"/>
              <a:t>Asociativa: cada bloque puede cargarse en cualquier  línea de la caché.</a:t>
            </a:r>
          </a:p>
          <a:p>
            <a:pPr lvl="3" algn="just"/>
            <a:r>
              <a:rPr lang="es-CR" sz="2500" dirty="0" smtClean="0"/>
              <a:t>Asociativa por conjuntos: Combina las dos anteriores.</a:t>
            </a:r>
          </a:p>
          <a:p>
            <a:pPr lvl="2" algn="just"/>
            <a:endParaRPr lang="es-CR" sz="2500" dirty="0" smtClean="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1.4 Memoria Caché</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buNone/>
            </a:pPr>
            <a:r>
              <a:rPr lang="es-CR" sz="2800" dirty="0" smtClean="0"/>
              <a:t>Elementos de Diseño</a:t>
            </a:r>
          </a:p>
          <a:p>
            <a:pPr lvl="2" algn="just"/>
            <a:r>
              <a:rPr lang="es-CR" sz="2800" dirty="0" smtClean="0"/>
              <a:t>Algoritmos de sustitución.</a:t>
            </a:r>
          </a:p>
          <a:p>
            <a:pPr lvl="3" algn="just"/>
            <a:r>
              <a:rPr lang="es-CR" sz="2200" dirty="0" smtClean="0"/>
              <a:t>LRU: Menos recientemente</a:t>
            </a:r>
          </a:p>
          <a:p>
            <a:pPr lvl="3" algn="just"/>
            <a:r>
              <a:rPr lang="es-CR" sz="2200" dirty="0" smtClean="0"/>
              <a:t>FIFO: Primero en entrar-primero en salir</a:t>
            </a:r>
          </a:p>
          <a:p>
            <a:pPr lvl="3" algn="just"/>
            <a:r>
              <a:rPr lang="es-CR" sz="2200" dirty="0" smtClean="0"/>
              <a:t>LFU: Utilizado menos frecuentemente</a:t>
            </a:r>
          </a:p>
          <a:p>
            <a:pPr lvl="3" algn="just"/>
            <a:r>
              <a:rPr lang="es-CR" sz="2200" dirty="0" smtClean="0"/>
              <a:t>Aleatorio</a:t>
            </a:r>
          </a:p>
          <a:p>
            <a:pPr lvl="2" algn="just"/>
            <a:r>
              <a:rPr lang="es-CR" sz="2500" dirty="0" smtClean="0"/>
              <a:t>Política de escritura.</a:t>
            </a:r>
          </a:p>
          <a:p>
            <a:pPr lvl="3" algn="just"/>
            <a:r>
              <a:rPr lang="es-CR" sz="2200" dirty="0" smtClean="0"/>
              <a:t>Escritura inmediata</a:t>
            </a:r>
          </a:p>
          <a:p>
            <a:pPr lvl="3" algn="just"/>
            <a:r>
              <a:rPr lang="es-CR" sz="2200" dirty="0" err="1" smtClean="0"/>
              <a:t>Postescritura</a:t>
            </a:r>
            <a:endParaRPr lang="es-CR" sz="2200" dirty="0" smtClean="0"/>
          </a:p>
          <a:p>
            <a:pPr lvl="3" algn="just"/>
            <a:r>
              <a:rPr lang="es-CR" sz="2200" dirty="0" smtClean="0"/>
              <a:t>Escritura única.</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1.4 Memoria Caché</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spcBef>
                <a:spcPts val="0"/>
              </a:spcBef>
            </a:pPr>
            <a:r>
              <a:rPr lang="es-CR" sz="3600" dirty="0" smtClean="0"/>
              <a:t>1.1Organización y Arquitectura</a:t>
            </a:r>
          </a:p>
          <a:p>
            <a:pPr lvl="1" algn="just">
              <a:spcBef>
                <a:spcPts val="0"/>
              </a:spcBef>
            </a:pPr>
            <a:r>
              <a:rPr lang="es-CR" sz="3200" dirty="0" smtClean="0"/>
              <a:t>Arquitectura</a:t>
            </a:r>
          </a:p>
          <a:p>
            <a:pPr lvl="2" algn="just">
              <a:spcBef>
                <a:spcPts val="0"/>
              </a:spcBef>
            </a:pPr>
            <a:r>
              <a:rPr lang="es-CR" sz="2900" dirty="0" smtClean="0"/>
              <a:t>Se refiere a los atributos de un sistema que son visibles  a un programador.</a:t>
            </a:r>
          </a:p>
          <a:p>
            <a:pPr lvl="2" algn="just">
              <a:spcBef>
                <a:spcPts val="0"/>
              </a:spcBef>
            </a:pPr>
            <a:r>
              <a:rPr lang="es-CR" sz="2900" dirty="0" smtClean="0"/>
              <a:t>Atributos que tienen un impacto directo en la ejecución lógica de un programa.</a:t>
            </a:r>
          </a:p>
          <a:p>
            <a:pPr lvl="1" algn="just">
              <a:spcBef>
                <a:spcPts val="0"/>
              </a:spcBef>
            </a:pPr>
            <a:r>
              <a:rPr lang="es-CR" sz="3200" dirty="0" smtClean="0"/>
              <a:t>Organización</a:t>
            </a:r>
          </a:p>
          <a:p>
            <a:pPr lvl="2" algn="just">
              <a:spcBef>
                <a:spcPts val="0"/>
              </a:spcBef>
            </a:pPr>
            <a:r>
              <a:rPr lang="es-CR" sz="2900" dirty="0" smtClean="0"/>
              <a:t>Se refiere a las unidades funcionales  y sus interconexiones, que dan lugar a especificaciones arquitectónicas.</a:t>
            </a:r>
          </a:p>
          <a:p>
            <a:pPr algn="just">
              <a:lnSpc>
                <a:spcPct val="150000"/>
              </a:lnSpc>
            </a:pPr>
            <a:endParaRPr lang="es-CR" sz="40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Introducción</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algn="ctr">
              <a:buNone/>
            </a:pPr>
            <a:r>
              <a:rPr lang="es-CR" sz="2800" dirty="0" smtClean="0"/>
              <a:t>Elementos de Diseño</a:t>
            </a:r>
          </a:p>
          <a:p>
            <a:pPr lvl="2" algn="just"/>
            <a:r>
              <a:rPr lang="es-CR" sz="2400" dirty="0" smtClean="0"/>
              <a:t>Tamaño de línea</a:t>
            </a:r>
          </a:p>
          <a:p>
            <a:pPr lvl="3" algn="just"/>
            <a:r>
              <a:rPr lang="es-CR" dirty="0" smtClean="0"/>
              <a:t>Cuando se recupera y ubica en caché un bloque de datos, se recuperan no sólo la palabra deseada sino además algunas palabras adyacentes.</a:t>
            </a:r>
          </a:p>
          <a:p>
            <a:pPr lvl="2" algn="just"/>
            <a:r>
              <a:rPr lang="es-CR" sz="2400" dirty="0" smtClean="0"/>
              <a:t>Números de Cachés.</a:t>
            </a:r>
          </a:p>
          <a:p>
            <a:pPr lvl="3" algn="just"/>
            <a:r>
              <a:rPr lang="es-CR" dirty="0" smtClean="0"/>
              <a:t>Cachés multinivel</a:t>
            </a:r>
          </a:p>
          <a:p>
            <a:pPr lvl="4" algn="just"/>
            <a:r>
              <a:rPr lang="es-CR" dirty="0" smtClean="0"/>
              <a:t>Caché ubicada  en el mismo chip del procesador. Caché </a:t>
            </a:r>
            <a:r>
              <a:rPr lang="es-CR" dirty="0" err="1" smtClean="0"/>
              <a:t>on</a:t>
            </a:r>
            <a:r>
              <a:rPr lang="es-CR" dirty="0" smtClean="0"/>
              <a:t>-chip</a:t>
            </a:r>
          </a:p>
          <a:p>
            <a:pPr lvl="4" algn="just"/>
            <a:r>
              <a:rPr lang="es-CR" dirty="0" smtClean="0"/>
              <a:t>Reduce el acceso la actividad del bus externo del procesador</a:t>
            </a:r>
          </a:p>
          <a:p>
            <a:pPr lvl="3" algn="just"/>
            <a:r>
              <a:rPr lang="es-CR" dirty="0" smtClean="0"/>
              <a:t>Caché unificada frente a cachés separadas</a:t>
            </a:r>
          </a:p>
          <a:p>
            <a:pPr lvl="4" algn="just"/>
            <a:r>
              <a:rPr lang="es-CR" dirty="0" smtClean="0"/>
              <a:t>Tasa de aciertos mayor que una caché partida.</a:t>
            </a:r>
          </a:p>
          <a:p>
            <a:pPr lvl="4" algn="just"/>
            <a:r>
              <a:rPr lang="es-CR" dirty="0" smtClean="0"/>
              <a:t>Sólo se necesita diseñar e implementar una caché.</a:t>
            </a:r>
          </a:p>
          <a:p>
            <a:pPr lvl="2" algn="just"/>
            <a:endParaRPr lang="es-CR" sz="25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1.4 Memoria Caché</a:t>
            </a:r>
            <a:endParaRPr lang="es-ES_tradnl" dirty="0"/>
          </a:p>
        </p:txBody>
      </p:sp>
      <p:sp>
        <p:nvSpPr>
          <p:cNvPr id="9" name="8 Rectángulo"/>
          <p:cNvSpPr/>
          <p:nvPr/>
        </p:nvSpPr>
        <p:spPr>
          <a:xfrm>
            <a:off x="3564544" y="3244334"/>
            <a:ext cx="2014911" cy="369332"/>
          </a:xfrm>
          <a:prstGeom prst="rect">
            <a:avLst/>
          </a:prstGeom>
        </p:spPr>
        <p:txBody>
          <a:bodyPr wrap="none">
            <a:spAutoFit/>
          </a:bodyPr>
          <a:lstStyle/>
          <a:p>
            <a:pPr algn="ctr"/>
            <a:r>
              <a:rPr lang="es-ES" dirty="0" smtClean="0"/>
              <a:t>1.4 Memoria Caché</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500" dirty="0" smtClean="0"/>
              <a:t>Hoy en </a:t>
            </a:r>
            <a:r>
              <a:rPr lang="es-CR" sz="2500" dirty="0" err="1" smtClean="0"/>
              <a:t>dia</a:t>
            </a:r>
            <a:r>
              <a:rPr lang="es-CR" sz="2500" dirty="0" smtClean="0"/>
              <a:t> es casi universal el uso de chips semiconductores para la memoria principal.</a:t>
            </a:r>
          </a:p>
          <a:p>
            <a:pPr lvl="2" algn="just"/>
            <a:r>
              <a:rPr lang="es-CR" sz="2500" dirty="0" smtClean="0"/>
              <a:t>Todas las celdas semiconductoras comparten ciertas propiedades:</a:t>
            </a:r>
          </a:p>
          <a:p>
            <a:pPr lvl="3" algn="just"/>
            <a:r>
              <a:rPr lang="es-CR" sz="2200" dirty="0" smtClean="0"/>
              <a:t>Presentan dos estados estables(o </a:t>
            </a:r>
            <a:r>
              <a:rPr lang="es-CR" sz="2200" dirty="0" err="1" smtClean="0"/>
              <a:t>semiestables</a:t>
            </a:r>
            <a:r>
              <a:rPr lang="es-CR" sz="2200" dirty="0" smtClean="0"/>
              <a:t>), que pueden emplearse para  representar el 1 y 0 binarios</a:t>
            </a:r>
          </a:p>
          <a:p>
            <a:pPr lvl="3" algn="just"/>
            <a:r>
              <a:rPr lang="es-CR" sz="2200" dirty="0" smtClean="0"/>
              <a:t>Puede escribirse en ellas (al menos una vez) para fijar su estado.</a:t>
            </a:r>
          </a:p>
          <a:p>
            <a:pPr lvl="3" algn="just"/>
            <a:r>
              <a:rPr lang="es-CR" sz="2200" dirty="0" smtClean="0"/>
              <a:t>Pueden leerse para detectar su estado.</a:t>
            </a:r>
          </a:p>
          <a:p>
            <a:pPr lvl="2" algn="just">
              <a:buNone/>
            </a:pPr>
            <a:r>
              <a:rPr lang="es-CR" sz="2500" dirty="0" smtClean="0"/>
              <a:t> </a:t>
            </a:r>
            <a:endParaRPr lang="es-CR" sz="25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1.5 </a:t>
            </a:r>
            <a:r>
              <a:rPr lang="es-ES" dirty="0" smtClean="0"/>
              <a:t>Memoria </a:t>
            </a:r>
            <a:r>
              <a:rPr lang="es-ES" dirty="0" smtClean="0"/>
              <a:t>Interna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t>1.4 Memoria </a:t>
            </a:r>
            <a:r>
              <a:rPr lang="es-ES" dirty="0" smtClean="0"/>
              <a:t>Interna</a:t>
            </a:r>
            <a:endParaRPr lang="es-ES_tradnl" dirty="0"/>
          </a:p>
        </p:txBody>
      </p:sp>
      <p:sp>
        <p:nvSpPr>
          <p:cNvPr id="4" name="2 Marcador de contenido"/>
          <p:cNvSpPr txBox="1">
            <a:spLocks/>
          </p:cNvSpPr>
          <p:nvPr/>
        </p:nvSpPr>
        <p:spPr>
          <a:xfrm>
            <a:off x="395536" y="1844824"/>
            <a:ext cx="8496944" cy="4680520"/>
          </a:xfrm>
          <a:prstGeom prst="rect">
            <a:avLst/>
          </a:prstGeom>
        </p:spPr>
        <p:txBody>
          <a:bodyPr vert="horz" lIns="77532" tIns="38766" rIns="77532" bIns="38766">
            <a:noAutofit/>
          </a:bodyPr>
          <a:lstStyle/>
          <a:p>
            <a:pPr marL="914400" marR="0" lvl="2" indent="-228600" algn="just" defTabSz="914400" rtl="0" eaLnBrk="1" fontAlgn="auto" latinLnBrk="0" hangingPunct="1">
              <a:lnSpc>
                <a:spcPct val="100000"/>
              </a:lnSpc>
              <a:spcBef>
                <a:spcPts val="500"/>
              </a:spcBef>
              <a:spcAft>
                <a:spcPts val="0"/>
              </a:spcAft>
              <a:buClr>
                <a:schemeClr val="accent2"/>
              </a:buClr>
              <a:buSzPct val="75000"/>
              <a:tabLst/>
              <a:defRPr/>
            </a:pPr>
            <a:endParaRPr kumimoji="0" lang="es-CR" sz="25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5" name="4 Tabla"/>
          <p:cNvGraphicFramePr>
            <a:graphicFrameLocks noGrp="1"/>
          </p:cNvGraphicFramePr>
          <p:nvPr/>
        </p:nvGraphicFramePr>
        <p:xfrm>
          <a:off x="395536" y="2132857"/>
          <a:ext cx="8280920" cy="4147899"/>
        </p:xfrm>
        <a:graphic>
          <a:graphicData uri="http://schemas.openxmlformats.org/drawingml/2006/table">
            <a:tbl>
              <a:tblPr firstRow="1" bandRow="1">
                <a:tableStyleId>{5C22544A-7EE6-4342-B048-85BDC9FD1C3A}</a:tableStyleId>
              </a:tblPr>
              <a:tblGrid>
                <a:gridCol w="1656184"/>
                <a:gridCol w="1656184"/>
                <a:gridCol w="1656184"/>
                <a:gridCol w="1656184"/>
                <a:gridCol w="1656184"/>
              </a:tblGrid>
              <a:tr h="624020">
                <a:tc>
                  <a:txBody>
                    <a:bodyPr/>
                    <a:lstStyle/>
                    <a:p>
                      <a:pPr algn="ctr"/>
                      <a:r>
                        <a:rPr lang="es-CR" sz="1400" dirty="0" smtClean="0"/>
                        <a:t>Tipo de Memoria</a:t>
                      </a:r>
                      <a:endParaRPr lang="fr-FR" sz="1400" dirty="0"/>
                    </a:p>
                  </a:txBody>
                  <a:tcPr anchor="ctr"/>
                </a:tc>
                <a:tc>
                  <a:txBody>
                    <a:bodyPr/>
                    <a:lstStyle/>
                    <a:p>
                      <a:pPr algn="ctr"/>
                      <a:r>
                        <a:rPr lang="es-CR" sz="1400" dirty="0" smtClean="0"/>
                        <a:t>Clase</a:t>
                      </a:r>
                      <a:endParaRPr lang="fr-FR" sz="1400" dirty="0"/>
                    </a:p>
                  </a:txBody>
                  <a:tcPr anchor="ctr"/>
                </a:tc>
                <a:tc>
                  <a:txBody>
                    <a:bodyPr/>
                    <a:lstStyle/>
                    <a:p>
                      <a:pPr algn="ctr"/>
                      <a:r>
                        <a:rPr lang="es-CR" sz="1400" dirty="0" smtClean="0"/>
                        <a:t>Borrado</a:t>
                      </a:r>
                      <a:endParaRPr lang="fr-FR" sz="1400" dirty="0"/>
                    </a:p>
                  </a:txBody>
                  <a:tcPr anchor="ctr"/>
                </a:tc>
                <a:tc>
                  <a:txBody>
                    <a:bodyPr/>
                    <a:lstStyle/>
                    <a:p>
                      <a:pPr algn="ctr"/>
                      <a:r>
                        <a:rPr lang="es-CR" sz="1400" dirty="0" smtClean="0"/>
                        <a:t>Mecanismos de escritura</a:t>
                      </a:r>
                      <a:endParaRPr lang="fr-FR" sz="1400" dirty="0"/>
                    </a:p>
                  </a:txBody>
                  <a:tcPr anchor="ctr"/>
                </a:tc>
                <a:tc>
                  <a:txBody>
                    <a:bodyPr/>
                    <a:lstStyle/>
                    <a:p>
                      <a:pPr algn="ctr"/>
                      <a:r>
                        <a:rPr lang="es-CR" sz="1400" dirty="0" smtClean="0"/>
                        <a:t>Volatilidad</a:t>
                      </a:r>
                      <a:endParaRPr lang="fr-FR" sz="1400" dirty="0"/>
                    </a:p>
                  </a:txBody>
                  <a:tcPr anchor="ctr"/>
                </a:tc>
              </a:tr>
              <a:tr h="550606">
                <a:tc>
                  <a:txBody>
                    <a:bodyPr/>
                    <a:lstStyle/>
                    <a:p>
                      <a:r>
                        <a:rPr lang="es-CR" sz="1200" dirty="0" smtClean="0"/>
                        <a:t>Memoria de </a:t>
                      </a:r>
                      <a:r>
                        <a:rPr lang="es-CR" sz="1200" dirty="0" err="1" smtClean="0"/>
                        <a:t>acesso</a:t>
                      </a:r>
                      <a:r>
                        <a:rPr lang="es-CR" sz="1200" dirty="0" smtClean="0"/>
                        <a:t> aleatoria (RAM)</a:t>
                      </a:r>
                      <a:endParaRPr lang="fr-FR" sz="1200" dirty="0"/>
                    </a:p>
                  </a:txBody>
                  <a:tcPr anchor="ctr"/>
                </a:tc>
                <a:tc>
                  <a:txBody>
                    <a:bodyPr/>
                    <a:lstStyle/>
                    <a:p>
                      <a:r>
                        <a:rPr lang="es-CR" sz="1200" dirty="0" smtClean="0"/>
                        <a:t>Memoria</a:t>
                      </a:r>
                      <a:r>
                        <a:rPr lang="es-CR" sz="1200" baseline="0" dirty="0" smtClean="0"/>
                        <a:t> de Lectura/Escritura</a:t>
                      </a:r>
                      <a:endParaRPr lang="fr-FR" sz="1200" dirty="0"/>
                    </a:p>
                  </a:txBody>
                  <a:tcPr anchor="ctr"/>
                </a:tc>
                <a:tc>
                  <a:txBody>
                    <a:bodyPr/>
                    <a:lstStyle/>
                    <a:p>
                      <a:r>
                        <a:rPr lang="es-CR" sz="1200" dirty="0" smtClean="0"/>
                        <a:t>Eléctricamente por bytes </a:t>
                      </a:r>
                      <a:endParaRPr lang="fr-FR" sz="1200" dirty="0"/>
                    </a:p>
                  </a:txBody>
                  <a:tcPr anchor="ctr"/>
                </a:tc>
                <a:tc>
                  <a:txBody>
                    <a:bodyPr/>
                    <a:lstStyle/>
                    <a:p>
                      <a:r>
                        <a:rPr lang="es-CR" sz="1200" dirty="0" smtClean="0"/>
                        <a:t>Eléctricamente</a:t>
                      </a:r>
                      <a:endParaRPr lang="fr-FR" sz="1200" dirty="0"/>
                    </a:p>
                  </a:txBody>
                  <a:tcPr anchor="ctr"/>
                </a:tc>
                <a:tc>
                  <a:txBody>
                    <a:bodyPr/>
                    <a:lstStyle/>
                    <a:p>
                      <a:r>
                        <a:rPr lang="es-CR" sz="1200" dirty="0" smtClean="0"/>
                        <a:t>Volátil</a:t>
                      </a:r>
                      <a:endParaRPr lang="fr-FR" sz="1200" dirty="0"/>
                    </a:p>
                  </a:txBody>
                  <a:tcPr anchor="ctr"/>
                </a:tc>
              </a:tr>
              <a:tr h="550606">
                <a:tc>
                  <a:txBody>
                    <a:bodyPr/>
                    <a:lstStyle/>
                    <a:p>
                      <a:r>
                        <a:rPr lang="es-CR" sz="1200" dirty="0" smtClean="0"/>
                        <a:t>Memoria de sólo lectura (ROM)</a:t>
                      </a:r>
                      <a:endParaRPr lang="fr-FR" sz="1200" dirty="0"/>
                    </a:p>
                  </a:txBody>
                  <a:tcPr anchor="ctr"/>
                </a:tc>
                <a:tc rowSpan="2">
                  <a:txBody>
                    <a:bodyPr/>
                    <a:lstStyle/>
                    <a:p>
                      <a:r>
                        <a:rPr lang="es-CR" sz="1200" dirty="0" smtClean="0"/>
                        <a:t>Memoria de sólo lectura</a:t>
                      </a:r>
                      <a:endParaRPr lang="fr-FR" sz="1200" dirty="0"/>
                    </a:p>
                  </a:txBody>
                  <a:tcPr anchor="ctr"/>
                </a:tc>
                <a:tc rowSpan="2">
                  <a:txBody>
                    <a:bodyPr/>
                    <a:lstStyle/>
                    <a:p>
                      <a:r>
                        <a:rPr lang="es-CR" sz="1200" dirty="0" smtClean="0"/>
                        <a:t>No posible</a:t>
                      </a:r>
                      <a:endParaRPr lang="fr-FR" sz="1200" dirty="0"/>
                    </a:p>
                  </a:txBody>
                  <a:tcPr anchor="ctr"/>
                </a:tc>
                <a:tc>
                  <a:txBody>
                    <a:bodyPr/>
                    <a:lstStyle/>
                    <a:p>
                      <a:r>
                        <a:rPr lang="es-CR" sz="1200" dirty="0" smtClean="0"/>
                        <a:t>Mediante</a:t>
                      </a:r>
                      <a:r>
                        <a:rPr lang="es-CR" sz="1200" baseline="0" dirty="0" smtClean="0"/>
                        <a:t> máscaras</a:t>
                      </a:r>
                      <a:endParaRPr lang="fr-FR" sz="1200" dirty="0"/>
                    </a:p>
                  </a:txBody>
                  <a:tcPr anchor="ctr"/>
                </a:tc>
                <a:tc rowSpan="5">
                  <a:txBody>
                    <a:bodyPr/>
                    <a:lstStyle/>
                    <a:p>
                      <a:r>
                        <a:rPr lang="es-CR" sz="1200" dirty="0" smtClean="0"/>
                        <a:t>No volátil</a:t>
                      </a:r>
                      <a:endParaRPr lang="fr-FR" sz="1200" dirty="0"/>
                    </a:p>
                  </a:txBody>
                  <a:tcPr anchor="ctr"/>
                </a:tc>
              </a:tr>
              <a:tr h="550606">
                <a:tc>
                  <a:txBody>
                    <a:bodyPr/>
                    <a:lstStyle/>
                    <a:p>
                      <a:r>
                        <a:rPr lang="es-CR" sz="1200" dirty="0" smtClean="0"/>
                        <a:t>ROM programable (PROM)</a:t>
                      </a:r>
                      <a:endParaRPr lang="fr-FR" sz="1200" dirty="0"/>
                    </a:p>
                  </a:txBody>
                  <a:tcPr anchor="ctr"/>
                </a:tc>
                <a:tc vMerge="1">
                  <a:txBody>
                    <a:bodyPr/>
                    <a:lstStyle/>
                    <a:p>
                      <a:endParaRPr lang="fr-FR" sz="1200" dirty="0"/>
                    </a:p>
                  </a:txBody>
                  <a:tcPr/>
                </a:tc>
                <a:tc vMerge="1">
                  <a:txBody>
                    <a:bodyPr/>
                    <a:lstStyle/>
                    <a:p>
                      <a:endParaRPr lang="fr-FR" sz="1200" dirty="0"/>
                    </a:p>
                  </a:txBody>
                  <a:tcPr/>
                </a:tc>
                <a:tc rowSpan="3">
                  <a:txBody>
                    <a:bodyPr/>
                    <a:lstStyle/>
                    <a:p>
                      <a:r>
                        <a:rPr lang="es-CR" sz="1200" dirty="0" smtClean="0"/>
                        <a:t>Eléctricamente</a:t>
                      </a:r>
                      <a:endParaRPr lang="fr-FR" sz="1200" dirty="0"/>
                    </a:p>
                  </a:txBody>
                  <a:tcPr anchor="ctr"/>
                </a:tc>
                <a:tc vMerge="1">
                  <a:txBody>
                    <a:bodyPr/>
                    <a:lstStyle/>
                    <a:p>
                      <a:endParaRPr lang="fr-FR" sz="1200" dirty="0"/>
                    </a:p>
                  </a:txBody>
                  <a:tcPr/>
                </a:tc>
              </a:tr>
              <a:tr h="550606">
                <a:tc>
                  <a:txBody>
                    <a:bodyPr/>
                    <a:lstStyle/>
                    <a:p>
                      <a:r>
                        <a:rPr lang="es-CR" sz="1200" dirty="0" smtClean="0"/>
                        <a:t>PROM </a:t>
                      </a:r>
                      <a:r>
                        <a:rPr lang="es-CR" sz="1200" dirty="0" err="1" smtClean="0"/>
                        <a:t>borrable</a:t>
                      </a:r>
                      <a:r>
                        <a:rPr lang="es-CR" sz="1200" baseline="0" dirty="0" smtClean="0"/>
                        <a:t> (EPROM)</a:t>
                      </a:r>
                      <a:endParaRPr lang="fr-FR" sz="1200" dirty="0"/>
                    </a:p>
                  </a:txBody>
                  <a:tcPr anchor="ctr"/>
                </a:tc>
                <a:tc rowSpan="3">
                  <a:txBody>
                    <a:bodyPr/>
                    <a:lstStyle/>
                    <a:p>
                      <a:r>
                        <a:rPr lang="es-CR" sz="1200" dirty="0" smtClean="0"/>
                        <a:t>Memoria de sobretodo-lectura</a:t>
                      </a:r>
                      <a:endParaRPr lang="fr-FR" sz="1200" dirty="0"/>
                    </a:p>
                  </a:txBody>
                  <a:tcPr anchor="ctr"/>
                </a:tc>
                <a:tc>
                  <a:txBody>
                    <a:bodyPr/>
                    <a:lstStyle/>
                    <a:p>
                      <a:r>
                        <a:rPr lang="es-CR" sz="1200" dirty="0" smtClean="0"/>
                        <a:t>Luz ultravioleta, </a:t>
                      </a:r>
                    </a:p>
                    <a:p>
                      <a:r>
                        <a:rPr lang="es-CR" sz="1200" dirty="0" smtClean="0"/>
                        <a:t>chip completo</a:t>
                      </a:r>
                      <a:endParaRPr lang="fr-FR" sz="1200" dirty="0"/>
                    </a:p>
                  </a:txBody>
                  <a:tcPr anchor="ctr"/>
                </a:tc>
                <a:tc vMerge="1">
                  <a:txBody>
                    <a:bodyPr/>
                    <a:lstStyle/>
                    <a:p>
                      <a:endParaRPr lang="fr-FR" sz="1200" dirty="0"/>
                    </a:p>
                  </a:txBody>
                  <a:tcPr/>
                </a:tc>
                <a:tc vMerge="1">
                  <a:txBody>
                    <a:bodyPr/>
                    <a:lstStyle/>
                    <a:p>
                      <a:endParaRPr lang="fr-FR" sz="1200" dirty="0"/>
                    </a:p>
                  </a:txBody>
                  <a:tcPr/>
                </a:tc>
              </a:tr>
              <a:tr h="550606">
                <a:tc>
                  <a:txBody>
                    <a:bodyPr/>
                    <a:lstStyle/>
                    <a:p>
                      <a:r>
                        <a:rPr lang="es-CR" sz="1200" dirty="0" smtClean="0"/>
                        <a:t>Memoria Flash</a:t>
                      </a:r>
                      <a:endParaRPr lang="fr-FR" sz="1200" dirty="0"/>
                    </a:p>
                  </a:txBody>
                  <a:tcPr anchor="ctr"/>
                </a:tc>
                <a:tc vMerge="1">
                  <a:txBody>
                    <a:bodyPr/>
                    <a:lstStyle/>
                    <a:p>
                      <a:endParaRPr lang="fr-FR" sz="1200" dirty="0"/>
                    </a:p>
                  </a:txBody>
                  <a:tcPr/>
                </a:tc>
                <a:tc>
                  <a:txBody>
                    <a:bodyPr/>
                    <a:lstStyle/>
                    <a:p>
                      <a:r>
                        <a:rPr kumimoji="0" lang="es-CR" sz="1200" kern="1200" dirty="0" smtClean="0">
                          <a:solidFill>
                            <a:schemeClr val="dk1"/>
                          </a:solidFill>
                          <a:latin typeface="+mn-lt"/>
                          <a:ea typeface="+mn-ea"/>
                          <a:cs typeface="+mn-cs"/>
                        </a:rPr>
                        <a:t>Eléctricamente, por bloques</a:t>
                      </a:r>
                      <a:endParaRPr kumimoji="0" lang="fr-FR" sz="1200" kern="1200" dirty="0" smtClean="0">
                        <a:solidFill>
                          <a:schemeClr val="dk1"/>
                        </a:solidFill>
                        <a:latin typeface="+mn-lt"/>
                        <a:ea typeface="+mn-ea"/>
                        <a:cs typeface="+mn-cs"/>
                      </a:endParaRPr>
                    </a:p>
                  </a:txBody>
                  <a:tcPr anchor="ctr">
                    <a:solidFill>
                      <a:schemeClr val="accent1">
                        <a:lumMod val="20000"/>
                        <a:lumOff val="80000"/>
                      </a:schemeClr>
                    </a:solidFill>
                  </a:tcPr>
                </a:tc>
                <a:tc vMerge="1">
                  <a:txBody>
                    <a:bodyPr/>
                    <a:lstStyle/>
                    <a:p>
                      <a:endParaRPr lang="fr-FR" sz="1200" dirty="0"/>
                    </a:p>
                  </a:txBody>
                  <a:tcPr/>
                </a:tc>
                <a:tc vMerge="1">
                  <a:txBody>
                    <a:bodyPr/>
                    <a:lstStyle/>
                    <a:p>
                      <a:endParaRPr lang="fr-FR" sz="1200" dirty="0"/>
                    </a:p>
                  </a:txBody>
                  <a:tcPr/>
                </a:tc>
              </a:tr>
              <a:tr h="770849">
                <a:tc>
                  <a:txBody>
                    <a:bodyPr/>
                    <a:lstStyle/>
                    <a:p>
                      <a:r>
                        <a:rPr lang="es-CR" sz="1200" dirty="0" err="1" smtClean="0"/>
                        <a:t>PROMborrable</a:t>
                      </a:r>
                      <a:r>
                        <a:rPr lang="es-CR" sz="1200" dirty="0" smtClean="0"/>
                        <a:t> eléctricamente (EEPROM)</a:t>
                      </a:r>
                      <a:endParaRPr lang="fr-FR" sz="1200" dirty="0"/>
                    </a:p>
                  </a:txBody>
                  <a:tcPr anchor="ctr"/>
                </a:tc>
                <a:tc vMerge="1">
                  <a:txBody>
                    <a:bodyPr/>
                    <a:lstStyle/>
                    <a:p>
                      <a:endParaRPr lang="fr-FR" sz="1200" dirty="0"/>
                    </a:p>
                  </a:txBody>
                  <a:tcPr/>
                </a:tc>
                <a:tc>
                  <a:txBody>
                    <a:bodyPr/>
                    <a:lstStyle/>
                    <a:p>
                      <a:r>
                        <a:rPr lang="es-CR" sz="1200" dirty="0" smtClean="0"/>
                        <a:t>Eléctricamente, por bytes</a:t>
                      </a:r>
                      <a:endParaRPr lang="fr-FR" sz="1200" dirty="0"/>
                    </a:p>
                  </a:txBody>
                  <a:tcPr anchor="ctr"/>
                </a:tc>
                <a:tc>
                  <a:txBody>
                    <a:bodyPr/>
                    <a:lstStyle/>
                    <a:p>
                      <a:endParaRPr lang="fr-FR" sz="1200" dirty="0"/>
                    </a:p>
                  </a:txBody>
                  <a:tcPr anchor="ctr"/>
                </a:tc>
                <a:tc vMerge="1">
                  <a:txBody>
                    <a:bodyPr/>
                    <a:lstStyle/>
                    <a:p>
                      <a:endParaRPr lang="fr-FR" sz="1200"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algn="ctr">
              <a:buNone/>
            </a:pPr>
            <a:r>
              <a:rPr lang="es-CR" sz="2800" dirty="0" smtClean="0"/>
              <a:t>Lógica del CHIP</a:t>
            </a:r>
            <a:endParaRPr lang="es-CR" sz="2800" dirty="0" smtClean="0"/>
          </a:p>
          <a:p>
            <a:pPr lvl="2" algn="just"/>
            <a:r>
              <a:rPr lang="es-CR" sz="2400" dirty="0" smtClean="0"/>
              <a:t>Las memorias semiconductoras vienen en chips encapsulados</a:t>
            </a:r>
          </a:p>
          <a:p>
            <a:pPr lvl="2" algn="just"/>
            <a:r>
              <a:rPr lang="es-CR" sz="2400" dirty="0" smtClean="0"/>
              <a:t>Cada chip contiene una matriz de celdas de memoria</a:t>
            </a:r>
          </a:p>
          <a:p>
            <a:pPr lvl="2" algn="just"/>
            <a:r>
              <a:rPr lang="es-CR" sz="2400" dirty="0" smtClean="0"/>
              <a:t>En toda jerarquía de memoria existen compromisos de velocidad, capacidad y coste.</a:t>
            </a:r>
          </a:p>
          <a:p>
            <a:pPr lvl="2" algn="just"/>
            <a:r>
              <a:rPr lang="es-CR" sz="2400" dirty="0" smtClean="0"/>
              <a:t>Para las memorias semiconductoras, uno de los aspectos fundamentales de diseño es el número de bits de datos que pueden  ser leídos/escritos a la vez. </a:t>
            </a:r>
            <a:endParaRPr lang="es-CR" sz="24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1.5 </a:t>
            </a:r>
            <a:r>
              <a:rPr lang="es-ES" dirty="0" smtClean="0"/>
              <a:t>Memoria </a:t>
            </a:r>
            <a:r>
              <a:rPr lang="es-ES" dirty="0" smtClean="0"/>
              <a:t>Interna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algn="ctr">
              <a:buNone/>
            </a:pPr>
            <a:r>
              <a:rPr lang="es-CR" sz="2800" dirty="0" smtClean="0"/>
              <a:t>Corrección de errores</a:t>
            </a:r>
            <a:endParaRPr lang="es-CR" sz="2800" dirty="0" smtClean="0"/>
          </a:p>
          <a:p>
            <a:pPr lvl="2" algn="just"/>
            <a:r>
              <a:rPr lang="es-CR" sz="2400" dirty="0" smtClean="0"/>
              <a:t>Una memoria semiconductora está sujeta a errores. Estos pueden clasificarse en fallos permanentes (</a:t>
            </a:r>
            <a:r>
              <a:rPr lang="es-CR" sz="2400" dirty="0" err="1" smtClean="0"/>
              <a:t>hard</a:t>
            </a:r>
            <a:r>
              <a:rPr lang="es-CR" sz="2400" dirty="0" smtClean="0"/>
              <a:t>) y errores transitorios u ocasionales (</a:t>
            </a:r>
            <a:r>
              <a:rPr lang="es-CR" sz="2400" dirty="0" err="1" smtClean="0"/>
              <a:t>soft</a:t>
            </a:r>
            <a:r>
              <a:rPr lang="es-CR" sz="2400" dirty="0" smtClean="0"/>
              <a:t>).</a:t>
            </a:r>
          </a:p>
          <a:p>
            <a:pPr lvl="2" algn="just"/>
            <a:r>
              <a:rPr lang="es-CR" sz="2400" dirty="0" smtClean="0"/>
              <a:t>Un fallo permanente corresponde a un defecto físico (las celdas  de memoria afectadas no pueden almacenar datos de manera segura).</a:t>
            </a:r>
          </a:p>
          <a:p>
            <a:pPr lvl="2" algn="just"/>
            <a:r>
              <a:rPr lang="es-CR" sz="2400" dirty="0" smtClean="0"/>
              <a:t>Un error transitorio  es un evento aleatorio no destructivo que altera el contenido de una o más celdas de almacenamiento, sin dañar la memoria.</a:t>
            </a:r>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1.5 </a:t>
            </a:r>
            <a:r>
              <a:rPr lang="es-ES" dirty="0" smtClean="0"/>
              <a:t>Memoria </a:t>
            </a:r>
            <a:r>
              <a:rPr lang="es-ES" dirty="0" smtClean="0"/>
              <a:t>Interna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algn="ctr">
              <a:buNone/>
            </a:pPr>
            <a:r>
              <a:rPr lang="es-CR" sz="2800" dirty="0" smtClean="0"/>
              <a:t>Organización avanzada de memorias DRAM</a:t>
            </a:r>
            <a:endParaRPr lang="es-CR" sz="2800" dirty="0" smtClean="0"/>
          </a:p>
          <a:p>
            <a:pPr lvl="2" algn="just"/>
            <a:endParaRPr lang="es-CR" sz="2400" dirty="0" smtClean="0"/>
          </a:p>
          <a:p>
            <a:pPr lvl="2" algn="just"/>
            <a:r>
              <a:rPr lang="es-CR" sz="2400" dirty="0" smtClean="0"/>
              <a:t>Uno de los cuellos de botella más críticos de un sistema que utiliza procesadores de altas prestaciones es la interfaz con la memoria principal interna.</a:t>
            </a:r>
          </a:p>
          <a:p>
            <a:pPr lvl="2" algn="just"/>
            <a:endParaRPr lang="es-CR" sz="2400" dirty="0" smtClean="0"/>
          </a:p>
          <a:p>
            <a:pPr lvl="2" algn="just"/>
            <a:r>
              <a:rPr lang="es-CR" sz="2400" dirty="0" smtClean="0"/>
              <a:t>Esta interfaz es el camino más importante  en el computador.</a:t>
            </a:r>
            <a:endParaRPr lang="es-CR" sz="24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1.5 </a:t>
            </a:r>
            <a:r>
              <a:rPr lang="es-ES" dirty="0" smtClean="0"/>
              <a:t>Memoria </a:t>
            </a:r>
            <a:r>
              <a:rPr lang="es-ES" dirty="0" smtClean="0"/>
              <a:t>Interna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El CD es un disco no </a:t>
            </a:r>
            <a:r>
              <a:rPr lang="es-CR" sz="2000" dirty="0" err="1" smtClean="0"/>
              <a:t>borrable</a:t>
            </a:r>
            <a:r>
              <a:rPr lang="es-CR" sz="2000" dirty="0" smtClean="0"/>
              <a:t> que puede almacenar más de 60 minutos de información de audio en una cara.</a:t>
            </a:r>
          </a:p>
          <a:p>
            <a:pPr lvl="2" algn="just"/>
            <a:endParaRPr lang="es-CR" sz="2000" dirty="0" smtClean="0"/>
          </a:p>
          <a:p>
            <a:pPr lvl="2" algn="just"/>
            <a:r>
              <a:rPr lang="es-CR" sz="2000" dirty="0" smtClean="0"/>
              <a:t>El CD posibilitó el desarrollo de la tecnología de discos de memoria óptica de bajo coste.</a:t>
            </a:r>
          </a:p>
          <a:p>
            <a:pPr lvl="2" algn="just">
              <a:buNone/>
            </a:pPr>
            <a:endParaRPr lang="es-CR" sz="2000" dirty="0" smtClean="0"/>
          </a:p>
          <a:p>
            <a:pPr lvl="2" algn="just"/>
            <a:r>
              <a:rPr lang="es-CR" sz="2000" dirty="0" smtClean="0"/>
              <a:t>Variedad de discos compactos:</a:t>
            </a:r>
          </a:p>
          <a:p>
            <a:pPr lvl="3" algn="just"/>
            <a:r>
              <a:rPr lang="es-CR" sz="1700" dirty="0" smtClean="0"/>
              <a:t>CD, CD-ROM, DVD, DVD-R y DVD-RW</a:t>
            </a:r>
          </a:p>
          <a:p>
            <a:pPr lvl="2" algn="just">
              <a:buNone/>
            </a:pPr>
            <a:endParaRPr lang="es-CR"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1.6 </a:t>
            </a:r>
            <a:r>
              <a:rPr lang="es-ES" dirty="0" smtClean="0"/>
              <a:t>Memoria </a:t>
            </a:r>
            <a:r>
              <a:rPr lang="es-ES" dirty="0" smtClean="0"/>
              <a:t>Externa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ctr">
              <a:buNone/>
            </a:pPr>
            <a:r>
              <a:rPr lang="es-CR" sz="2000" dirty="0" smtClean="0"/>
              <a:t>RAID</a:t>
            </a:r>
          </a:p>
          <a:p>
            <a:pPr lvl="2" algn="just">
              <a:buNone/>
            </a:pPr>
            <a:r>
              <a:rPr lang="es-CR" sz="2000" dirty="0" smtClean="0"/>
              <a:t>El esquema RAID consta de seis niveles independientes, de cero a cinco. Estos niveles no implican una relación jerárquica sino que designan métodos diferentes  que poseen tres características </a:t>
            </a:r>
            <a:r>
              <a:rPr lang="es-CR" sz="2000" dirty="0" err="1" smtClean="0"/>
              <a:t>comunies</a:t>
            </a:r>
            <a:r>
              <a:rPr lang="es-CR" sz="2000" dirty="0" smtClean="0"/>
              <a:t>:</a:t>
            </a:r>
          </a:p>
          <a:p>
            <a:pPr marL="1143000" lvl="2" indent="-457200" algn="just">
              <a:buFont typeface="+mj-lt"/>
              <a:buAutoNum type="arabicPeriod"/>
            </a:pPr>
            <a:r>
              <a:rPr lang="es-CR" sz="2000" dirty="0" smtClean="0"/>
              <a:t>RAID es un conjunto de unidades físicas de disco vistas por el sistema operativo como una única unidad lógica.</a:t>
            </a:r>
          </a:p>
          <a:p>
            <a:pPr marL="1143000" lvl="2" indent="-457200" algn="just">
              <a:buFont typeface="+mj-lt"/>
              <a:buAutoNum type="arabicPeriod"/>
            </a:pPr>
            <a:r>
              <a:rPr lang="es-CR" sz="2000" dirty="0" smtClean="0"/>
              <a:t>Los datos se distribuyen a través de las unidades físicas del conjunto de unidades.</a:t>
            </a:r>
          </a:p>
          <a:p>
            <a:pPr marL="1143000" lvl="2" indent="-457200" algn="just">
              <a:buFont typeface="+mj-lt"/>
              <a:buAutoNum type="arabicPeriod"/>
            </a:pPr>
            <a:r>
              <a:rPr lang="es-CR" sz="2000" dirty="0" smtClean="0"/>
              <a:t>La capacidad de los discos redundantes se usa para almacenar  información de paridad  que garantice la recuperación de los datos en caso de fallo de disco. </a:t>
            </a:r>
          </a:p>
          <a:p>
            <a:pPr marL="1143000" lvl="2" indent="-457200" algn="just">
              <a:buNone/>
            </a:pPr>
            <a:r>
              <a:rPr lang="es-CR" sz="2000" dirty="0" smtClean="0"/>
              <a:t>El nivel 0de RAID no es un verdadero miembro de la familia RAID porque no incluye redundancia para mejorar </a:t>
            </a:r>
            <a:r>
              <a:rPr lang="es-CR" sz="2000" dirty="0" err="1" smtClean="0"/>
              <a:t>ls</a:t>
            </a:r>
            <a:r>
              <a:rPr lang="es-CR" sz="2000" dirty="0" smtClean="0"/>
              <a:t> prestaciones.</a:t>
            </a:r>
          </a:p>
          <a:p>
            <a:pPr marL="1143000" lvl="2" indent="-457200" algn="just">
              <a:buFont typeface="+mj-lt"/>
              <a:buAutoNum type="arabicPeriod"/>
            </a:pPr>
            <a:endParaRPr lang="es-CR" sz="20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1.6 </a:t>
            </a:r>
            <a:r>
              <a:rPr lang="es-ES" dirty="0" smtClean="0"/>
              <a:t>Memoria </a:t>
            </a:r>
            <a:r>
              <a:rPr lang="es-ES" dirty="0" smtClean="0"/>
              <a:t>Externa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ctr">
              <a:buNone/>
            </a:pPr>
            <a:r>
              <a:rPr lang="es-CR" sz="2000" dirty="0" err="1" smtClean="0"/>
              <a:t>Cd’s</a:t>
            </a:r>
            <a:endParaRPr lang="es-CR" sz="2000" dirty="0" smtClean="0"/>
          </a:p>
          <a:p>
            <a:pPr lvl="2" algn="just"/>
            <a:r>
              <a:rPr lang="es-CR" sz="2000" dirty="0" smtClean="0"/>
              <a:t>Los discos magnéticos siguen siendo el componente más importante  de la memoria externa. Extraíbles, fijos, duros.</a:t>
            </a:r>
          </a:p>
          <a:p>
            <a:pPr lvl="2" algn="just"/>
            <a:r>
              <a:rPr lang="es-CR" sz="2000" dirty="0" smtClean="0"/>
              <a:t>Para conseguir mayores prestaciones y disponibilidad, un esquema de servidores  y sistemas grandes y extendidos es la tecnología RAID de discos.</a:t>
            </a:r>
          </a:p>
          <a:p>
            <a:pPr lvl="2" algn="just"/>
            <a:r>
              <a:rPr lang="es-CR" sz="2000" dirty="0" smtClean="0"/>
              <a:t>RAID se refiere a una familia de técnicas para utilizar varios discos como un conjunto de dispositivos de almacenamiento de datos en paralelo, con redundancia.</a:t>
            </a:r>
          </a:p>
          <a:p>
            <a:pPr lvl="2" algn="just"/>
            <a:r>
              <a:rPr lang="es-CR" sz="2000" dirty="0" smtClean="0"/>
              <a:t>Las técnicas de almacenamiento óptico se han convertido en algo cada vez más importante en los computadores.</a:t>
            </a:r>
          </a:p>
          <a:p>
            <a:pPr lvl="2" algn="just"/>
            <a:r>
              <a:rPr lang="es-CR" sz="2000" dirty="0" smtClean="0"/>
              <a:t>Tecnologías recientes  como el CD </a:t>
            </a:r>
            <a:r>
              <a:rPr lang="es-CR" sz="2000" dirty="0" err="1" smtClean="0"/>
              <a:t>reescribibles</a:t>
            </a:r>
            <a:r>
              <a:rPr lang="es-CR" sz="2000" dirty="0" smtClean="0"/>
              <a:t> y las unidades de almacenamiento magnético-óptico, están siendo cada vez más importantes.</a:t>
            </a:r>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1.6 </a:t>
            </a:r>
            <a:r>
              <a:rPr lang="es-ES" dirty="0" smtClean="0"/>
              <a:t>Memoria </a:t>
            </a:r>
            <a:r>
              <a:rPr lang="es-ES" dirty="0" smtClean="0"/>
              <a:t>Externa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ctr">
              <a:buNone/>
            </a:pPr>
            <a:r>
              <a:rPr lang="es-CR" sz="2000" dirty="0" smtClean="0"/>
              <a:t>CINTA MAGNETICA</a:t>
            </a:r>
          </a:p>
          <a:p>
            <a:pPr lvl="2" algn="just"/>
            <a:r>
              <a:rPr lang="es-CR" sz="2000" dirty="0" smtClean="0"/>
              <a:t>Los sistemas de cinta usan las mismas técnicas de lectura y grabación que los discos.</a:t>
            </a:r>
          </a:p>
          <a:p>
            <a:pPr lvl="2" algn="just"/>
            <a:r>
              <a:rPr lang="es-CR" sz="2000" dirty="0" smtClean="0"/>
              <a:t>Los datos en la cinta, se estructuran en una </a:t>
            </a:r>
            <a:r>
              <a:rPr lang="es-CR" sz="2000" dirty="0" err="1" smtClean="0"/>
              <a:t>sedrie</a:t>
            </a:r>
            <a:r>
              <a:rPr lang="es-CR" sz="2000" dirty="0" smtClean="0"/>
              <a:t> de pistas paralelas longitudinales.</a:t>
            </a:r>
          </a:p>
          <a:p>
            <a:pPr lvl="2" algn="just"/>
            <a:r>
              <a:rPr lang="es-CR" sz="2000" dirty="0" smtClean="0"/>
              <a:t>La técnica típica utilizada en la grabación de cintas en serie se denomina grabación en serpentina. En esta técnica, cuando se graban los datos , el primer conjunto  de bits se graba a lo largo de toda la cinta, cuando se alcanza el fin, las cabezas se posicionan para grabar una nueva pista y la cinta se graba de nuevo a lo largo, esta vez en dirección contraria. Este proceso continúa hacia atrás y hacia adelante, hasta que la cinta se llena.  </a:t>
            </a:r>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1.6 </a:t>
            </a:r>
            <a:r>
              <a:rPr lang="es-ES" dirty="0" smtClean="0"/>
              <a:t>Memoria </a:t>
            </a:r>
            <a:r>
              <a:rPr lang="es-ES" dirty="0" smtClean="0"/>
              <a:t>Externa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spcBef>
                <a:spcPts val="0"/>
              </a:spcBef>
              <a:buNone/>
            </a:pPr>
            <a:r>
              <a:rPr lang="es-CR" sz="3600" dirty="0" smtClean="0"/>
              <a:t>Organización y Arquitectura</a:t>
            </a:r>
          </a:p>
          <a:p>
            <a:pPr lvl="1" algn="just">
              <a:spcBef>
                <a:spcPts val="0"/>
              </a:spcBef>
            </a:pPr>
            <a:r>
              <a:rPr lang="es-CR" sz="3200" dirty="0" smtClean="0"/>
              <a:t>En los microcomputadores la relación entre arquitectura y organización es muy estrecha.</a:t>
            </a:r>
          </a:p>
          <a:p>
            <a:pPr lvl="1" algn="just">
              <a:spcBef>
                <a:spcPts val="0"/>
              </a:spcBef>
            </a:pPr>
            <a:r>
              <a:rPr lang="es-CR" sz="3200" dirty="0" smtClean="0"/>
              <a:t>Los cambios en la tecnología no sólo influyen en la organización, sino que también dan lugar a la introducción  de arquitecturas más ricas y potentes.</a:t>
            </a:r>
            <a:endParaRPr lang="es-CR" sz="2900" dirty="0" smtClean="0"/>
          </a:p>
          <a:p>
            <a:pPr algn="just">
              <a:lnSpc>
                <a:spcPct val="150000"/>
              </a:lnSpc>
            </a:pPr>
            <a:endParaRPr lang="es-CR" sz="40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1.1 Introducción</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La arquitectura de E/S del computador es su interfaz con el exterior. Esta arquitectura se diseña de manera que permita una forma sistemática de controlar las interacciones con el mundo exterior y proporcione al SO la información que necesita para gestionar eficazmente la actividad de E/S. </a:t>
            </a:r>
          </a:p>
          <a:p>
            <a:pPr lvl="2" algn="just">
              <a:buNone/>
            </a:pPr>
            <a:endParaRPr lang="es-CR" sz="2000" dirty="0" smtClean="0"/>
          </a:p>
          <a:p>
            <a:pPr lvl="2" algn="just"/>
            <a:r>
              <a:rPr lang="es-CR" sz="2000" dirty="0" smtClean="0"/>
              <a:t>Hay tres técnicas de E/S principales: E/S programada, E/S para mediante interrupciones y Acceso directo a memoria.</a:t>
            </a:r>
          </a:p>
          <a:p>
            <a:pPr lvl="2" algn="just">
              <a:buNone/>
            </a:pPr>
            <a:endParaRPr lang="es-CR" sz="2000" dirty="0" smtClean="0"/>
          </a:p>
          <a:p>
            <a:pPr lvl="2" algn="just"/>
            <a:r>
              <a:rPr lang="es-CR" sz="2000" dirty="0" smtClean="0"/>
              <a:t>Dos ejemplos importantes de interfaces de E/S externas  son FIREWIRE e INFINIBAND.</a:t>
            </a:r>
            <a:endParaRPr lang="es-CR" sz="20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buNone/>
            </a:pPr>
            <a:r>
              <a:rPr lang="es-CR" sz="2000" dirty="0" smtClean="0"/>
              <a:t>Los dispositivos  externos se pueden clasificar  en tres categorías</a:t>
            </a:r>
          </a:p>
          <a:p>
            <a:pPr lvl="2" algn="just"/>
            <a:r>
              <a:rPr lang="es-CR" sz="2000" dirty="0" smtClean="0"/>
              <a:t>De interacción con humanos: permiten la comunicación con el usuario del computador.</a:t>
            </a:r>
          </a:p>
          <a:p>
            <a:pPr lvl="2" algn="just"/>
            <a:r>
              <a:rPr lang="es-CR" sz="2000" dirty="0" smtClean="0"/>
              <a:t>De interacción con máquinas: permiten la comunicación con elementos del equipo.</a:t>
            </a:r>
          </a:p>
          <a:p>
            <a:pPr lvl="2" algn="just"/>
            <a:r>
              <a:rPr lang="es-CR" sz="2000" dirty="0" smtClean="0"/>
              <a:t>De comunicación: permiten la comunicación con dispositivos remotos.</a:t>
            </a:r>
          </a:p>
          <a:p>
            <a:pPr lvl="2" algn="just">
              <a:buNone/>
            </a:pPr>
            <a:endParaRPr lang="es-CR" sz="2000" dirty="0" smtClean="0"/>
          </a:p>
          <a:p>
            <a:pPr lvl="2" algn="just">
              <a:buNone/>
            </a:pPr>
            <a:r>
              <a:rPr lang="es-CR" sz="2000" dirty="0" smtClean="0"/>
              <a:t>La forma más común de interacción computador/usuario se </a:t>
            </a:r>
            <a:r>
              <a:rPr lang="es-CR" sz="2000" dirty="0" err="1" smtClean="0"/>
              <a:t>producde</a:t>
            </a:r>
            <a:r>
              <a:rPr lang="es-CR" sz="2000" dirty="0" smtClean="0"/>
              <a:t> a través de la combinación teclado/monitor.</a:t>
            </a:r>
            <a:endParaRPr lang="es-CR" sz="20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Las </a:t>
            </a:r>
            <a:r>
              <a:rPr lang="es-CR" sz="2000" dirty="0" err="1" smtClean="0"/>
              <a:t>principañes</a:t>
            </a:r>
            <a:r>
              <a:rPr lang="es-CR" sz="2000" dirty="0" smtClean="0"/>
              <a:t> funciones y requisitos de un módulo de E/S se encuentran dentro de las siguientes categorías:</a:t>
            </a:r>
          </a:p>
          <a:p>
            <a:pPr lvl="3" algn="just"/>
            <a:r>
              <a:rPr lang="es-CR" sz="1700" dirty="0" smtClean="0"/>
              <a:t>Control y temporización</a:t>
            </a:r>
          </a:p>
          <a:p>
            <a:pPr lvl="3" algn="just"/>
            <a:r>
              <a:rPr lang="es-CR" sz="1700" dirty="0" smtClean="0"/>
              <a:t>Comunicación con el procesador.</a:t>
            </a:r>
          </a:p>
          <a:p>
            <a:pPr lvl="3" algn="just"/>
            <a:r>
              <a:rPr lang="es-CR" sz="1700" dirty="0" smtClean="0"/>
              <a:t>Comunicación con los dispositivos.</a:t>
            </a:r>
          </a:p>
          <a:p>
            <a:pPr lvl="3" algn="just"/>
            <a:r>
              <a:rPr lang="es-CR" sz="1700" dirty="0" smtClean="0"/>
              <a:t>Almacenamiento temporal de datos.</a:t>
            </a:r>
          </a:p>
          <a:p>
            <a:pPr lvl="3" algn="just"/>
            <a:r>
              <a:rPr lang="es-CR" sz="1700" dirty="0" smtClean="0"/>
              <a:t>Detección de errores.</a:t>
            </a:r>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E/S Programada.</a:t>
            </a:r>
          </a:p>
          <a:p>
            <a:pPr lvl="3" algn="just"/>
            <a:r>
              <a:rPr lang="es-CR" sz="1700" dirty="0" smtClean="0"/>
              <a:t>Los datos se intercambian entre el procesador y el módulo de E/S. </a:t>
            </a:r>
          </a:p>
          <a:p>
            <a:pPr lvl="3" algn="just"/>
            <a:endParaRPr lang="es-CR" sz="1700" dirty="0" smtClean="0"/>
          </a:p>
          <a:p>
            <a:pPr lvl="3" algn="just"/>
            <a:r>
              <a:rPr lang="es-CR" sz="1700" dirty="0" smtClean="0"/>
              <a:t>Cuando el procesador está ejecutando un programa y encuentra una instrucción relacionada con una E/S, ejecuta dicha instrucción mandando una orden al módulo de E/S apropiado.</a:t>
            </a:r>
          </a:p>
          <a:p>
            <a:pPr lvl="3" algn="just"/>
            <a:endParaRPr lang="es-CR" sz="1700" dirty="0" smtClean="0"/>
          </a:p>
          <a:p>
            <a:pPr lvl="3" algn="just"/>
            <a:r>
              <a:rPr lang="es-CR" sz="1700" dirty="0" smtClean="0"/>
              <a:t>El módulo de E/S realizará la acción solicitada y después  activará los bits apropiados en el registro de estado de E/S.</a:t>
            </a:r>
          </a:p>
          <a:p>
            <a:pPr lvl="3" algn="just"/>
            <a:endParaRPr lang="es-CR" sz="1700" dirty="0" smtClean="0"/>
          </a:p>
          <a:p>
            <a:pPr lvl="3" algn="just"/>
            <a:r>
              <a:rPr lang="es-CR" sz="1700" dirty="0" smtClean="0"/>
              <a:t>El módulo de E/S no realiza ninguna otra acción para avisar  al procesador, en concreto, no interrumpe al procesador.</a:t>
            </a:r>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E/S Mediante Interrupciones.</a:t>
            </a:r>
          </a:p>
          <a:p>
            <a:pPr lvl="3" algn="just"/>
            <a:r>
              <a:rPr lang="es-CR" sz="1700" dirty="0" smtClean="0"/>
              <a:t>El procesador </a:t>
            </a:r>
            <a:r>
              <a:rPr lang="es-CR" sz="1700" dirty="0" smtClean="0"/>
              <a:t>envía una señal de interrupción al procesador</a:t>
            </a:r>
            <a:r>
              <a:rPr lang="es-CR" sz="1700" dirty="0" smtClean="0"/>
              <a:t>.</a:t>
            </a:r>
          </a:p>
          <a:p>
            <a:pPr lvl="3" algn="just">
              <a:buNone/>
            </a:pPr>
            <a:endParaRPr lang="es-CR" sz="1700" dirty="0" smtClean="0"/>
          </a:p>
          <a:p>
            <a:pPr lvl="3" algn="just"/>
            <a:r>
              <a:rPr lang="es-CR" sz="1700" dirty="0" smtClean="0"/>
              <a:t>El procesador termina la ejecución de la instrucción en curso antes de responder a la interrupción.</a:t>
            </a:r>
          </a:p>
          <a:p>
            <a:pPr lvl="3" algn="just">
              <a:buNone/>
            </a:pPr>
            <a:endParaRPr lang="es-CR" sz="1700" dirty="0" smtClean="0"/>
          </a:p>
          <a:p>
            <a:pPr lvl="3" algn="just"/>
            <a:r>
              <a:rPr lang="es-CR" sz="1700" dirty="0" smtClean="0"/>
              <a:t>El procesador comprueba si hay interrupciones, determina que hay una y envía una señal de reconocimiento al dispositivo que originó la interrupción.</a:t>
            </a:r>
          </a:p>
          <a:p>
            <a:pPr lvl="3" algn="just"/>
            <a:endParaRPr lang="es-CR" sz="1700" dirty="0" smtClean="0"/>
          </a:p>
          <a:p>
            <a:pPr lvl="3" algn="just"/>
            <a:r>
              <a:rPr lang="es-CR" sz="1700" dirty="0" smtClean="0"/>
              <a:t>El procesador necesita prepararse para transferir el control a la rutina de interrupción.</a:t>
            </a:r>
          </a:p>
          <a:p>
            <a:pPr lvl="3" algn="just"/>
            <a:endParaRPr lang="es-CR" sz="1700" dirty="0" smtClean="0"/>
          </a:p>
          <a:p>
            <a:pPr lvl="3" algn="just"/>
            <a:r>
              <a:rPr lang="es-CR" sz="1700" dirty="0" smtClean="0"/>
              <a:t>El procesador carga el contador de programa con la posición de inicio del programa de gestión de la interrupción solicitada.</a:t>
            </a:r>
            <a:endParaRPr lang="es-CR" sz="17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Acceso directo a Memoria (DMA)</a:t>
            </a:r>
          </a:p>
          <a:p>
            <a:pPr lvl="3" algn="just"/>
            <a:r>
              <a:rPr lang="es-CR" sz="1700" dirty="0" smtClean="0"/>
              <a:t>El DMA requiere un módulo adicional en el bus del sistema.</a:t>
            </a:r>
          </a:p>
          <a:p>
            <a:pPr lvl="3" algn="just"/>
            <a:endParaRPr lang="es-CR" sz="1700" dirty="0" smtClean="0"/>
          </a:p>
          <a:p>
            <a:pPr lvl="3" algn="just"/>
            <a:r>
              <a:rPr lang="es-CR" sz="1700" dirty="0" smtClean="0"/>
              <a:t>El módulo o contralor de DMA es capaz de imitar al procesador y de recibir el control del sistema cedido por el procesador.</a:t>
            </a:r>
          </a:p>
          <a:p>
            <a:pPr lvl="3" algn="just"/>
            <a:endParaRPr lang="es-CR" sz="1700" dirty="0" smtClean="0"/>
          </a:p>
          <a:p>
            <a:pPr lvl="3" algn="just"/>
            <a:r>
              <a:rPr lang="es-CR" sz="1700" dirty="0" smtClean="0"/>
              <a:t>Necesita dicho control para transferir datos a y desde la </a:t>
            </a:r>
            <a:r>
              <a:rPr lang="es-CR" sz="1700" dirty="0" err="1" smtClean="0"/>
              <a:t>amemoria</a:t>
            </a:r>
            <a:r>
              <a:rPr lang="es-CR" sz="1700" dirty="0" smtClean="0"/>
              <a:t> a través del bus del sistema.</a:t>
            </a:r>
          </a:p>
          <a:p>
            <a:pPr lvl="3" algn="just"/>
            <a:endParaRPr lang="es-CR" sz="1700" dirty="0" smtClean="0"/>
          </a:p>
          <a:p>
            <a:pPr lvl="3" algn="just"/>
            <a:endParaRPr lang="es-CR" sz="1700" dirty="0" smtClean="0"/>
          </a:p>
          <a:p>
            <a:pPr lvl="3" algn="just"/>
            <a:endParaRPr lang="es-CR" sz="17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Canales y Procesadores de E/S</a:t>
            </a:r>
          </a:p>
          <a:p>
            <a:pPr lvl="3" algn="just"/>
            <a:r>
              <a:rPr lang="es-CR" sz="1700" dirty="0" smtClean="0"/>
              <a:t>El canal de E/S representa una ampliación del concepto de DMA.</a:t>
            </a:r>
          </a:p>
          <a:p>
            <a:pPr lvl="3" algn="just"/>
            <a:endParaRPr lang="es-CR" sz="1700" dirty="0" smtClean="0"/>
          </a:p>
          <a:p>
            <a:pPr lvl="3" algn="just"/>
            <a:r>
              <a:rPr lang="es-CR" sz="1700" dirty="0" smtClean="0"/>
              <a:t>Un canal de E/S puede ejecutar instrucciones de E/S, lo que contiene un control completo sobre las operaciones de E/S.</a:t>
            </a:r>
          </a:p>
          <a:p>
            <a:pPr lvl="3" algn="just"/>
            <a:endParaRPr lang="es-CR" sz="1700" dirty="0" smtClean="0"/>
          </a:p>
          <a:p>
            <a:pPr lvl="3" algn="just"/>
            <a:r>
              <a:rPr lang="es-CR" sz="1700" dirty="0" smtClean="0"/>
              <a:t>En un computador  con tales dispositivos, la CPU no ejecuta instrucciones de E/S.</a:t>
            </a:r>
            <a:endParaRPr lang="es-CR" sz="17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La Interfaz Externa: FIREWIRE E INFINIBAND</a:t>
            </a:r>
          </a:p>
          <a:p>
            <a:pPr lvl="3" algn="just"/>
            <a:r>
              <a:rPr lang="es-CR" sz="1700" dirty="0" smtClean="0"/>
              <a:t>Una de las principales características de la </a:t>
            </a:r>
            <a:r>
              <a:rPr lang="es-CR" sz="1700" dirty="0" err="1" smtClean="0"/>
              <a:t>ingterfaz</a:t>
            </a:r>
            <a:r>
              <a:rPr lang="es-CR" sz="1700" dirty="0" smtClean="0"/>
              <a:t> es si es serie o paralela.</a:t>
            </a:r>
          </a:p>
          <a:p>
            <a:pPr lvl="3" algn="just"/>
            <a:r>
              <a:rPr lang="es-CR" sz="1700" dirty="0" smtClean="0"/>
              <a:t>En una interfaz paralela hay varias líneas conectando el módulo de E/S y el periférico y se transfieren carios bits simultáneamente a través del bus de datos. Se utilizan  para dispositivos de alta velocidad.</a:t>
            </a:r>
          </a:p>
          <a:p>
            <a:pPr lvl="3" algn="just"/>
            <a:r>
              <a:rPr lang="es-CR" sz="1700" dirty="0" smtClean="0"/>
              <a:t>En una interfaz serie hay sólo una línea para transmitir los datos y los bits deben transmitirse uno a uno, son propias  de impresoras y terminales.</a:t>
            </a:r>
          </a:p>
          <a:p>
            <a:pPr lvl="3" algn="just"/>
            <a:r>
              <a:rPr lang="es-CR" sz="1700" dirty="0" smtClean="0"/>
              <a:t>El módulo de E/S debe establecer un diálogo con el periférico:</a:t>
            </a:r>
          </a:p>
          <a:p>
            <a:pPr lvl="4" algn="just"/>
            <a:r>
              <a:rPr lang="es-CR" sz="1700" dirty="0" smtClean="0"/>
              <a:t>El módulo de E/S envía señal de control solicitando permiso para enviar datos.</a:t>
            </a:r>
          </a:p>
          <a:p>
            <a:pPr lvl="4" algn="just"/>
            <a:r>
              <a:rPr lang="es-CR" sz="1700" dirty="0" smtClean="0"/>
              <a:t>El periférico reconoce la solicitud.</a:t>
            </a:r>
          </a:p>
          <a:p>
            <a:pPr lvl="4" algn="just"/>
            <a:r>
              <a:rPr lang="es-CR" sz="1700" dirty="0" smtClean="0"/>
              <a:t>El módulo de E/S transfiere los datos (un bloque o una palabra según el periférico)</a:t>
            </a:r>
          </a:p>
          <a:p>
            <a:pPr lvl="4" algn="just"/>
            <a:r>
              <a:rPr lang="es-CR" sz="1700" dirty="0" smtClean="0"/>
              <a:t>El periférico reconoce la recepción de los datos.</a:t>
            </a:r>
            <a:endParaRPr lang="es-CR" sz="1700"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1.7 Entrada/Salida</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r>
              <a:rPr lang="es-CR" sz="2000" dirty="0" smtClean="0"/>
              <a:t>Un Sistema Operativo (SO) es un programa que controla la ejecución de los programas de aplicación y actúa como interfaz entre el usuario y el hardware del computador. Tiene dos objetivos:</a:t>
            </a:r>
          </a:p>
          <a:p>
            <a:pPr lvl="3" algn="just"/>
            <a:r>
              <a:rPr lang="es-CR" dirty="0" smtClean="0"/>
              <a:t>Comodidad: hace que un computador sea más fácil y cómodo de usar.</a:t>
            </a:r>
          </a:p>
          <a:p>
            <a:pPr lvl="3" algn="just"/>
            <a:r>
              <a:rPr lang="es-CR" dirty="0" smtClean="0"/>
              <a:t>Eficiencia: Permite que los recursos del computador se utilicen de forma eficiente.</a:t>
            </a:r>
          </a:p>
          <a:p>
            <a:pPr lvl="2" algn="just"/>
            <a:r>
              <a:rPr lang="es-CR" dirty="0" smtClean="0"/>
              <a:t>Planificación</a:t>
            </a:r>
          </a:p>
          <a:p>
            <a:pPr lvl="3" algn="just"/>
            <a:r>
              <a:rPr lang="es-CR" dirty="0" smtClean="0"/>
              <a:t>La clave de la multiprogramación es la planificación:</a:t>
            </a:r>
          </a:p>
          <a:p>
            <a:pPr lvl="4" algn="just"/>
            <a:r>
              <a:rPr lang="es-CR" dirty="0" smtClean="0"/>
              <a:t>A largo plazo</a:t>
            </a:r>
          </a:p>
          <a:p>
            <a:pPr lvl="4" algn="just"/>
            <a:r>
              <a:rPr lang="es-CR" dirty="0" smtClean="0"/>
              <a:t>Mediano plazo</a:t>
            </a:r>
          </a:p>
          <a:p>
            <a:pPr lvl="4" algn="just"/>
            <a:r>
              <a:rPr lang="es-CR" dirty="0" smtClean="0"/>
              <a:t>Corto plazo</a:t>
            </a:r>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1.8 Sistemas Operativos</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buNone/>
            </a:pPr>
            <a:r>
              <a:rPr lang="es-CR" sz="2000" dirty="0" smtClean="0"/>
              <a:t>Gestión de Memoria</a:t>
            </a:r>
          </a:p>
          <a:p>
            <a:pPr lvl="2" algn="just"/>
            <a:r>
              <a:rPr lang="es-CR" dirty="0" smtClean="0"/>
              <a:t>Intercambio (</a:t>
            </a:r>
            <a:r>
              <a:rPr lang="es-CR" dirty="0" err="1" smtClean="0"/>
              <a:t>swapping</a:t>
            </a:r>
            <a:r>
              <a:rPr lang="es-CR" dirty="0" smtClean="0"/>
              <a:t>). Intercambio de procesos entre la memoria principal y las colas de espera de procesos. Cuando un proceso realiza una operación de E/S el procesador aprovecha </a:t>
            </a:r>
            <a:r>
              <a:rPr lang="es-CR" dirty="0" err="1" smtClean="0"/>
              <a:t>estiempo</a:t>
            </a:r>
            <a:r>
              <a:rPr lang="es-CR" dirty="0" smtClean="0"/>
              <a:t> “muerto” para subir otro proceso.  A Esto se le conoce como multiprogramación.</a:t>
            </a:r>
          </a:p>
          <a:p>
            <a:pPr lvl="2" algn="just"/>
            <a:r>
              <a:rPr lang="es-CR" dirty="0" smtClean="0"/>
              <a:t>Paginación. Se divide cada proceso en pedazos de tamaño fijo, la memoria también se divide en trozas pequeños, se asigna cada pedazo de proceso (página) a un troza de memoria (marco o </a:t>
            </a:r>
            <a:r>
              <a:rPr lang="es-CR" dirty="0" err="1" smtClean="0"/>
              <a:t>frames</a:t>
            </a:r>
            <a:r>
              <a:rPr lang="es-CR" dirty="0" smtClean="0"/>
              <a:t>).  La memoria no utilizada  por un proceso puede ser utilizada por otros procesos.</a:t>
            </a:r>
          </a:p>
          <a:p>
            <a:pPr lvl="2" algn="just"/>
            <a:endParaRPr lang="es-CR"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1.8 Sistemas Operativos</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628800"/>
            <a:ext cx="8496944" cy="5085184"/>
          </a:xfrm>
        </p:spPr>
        <p:txBody>
          <a:bodyPr>
            <a:noAutofit/>
          </a:bodyPr>
          <a:lstStyle/>
          <a:p>
            <a:pPr algn="ctr">
              <a:spcBef>
                <a:spcPts val="0"/>
              </a:spcBef>
              <a:buNone/>
            </a:pPr>
            <a:r>
              <a:rPr lang="es-CR" sz="3600" dirty="0" smtClean="0"/>
              <a:t>Estructura y Funcionamiento</a:t>
            </a:r>
          </a:p>
          <a:p>
            <a:pPr lvl="1" algn="just">
              <a:spcBef>
                <a:spcPts val="0"/>
              </a:spcBef>
            </a:pPr>
            <a:r>
              <a:rPr lang="es-CR" sz="3200" dirty="0" smtClean="0"/>
              <a:t>Estructura</a:t>
            </a:r>
          </a:p>
          <a:p>
            <a:pPr lvl="2" algn="just">
              <a:spcBef>
                <a:spcPts val="0"/>
              </a:spcBef>
            </a:pPr>
            <a:r>
              <a:rPr lang="es-CR" sz="2900" dirty="0" smtClean="0"/>
              <a:t>El modo en que los componentes están interrelacionados.</a:t>
            </a:r>
          </a:p>
          <a:p>
            <a:pPr lvl="3" algn="just">
              <a:spcBef>
                <a:spcPts val="0"/>
              </a:spcBef>
            </a:pPr>
            <a:r>
              <a:rPr lang="es-CR" sz="2600" dirty="0" smtClean="0"/>
              <a:t>Unidad Central de Procesamiento (CPU)	</a:t>
            </a:r>
          </a:p>
          <a:p>
            <a:pPr lvl="4" algn="just">
              <a:spcBef>
                <a:spcPts val="0"/>
              </a:spcBef>
            </a:pPr>
            <a:r>
              <a:rPr lang="es-CR" sz="2600" dirty="0" smtClean="0"/>
              <a:t>Unidad de Control</a:t>
            </a:r>
          </a:p>
          <a:p>
            <a:pPr lvl="4" algn="just">
              <a:spcBef>
                <a:spcPts val="0"/>
              </a:spcBef>
            </a:pPr>
            <a:r>
              <a:rPr lang="es-CR" sz="2600" dirty="0" smtClean="0"/>
              <a:t>Unidad Aritmética y Lógica</a:t>
            </a:r>
          </a:p>
          <a:p>
            <a:pPr lvl="4" algn="just">
              <a:spcBef>
                <a:spcPts val="0"/>
              </a:spcBef>
            </a:pPr>
            <a:r>
              <a:rPr lang="es-CR" sz="2600" dirty="0" smtClean="0"/>
              <a:t>Registros</a:t>
            </a:r>
          </a:p>
          <a:p>
            <a:pPr lvl="4" algn="just">
              <a:spcBef>
                <a:spcPts val="0"/>
              </a:spcBef>
            </a:pPr>
            <a:r>
              <a:rPr lang="es-CR" sz="2600" dirty="0" smtClean="0"/>
              <a:t>Interconexiones CPU</a:t>
            </a:r>
          </a:p>
          <a:p>
            <a:pPr lvl="3" algn="just">
              <a:spcBef>
                <a:spcPts val="0"/>
              </a:spcBef>
            </a:pPr>
            <a:r>
              <a:rPr lang="es-CR" sz="2600" dirty="0" smtClean="0"/>
              <a:t>Memoria principal</a:t>
            </a:r>
          </a:p>
          <a:p>
            <a:pPr lvl="3" algn="just">
              <a:spcBef>
                <a:spcPts val="0"/>
              </a:spcBef>
            </a:pPr>
            <a:r>
              <a:rPr lang="es-CR" sz="2600" dirty="0" smtClean="0"/>
              <a:t>Entrada/Salida</a:t>
            </a:r>
          </a:p>
          <a:p>
            <a:pPr lvl="3" algn="just">
              <a:spcBef>
                <a:spcPts val="0"/>
              </a:spcBef>
            </a:pPr>
            <a:r>
              <a:rPr lang="es-CR" sz="2600" dirty="0" smtClean="0"/>
              <a:t>Sistema de interconexión</a:t>
            </a:r>
          </a:p>
          <a:p>
            <a:pPr lvl="2" algn="just">
              <a:lnSpc>
                <a:spcPct val="150000"/>
              </a:lnSpc>
            </a:pPr>
            <a:endParaRPr lang="es-CR" sz="3400" dirty="0"/>
          </a:p>
        </p:txBody>
      </p:sp>
      <p:sp>
        <p:nvSpPr>
          <p:cNvPr id="5" name="Rectangle 2"/>
          <p:cNvSpPr txBox="1">
            <a:spLocks noChangeArrowheads="1"/>
          </p:cNvSpPr>
          <p:nvPr/>
        </p:nvSpPr>
        <p:spPr>
          <a:xfrm>
            <a:off x="899592" y="157480"/>
            <a:ext cx="7488832" cy="1183288"/>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Introducción</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85720" y="1700808"/>
            <a:ext cx="8496944" cy="4680520"/>
          </a:xfrm>
        </p:spPr>
        <p:txBody>
          <a:bodyPr>
            <a:noAutofit/>
          </a:bodyPr>
          <a:lstStyle/>
          <a:p>
            <a:pPr lvl="2" algn="just">
              <a:buNone/>
            </a:pPr>
            <a:r>
              <a:rPr lang="es-CR" sz="2000" dirty="0" smtClean="0"/>
              <a:t>Gestión de Memoria</a:t>
            </a:r>
          </a:p>
          <a:p>
            <a:pPr lvl="2" algn="just"/>
            <a:r>
              <a:rPr lang="es-CR" dirty="0" smtClean="0"/>
              <a:t>Memoria virtual: Cada página de un proceso se introduce en la memoria sólo cuando se necesita.</a:t>
            </a:r>
          </a:p>
          <a:p>
            <a:pPr lvl="2" algn="just"/>
            <a:endParaRPr lang="es-CR" dirty="0" smtClean="0"/>
          </a:p>
          <a:p>
            <a:pPr lvl="2" algn="just"/>
            <a:r>
              <a:rPr lang="es-CR" dirty="0" smtClean="0"/>
              <a:t>Segmentación: </a:t>
            </a:r>
            <a:r>
              <a:rPr lang="es-CR" dirty="0" err="1" smtClean="0"/>
              <a:t>ientras</a:t>
            </a:r>
            <a:r>
              <a:rPr lang="es-CR" dirty="0" smtClean="0"/>
              <a:t> que la paginación es invisible para el programador y sirve para proporcionar al programador un espacio de direcciones mayor, la segmentación es usualmente visible al programador y proporciona una forma conveniente de organizar los programas y los datos para asociar los </a:t>
            </a:r>
            <a:r>
              <a:rPr lang="es-CR" smtClean="0"/>
              <a:t>privilegios y los </a:t>
            </a:r>
            <a:r>
              <a:rPr lang="es-CR" dirty="0" smtClean="0"/>
              <a:t>atributos de protección con las instrucciones y los datos.</a:t>
            </a:r>
          </a:p>
          <a:p>
            <a:pPr lvl="2" algn="just"/>
            <a:endParaRPr lang="es-CR" dirty="0" smtClean="0"/>
          </a:p>
        </p:txBody>
      </p:sp>
      <p:sp>
        <p:nvSpPr>
          <p:cNvPr id="5" name="Rectangle 2"/>
          <p:cNvSpPr txBox="1">
            <a:spLocks noChangeArrowheads="1"/>
          </p:cNvSpPr>
          <p:nvPr/>
        </p:nvSpPr>
        <p:spPr>
          <a:xfrm>
            <a:off x="899592" y="157480"/>
            <a:ext cx="7488832" cy="112838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1.8 Sistemas Operativos</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ctr">
              <a:spcBef>
                <a:spcPts val="0"/>
              </a:spcBef>
              <a:buNone/>
            </a:pPr>
            <a:r>
              <a:rPr lang="es-CR" sz="3600" dirty="0" smtClean="0"/>
              <a:t>Estructura y Funcionamiento</a:t>
            </a:r>
          </a:p>
          <a:p>
            <a:pPr lvl="1" algn="just">
              <a:spcBef>
                <a:spcPts val="0"/>
              </a:spcBef>
            </a:pPr>
            <a:r>
              <a:rPr lang="es-CR" sz="3200" dirty="0" smtClean="0"/>
              <a:t>Funcionamiento</a:t>
            </a:r>
          </a:p>
          <a:p>
            <a:pPr lvl="2" algn="just">
              <a:spcBef>
                <a:spcPts val="0"/>
              </a:spcBef>
            </a:pPr>
            <a:r>
              <a:rPr lang="es-CR" sz="2900" dirty="0" smtClean="0"/>
              <a:t>La operación de cada componente individual como parte de la estructura.</a:t>
            </a:r>
          </a:p>
          <a:p>
            <a:pPr lvl="3" algn="just">
              <a:spcBef>
                <a:spcPts val="0"/>
              </a:spcBef>
            </a:pPr>
            <a:r>
              <a:rPr lang="es-CR" sz="2600" dirty="0" smtClean="0"/>
              <a:t>Procesamiento de datos</a:t>
            </a:r>
          </a:p>
          <a:p>
            <a:pPr lvl="3" algn="just">
              <a:spcBef>
                <a:spcPts val="0"/>
              </a:spcBef>
            </a:pPr>
            <a:r>
              <a:rPr lang="es-CR" sz="2600" dirty="0" smtClean="0"/>
              <a:t>Almacenamiento de datos</a:t>
            </a:r>
          </a:p>
          <a:p>
            <a:pPr lvl="3" algn="just">
              <a:spcBef>
                <a:spcPts val="0"/>
              </a:spcBef>
            </a:pPr>
            <a:r>
              <a:rPr lang="es-CR" sz="2600" dirty="0" err="1" smtClean="0"/>
              <a:t>Transfrerencia</a:t>
            </a:r>
            <a:r>
              <a:rPr lang="es-CR" sz="2600" dirty="0" smtClean="0"/>
              <a:t> de datos</a:t>
            </a:r>
          </a:p>
          <a:p>
            <a:pPr lvl="3" algn="just">
              <a:spcBef>
                <a:spcPts val="0"/>
              </a:spcBef>
            </a:pPr>
            <a:r>
              <a:rPr lang="es-CR" sz="2600" dirty="0" smtClean="0"/>
              <a:t>Control</a:t>
            </a:r>
          </a:p>
          <a:p>
            <a:pPr algn="just">
              <a:lnSpc>
                <a:spcPct val="150000"/>
              </a:lnSpc>
            </a:pPr>
            <a:endParaRPr lang="es-CR" sz="40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Introducción</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just"/>
            <a:r>
              <a:rPr lang="es-CR" sz="3400" dirty="0" smtClean="0"/>
              <a:t>La evolución de los computadores se ha caracterizado por:</a:t>
            </a:r>
          </a:p>
          <a:p>
            <a:pPr lvl="1" algn="just"/>
            <a:r>
              <a:rPr lang="es-CR" sz="3400" dirty="0" smtClean="0"/>
              <a:t> Incremento de la velocidad del procesador, </a:t>
            </a:r>
          </a:p>
          <a:p>
            <a:pPr lvl="1" algn="just"/>
            <a:r>
              <a:rPr lang="es-CR" sz="3400" dirty="0" smtClean="0"/>
              <a:t> Disminución del tamaño de los componentes</a:t>
            </a:r>
          </a:p>
          <a:p>
            <a:pPr lvl="1" algn="just"/>
            <a:r>
              <a:rPr lang="es-CR" sz="3400" dirty="0" smtClean="0"/>
              <a:t>Un aumento del tamaño de memoria</a:t>
            </a:r>
          </a:p>
          <a:p>
            <a:pPr lvl="1" algn="just"/>
            <a:r>
              <a:rPr lang="es-CR" sz="3400" dirty="0" smtClean="0"/>
              <a:t>Aumento de la capacidad de E/S</a:t>
            </a:r>
          </a:p>
          <a:p>
            <a:pPr lvl="1" algn="just"/>
            <a:r>
              <a:rPr lang="es-CR" sz="3400" dirty="0" smtClean="0"/>
              <a:t>Aumento de la velocidad.</a:t>
            </a:r>
            <a:endParaRPr lang="es-CR" sz="34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1.2 Evolución y Prestaciones de los computadores</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just"/>
            <a:r>
              <a:rPr lang="es-CR" sz="3200" dirty="0" smtClean="0"/>
              <a:t>Un factor  responsable  del gran aumento de la velocidad del procesador es la disminución del tamaño de los componentes del microprocesador. </a:t>
            </a:r>
            <a:endParaRPr lang="es-CR" sz="3200" dirty="0"/>
          </a:p>
          <a:p>
            <a:pPr algn="just"/>
            <a:r>
              <a:rPr lang="es-CR" sz="3200" dirty="0" smtClean="0"/>
              <a:t>La verdadera ganancia de la velocidad consiste en la organización del procesador, incluyendo un uso amplio de la segmentación de cauce, de las técnicas de ejecución paralela y el uso de técnicas de ejecución especulativas . </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1.2 Evolución y Prestaciones de los computadores</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4680520"/>
          </a:xfrm>
        </p:spPr>
        <p:txBody>
          <a:bodyPr>
            <a:noAutofit/>
          </a:bodyPr>
          <a:lstStyle/>
          <a:p>
            <a:pPr algn="just"/>
            <a:r>
              <a:rPr lang="es-CR" sz="3400" dirty="0" smtClean="0"/>
              <a:t>Componentes del computador</a:t>
            </a:r>
          </a:p>
          <a:p>
            <a:pPr lvl="1" algn="just"/>
            <a:r>
              <a:rPr lang="es-CR" sz="3100" dirty="0" smtClean="0"/>
              <a:t>Arquitectura de von </a:t>
            </a:r>
            <a:r>
              <a:rPr lang="es-CR" sz="3100" dirty="0" err="1" smtClean="0"/>
              <a:t>Newmann</a:t>
            </a:r>
            <a:endParaRPr lang="es-CR" sz="3100" dirty="0" smtClean="0"/>
          </a:p>
          <a:p>
            <a:pPr lvl="2" algn="just"/>
            <a:r>
              <a:rPr lang="es-CR" sz="2800" dirty="0" smtClean="0"/>
              <a:t>Los datos y las instrucciones se almacenan en una sola memoria de lectura-escritura.</a:t>
            </a:r>
          </a:p>
          <a:p>
            <a:pPr lvl="2" algn="just"/>
            <a:r>
              <a:rPr lang="es-CR" sz="2800" dirty="0" smtClean="0"/>
              <a:t>Los contenidos de esta memoria se direccionan indicando su posición, sin considerar el tipo de dato contenido en la misma.</a:t>
            </a:r>
          </a:p>
          <a:p>
            <a:pPr lvl="2" algn="just"/>
            <a:r>
              <a:rPr lang="es-CR" sz="2800" dirty="0" smtClean="0"/>
              <a:t>La ejecución se produce siguiendo una secuencia de instrucción tras instrucción.</a:t>
            </a:r>
            <a:endParaRPr lang="es-CR" sz="28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fontScale="77500" lnSpcReduction="2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1.3 Perspectivas de alto nivel del funcionamiento y de las interconexiones del computador.</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96944" cy="2727754"/>
          </a:xfrm>
        </p:spPr>
        <p:txBody>
          <a:bodyPr>
            <a:noAutofit/>
          </a:bodyPr>
          <a:lstStyle/>
          <a:p>
            <a:pPr algn="just"/>
            <a:r>
              <a:rPr lang="es-CR" sz="2800" dirty="0" smtClean="0"/>
              <a:t>Funcionamiento del computador</a:t>
            </a:r>
            <a:endParaRPr lang="es-CR" sz="2800" i="1" dirty="0" smtClean="0"/>
          </a:p>
          <a:p>
            <a:pPr lvl="1" algn="just"/>
            <a:r>
              <a:rPr lang="es-CR" sz="2400" dirty="0" smtClean="0"/>
              <a:t>Función básica, la ejecución de programas</a:t>
            </a:r>
          </a:p>
          <a:p>
            <a:pPr lvl="1" algn="just"/>
            <a:r>
              <a:rPr lang="es-CR" sz="2400" dirty="0" smtClean="0"/>
              <a:t>El procesador  es el que se encarga de ejecutar las instrucciones del programa.</a:t>
            </a:r>
          </a:p>
          <a:p>
            <a:pPr lvl="1" algn="just"/>
            <a:r>
              <a:rPr lang="es-CR" sz="2400" dirty="0" smtClean="0"/>
              <a:t>La ejecución del programa consiste en la repetición del proceso de captación de instrucción y ejecución de la instrucción.</a:t>
            </a:r>
          </a:p>
          <a:p>
            <a:pPr lvl="1" algn="just"/>
            <a:endParaRPr lang="es-CR" sz="2400" dirty="0" smtClean="0"/>
          </a:p>
          <a:p>
            <a:pPr lvl="1" algn="just"/>
            <a:endParaRPr lang="es-CR" sz="2400" dirty="0" smtClean="0"/>
          </a:p>
          <a:p>
            <a:pPr lvl="1" algn="just"/>
            <a:endParaRPr lang="es-CR" sz="2400" dirty="0" smtClean="0"/>
          </a:p>
          <a:p>
            <a:pPr lvl="1" algn="just"/>
            <a:endParaRPr lang="es-CR" sz="2400" dirty="0" smtClean="0"/>
          </a:p>
          <a:p>
            <a:pPr lvl="1" algn="just"/>
            <a:endParaRPr lang="es-CR" sz="2400" dirty="0" smtClean="0"/>
          </a:p>
          <a:p>
            <a:pPr lvl="1" algn="just"/>
            <a:endParaRPr lang="es-CR" sz="2400" dirty="0" smtClean="0"/>
          </a:p>
          <a:p>
            <a:pPr lvl="1" algn="just">
              <a:buNone/>
            </a:pPr>
            <a:endParaRPr lang="es-CR" sz="2400" dirty="0" smtClean="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fontScale="77500" lnSpcReduction="2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1.3 Perspectivas de alto nivel del funcionamiento y de las interconexiones del computador.</a:t>
            </a:r>
            <a:endParaRPr lang="es-ES_tradnl" dirty="0"/>
          </a:p>
        </p:txBody>
      </p:sp>
      <p:pic>
        <p:nvPicPr>
          <p:cNvPr id="2050" name="Picture 2"/>
          <p:cNvPicPr>
            <a:picLocks noChangeAspect="1" noChangeArrowheads="1"/>
          </p:cNvPicPr>
          <p:nvPr/>
        </p:nvPicPr>
        <p:blipFill>
          <a:blip r:embed="rId2" cstate="print"/>
          <a:srcRect/>
          <a:stretch>
            <a:fillRect/>
          </a:stretch>
        </p:blipFill>
        <p:spPr bwMode="auto">
          <a:xfrm>
            <a:off x="571472" y="4643446"/>
            <a:ext cx="7824968" cy="2000264"/>
          </a:xfrm>
          <a:prstGeom prst="rect">
            <a:avLst/>
          </a:prstGeom>
          <a:noFill/>
          <a:ln w="9525">
            <a:noFill/>
            <a:miter lim="800000"/>
            <a:headEnd/>
            <a:tailEnd/>
          </a:ln>
          <a:effectLst/>
        </p:spPr>
      </p:pic>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TotalTime>
  <Words>2733</Words>
  <Application>Microsoft Office PowerPoint</Application>
  <PresentationFormat>Presentación en pantalla (4:3)</PresentationFormat>
  <Paragraphs>293</Paragraphs>
  <Slides>40</Slides>
  <Notes>0</Notes>
  <HiddenSlides>0</HiddenSlides>
  <MMClips>0</MMClips>
  <ScaleCrop>false</ScaleCrop>
  <HeadingPairs>
    <vt:vector size="4" baseType="variant">
      <vt:variant>
        <vt:lpstr>Tema</vt:lpstr>
      </vt:variant>
      <vt:variant>
        <vt:i4>2</vt:i4>
      </vt:variant>
      <vt:variant>
        <vt:lpstr>Títulos de diapositiva</vt:lpstr>
      </vt:variant>
      <vt:variant>
        <vt:i4>40</vt:i4>
      </vt:variant>
    </vt:vector>
  </HeadingPairs>
  <TitlesOfParts>
    <vt:vector size="42" baseType="lpstr">
      <vt:lpstr>1_Presentación de la pantalla panorámica</vt:lpstr>
      <vt:lpstr>Presentación de la pantalla panorámica</vt:lpstr>
      <vt:lpstr>Tema 1.1 Introducción Capítulo 1 William Stallings Septima Edición</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1.4 Memoria Interna</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Temario</dc:title>
  <dc:creator>uned</dc:creator>
  <cp:lastModifiedBy>Frank Mendoza</cp:lastModifiedBy>
  <cp:revision>130</cp:revision>
  <dcterms:created xsi:type="dcterms:W3CDTF">2012-02-24T16:56:43Z</dcterms:created>
  <dcterms:modified xsi:type="dcterms:W3CDTF">2014-08-28T02:37:00Z</dcterms:modified>
</cp:coreProperties>
</file>