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68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9" r:id="rId11"/>
    <p:sldId id="298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285" r:id="rId21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5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747" autoAdjust="0"/>
  </p:normalViewPr>
  <p:slideViewPr>
    <p:cSldViewPr>
      <p:cViewPr varScale="1">
        <p:scale>
          <a:sx n="55" d="100"/>
          <a:sy n="55" d="100"/>
        </p:scale>
        <p:origin x="894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7028E-F569-468D-AB92-4DB253DB5A3B}" type="doc">
      <dgm:prSet loTypeId="urn:microsoft.com/office/officeart/2005/8/layout/vList4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BDCC1A6-3D42-495F-A7E5-ED7D570F4006}">
      <dgm:prSet phldrT="[Texto]" custT="1"/>
      <dgm:spPr/>
      <dgm:t>
        <a:bodyPr/>
        <a:lstStyle/>
        <a:p>
          <a:r>
            <a:rPr lang="es-MX" sz="2000" dirty="0" smtClean="0">
              <a:solidFill>
                <a:schemeClr val="bg2"/>
              </a:solidFill>
            </a:rPr>
            <a:t>Todos los empleados actuales de la empresa </a:t>
          </a:r>
          <a:r>
            <a:rPr lang="es-MX" sz="2000" dirty="0" err="1" smtClean="0">
              <a:solidFill>
                <a:schemeClr val="bg2"/>
              </a:solidFill>
            </a:rPr>
            <a:t>Zemog</a:t>
          </a:r>
          <a:r>
            <a:rPr lang="es-MX" sz="2000" dirty="0" smtClean="0">
              <a:solidFill>
                <a:schemeClr val="bg2"/>
              </a:solidFill>
            </a:rPr>
            <a:t>, S.A.</a:t>
          </a:r>
          <a:endParaRPr lang="es-ES" sz="2000" dirty="0">
            <a:solidFill>
              <a:schemeClr val="bg2"/>
            </a:solidFill>
          </a:endParaRPr>
        </a:p>
      </dgm:t>
    </dgm:pt>
    <dgm:pt modelId="{5459E9BC-0A73-4599-BF64-B175B1B9B6B3}" type="parTrans" cxnId="{B0B70077-E284-40BB-A83E-A2555319B0F3}">
      <dgm:prSet/>
      <dgm:spPr/>
      <dgm:t>
        <a:bodyPr/>
        <a:lstStyle/>
        <a:p>
          <a:endParaRPr lang="es-ES" sz="2000">
            <a:solidFill>
              <a:schemeClr val="bg2"/>
            </a:solidFill>
          </a:endParaRPr>
        </a:p>
      </dgm:t>
    </dgm:pt>
    <dgm:pt modelId="{5B837A23-19C9-40E3-B231-B1C54CD0D1AA}" type="sibTrans" cxnId="{B0B70077-E284-40BB-A83E-A2555319B0F3}">
      <dgm:prSet/>
      <dgm:spPr/>
      <dgm:t>
        <a:bodyPr/>
        <a:lstStyle/>
        <a:p>
          <a:endParaRPr lang="es-ES" sz="2000">
            <a:solidFill>
              <a:schemeClr val="bg2"/>
            </a:solidFill>
          </a:endParaRPr>
        </a:p>
      </dgm:t>
    </dgm:pt>
    <dgm:pt modelId="{D9F701E2-4C58-4A9C-BDD7-0A13ADD5E3F4}">
      <dgm:prSet phldrT="[Texto]" custT="1"/>
      <dgm:spPr/>
      <dgm:t>
        <a:bodyPr/>
        <a:lstStyle/>
        <a:p>
          <a:r>
            <a:rPr lang="es-MX" sz="1800" dirty="0" smtClean="0">
              <a:solidFill>
                <a:schemeClr val="bg2"/>
              </a:solidFill>
            </a:rPr>
            <a:t>Salarios percibidos por los empleados en un cierto período</a:t>
          </a:r>
          <a:endParaRPr lang="es-ES" sz="1800" dirty="0">
            <a:solidFill>
              <a:schemeClr val="bg2"/>
            </a:solidFill>
          </a:endParaRPr>
        </a:p>
      </dgm:t>
    </dgm:pt>
    <dgm:pt modelId="{8F36A11E-C70A-4C15-AC28-64FD04D92EF6}" type="parTrans" cxnId="{0FCFB9BE-7309-4167-9052-567E19B86F70}">
      <dgm:prSet/>
      <dgm:spPr/>
      <dgm:t>
        <a:bodyPr/>
        <a:lstStyle/>
        <a:p>
          <a:endParaRPr lang="es-ES" sz="2000">
            <a:solidFill>
              <a:schemeClr val="bg2"/>
            </a:solidFill>
          </a:endParaRPr>
        </a:p>
      </dgm:t>
    </dgm:pt>
    <dgm:pt modelId="{34A4432E-1D1E-4F89-B016-60E6C5DE3EED}" type="sibTrans" cxnId="{0FCFB9BE-7309-4167-9052-567E19B86F70}">
      <dgm:prSet/>
      <dgm:spPr/>
      <dgm:t>
        <a:bodyPr/>
        <a:lstStyle/>
        <a:p>
          <a:endParaRPr lang="es-ES" sz="2000">
            <a:solidFill>
              <a:schemeClr val="bg2"/>
            </a:solidFill>
          </a:endParaRPr>
        </a:p>
      </dgm:t>
    </dgm:pt>
    <dgm:pt modelId="{14AE1ED1-48DC-4B33-9914-FB054862D1A0}">
      <dgm:prSet phldrT="[Texto]" custT="1"/>
      <dgm:spPr/>
      <dgm:t>
        <a:bodyPr/>
        <a:lstStyle/>
        <a:p>
          <a:r>
            <a:rPr lang="es-MX" sz="2000" dirty="0" smtClean="0">
              <a:solidFill>
                <a:schemeClr val="bg2"/>
              </a:solidFill>
            </a:rPr>
            <a:t>   Un empleado de la empresa </a:t>
          </a:r>
          <a:r>
            <a:rPr lang="es-MX" sz="2000" dirty="0" err="1" smtClean="0">
              <a:solidFill>
                <a:schemeClr val="bg2"/>
              </a:solidFill>
            </a:rPr>
            <a:t>Zemog</a:t>
          </a:r>
          <a:endParaRPr lang="es-ES" sz="2000" dirty="0">
            <a:solidFill>
              <a:schemeClr val="bg2"/>
            </a:solidFill>
          </a:endParaRPr>
        </a:p>
      </dgm:t>
    </dgm:pt>
    <dgm:pt modelId="{7DAC4BE9-8412-4BE5-9D1D-BFBABC68A86B}" type="parTrans" cxnId="{4FB8564C-F72C-4AB3-8E3C-92A455DC1AC3}">
      <dgm:prSet/>
      <dgm:spPr/>
      <dgm:t>
        <a:bodyPr/>
        <a:lstStyle/>
        <a:p>
          <a:endParaRPr lang="es-ES" sz="2000">
            <a:solidFill>
              <a:schemeClr val="bg2"/>
            </a:solidFill>
          </a:endParaRPr>
        </a:p>
      </dgm:t>
    </dgm:pt>
    <dgm:pt modelId="{C864ED11-E390-4C24-8A37-6165F55B26DF}" type="sibTrans" cxnId="{4FB8564C-F72C-4AB3-8E3C-92A455DC1AC3}">
      <dgm:prSet/>
      <dgm:spPr/>
      <dgm:t>
        <a:bodyPr/>
        <a:lstStyle/>
        <a:p>
          <a:endParaRPr lang="es-ES" sz="2000">
            <a:solidFill>
              <a:schemeClr val="bg2"/>
            </a:solidFill>
          </a:endParaRPr>
        </a:p>
      </dgm:t>
    </dgm:pt>
    <dgm:pt modelId="{DAFBB07A-E31B-4A36-9A89-F6D624AA6B8E}">
      <dgm:prSet phldrT="[Texto]" custT="1"/>
      <dgm:spPr/>
      <dgm:t>
        <a:bodyPr/>
        <a:lstStyle/>
        <a:p>
          <a:r>
            <a:rPr lang="es-MX" sz="2000" dirty="0" smtClean="0">
              <a:solidFill>
                <a:schemeClr val="bg2"/>
              </a:solidFill>
            </a:rPr>
            <a:t>   Ingreso familiar</a:t>
          </a:r>
          <a:endParaRPr lang="es-ES" sz="2000" dirty="0">
            <a:solidFill>
              <a:schemeClr val="bg2"/>
            </a:solidFill>
          </a:endParaRPr>
        </a:p>
      </dgm:t>
    </dgm:pt>
    <dgm:pt modelId="{8D1173A5-AC57-4505-BEAD-2908D97CAB44}" type="parTrans" cxnId="{3AF0ED47-6E03-469E-A064-1CD9614F1700}">
      <dgm:prSet/>
      <dgm:spPr/>
      <dgm:t>
        <a:bodyPr/>
        <a:lstStyle/>
        <a:p>
          <a:endParaRPr lang="es-ES" sz="2000">
            <a:solidFill>
              <a:schemeClr val="bg2"/>
            </a:solidFill>
          </a:endParaRPr>
        </a:p>
      </dgm:t>
    </dgm:pt>
    <dgm:pt modelId="{EF7B7602-D527-4EE5-9071-DF21742ADEAE}" type="sibTrans" cxnId="{3AF0ED47-6E03-469E-A064-1CD9614F1700}">
      <dgm:prSet/>
      <dgm:spPr/>
      <dgm:t>
        <a:bodyPr/>
        <a:lstStyle/>
        <a:p>
          <a:endParaRPr lang="es-ES" sz="2000">
            <a:solidFill>
              <a:schemeClr val="bg2"/>
            </a:solidFill>
          </a:endParaRPr>
        </a:p>
      </dgm:t>
    </dgm:pt>
    <dgm:pt modelId="{CFAA3603-A66C-45CC-9446-201A2567C730}">
      <dgm:prSet phldrT="[Texto]" custT="1"/>
      <dgm:spPr/>
      <dgm:t>
        <a:bodyPr/>
        <a:lstStyle/>
        <a:p>
          <a:r>
            <a:rPr lang="es-MX" sz="2000" dirty="0" smtClean="0">
              <a:solidFill>
                <a:schemeClr val="bg2"/>
              </a:solidFill>
            </a:rPr>
            <a:t>   Ingreso familiar   ¢10.500 mensuales</a:t>
          </a:r>
        </a:p>
        <a:p>
          <a:r>
            <a:rPr lang="es-MX" sz="2000" dirty="0" smtClean="0">
              <a:solidFill>
                <a:schemeClr val="bg2"/>
              </a:solidFill>
            </a:rPr>
            <a:t>   Nivel educativo……primaria completa</a:t>
          </a:r>
        </a:p>
        <a:p>
          <a:r>
            <a:rPr lang="es-MX" sz="2000" dirty="0" smtClean="0">
              <a:solidFill>
                <a:schemeClr val="bg2"/>
              </a:solidFill>
            </a:rPr>
            <a:t>    Composición familia…… 5 personas</a:t>
          </a:r>
          <a:endParaRPr lang="es-ES" sz="2000" dirty="0">
            <a:solidFill>
              <a:schemeClr val="bg2"/>
            </a:solidFill>
          </a:endParaRPr>
        </a:p>
      </dgm:t>
    </dgm:pt>
    <dgm:pt modelId="{CC09EC6F-BF9A-49FF-8A8B-55614DBC35B4}" type="parTrans" cxnId="{E46C6CEE-0434-4DE9-AA43-92481211894D}">
      <dgm:prSet/>
      <dgm:spPr/>
      <dgm:t>
        <a:bodyPr/>
        <a:lstStyle/>
        <a:p>
          <a:endParaRPr lang="es-ES" sz="2000">
            <a:solidFill>
              <a:schemeClr val="bg2"/>
            </a:solidFill>
          </a:endParaRPr>
        </a:p>
      </dgm:t>
    </dgm:pt>
    <dgm:pt modelId="{E7A91A87-1092-489F-99E1-F8192EE8DB34}" type="sibTrans" cxnId="{E46C6CEE-0434-4DE9-AA43-92481211894D}">
      <dgm:prSet/>
      <dgm:spPr/>
      <dgm:t>
        <a:bodyPr/>
        <a:lstStyle/>
        <a:p>
          <a:endParaRPr lang="es-ES" sz="2000">
            <a:solidFill>
              <a:schemeClr val="bg2"/>
            </a:solidFill>
          </a:endParaRPr>
        </a:p>
      </dgm:t>
    </dgm:pt>
    <dgm:pt modelId="{06C86614-9405-443F-BD58-790FD82C3E2C}">
      <dgm:prSet phldrT="[Texto]" custT="1"/>
      <dgm:spPr/>
      <dgm:t>
        <a:bodyPr/>
        <a:lstStyle/>
        <a:p>
          <a:r>
            <a:rPr lang="es-MX" sz="1800" dirty="0" smtClean="0">
              <a:solidFill>
                <a:schemeClr val="bg2"/>
              </a:solidFill>
            </a:rPr>
            <a:t>Número de hijos vivos de las familias de los empleados</a:t>
          </a:r>
          <a:endParaRPr lang="es-ES" sz="1800" dirty="0">
            <a:solidFill>
              <a:schemeClr val="bg2"/>
            </a:solidFill>
          </a:endParaRPr>
        </a:p>
      </dgm:t>
    </dgm:pt>
    <dgm:pt modelId="{4F8EB8AF-F0DA-4F67-A9A6-8A2BB803F116}" type="parTrans" cxnId="{10563080-C260-40B9-B8D0-A6A915C18832}">
      <dgm:prSet/>
      <dgm:spPr/>
      <dgm:t>
        <a:bodyPr/>
        <a:lstStyle/>
        <a:p>
          <a:endParaRPr lang="es-ES" sz="2000">
            <a:solidFill>
              <a:schemeClr val="bg2"/>
            </a:solidFill>
          </a:endParaRPr>
        </a:p>
      </dgm:t>
    </dgm:pt>
    <dgm:pt modelId="{951FF7CE-242F-483A-BB1E-212E18B560DB}" type="sibTrans" cxnId="{10563080-C260-40B9-B8D0-A6A915C18832}">
      <dgm:prSet/>
      <dgm:spPr/>
      <dgm:t>
        <a:bodyPr/>
        <a:lstStyle/>
        <a:p>
          <a:endParaRPr lang="es-ES" sz="2000">
            <a:solidFill>
              <a:schemeClr val="bg2"/>
            </a:solidFill>
          </a:endParaRPr>
        </a:p>
      </dgm:t>
    </dgm:pt>
    <dgm:pt modelId="{DCB1ADD8-FF15-4A2D-A435-B04862C5FB87}">
      <dgm:prSet phldrT="[Texto]" custT="1"/>
      <dgm:spPr/>
      <dgm:t>
        <a:bodyPr/>
        <a:lstStyle/>
        <a:p>
          <a:r>
            <a:rPr lang="es-MX" sz="1600" dirty="0" smtClean="0">
              <a:solidFill>
                <a:schemeClr val="bg2"/>
              </a:solidFill>
            </a:rPr>
            <a:t> </a:t>
          </a:r>
          <a:r>
            <a:rPr lang="es-MX" sz="2000" dirty="0" smtClean="0">
              <a:solidFill>
                <a:schemeClr val="bg2"/>
              </a:solidFill>
            </a:rPr>
            <a:t>Nivel educativo</a:t>
          </a:r>
          <a:endParaRPr lang="es-ES" sz="2000" dirty="0">
            <a:solidFill>
              <a:schemeClr val="bg2"/>
            </a:solidFill>
          </a:endParaRPr>
        </a:p>
      </dgm:t>
    </dgm:pt>
    <dgm:pt modelId="{DB704579-8BC4-4EF9-ACF3-ABB6F4D5CF37}" type="parTrans" cxnId="{6C32E548-AB29-4C5B-AAAB-EDFEB9E37B4B}">
      <dgm:prSet/>
      <dgm:spPr/>
      <dgm:t>
        <a:bodyPr/>
        <a:lstStyle/>
        <a:p>
          <a:endParaRPr lang="es-ES" sz="2000">
            <a:solidFill>
              <a:schemeClr val="bg2"/>
            </a:solidFill>
          </a:endParaRPr>
        </a:p>
      </dgm:t>
    </dgm:pt>
    <dgm:pt modelId="{5236C7EE-4A2B-4A29-A257-D241D1B4A4CB}" type="sibTrans" cxnId="{6C32E548-AB29-4C5B-AAAB-EDFEB9E37B4B}">
      <dgm:prSet/>
      <dgm:spPr/>
      <dgm:t>
        <a:bodyPr/>
        <a:lstStyle/>
        <a:p>
          <a:endParaRPr lang="es-ES" sz="2000">
            <a:solidFill>
              <a:schemeClr val="bg2"/>
            </a:solidFill>
          </a:endParaRPr>
        </a:p>
      </dgm:t>
    </dgm:pt>
    <dgm:pt modelId="{1E653550-0B39-4478-BA16-FDDF65CE6829}">
      <dgm:prSet phldrT="[Texto]" custT="1"/>
      <dgm:spPr/>
      <dgm:t>
        <a:bodyPr/>
        <a:lstStyle/>
        <a:p>
          <a:r>
            <a:rPr lang="es-MX" sz="2000" dirty="0" smtClean="0">
              <a:solidFill>
                <a:schemeClr val="bg2"/>
              </a:solidFill>
            </a:rPr>
            <a:t>Composición numérica de las familias</a:t>
          </a:r>
          <a:endParaRPr lang="es-ES" sz="2000" dirty="0">
            <a:solidFill>
              <a:schemeClr val="bg2"/>
            </a:solidFill>
          </a:endParaRPr>
        </a:p>
      </dgm:t>
    </dgm:pt>
    <dgm:pt modelId="{1C459A69-8E62-49DA-9BD2-D8679F56CBE2}" type="parTrans" cxnId="{5A7EC04C-C2E4-4641-BA71-C2A13716F3A6}">
      <dgm:prSet/>
      <dgm:spPr/>
      <dgm:t>
        <a:bodyPr/>
        <a:lstStyle/>
        <a:p>
          <a:endParaRPr lang="es-ES" sz="2000">
            <a:solidFill>
              <a:schemeClr val="bg2"/>
            </a:solidFill>
          </a:endParaRPr>
        </a:p>
      </dgm:t>
    </dgm:pt>
    <dgm:pt modelId="{68371026-AB74-4E39-8703-B9FA48F939FB}" type="sibTrans" cxnId="{5A7EC04C-C2E4-4641-BA71-C2A13716F3A6}">
      <dgm:prSet/>
      <dgm:spPr/>
      <dgm:t>
        <a:bodyPr/>
        <a:lstStyle/>
        <a:p>
          <a:endParaRPr lang="es-ES" sz="2000">
            <a:solidFill>
              <a:schemeClr val="bg2"/>
            </a:solidFill>
          </a:endParaRPr>
        </a:p>
      </dgm:t>
    </dgm:pt>
    <dgm:pt modelId="{2C7E0A4A-3F5B-4739-84A0-CB33D491B4A2}" type="pres">
      <dgm:prSet presAssocID="{B807028E-F569-468D-AB92-4DB253DB5A3B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279FC63-D09A-4316-AC6D-94CD61B79BA7}" type="pres">
      <dgm:prSet presAssocID="{CBDCC1A6-3D42-495F-A7E5-ED7D570F4006}" presName="comp" presStyleCnt="0"/>
      <dgm:spPr/>
    </dgm:pt>
    <dgm:pt modelId="{5AB0B42E-1E3F-44A4-B015-5EE1C3B79105}" type="pres">
      <dgm:prSet presAssocID="{CBDCC1A6-3D42-495F-A7E5-ED7D570F4006}" presName="box" presStyleLbl="node1" presStyleIdx="0" presStyleCnt="4"/>
      <dgm:spPr/>
      <dgm:t>
        <a:bodyPr/>
        <a:lstStyle/>
        <a:p>
          <a:endParaRPr lang="es-ES"/>
        </a:p>
      </dgm:t>
    </dgm:pt>
    <dgm:pt modelId="{852469F5-478A-4C69-B473-347EF579D95B}" type="pres">
      <dgm:prSet presAssocID="{CBDCC1A6-3D42-495F-A7E5-ED7D570F4006}" presName="img" presStyleLbl="fgImgPlace1" presStyleIdx="0" presStyleCnt="4"/>
      <dgm:spPr/>
    </dgm:pt>
    <dgm:pt modelId="{98449491-AFC8-4FDB-A261-1B416F2BD358}" type="pres">
      <dgm:prSet presAssocID="{CBDCC1A6-3D42-495F-A7E5-ED7D570F4006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517363D-DA57-45F1-A9AC-B969B9946022}" type="pres">
      <dgm:prSet presAssocID="{5B837A23-19C9-40E3-B231-B1C54CD0D1AA}" presName="spacer" presStyleCnt="0"/>
      <dgm:spPr/>
    </dgm:pt>
    <dgm:pt modelId="{C81D4B98-E3E3-4619-BA95-765FBFB06281}" type="pres">
      <dgm:prSet presAssocID="{14AE1ED1-48DC-4B33-9914-FB054862D1A0}" presName="comp" presStyleCnt="0"/>
      <dgm:spPr/>
    </dgm:pt>
    <dgm:pt modelId="{526A9115-FBB3-4AA4-9A0D-E46E22F52667}" type="pres">
      <dgm:prSet presAssocID="{14AE1ED1-48DC-4B33-9914-FB054862D1A0}" presName="box" presStyleLbl="node1" presStyleIdx="1" presStyleCnt="4" custLinFactNeighborX="-2" custLinFactNeighborY="-1716"/>
      <dgm:spPr/>
      <dgm:t>
        <a:bodyPr/>
        <a:lstStyle/>
        <a:p>
          <a:endParaRPr lang="es-ES"/>
        </a:p>
      </dgm:t>
    </dgm:pt>
    <dgm:pt modelId="{F930F85E-AE57-49DE-9AB9-D4294D6FA8EA}" type="pres">
      <dgm:prSet presAssocID="{14AE1ED1-48DC-4B33-9914-FB054862D1A0}" presName="img" presStyleLbl="fgImgPlace1" presStyleIdx="1" presStyleCnt="4"/>
      <dgm:spPr/>
    </dgm:pt>
    <dgm:pt modelId="{C2C5BCF2-7963-48A4-B390-A17E67B4C049}" type="pres">
      <dgm:prSet presAssocID="{14AE1ED1-48DC-4B33-9914-FB054862D1A0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72B02F5-EB7B-4F64-BB80-164895BEC91C}" type="pres">
      <dgm:prSet presAssocID="{C864ED11-E390-4C24-8A37-6165F55B26DF}" presName="spacer" presStyleCnt="0"/>
      <dgm:spPr/>
    </dgm:pt>
    <dgm:pt modelId="{603EEFF6-A997-4BC4-8057-BCE38123E2EF}" type="pres">
      <dgm:prSet presAssocID="{DAFBB07A-E31B-4A36-9A89-F6D624AA6B8E}" presName="comp" presStyleCnt="0"/>
      <dgm:spPr/>
    </dgm:pt>
    <dgm:pt modelId="{EF6C60BE-D299-4A00-9FEB-D1604AF86AFB}" type="pres">
      <dgm:prSet presAssocID="{DAFBB07A-E31B-4A36-9A89-F6D624AA6B8E}" presName="box" presStyleLbl="node1" presStyleIdx="2" presStyleCnt="4"/>
      <dgm:spPr/>
      <dgm:t>
        <a:bodyPr/>
        <a:lstStyle/>
        <a:p>
          <a:endParaRPr lang="es-ES"/>
        </a:p>
      </dgm:t>
    </dgm:pt>
    <dgm:pt modelId="{57EDB794-AE4A-4B50-92F6-2DC09B27C7E4}" type="pres">
      <dgm:prSet presAssocID="{DAFBB07A-E31B-4A36-9A89-F6D624AA6B8E}" presName="img" presStyleLbl="fgImgPlace1" presStyleIdx="2" presStyleCnt="4"/>
      <dgm:spPr/>
    </dgm:pt>
    <dgm:pt modelId="{F667AEDD-C5C0-4371-8B75-1E8651C879BD}" type="pres">
      <dgm:prSet presAssocID="{DAFBB07A-E31B-4A36-9A89-F6D624AA6B8E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23E776C-C999-44A4-AD6A-10E93EE3ADF0}" type="pres">
      <dgm:prSet presAssocID="{EF7B7602-D527-4EE5-9071-DF21742ADEAE}" presName="spacer" presStyleCnt="0"/>
      <dgm:spPr/>
    </dgm:pt>
    <dgm:pt modelId="{01FD2F46-7416-4074-8EEB-69C70DD245C9}" type="pres">
      <dgm:prSet presAssocID="{CFAA3603-A66C-45CC-9446-201A2567C730}" presName="comp" presStyleCnt="0"/>
      <dgm:spPr/>
    </dgm:pt>
    <dgm:pt modelId="{770AB954-7592-4C27-A50B-AD2D57DFA23C}" type="pres">
      <dgm:prSet presAssocID="{CFAA3603-A66C-45CC-9446-201A2567C730}" presName="box" presStyleLbl="node1" presStyleIdx="3" presStyleCnt="4"/>
      <dgm:spPr/>
      <dgm:t>
        <a:bodyPr/>
        <a:lstStyle/>
        <a:p>
          <a:endParaRPr lang="es-ES"/>
        </a:p>
      </dgm:t>
    </dgm:pt>
    <dgm:pt modelId="{8EE5968F-D5DD-408C-92A4-6C67F3479C50}" type="pres">
      <dgm:prSet presAssocID="{CFAA3603-A66C-45CC-9446-201A2567C730}" presName="img" presStyleLbl="fgImgPlace1" presStyleIdx="3" presStyleCnt="4"/>
      <dgm:spPr/>
    </dgm:pt>
    <dgm:pt modelId="{A1260CBC-365B-4F7C-9FD6-A79F1E8BC733}" type="pres">
      <dgm:prSet presAssocID="{CFAA3603-A66C-45CC-9446-201A2567C730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0B70077-E284-40BB-A83E-A2555319B0F3}" srcId="{B807028E-F569-468D-AB92-4DB253DB5A3B}" destId="{CBDCC1A6-3D42-495F-A7E5-ED7D570F4006}" srcOrd="0" destOrd="0" parTransId="{5459E9BC-0A73-4599-BF64-B175B1B9B6B3}" sibTransId="{5B837A23-19C9-40E3-B231-B1C54CD0D1AA}"/>
    <dgm:cxn modelId="{BF366691-071F-4809-936C-298B18E5BF0D}" type="presOf" srcId="{DCB1ADD8-FF15-4A2D-A435-B04862C5FB87}" destId="{F667AEDD-C5C0-4371-8B75-1E8651C879BD}" srcOrd="1" destOrd="1" presId="urn:microsoft.com/office/officeart/2005/8/layout/vList4#1"/>
    <dgm:cxn modelId="{E46C6CEE-0434-4DE9-AA43-92481211894D}" srcId="{B807028E-F569-468D-AB92-4DB253DB5A3B}" destId="{CFAA3603-A66C-45CC-9446-201A2567C730}" srcOrd="3" destOrd="0" parTransId="{CC09EC6F-BF9A-49FF-8A8B-55614DBC35B4}" sibTransId="{E7A91A87-1092-489F-99E1-F8192EE8DB34}"/>
    <dgm:cxn modelId="{3AF0ED47-6E03-469E-A064-1CD9614F1700}" srcId="{B807028E-F569-468D-AB92-4DB253DB5A3B}" destId="{DAFBB07A-E31B-4A36-9A89-F6D624AA6B8E}" srcOrd="2" destOrd="0" parTransId="{8D1173A5-AC57-4505-BEAD-2908D97CAB44}" sibTransId="{EF7B7602-D527-4EE5-9071-DF21742ADEAE}"/>
    <dgm:cxn modelId="{4FB8564C-F72C-4AB3-8E3C-92A455DC1AC3}" srcId="{B807028E-F569-468D-AB92-4DB253DB5A3B}" destId="{14AE1ED1-48DC-4B33-9914-FB054862D1A0}" srcOrd="1" destOrd="0" parTransId="{7DAC4BE9-8412-4BE5-9D1D-BFBABC68A86B}" sibTransId="{C864ED11-E390-4C24-8A37-6165F55B26DF}"/>
    <dgm:cxn modelId="{28B2FD7D-035F-4C00-B4F3-A444B295E35E}" type="presOf" srcId="{14AE1ED1-48DC-4B33-9914-FB054862D1A0}" destId="{C2C5BCF2-7963-48A4-B390-A17E67B4C049}" srcOrd="1" destOrd="0" presId="urn:microsoft.com/office/officeart/2005/8/layout/vList4#1"/>
    <dgm:cxn modelId="{5FC39D30-2AC7-40BE-8BFF-0C14C17F7663}" type="presOf" srcId="{CBDCC1A6-3D42-495F-A7E5-ED7D570F4006}" destId="{5AB0B42E-1E3F-44A4-B015-5EE1C3B79105}" srcOrd="0" destOrd="0" presId="urn:microsoft.com/office/officeart/2005/8/layout/vList4#1"/>
    <dgm:cxn modelId="{0FCFB9BE-7309-4167-9052-567E19B86F70}" srcId="{CBDCC1A6-3D42-495F-A7E5-ED7D570F4006}" destId="{D9F701E2-4C58-4A9C-BDD7-0A13ADD5E3F4}" srcOrd="0" destOrd="0" parTransId="{8F36A11E-C70A-4C15-AC28-64FD04D92EF6}" sibTransId="{34A4432E-1D1E-4F89-B016-60E6C5DE3EED}"/>
    <dgm:cxn modelId="{68D6360E-1838-4B8D-8B6B-1182B1E8A0FF}" type="presOf" srcId="{D9F701E2-4C58-4A9C-BDD7-0A13ADD5E3F4}" destId="{98449491-AFC8-4FDB-A261-1B416F2BD358}" srcOrd="1" destOrd="1" presId="urn:microsoft.com/office/officeart/2005/8/layout/vList4#1"/>
    <dgm:cxn modelId="{B4EB4333-3CB9-484C-9A03-68A5F20700D0}" type="presOf" srcId="{CBDCC1A6-3D42-495F-A7E5-ED7D570F4006}" destId="{98449491-AFC8-4FDB-A261-1B416F2BD358}" srcOrd="1" destOrd="0" presId="urn:microsoft.com/office/officeart/2005/8/layout/vList4#1"/>
    <dgm:cxn modelId="{5926F277-5CA6-4365-AF59-0402EF3A3305}" type="presOf" srcId="{CFAA3603-A66C-45CC-9446-201A2567C730}" destId="{A1260CBC-365B-4F7C-9FD6-A79F1E8BC733}" srcOrd="1" destOrd="0" presId="urn:microsoft.com/office/officeart/2005/8/layout/vList4#1"/>
    <dgm:cxn modelId="{E92D1093-EAAD-4BDC-85CB-FA893A8AED33}" type="presOf" srcId="{CFAA3603-A66C-45CC-9446-201A2567C730}" destId="{770AB954-7592-4C27-A50B-AD2D57DFA23C}" srcOrd="0" destOrd="0" presId="urn:microsoft.com/office/officeart/2005/8/layout/vList4#1"/>
    <dgm:cxn modelId="{6C32E548-AB29-4C5B-AAAB-EDFEB9E37B4B}" srcId="{DAFBB07A-E31B-4A36-9A89-F6D624AA6B8E}" destId="{DCB1ADD8-FF15-4A2D-A435-B04862C5FB87}" srcOrd="0" destOrd="0" parTransId="{DB704579-8BC4-4EF9-ACF3-ABB6F4D5CF37}" sibTransId="{5236C7EE-4A2B-4A29-A257-D241D1B4A4CB}"/>
    <dgm:cxn modelId="{D8A21CD9-C027-4EEC-9973-05A5E0C3AEA1}" type="presOf" srcId="{06C86614-9405-443F-BD58-790FD82C3E2C}" destId="{5AB0B42E-1E3F-44A4-B015-5EE1C3B79105}" srcOrd="0" destOrd="2" presId="urn:microsoft.com/office/officeart/2005/8/layout/vList4#1"/>
    <dgm:cxn modelId="{BEFAA033-91A1-466D-A773-14C0812B3EC9}" type="presOf" srcId="{1E653550-0B39-4478-BA16-FDDF65CE6829}" destId="{F667AEDD-C5C0-4371-8B75-1E8651C879BD}" srcOrd="1" destOrd="2" presId="urn:microsoft.com/office/officeart/2005/8/layout/vList4#1"/>
    <dgm:cxn modelId="{4B72073A-3C2E-4BF4-8368-7BFE16010ACF}" type="presOf" srcId="{06C86614-9405-443F-BD58-790FD82C3E2C}" destId="{98449491-AFC8-4FDB-A261-1B416F2BD358}" srcOrd="1" destOrd="2" presId="urn:microsoft.com/office/officeart/2005/8/layout/vList4#1"/>
    <dgm:cxn modelId="{05491272-AA9F-4884-960E-B03710FCD7DA}" type="presOf" srcId="{DAFBB07A-E31B-4A36-9A89-F6D624AA6B8E}" destId="{EF6C60BE-D299-4A00-9FEB-D1604AF86AFB}" srcOrd="0" destOrd="0" presId="urn:microsoft.com/office/officeart/2005/8/layout/vList4#1"/>
    <dgm:cxn modelId="{C49E260C-2B7D-4E76-A22B-A1F4EA236A3B}" type="presOf" srcId="{DAFBB07A-E31B-4A36-9A89-F6D624AA6B8E}" destId="{F667AEDD-C5C0-4371-8B75-1E8651C879BD}" srcOrd="1" destOrd="0" presId="urn:microsoft.com/office/officeart/2005/8/layout/vList4#1"/>
    <dgm:cxn modelId="{10563080-C260-40B9-B8D0-A6A915C18832}" srcId="{CBDCC1A6-3D42-495F-A7E5-ED7D570F4006}" destId="{06C86614-9405-443F-BD58-790FD82C3E2C}" srcOrd="1" destOrd="0" parTransId="{4F8EB8AF-F0DA-4F67-A9A6-8A2BB803F116}" sibTransId="{951FF7CE-242F-483A-BB1E-212E18B560DB}"/>
    <dgm:cxn modelId="{5A7EC04C-C2E4-4641-BA71-C2A13716F3A6}" srcId="{DAFBB07A-E31B-4A36-9A89-F6D624AA6B8E}" destId="{1E653550-0B39-4478-BA16-FDDF65CE6829}" srcOrd="1" destOrd="0" parTransId="{1C459A69-8E62-49DA-9BD2-D8679F56CBE2}" sibTransId="{68371026-AB74-4E39-8703-B9FA48F939FB}"/>
    <dgm:cxn modelId="{0788212F-97CA-484B-93F7-DE53128EEBA1}" type="presOf" srcId="{DCB1ADD8-FF15-4A2D-A435-B04862C5FB87}" destId="{EF6C60BE-D299-4A00-9FEB-D1604AF86AFB}" srcOrd="0" destOrd="1" presId="urn:microsoft.com/office/officeart/2005/8/layout/vList4#1"/>
    <dgm:cxn modelId="{DD2463B8-784C-4C9B-8B81-5EE73E43A1BB}" type="presOf" srcId="{14AE1ED1-48DC-4B33-9914-FB054862D1A0}" destId="{526A9115-FBB3-4AA4-9A0D-E46E22F52667}" srcOrd="0" destOrd="0" presId="urn:microsoft.com/office/officeart/2005/8/layout/vList4#1"/>
    <dgm:cxn modelId="{DE9F8BFE-CA25-4179-91DB-44C22E3A6A0E}" type="presOf" srcId="{B807028E-F569-468D-AB92-4DB253DB5A3B}" destId="{2C7E0A4A-3F5B-4739-84A0-CB33D491B4A2}" srcOrd="0" destOrd="0" presId="urn:microsoft.com/office/officeart/2005/8/layout/vList4#1"/>
    <dgm:cxn modelId="{93581B91-27AF-4162-B359-4F361158A395}" type="presOf" srcId="{1E653550-0B39-4478-BA16-FDDF65CE6829}" destId="{EF6C60BE-D299-4A00-9FEB-D1604AF86AFB}" srcOrd="0" destOrd="2" presId="urn:microsoft.com/office/officeart/2005/8/layout/vList4#1"/>
    <dgm:cxn modelId="{C85AE7C3-E873-4F0D-831F-BE85BAC57606}" type="presOf" srcId="{D9F701E2-4C58-4A9C-BDD7-0A13ADD5E3F4}" destId="{5AB0B42E-1E3F-44A4-B015-5EE1C3B79105}" srcOrd="0" destOrd="1" presId="urn:microsoft.com/office/officeart/2005/8/layout/vList4#1"/>
    <dgm:cxn modelId="{9D4A9BE9-EF20-4343-AC5B-A01276CAFAD1}" type="presParOf" srcId="{2C7E0A4A-3F5B-4739-84A0-CB33D491B4A2}" destId="{B279FC63-D09A-4316-AC6D-94CD61B79BA7}" srcOrd="0" destOrd="0" presId="urn:microsoft.com/office/officeart/2005/8/layout/vList4#1"/>
    <dgm:cxn modelId="{D7646117-BB88-4BAB-9B5E-94AF8120D97D}" type="presParOf" srcId="{B279FC63-D09A-4316-AC6D-94CD61B79BA7}" destId="{5AB0B42E-1E3F-44A4-B015-5EE1C3B79105}" srcOrd="0" destOrd="0" presId="urn:microsoft.com/office/officeart/2005/8/layout/vList4#1"/>
    <dgm:cxn modelId="{E496887C-73D3-4B4D-9C40-B93616E8C0B3}" type="presParOf" srcId="{B279FC63-D09A-4316-AC6D-94CD61B79BA7}" destId="{852469F5-478A-4C69-B473-347EF579D95B}" srcOrd="1" destOrd="0" presId="urn:microsoft.com/office/officeart/2005/8/layout/vList4#1"/>
    <dgm:cxn modelId="{F0D665B5-A523-4451-BE8F-66E3337C371A}" type="presParOf" srcId="{B279FC63-D09A-4316-AC6D-94CD61B79BA7}" destId="{98449491-AFC8-4FDB-A261-1B416F2BD358}" srcOrd="2" destOrd="0" presId="urn:microsoft.com/office/officeart/2005/8/layout/vList4#1"/>
    <dgm:cxn modelId="{184D281A-7A66-45A0-81FD-31980D3FAF45}" type="presParOf" srcId="{2C7E0A4A-3F5B-4739-84A0-CB33D491B4A2}" destId="{C517363D-DA57-45F1-A9AC-B969B9946022}" srcOrd="1" destOrd="0" presId="urn:microsoft.com/office/officeart/2005/8/layout/vList4#1"/>
    <dgm:cxn modelId="{3DCBD9E7-B3EB-4569-9D32-F7C88428C7F1}" type="presParOf" srcId="{2C7E0A4A-3F5B-4739-84A0-CB33D491B4A2}" destId="{C81D4B98-E3E3-4619-BA95-765FBFB06281}" srcOrd="2" destOrd="0" presId="urn:microsoft.com/office/officeart/2005/8/layout/vList4#1"/>
    <dgm:cxn modelId="{A73FDD70-A92A-49A5-A0B7-AB915EF48FEA}" type="presParOf" srcId="{C81D4B98-E3E3-4619-BA95-765FBFB06281}" destId="{526A9115-FBB3-4AA4-9A0D-E46E22F52667}" srcOrd="0" destOrd="0" presId="urn:microsoft.com/office/officeart/2005/8/layout/vList4#1"/>
    <dgm:cxn modelId="{E8D35C09-FCE0-4088-BA4D-A7DC3A74D26A}" type="presParOf" srcId="{C81D4B98-E3E3-4619-BA95-765FBFB06281}" destId="{F930F85E-AE57-49DE-9AB9-D4294D6FA8EA}" srcOrd="1" destOrd="0" presId="urn:microsoft.com/office/officeart/2005/8/layout/vList4#1"/>
    <dgm:cxn modelId="{25CA49C2-6034-44A8-86CC-4B17478EF9B6}" type="presParOf" srcId="{C81D4B98-E3E3-4619-BA95-765FBFB06281}" destId="{C2C5BCF2-7963-48A4-B390-A17E67B4C049}" srcOrd="2" destOrd="0" presId="urn:microsoft.com/office/officeart/2005/8/layout/vList4#1"/>
    <dgm:cxn modelId="{AC77D665-D0EA-41C3-A6D1-4456A5AA99D1}" type="presParOf" srcId="{2C7E0A4A-3F5B-4739-84A0-CB33D491B4A2}" destId="{672B02F5-EB7B-4F64-BB80-164895BEC91C}" srcOrd="3" destOrd="0" presId="urn:microsoft.com/office/officeart/2005/8/layout/vList4#1"/>
    <dgm:cxn modelId="{11B7640E-8BCF-40F6-825D-A38AF41EC4B6}" type="presParOf" srcId="{2C7E0A4A-3F5B-4739-84A0-CB33D491B4A2}" destId="{603EEFF6-A997-4BC4-8057-BCE38123E2EF}" srcOrd="4" destOrd="0" presId="urn:microsoft.com/office/officeart/2005/8/layout/vList4#1"/>
    <dgm:cxn modelId="{34665DC5-7519-47CC-9B3D-85802AC648E3}" type="presParOf" srcId="{603EEFF6-A997-4BC4-8057-BCE38123E2EF}" destId="{EF6C60BE-D299-4A00-9FEB-D1604AF86AFB}" srcOrd="0" destOrd="0" presId="urn:microsoft.com/office/officeart/2005/8/layout/vList4#1"/>
    <dgm:cxn modelId="{05DDBCBC-D92B-4C6C-A39B-43376253815C}" type="presParOf" srcId="{603EEFF6-A997-4BC4-8057-BCE38123E2EF}" destId="{57EDB794-AE4A-4B50-92F6-2DC09B27C7E4}" srcOrd="1" destOrd="0" presId="urn:microsoft.com/office/officeart/2005/8/layout/vList4#1"/>
    <dgm:cxn modelId="{1037A1D6-F5FC-46FE-82E9-8B371B98ECF8}" type="presParOf" srcId="{603EEFF6-A997-4BC4-8057-BCE38123E2EF}" destId="{F667AEDD-C5C0-4371-8B75-1E8651C879BD}" srcOrd="2" destOrd="0" presId="urn:microsoft.com/office/officeart/2005/8/layout/vList4#1"/>
    <dgm:cxn modelId="{97E245F1-ECDF-4F21-97D4-D330EECDADA1}" type="presParOf" srcId="{2C7E0A4A-3F5B-4739-84A0-CB33D491B4A2}" destId="{223E776C-C999-44A4-AD6A-10E93EE3ADF0}" srcOrd="5" destOrd="0" presId="urn:microsoft.com/office/officeart/2005/8/layout/vList4#1"/>
    <dgm:cxn modelId="{23031527-F556-438C-9134-948F06FA5C58}" type="presParOf" srcId="{2C7E0A4A-3F5B-4739-84A0-CB33D491B4A2}" destId="{01FD2F46-7416-4074-8EEB-69C70DD245C9}" srcOrd="6" destOrd="0" presId="urn:microsoft.com/office/officeart/2005/8/layout/vList4#1"/>
    <dgm:cxn modelId="{28B231DC-B4B9-4AF1-A873-47C949044359}" type="presParOf" srcId="{01FD2F46-7416-4074-8EEB-69C70DD245C9}" destId="{770AB954-7592-4C27-A50B-AD2D57DFA23C}" srcOrd="0" destOrd="0" presId="urn:microsoft.com/office/officeart/2005/8/layout/vList4#1"/>
    <dgm:cxn modelId="{DBC468A2-9E49-4B8A-9DBC-B2F790BCD82A}" type="presParOf" srcId="{01FD2F46-7416-4074-8EEB-69C70DD245C9}" destId="{8EE5968F-D5DD-408C-92A4-6C67F3479C50}" srcOrd="1" destOrd="0" presId="urn:microsoft.com/office/officeart/2005/8/layout/vList4#1"/>
    <dgm:cxn modelId="{628220CC-6877-417C-AEBF-A19199660665}" type="presParOf" srcId="{01FD2F46-7416-4074-8EEB-69C70DD245C9}" destId="{A1260CBC-365B-4F7C-9FD6-A79F1E8BC733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B0B42E-1E3F-44A4-B015-5EE1C3B79105}">
      <dsp:nvSpPr>
        <dsp:cNvPr id="0" name=""/>
        <dsp:cNvSpPr/>
      </dsp:nvSpPr>
      <dsp:spPr>
        <a:xfrm>
          <a:off x="0" y="0"/>
          <a:ext cx="10729192" cy="10988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>
              <a:solidFill>
                <a:schemeClr val="bg2"/>
              </a:solidFill>
            </a:rPr>
            <a:t>Todos los empleados actuales de la empresa </a:t>
          </a:r>
          <a:r>
            <a:rPr lang="es-MX" sz="2000" kern="1200" dirty="0" err="1" smtClean="0">
              <a:solidFill>
                <a:schemeClr val="bg2"/>
              </a:solidFill>
            </a:rPr>
            <a:t>Zemog</a:t>
          </a:r>
          <a:r>
            <a:rPr lang="es-MX" sz="2000" kern="1200" dirty="0" smtClean="0">
              <a:solidFill>
                <a:schemeClr val="bg2"/>
              </a:solidFill>
            </a:rPr>
            <a:t>, S.A.</a:t>
          </a:r>
          <a:endParaRPr lang="es-ES" sz="2000" kern="1200" dirty="0">
            <a:solidFill>
              <a:schemeClr val="bg2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800" kern="1200" dirty="0" smtClean="0">
              <a:solidFill>
                <a:schemeClr val="bg2"/>
              </a:solidFill>
            </a:rPr>
            <a:t>Salarios percibidos por los empleados en un cierto período</a:t>
          </a:r>
          <a:endParaRPr lang="es-ES" sz="1800" kern="1200" dirty="0">
            <a:solidFill>
              <a:schemeClr val="bg2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800" kern="1200" dirty="0" smtClean="0">
              <a:solidFill>
                <a:schemeClr val="bg2"/>
              </a:solidFill>
            </a:rPr>
            <a:t>Número de hijos vivos de las familias de los empleados</a:t>
          </a:r>
          <a:endParaRPr lang="es-ES" sz="1800" kern="1200" dirty="0">
            <a:solidFill>
              <a:schemeClr val="bg2"/>
            </a:solidFill>
          </a:endParaRPr>
        </a:p>
      </dsp:txBody>
      <dsp:txXfrm>
        <a:off x="2255719" y="0"/>
        <a:ext cx="8473472" cy="1098813"/>
      </dsp:txXfrm>
    </dsp:sp>
    <dsp:sp modelId="{852469F5-478A-4C69-B473-347EF579D95B}">
      <dsp:nvSpPr>
        <dsp:cNvPr id="0" name=""/>
        <dsp:cNvSpPr/>
      </dsp:nvSpPr>
      <dsp:spPr>
        <a:xfrm>
          <a:off x="109881" y="109881"/>
          <a:ext cx="2145838" cy="879050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6A9115-FBB3-4AA4-9A0D-E46E22F52667}">
      <dsp:nvSpPr>
        <dsp:cNvPr id="0" name=""/>
        <dsp:cNvSpPr/>
      </dsp:nvSpPr>
      <dsp:spPr>
        <a:xfrm>
          <a:off x="0" y="1189839"/>
          <a:ext cx="10729192" cy="10988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>
              <a:solidFill>
                <a:schemeClr val="bg2"/>
              </a:solidFill>
            </a:rPr>
            <a:t>   Un empleado de la empresa </a:t>
          </a:r>
          <a:r>
            <a:rPr lang="es-MX" sz="2000" kern="1200" dirty="0" err="1" smtClean="0">
              <a:solidFill>
                <a:schemeClr val="bg2"/>
              </a:solidFill>
            </a:rPr>
            <a:t>Zemog</a:t>
          </a:r>
          <a:endParaRPr lang="es-ES" sz="2000" kern="1200" dirty="0">
            <a:solidFill>
              <a:schemeClr val="bg2"/>
            </a:solidFill>
          </a:endParaRPr>
        </a:p>
      </dsp:txBody>
      <dsp:txXfrm>
        <a:off x="2255719" y="1189839"/>
        <a:ext cx="8473472" cy="1098813"/>
      </dsp:txXfrm>
    </dsp:sp>
    <dsp:sp modelId="{F930F85E-AE57-49DE-9AB9-D4294D6FA8EA}">
      <dsp:nvSpPr>
        <dsp:cNvPr id="0" name=""/>
        <dsp:cNvSpPr/>
      </dsp:nvSpPr>
      <dsp:spPr>
        <a:xfrm>
          <a:off x="109881" y="1318576"/>
          <a:ext cx="2145838" cy="879050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6C60BE-D299-4A00-9FEB-D1604AF86AFB}">
      <dsp:nvSpPr>
        <dsp:cNvPr id="0" name=""/>
        <dsp:cNvSpPr/>
      </dsp:nvSpPr>
      <dsp:spPr>
        <a:xfrm>
          <a:off x="0" y="2417390"/>
          <a:ext cx="10729192" cy="10988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>
              <a:solidFill>
                <a:schemeClr val="bg2"/>
              </a:solidFill>
            </a:rPr>
            <a:t>   Ingreso familiar</a:t>
          </a:r>
          <a:endParaRPr lang="es-ES" sz="2000" kern="1200" dirty="0">
            <a:solidFill>
              <a:schemeClr val="bg2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600" kern="1200" dirty="0" smtClean="0">
              <a:solidFill>
                <a:schemeClr val="bg2"/>
              </a:solidFill>
            </a:rPr>
            <a:t> </a:t>
          </a:r>
          <a:r>
            <a:rPr lang="es-MX" sz="2000" kern="1200" dirty="0" smtClean="0">
              <a:solidFill>
                <a:schemeClr val="bg2"/>
              </a:solidFill>
            </a:rPr>
            <a:t>Nivel educativo</a:t>
          </a:r>
          <a:endParaRPr lang="es-ES" sz="2000" kern="1200" dirty="0">
            <a:solidFill>
              <a:schemeClr val="bg2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000" kern="1200" dirty="0" smtClean="0">
              <a:solidFill>
                <a:schemeClr val="bg2"/>
              </a:solidFill>
            </a:rPr>
            <a:t>Composición numérica de las familias</a:t>
          </a:r>
          <a:endParaRPr lang="es-ES" sz="2000" kern="1200" dirty="0">
            <a:solidFill>
              <a:schemeClr val="bg2"/>
            </a:solidFill>
          </a:endParaRPr>
        </a:p>
      </dsp:txBody>
      <dsp:txXfrm>
        <a:off x="2255719" y="2417390"/>
        <a:ext cx="8473472" cy="1098813"/>
      </dsp:txXfrm>
    </dsp:sp>
    <dsp:sp modelId="{57EDB794-AE4A-4B50-92F6-2DC09B27C7E4}">
      <dsp:nvSpPr>
        <dsp:cNvPr id="0" name=""/>
        <dsp:cNvSpPr/>
      </dsp:nvSpPr>
      <dsp:spPr>
        <a:xfrm>
          <a:off x="109881" y="2527271"/>
          <a:ext cx="2145838" cy="879050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0AB954-7592-4C27-A50B-AD2D57DFA23C}">
      <dsp:nvSpPr>
        <dsp:cNvPr id="0" name=""/>
        <dsp:cNvSpPr/>
      </dsp:nvSpPr>
      <dsp:spPr>
        <a:xfrm>
          <a:off x="0" y="3626085"/>
          <a:ext cx="10729192" cy="10988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>
              <a:solidFill>
                <a:schemeClr val="bg2"/>
              </a:solidFill>
            </a:rPr>
            <a:t>   Ingreso familiar   ¢10.500 mensuales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>
              <a:solidFill>
                <a:schemeClr val="bg2"/>
              </a:solidFill>
            </a:rPr>
            <a:t>   Nivel educativo……primaria completa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>
              <a:solidFill>
                <a:schemeClr val="bg2"/>
              </a:solidFill>
            </a:rPr>
            <a:t>    Composición familia…… 5 personas</a:t>
          </a:r>
          <a:endParaRPr lang="es-ES" sz="2000" kern="1200" dirty="0">
            <a:solidFill>
              <a:schemeClr val="bg2"/>
            </a:solidFill>
          </a:endParaRPr>
        </a:p>
      </dsp:txBody>
      <dsp:txXfrm>
        <a:off x="2255719" y="3626085"/>
        <a:ext cx="8473472" cy="1098813"/>
      </dsp:txXfrm>
    </dsp:sp>
    <dsp:sp modelId="{8EE5968F-D5DD-408C-92A4-6C67F3479C50}">
      <dsp:nvSpPr>
        <dsp:cNvPr id="0" name=""/>
        <dsp:cNvSpPr/>
      </dsp:nvSpPr>
      <dsp:spPr>
        <a:xfrm>
          <a:off x="109881" y="3735966"/>
          <a:ext cx="2145838" cy="879050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1416C-C0AC-4078-A6C6-8F20BF37484F}" type="datetimeFigureOut">
              <a:rPr lang="es-ES" smtClean="0"/>
              <a:pPr/>
              <a:t>22/11/2018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82065-D2CC-43C6-898D-25DDF0E32EF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2300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AC1AD-B8C7-42F6-A973-6D9AEC0AE1A3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3014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AC1AD-B8C7-42F6-A973-6D9AEC0AE1A3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497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AC1AD-B8C7-42F6-A973-6D9AEC0AE1A3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870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AC1AD-B8C7-42F6-A973-6D9AEC0AE1A3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2011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AC1AD-B8C7-42F6-A973-6D9AEC0AE1A3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4377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AC1AD-B8C7-42F6-A973-6D9AEC0AE1A3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7123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AC1AD-B8C7-42F6-A973-6D9AEC0AE1A3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6761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AC1AD-B8C7-42F6-A973-6D9AEC0AE1A3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3551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5534-46A4-F94C-B6E2-81C4089E7BF5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6AFE-28F9-0247-8F47-6CD88C77758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5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5534-46A4-F94C-B6E2-81C4089E7BF5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6AFE-28F9-0247-8F47-6CD88C77758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671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5534-46A4-F94C-B6E2-81C4089E7BF5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6AFE-28F9-0247-8F47-6CD88C77758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16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5534-46A4-F94C-B6E2-81C4089E7BF5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6AFE-28F9-0247-8F47-6CD88C77758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98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5534-46A4-F94C-B6E2-81C4089E7BF5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6AFE-28F9-0247-8F47-6CD88C77758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64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5534-46A4-F94C-B6E2-81C4089E7BF5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6AFE-28F9-0247-8F47-6CD88C77758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85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5534-46A4-F94C-B6E2-81C4089E7BF5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6AFE-28F9-0247-8F47-6CD88C77758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87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5534-46A4-F94C-B6E2-81C4089E7BF5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6AFE-28F9-0247-8F47-6CD88C77758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98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5534-46A4-F94C-B6E2-81C4089E7BF5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6AFE-28F9-0247-8F47-6CD88C77758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09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5534-46A4-F94C-B6E2-81C4089E7BF5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6AFE-28F9-0247-8F47-6CD88C77758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94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5534-46A4-F94C-B6E2-81C4089E7BF5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6AFE-28F9-0247-8F47-6CD88C77758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63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D81B5534-46A4-F94C-B6E2-81C4089E7BF5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22/11/2018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1EFB6AFE-28F9-0247-8F47-6CD88C77758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25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CuadroTexto"/>
          <p:cNvSpPr txBox="1">
            <a:spLocks noChangeArrowheads="1"/>
          </p:cNvSpPr>
          <p:nvPr/>
        </p:nvSpPr>
        <p:spPr bwMode="auto">
          <a:xfrm>
            <a:off x="4978220" y="5248275"/>
            <a:ext cx="5113337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MX" sz="2400" dirty="0" err="1" smtClean="0">
                <a:solidFill>
                  <a:srgbClr val="002060"/>
                </a:solidFill>
                <a:latin typeface="Arial" pitchFamily="34" charset="0"/>
                <a:ea typeface="Arial" pitchFamily="81" charset="0"/>
                <a:cs typeface="Arial" pitchFamily="34" charset="0"/>
              </a:rPr>
              <a:t>Arlyne</a:t>
            </a:r>
            <a:r>
              <a:rPr lang="es-MX" sz="2400" dirty="0" smtClean="0">
                <a:solidFill>
                  <a:srgbClr val="002060"/>
                </a:solidFill>
                <a:latin typeface="Arial" pitchFamily="34" charset="0"/>
                <a:ea typeface="Arial" pitchFamily="81" charset="0"/>
                <a:cs typeface="Arial" pitchFamily="34" charset="0"/>
              </a:rPr>
              <a:t> Alfaro Araya</a:t>
            </a:r>
            <a:endParaRPr lang="es-CR" sz="2400" dirty="0">
              <a:solidFill>
                <a:srgbClr val="002060"/>
              </a:solidFill>
              <a:latin typeface="Arial" pitchFamily="34" charset="0"/>
              <a:ea typeface="Arial" pitchFamily="81" charset="0"/>
              <a:cs typeface="Arial" pitchFamily="34" charset="0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 bwMode="auto">
          <a:xfrm>
            <a:off x="4417832" y="836614"/>
            <a:ext cx="6234113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s-ES" sz="2000" dirty="0">
                <a:solidFill>
                  <a:srgbClr val="002060"/>
                </a:solidFill>
                <a:latin typeface="Arial" pitchFamily="34" charset="0"/>
                <a:ea typeface="Arial" pitchFamily="81" charset="0"/>
                <a:cs typeface="Arial" pitchFamily="34" charset="0"/>
              </a:rPr>
              <a:t>Universidad Estatal a Distancia</a:t>
            </a:r>
            <a:br>
              <a:rPr lang="es-ES" sz="2000" dirty="0">
                <a:solidFill>
                  <a:srgbClr val="002060"/>
                </a:solidFill>
                <a:latin typeface="Arial" pitchFamily="34" charset="0"/>
                <a:ea typeface="Arial" pitchFamily="81" charset="0"/>
                <a:cs typeface="Arial" pitchFamily="34" charset="0"/>
              </a:rPr>
            </a:br>
            <a:r>
              <a:rPr lang="es-ES" sz="2000" dirty="0">
                <a:solidFill>
                  <a:srgbClr val="002060"/>
                </a:solidFill>
                <a:latin typeface="Arial" pitchFamily="34" charset="0"/>
                <a:ea typeface="Arial" pitchFamily="81" charset="0"/>
                <a:cs typeface="Arial" pitchFamily="34" charset="0"/>
              </a:rPr>
              <a:t>Escuela Ciencias de la Administración</a:t>
            </a:r>
          </a:p>
          <a:p>
            <a:pPr algn="ctr"/>
            <a:r>
              <a:rPr lang="es-ES" sz="2000" dirty="0" smtClean="0">
                <a:solidFill>
                  <a:srgbClr val="002060"/>
                </a:solidFill>
                <a:latin typeface="Arial" pitchFamily="34" charset="0"/>
                <a:ea typeface="Arial" pitchFamily="81" charset="0"/>
                <a:cs typeface="Arial" pitchFamily="34" charset="0"/>
              </a:rPr>
              <a:t>Cátedra de Estadística</a:t>
            </a:r>
            <a:r>
              <a:rPr lang="es-ES" sz="2000" dirty="0">
                <a:solidFill>
                  <a:srgbClr val="002060"/>
                </a:solidFill>
                <a:latin typeface="Arial" pitchFamily="34" charset="0"/>
                <a:ea typeface="Arial" pitchFamily="81" charset="0"/>
                <a:cs typeface="Arial" pitchFamily="34" charset="0"/>
              </a:rPr>
              <a:t/>
            </a:r>
            <a:br>
              <a:rPr lang="es-ES" sz="2000" dirty="0">
                <a:solidFill>
                  <a:srgbClr val="002060"/>
                </a:solidFill>
                <a:latin typeface="Arial" pitchFamily="34" charset="0"/>
                <a:ea typeface="Arial" pitchFamily="81" charset="0"/>
                <a:cs typeface="Arial" pitchFamily="34" charset="0"/>
              </a:rPr>
            </a:br>
            <a:endParaRPr lang="es-ES" sz="2000" dirty="0">
              <a:solidFill>
                <a:srgbClr val="002060"/>
              </a:solidFill>
              <a:latin typeface="Arial" pitchFamily="34" charset="0"/>
              <a:ea typeface="Arial" pitchFamily="81" charset="0"/>
              <a:cs typeface="Arial" pitchFamily="34" charset="0"/>
            </a:endParaRPr>
          </a:p>
        </p:txBody>
      </p:sp>
      <p:sp>
        <p:nvSpPr>
          <p:cNvPr id="4" name="4 Marcador de contenido"/>
          <p:cNvSpPr txBox="1">
            <a:spLocks/>
          </p:cNvSpPr>
          <p:nvPr/>
        </p:nvSpPr>
        <p:spPr bwMode="auto">
          <a:xfrm>
            <a:off x="4552768" y="2775098"/>
            <a:ext cx="5940000" cy="1682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r>
              <a:rPr lang="es-ES" sz="2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VIDEOTUTORÍA Estadística I</a:t>
            </a:r>
            <a:endParaRPr lang="es-ES" sz="2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s-ES" sz="3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Capítulo 1</a:t>
            </a:r>
          </a:p>
          <a:p>
            <a:pPr algn="ctr">
              <a:lnSpc>
                <a:spcPct val="90000"/>
              </a:lnSpc>
              <a:defRPr/>
            </a:pPr>
            <a:r>
              <a:rPr lang="es-MX" sz="3000" b="1" dirty="0" smtClean="0">
                <a:solidFill>
                  <a:srgbClr val="002060"/>
                </a:solidFill>
                <a:latin typeface="Arial" pitchFamily="34" charset="0"/>
                <a:ea typeface="Arial" pitchFamily="-88" charset="0"/>
                <a:cs typeface="Arial" pitchFamily="34" charset="0"/>
              </a:rPr>
              <a:t>Naturaleza de la Estadística</a:t>
            </a:r>
            <a:endParaRPr lang="es-CR" sz="3000" b="1" dirty="0">
              <a:solidFill>
                <a:srgbClr val="002060"/>
              </a:solidFill>
              <a:latin typeface="Arial" pitchFamily="34" charset="0"/>
              <a:ea typeface="Arial" pitchFamily="-8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38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pPr algn="r"/>
            <a:r>
              <a:rPr lang="es-MX" b="1" dirty="0" smtClean="0"/>
              <a:t>Naturaleza de la Estadística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1199456" y="1143000"/>
            <a:ext cx="9280248" cy="538234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176120" y="1143000"/>
            <a:ext cx="1224136" cy="47915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s-CR" dirty="0"/>
          </a:p>
        </p:txBody>
      </p:sp>
      <p:sp>
        <p:nvSpPr>
          <p:cNvPr id="7" name="CuadroTexto 6"/>
          <p:cNvSpPr txBox="1"/>
          <p:nvPr/>
        </p:nvSpPr>
        <p:spPr>
          <a:xfrm>
            <a:off x="7320136" y="4077072"/>
            <a:ext cx="1224136" cy="47915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s-CR" dirty="0"/>
          </a:p>
        </p:txBody>
      </p:sp>
      <p:sp>
        <p:nvSpPr>
          <p:cNvPr id="8" name="CuadroTexto 7"/>
          <p:cNvSpPr txBox="1"/>
          <p:nvPr/>
        </p:nvSpPr>
        <p:spPr>
          <a:xfrm>
            <a:off x="10479704" y="95833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Pág. 23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0519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b="1" dirty="0" smtClean="0"/>
              <a:t>Naturaleza de la Estadística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09600" y="1600201"/>
            <a:ext cx="10972800" cy="4853135"/>
          </a:xfr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0" indent="0" algn="ctr" defTabSz="914400">
              <a:buNone/>
            </a:pPr>
            <a:r>
              <a:rPr lang="es-MX" b="1" dirty="0">
                <a:solidFill>
                  <a:srgbClr val="C00000"/>
                </a:solidFill>
              </a:rPr>
              <a:t>Estadística descriptiva e </a:t>
            </a:r>
            <a:r>
              <a:rPr lang="es-MX" b="1" dirty="0" err="1">
                <a:solidFill>
                  <a:srgbClr val="C00000"/>
                </a:solidFill>
              </a:rPr>
              <a:t>inferencial</a:t>
            </a:r>
            <a:endParaRPr lang="es-MX" b="1" dirty="0">
              <a:solidFill>
                <a:srgbClr val="C00000"/>
              </a:solidFill>
            </a:endParaRPr>
          </a:p>
          <a:p>
            <a:pPr marL="0" indent="0" algn="ctr" defTabSz="914400">
              <a:buNone/>
            </a:pPr>
            <a:endParaRPr lang="es-MX" b="1" dirty="0">
              <a:solidFill>
                <a:srgbClr val="C00000"/>
              </a:solidFill>
            </a:endParaRPr>
          </a:p>
          <a:p>
            <a:pPr marL="0" indent="0" algn="just" defTabSz="914400">
              <a:buNone/>
            </a:pPr>
            <a:r>
              <a:rPr lang="es-MX" sz="2400" b="1" dirty="0">
                <a:solidFill>
                  <a:schemeClr val="accent4">
                    <a:lumMod val="50000"/>
                  </a:schemeClr>
                </a:solidFill>
              </a:rPr>
              <a:t>Descriptiva: Análisis de un conjunto de datos observados para su descripción o </a:t>
            </a:r>
            <a:r>
              <a:rPr lang="es-MX" sz="2400" b="1" dirty="0" smtClean="0">
                <a:solidFill>
                  <a:schemeClr val="accent4">
                    <a:lumMod val="50000"/>
                  </a:schemeClr>
                </a:solidFill>
              </a:rPr>
              <a:t>caracterización sin hacer generalizaciones o inferencias para un conjunto mayor.</a:t>
            </a:r>
            <a:endParaRPr lang="es-MX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 algn="just" defTabSz="914400">
              <a:buNone/>
            </a:pPr>
            <a:endParaRPr lang="es-MX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 algn="just" defTabSz="914400">
              <a:buNone/>
            </a:pPr>
            <a:r>
              <a:rPr lang="es-MX" sz="2400" b="1" dirty="0">
                <a:solidFill>
                  <a:schemeClr val="accent4">
                    <a:lumMod val="50000"/>
                  </a:schemeClr>
                </a:solidFill>
              </a:rPr>
              <a:t>Inferencial: Conclusiones o inferencias de un conjunto o universo mayor, de donde fueron obtenidos los datos observados. Para ello debe asegurarse que la muestra es aleatoria, con un procedimiento objetivo de muestreo y realizar una medición válida del error asociado a la inferencia. (error de muestreo) </a:t>
            </a:r>
            <a:endParaRPr lang="es-ES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61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31705" y="188640"/>
            <a:ext cx="5930545" cy="1143000"/>
          </a:xfrm>
        </p:spPr>
        <p:txBody>
          <a:bodyPr>
            <a:noAutofit/>
          </a:bodyPr>
          <a:lstStyle/>
          <a:p>
            <a:r>
              <a:rPr lang="es-MX" sz="3200" b="1" dirty="0">
                <a:solidFill>
                  <a:srgbClr val="002060"/>
                </a:solidFill>
                <a:latin typeface="Arial"/>
                <a:cs typeface="Arial"/>
              </a:rPr>
              <a:t>Ejercicio 1</a:t>
            </a:r>
            <a:endParaRPr lang="es-CR" sz="3200" b="1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631504" y="1700808"/>
            <a:ext cx="9721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R" sz="2400" dirty="0">
                <a:solidFill>
                  <a:srgbClr val="002060"/>
                </a:solidFill>
                <a:latin typeface="Arial"/>
                <a:cs typeface="Arial"/>
              </a:rPr>
              <a:t>Se requiere desarrollar una investigación para determinar el impacto que tiene el deporte en la población de 18 a 25 años en Costa Rica, para ello se necesita sacar un concurso para contratar una empresa que realice la investigación</a:t>
            </a:r>
            <a:r>
              <a:rPr lang="es-ES" sz="2400" dirty="0">
                <a:solidFill>
                  <a:srgbClr val="002060"/>
                </a:solidFill>
              </a:rPr>
              <a:t> </a:t>
            </a:r>
            <a:r>
              <a:rPr lang="es-ES" sz="2400" dirty="0">
                <a:solidFill>
                  <a:srgbClr val="002060"/>
                </a:solidFill>
                <a:latin typeface="Arial"/>
                <a:cs typeface="Arial"/>
              </a:rPr>
              <a:t>para que dé inicio el 30 de junio del 2012</a:t>
            </a:r>
            <a:r>
              <a:rPr lang="es-CR" sz="2400" dirty="0">
                <a:solidFill>
                  <a:srgbClr val="002060"/>
                </a:solidFill>
                <a:latin typeface="Arial"/>
                <a:cs typeface="Arial"/>
              </a:rPr>
              <a:t>. </a:t>
            </a:r>
          </a:p>
          <a:p>
            <a:pPr algn="just"/>
            <a:endParaRPr lang="es-CR" sz="2400" dirty="0">
              <a:solidFill>
                <a:srgbClr val="002060"/>
              </a:solidFill>
              <a:latin typeface="Arial"/>
              <a:cs typeface="Arial"/>
            </a:endParaRPr>
          </a:p>
          <a:p>
            <a:pPr algn="just"/>
            <a:r>
              <a:rPr lang="es-CR" sz="2400" dirty="0">
                <a:solidFill>
                  <a:srgbClr val="002060"/>
                </a:solidFill>
                <a:latin typeface="Arial"/>
                <a:cs typeface="Arial"/>
              </a:rPr>
              <a:t>Se le solicita colaborar con las indicaciones de referencia para la contratación diseñando los siguientes aspectos estadísticos del estudio:  </a:t>
            </a:r>
          </a:p>
          <a:p>
            <a:pPr algn="just"/>
            <a:endParaRPr lang="es-ES" sz="2400" dirty="0">
              <a:solidFill>
                <a:srgbClr val="002060"/>
              </a:solidFill>
              <a:latin typeface="Arial"/>
              <a:cs typeface="Arial"/>
            </a:endParaRPr>
          </a:p>
          <a:p>
            <a:pPr lvl="0" algn="just"/>
            <a:endParaRPr lang="es-ES" sz="2400" dirty="0">
              <a:solidFill>
                <a:srgbClr val="00206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979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31705" y="188640"/>
            <a:ext cx="5930545" cy="1143000"/>
          </a:xfrm>
        </p:spPr>
        <p:txBody>
          <a:bodyPr>
            <a:noAutofit/>
          </a:bodyPr>
          <a:lstStyle/>
          <a:p>
            <a:r>
              <a:rPr lang="es-MX" sz="3200" b="1" dirty="0">
                <a:solidFill>
                  <a:srgbClr val="002060"/>
                </a:solidFill>
                <a:latin typeface="Arial"/>
                <a:cs typeface="Arial"/>
              </a:rPr>
              <a:t>Ejercicio 1</a:t>
            </a:r>
            <a:endParaRPr lang="es-CR" sz="3200" b="1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271464" y="1484785"/>
            <a:ext cx="96490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R" sz="2400" dirty="0">
                <a:solidFill>
                  <a:srgbClr val="002060"/>
                </a:solidFill>
                <a:latin typeface="Arial"/>
                <a:cs typeface="Arial"/>
              </a:rPr>
              <a:t>a) Población de estudio:</a:t>
            </a:r>
          </a:p>
          <a:p>
            <a:pPr algn="just"/>
            <a:endParaRPr lang="es-CR" sz="2400" dirty="0">
              <a:solidFill>
                <a:srgbClr val="002060"/>
              </a:solidFill>
              <a:latin typeface="Arial"/>
              <a:cs typeface="Arial"/>
            </a:endParaRPr>
          </a:p>
          <a:p>
            <a:pPr algn="just"/>
            <a:r>
              <a:rPr lang="es-ES" sz="2400" dirty="0">
                <a:solidFill>
                  <a:srgbClr val="002060"/>
                </a:solidFill>
                <a:latin typeface="Arial"/>
                <a:cs typeface="Arial"/>
              </a:rPr>
              <a:t>Total de personas residentes en Costa Rica al 30 de junio del 2012, incluye nacidos en el país o nacionalizados costarricenses, con edades de 18 a 25 años.</a:t>
            </a:r>
          </a:p>
          <a:p>
            <a:pPr algn="just"/>
            <a:r>
              <a:rPr lang="es-CR" sz="2400" dirty="0">
                <a:solidFill>
                  <a:srgbClr val="002060"/>
                </a:solidFill>
                <a:latin typeface="Arial"/>
                <a:cs typeface="Arial"/>
              </a:rPr>
              <a:t>  </a:t>
            </a:r>
          </a:p>
          <a:p>
            <a:pPr algn="just"/>
            <a:endParaRPr lang="es-ES" sz="2400" dirty="0">
              <a:solidFill>
                <a:srgbClr val="002060"/>
              </a:solidFill>
              <a:latin typeface="Arial"/>
              <a:cs typeface="Arial"/>
            </a:endParaRPr>
          </a:p>
          <a:p>
            <a:pPr algn="just"/>
            <a:r>
              <a:rPr lang="es-CR" sz="2400" dirty="0">
                <a:solidFill>
                  <a:srgbClr val="002060"/>
                </a:solidFill>
                <a:latin typeface="Arial"/>
                <a:cs typeface="Arial"/>
              </a:rPr>
              <a:t>b) Unidad estadística elemental: </a:t>
            </a:r>
          </a:p>
          <a:p>
            <a:pPr algn="just"/>
            <a:endParaRPr lang="es-CR" sz="2400" dirty="0">
              <a:solidFill>
                <a:srgbClr val="002060"/>
              </a:solidFill>
              <a:latin typeface="Arial"/>
              <a:cs typeface="Arial"/>
            </a:endParaRPr>
          </a:p>
          <a:p>
            <a:pPr algn="just"/>
            <a:r>
              <a:rPr lang="es-ES" sz="2400" dirty="0">
                <a:solidFill>
                  <a:srgbClr val="002060"/>
                </a:solidFill>
                <a:latin typeface="Arial"/>
                <a:cs typeface="Arial"/>
              </a:rPr>
              <a:t>La persona residente en Costa Rica al 30 de junio del 2012, nacido o nacionalizado, con edad de 18 a 25 años.</a:t>
            </a:r>
            <a:endParaRPr lang="es-CR" sz="2400" dirty="0">
              <a:solidFill>
                <a:srgbClr val="002060"/>
              </a:solidFill>
              <a:latin typeface="Arial"/>
              <a:cs typeface="Arial"/>
            </a:endParaRPr>
          </a:p>
          <a:p>
            <a:pPr algn="just"/>
            <a:endParaRPr lang="es-ES" sz="2400" dirty="0">
              <a:solidFill>
                <a:srgbClr val="00206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0241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31705" y="188640"/>
            <a:ext cx="5930545" cy="1143000"/>
          </a:xfrm>
        </p:spPr>
        <p:txBody>
          <a:bodyPr>
            <a:noAutofit/>
          </a:bodyPr>
          <a:lstStyle/>
          <a:p>
            <a:r>
              <a:rPr lang="es-MX" sz="3200" b="1" dirty="0">
                <a:solidFill>
                  <a:srgbClr val="002060"/>
                </a:solidFill>
                <a:latin typeface="Arial"/>
                <a:cs typeface="Arial"/>
              </a:rPr>
              <a:t>Ejercicio 1</a:t>
            </a:r>
            <a:endParaRPr lang="es-CR" sz="3200" b="1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559496" y="1484784"/>
            <a:ext cx="89289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endParaRPr lang="es-CR"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lvl="0" algn="just"/>
            <a:r>
              <a:rPr lang="es-CR" sz="2400" dirty="0">
                <a:solidFill>
                  <a:schemeClr val="bg1"/>
                </a:solidFill>
                <a:latin typeface="Arial"/>
                <a:cs typeface="Arial"/>
              </a:rPr>
              <a:t>c) Tres características demográficas de interés  y sus posibles observaciones y tipo de característica.</a:t>
            </a:r>
          </a:p>
          <a:p>
            <a:pPr lvl="0" algn="just"/>
            <a:endParaRPr lang="es-CR" sz="2400" dirty="0">
              <a:solidFill>
                <a:srgbClr val="FFFFFF"/>
              </a:solidFill>
              <a:latin typeface="Arial"/>
              <a:cs typeface="Arial"/>
            </a:endParaRPr>
          </a:p>
          <a:p>
            <a:pPr lvl="0" algn="just"/>
            <a:endParaRPr lang="es-CR" sz="2400" dirty="0">
              <a:solidFill>
                <a:srgbClr val="FFFFFF"/>
              </a:solidFill>
              <a:latin typeface="Arial"/>
              <a:cs typeface="Arial"/>
            </a:endParaRPr>
          </a:p>
          <a:p>
            <a:pPr lvl="0" algn="just"/>
            <a:endParaRPr lang="es-CR" sz="2400" dirty="0">
              <a:solidFill>
                <a:srgbClr val="FFFFFF"/>
              </a:solidFill>
              <a:latin typeface="Arial"/>
              <a:cs typeface="Arial"/>
            </a:endParaRPr>
          </a:p>
          <a:p>
            <a:pPr lvl="0" algn="just"/>
            <a:endParaRPr lang="es-CR" sz="2400" dirty="0">
              <a:solidFill>
                <a:srgbClr val="FFFFFF"/>
              </a:solidFill>
              <a:latin typeface="Arial"/>
              <a:cs typeface="Arial"/>
            </a:endParaRPr>
          </a:p>
          <a:p>
            <a:pPr lvl="0" algn="just"/>
            <a:endParaRPr lang="es-CR" sz="2400" dirty="0">
              <a:solidFill>
                <a:srgbClr val="FFFFFF"/>
              </a:solidFill>
              <a:latin typeface="Arial"/>
              <a:cs typeface="Arial"/>
            </a:endParaRPr>
          </a:p>
          <a:p>
            <a:pPr lvl="0" algn="just"/>
            <a:endParaRPr lang="es-ES" sz="2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423593" y="3140969"/>
          <a:ext cx="7416822" cy="2304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2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2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22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>
                          <a:latin typeface="Verdana"/>
                          <a:ea typeface="Times New Roman"/>
                        </a:rPr>
                        <a:t>CARACTERÍSTICA</a:t>
                      </a:r>
                      <a:endParaRPr lang="es-E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>
                          <a:latin typeface="Verdana"/>
                          <a:ea typeface="Times New Roman"/>
                        </a:rPr>
                        <a:t>OBSERVACIÓN</a:t>
                      </a:r>
                      <a:endParaRPr lang="es-E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>
                          <a:latin typeface="Verdana"/>
                          <a:ea typeface="Times New Roman"/>
                        </a:rPr>
                        <a:t>Clasificar (Atributo, continua o discreta)</a:t>
                      </a:r>
                      <a:endParaRPr lang="es-E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0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Verdana"/>
                          <a:ea typeface="Times New Roman"/>
                        </a:rPr>
                        <a:t>Genero</a:t>
                      </a:r>
                      <a:endParaRPr lang="es-E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01930" algn="just">
                        <a:spcAft>
                          <a:spcPts val="600"/>
                        </a:spcAft>
                      </a:pPr>
                      <a:r>
                        <a:rPr lang="es-ES" sz="1600" dirty="0">
                          <a:latin typeface="Verdana"/>
                          <a:ea typeface="Times New Roman"/>
                        </a:rPr>
                        <a:t>Masculino</a:t>
                      </a:r>
                      <a:endParaRPr lang="es-E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01930" algn="just">
                        <a:spcAft>
                          <a:spcPts val="600"/>
                        </a:spcAft>
                      </a:pPr>
                      <a:r>
                        <a:rPr lang="es-ES" sz="1600" dirty="0">
                          <a:latin typeface="Verdana"/>
                          <a:ea typeface="Times New Roman"/>
                        </a:rPr>
                        <a:t>Atributo</a:t>
                      </a:r>
                      <a:endParaRPr lang="es-E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0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>
                          <a:latin typeface="Verdana"/>
                          <a:ea typeface="Times New Roman"/>
                        </a:rPr>
                        <a:t>Número de hermanos</a:t>
                      </a:r>
                      <a:endParaRPr lang="es-E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01930" algn="just">
                        <a:spcAft>
                          <a:spcPts val="600"/>
                        </a:spcAft>
                      </a:pPr>
                      <a:r>
                        <a:rPr lang="es-ES" sz="1600" dirty="0">
                          <a:latin typeface="Verdana"/>
                          <a:ea typeface="Times New Roman"/>
                        </a:rPr>
                        <a:t>3</a:t>
                      </a:r>
                      <a:endParaRPr lang="es-E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01930" algn="just">
                        <a:spcAft>
                          <a:spcPts val="600"/>
                        </a:spcAft>
                      </a:pPr>
                      <a:r>
                        <a:rPr lang="es-ES" sz="1600" dirty="0">
                          <a:latin typeface="Verdana"/>
                          <a:ea typeface="Times New Roman"/>
                        </a:rPr>
                        <a:t>Discreta</a:t>
                      </a:r>
                      <a:endParaRPr lang="es-E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0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>
                          <a:latin typeface="Verdana"/>
                          <a:ea typeface="Times New Roman"/>
                        </a:rPr>
                        <a:t>Peso</a:t>
                      </a:r>
                      <a:endParaRPr lang="es-E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01930" algn="just">
                        <a:spcAft>
                          <a:spcPts val="600"/>
                        </a:spcAft>
                      </a:pPr>
                      <a:r>
                        <a:rPr lang="es-ES" sz="1600">
                          <a:latin typeface="Verdana"/>
                          <a:ea typeface="Times New Roman"/>
                        </a:rPr>
                        <a:t>67.5 kgs</a:t>
                      </a:r>
                      <a:endParaRPr lang="es-E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01930" algn="just">
                        <a:spcAft>
                          <a:spcPts val="600"/>
                        </a:spcAft>
                      </a:pPr>
                      <a:r>
                        <a:rPr lang="es-ES" sz="1600" dirty="0">
                          <a:latin typeface="Verdana"/>
                          <a:ea typeface="Times New Roman"/>
                        </a:rPr>
                        <a:t>Continua</a:t>
                      </a:r>
                      <a:endParaRPr lang="es-E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58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31705" y="188640"/>
            <a:ext cx="5930545" cy="1143000"/>
          </a:xfrm>
        </p:spPr>
        <p:txBody>
          <a:bodyPr>
            <a:noAutofit/>
          </a:bodyPr>
          <a:lstStyle/>
          <a:p>
            <a:r>
              <a:rPr lang="es-MX" sz="3200" b="1" dirty="0">
                <a:solidFill>
                  <a:srgbClr val="002060"/>
                </a:solidFill>
                <a:latin typeface="Arial"/>
                <a:cs typeface="Arial"/>
              </a:rPr>
              <a:t>Ejercicio 1</a:t>
            </a:r>
            <a:endParaRPr lang="es-CR" sz="3200" b="1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559496" y="1484784"/>
            <a:ext cx="92170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endParaRPr lang="es-CR" sz="2400" dirty="0">
              <a:solidFill>
                <a:srgbClr val="FFFFFF"/>
              </a:solidFill>
              <a:latin typeface="Arial"/>
              <a:cs typeface="Arial"/>
            </a:endParaRPr>
          </a:p>
          <a:p>
            <a:pPr lvl="0" algn="just"/>
            <a:r>
              <a:rPr lang="es-CR" sz="2400" dirty="0">
                <a:solidFill>
                  <a:schemeClr val="bg1"/>
                </a:solidFill>
                <a:latin typeface="Arial"/>
                <a:cs typeface="Arial"/>
              </a:rPr>
              <a:t>d) Tres características propias del estudio y sus posibles observaciones y tipo de característica.</a:t>
            </a:r>
          </a:p>
          <a:p>
            <a:pPr lvl="0" algn="just"/>
            <a:endParaRPr lang="es-CR" sz="2400" dirty="0">
              <a:solidFill>
                <a:srgbClr val="FFFFFF"/>
              </a:solidFill>
              <a:latin typeface="Arial"/>
              <a:cs typeface="Arial"/>
            </a:endParaRPr>
          </a:p>
          <a:p>
            <a:pPr lvl="0" algn="just"/>
            <a:endParaRPr lang="es-CR" sz="2400" dirty="0">
              <a:solidFill>
                <a:srgbClr val="FFFFFF"/>
              </a:solidFill>
              <a:latin typeface="Arial"/>
              <a:cs typeface="Arial"/>
            </a:endParaRPr>
          </a:p>
          <a:p>
            <a:pPr lvl="0" algn="just"/>
            <a:endParaRPr lang="es-CR" sz="2400" dirty="0">
              <a:solidFill>
                <a:srgbClr val="FFFFFF"/>
              </a:solidFill>
              <a:latin typeface="Arial"/>
              <a:cs typeface="Arial"/>
            </a:endParaRPr>
          </a:p>
          <a:p>
            <a:pPr lvl="0" algn="just"/>
            <a:endParaRPr lang="es-CR" sz="2400" dirty="0">
              <a:solidFill>
                <a:srgbClr val="FFFFFF"/>
              </a:solidFill>
              <a:latin typeface="Arial"/>
              <a:cs typeface="Arial"/>
            </a:endParaRPr>
          </a:p>
          <a:p>
            <a:pPr lvl="0" algn="just"/>
            <a:endParaRPr lang="es-CR" sz="2400" dirty="0">
              <a:solidFill>
                <a:srgbClr val="FFFFFF"/>
              </a:solidFill>
              <a:latin typeface="Arial"/>
              <a:cs typeface="Arial"/>
            </a:endParaRPr>
          </a:p>
          <a:p>
            <a:pPr lvl="0" algn="just"/>
            <a:endParaRPr lang="es-ES" sz="2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495600" y="2924944"/>
          <a:ext cx="7200800" cy="331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9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1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041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>
                          <a:latin typeface="Verdana"/>
                          <a:ea typeface="Times New Roman"/>
                        </a:rPr>
                        <a:t>CARACTERÍSTICA</a:t>
                      </a:r>
                      <a:endParaRPr lang="es-E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>
                          <a:latin typeface="Verdana"/>
                          <a:ea typeface="Times New Roman"/>
                        </a:rPr>
                        <a:t>OBSERVACIÓN</a:t>
                      </a:r>
                      <a:endParaRPr lang="es-E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>
                          <a:latin typeface="Verdana"/>
                          <a:ea typeface="Times New Roman"/>
                        </a:rPr>
                        <a:t>Clasificar (Atributo, continua o discreta)</a:t>
                      </a:r>
                      <a:endParaRPr lang="es-E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06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600" dirty="0">
                          <a:latin typeface="Verdana"/>
                          <a:ea typeface="Times New Roman"/>
                        </a:rPr>
                        <a:t>Practica algún deporte</a:t>
                      </a:r>
                      <a:endParaRPr lang="es-E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 dirty="0">
                          <a:latin typeface="Verdana"/>
                          <a:ea typeface="Times New Roman"/>
                        </a:rPr>
                        <a:t>Si</a:t>
                      </a:r>
                      <a:endParaRPr lang="es-E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 dirty="0">
                          <a:latin typeface="Verdana"/>
                          <a:ea typeface="Times New Roman"/>
                        </a:rPr>
                        <a:t>Atributo</a:t>
                      </a:r>
                      <a:endParaRPr lang="es-E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8092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600">
                          <a:latin typeface="Verdana"/>
                          <a:ea typeface="Times New Roman"/>
                        </a:rPr>
                        <a:t>N. de veces que hace deporte a la semana</a:t>
                      </a:r>
                      <a:endParaRPr lang="es-E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 dirty="0">
                          <a:latin typeface="Verdana"/>
                          <a:ea typeface="Times New Roman"/>
                        </a:rPr>
                        <a:t>3</a:t>
                      </a:r>
                      <a:endParaRPr lang="es-E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 dirty="0">
                          <a:latin typeface="Verdana"/>
                          <a:ea typeface="Times New Roman"/>
                        </a:rPr>
                        <a:t>Discreta</a:t>
                      </a:r>
                      <a:endParaRPr lang="es-E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092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600">
                          <a:latin typeface="Verdana"/>
                          <a:ea typeface="Times New Roman"/>
                        </a:rPr>
                        <a:t>Horas que practica deporte por semana</a:t>
                      </a:r>
                      <a:endParaRPr lang="es-E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>
                          <a:latin typeface="Verdana"/>
                          <a:ea typeface="Times New Roman"/>
                        </a:rPr>
                        <a:t>8.5</a:t>
                      </a:r>
                      <a:endParaRPr lang="es-E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 dirty="0">
                          <a:latin typeface="Verdana"/>
                          <a:ea typeface="Times New Roman"/>
                        </a:rPr>
                        <a:t>Continua</a:t>
                      </a:r>
                      <a:endParaRPr lang="es-E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61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31705" y="188640"/>
            <a:ext cx="5930545" cy="1143000"/>
          </a:xfrm>
        </p:spPr>
        <p:txBody>
          <a:bodyPr>
            <a:noAutofit/>
          </a:bodyPr>
          <a:lstStyle/>
          <a:p>
            <a:r>
              <a:rPr lang="es-MX" sz="3200" b="1" dirty="0">
                <a:solidFill>
                  <a:srgbClr val="002060"/>
                </a:solidFill>
                <a:latin typeface="Arial"/>
                <a:cs typeface="Arial"/>
              </a:rPr>
              <a:t>Ejercicio 2</a:t>
            </a:r>
            <a:endParaRPr lang="es-CR" sz="3200" b="1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847528" y="1772817"/>
            <a:ext cx="89289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endParaRPr lang="es-CR" sz="2400" dirty="0">
              <a:solidFill>
                <a:srgbClr val="002060"/>
              </a:solidFill>
              <a:latin typeface="Arial"/>
              <a:cs typeface="Arial"/>
            </a:endParaRPr>
          </a:p>
          <a:p>
            <a:pPr lvl="0" algn="just"/>
            <a:r>
              <a:rPr lang="es-CR" sz="2400" dirty="0">
                <a:solidFill>
                  <a:srgbClr val="002060"/>
                </a:solidFill>
                <a:latin typeface="Arial"/>
                <a:cs typeface="Arial"/>
              </a:rPr>
              <a:t>En el año 2013 se realizó un estudio en 350 hogares de la clase media de la ciudad de Heredia para conocer el tipo de aceite o grasa utilizada en la cocina. Los resultados fueron: 130 hogares utilizan el ajonjolí, maíz en 90 hogares, girasol en 75 hogares, etc.</a:t>
            </a:r>
            <a:endParaRPr lang="es-ES" sz="2400" dirty="0">
              <a:solidFill>
                <a:srgbClr val="002060"/>
              </a:solidFill>
            </a:endParaRPr>
          </a:p>
          <a:p>
            <a:pPr lvl="0" algn="just"/>
            <a:endParaRPr lang="es-CR" sz="2400" dirty="0">
              <a:solidFill>
                <a:srgbClr val="002060"/>
              </a:solidFill>
              <a:latin typeface="Arial"/>
              <a:cs typeface="Arial"/>
            </a:endParaRPr>
          </a:p>
          <a:p>
            <a:pPr lvl="0" algn="just"/>
            <a:endParaRPr lang="es-CR" sz="2400" dirty="0">
              <a:solidFill>
                <a:srgbClr val="002060"/>
              </a:solidFill>
              <a:latin typeface="Arial"/>
              <a:cs typeface="Arial"/>
            </a:endParaRPr>
          </a:p>
          <a:p>
            <a:pPr lvl="0" algn="just"/>
            <a:endParaRPr lang="es-CR" sz="2400" dirty="0">
              <a:solidFill>
                <a:srgbClr val="002060"/>
              </a:solidFill>
              <a:latin typeface="Arial"/>
              <a:cs typeface="Arial"/>
            </a:endParaRPr>
          </a:p>
          <a:p>
            <a:pPr lvl="0" algn="just"/>
            <a:endParaRPr lang="es-CR" sz="2400" dirty="0">
              <a:solidFill>
                <a:srgbClr val="002060"/>
              </a:solidFill>
              <a:latin typeface="Arial"/>
              <a:cs typeface="Arial"/>
            </a:endParaRPr>
          </a:p>
          <a:p>
            <a:pPr lvl="0" algn="just"/>
            <a:endParaRPr lang="es-CR" sz="2400" dirty="0">
              <a:solidFill>
                <a:srgbClr val="002060"/>
              </a:solidFill>
              <a:latin typeface="Arial"/>
              <a:cs typeface="Arial"/>
            </a:endParaRPr>
          </a:p>
          <a:p>
            <a:pPr lvl="0" algn="just"/>
            <a:endParaRPr lang="es-ES" sz="2400" dirty="0">
              <a:solidFill>
                <a:srgbClr val="00206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323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31705" y="188640"/>
            <a:ext cx="5930545" cy="1143000"/>
          </a:xfrm>
        </p:spPr>
        <p:txBody>
          <a:bodyPr>
            <a:noAutofit/>
          </a:bodyPr>
          <a:lstStyle/>
          <a:p>
            <a:r>
              <a:rPr lang="es-MX" sz="3200" b="1" dirty="0">
                <a:solidFill>
                  <a:srgbClr val="002060"/>
                </a:solidFill>
                <a:latin typeface="Arial"/>
                <a:cs typeface="Arial"/>
              </a:rPr>
              <a:t>Ejercicio 2</a:t>
            </a:r>
            <a:endParaRPr lang="es-CR" sz="3200" b="1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487488" y="1331640"/>
            <a:ext cx="957706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rgbClr val="002060"/>
                </a:solidFill>
                <a:latin typeface="Arial"/>
                <a:cs typeface="Arial"/>
              </a:rPr>
              <a:t>a) POBLACION DE ESTUDIO: </a:t>
            </a:r>
          </a:p>
          <a:p>
            <a:endParaRPr lang="es-ES" sz="2400" dirty="0">
              <a:solidFill>
                <a:srgbClr val="002060"/>
              </a:solidFill>
              <a:latin typeface="Arial"/>
              <a:cs typeface="Arial"/>
            </a:endParaRPr>
          </a:p>
          <a:p>
            <a:r>
              <a:rPr lang="es-ES" sz="2400" dirty="0">
                <a:solidFill>
                  <a:srgbClr val="002060"/>
                </a:solidFill>
                <a:latin typeface="Arial"/>
                <a:cs typeface="Arial"/>
              </a:rPr>
              <a:t>Todos los hogares de clase media de Heredia en mayo de 2013</a:t>
            </a:r>
          </a:p>
          <a:p>
            <a:endParaRPr lang="es-ES" sz="2400" dirty="0">
              <a:solidFill>
                <a:srgbClr val="002060"/>
              </a:solidFill>
              <a:latin typeface="Arial"/>
              <a:cs typeface="Arial"/>
            </a:endParaRPr>
          </a:p>
          <a:p>
            <a:r>
              <a:rPr lang="es-ES" sz="2400" dirty="0">
                <a:solidFill>
                  <a:srgbClr val="002060"/>
                </a:solidFill>
                <a:latin typeface="Arial"/>
                <a:cs typeface="Arial"/>
              </a:rPr>
              <a:t>b)  UNIDAD ESTADÍSTICA ELEMENTAL: </a:t>
            </a:r>
          </a:p>
          <a:p>
            <a:endParaRPr lang="es-ES" sz="2400" dirty="0">
              <a:solidFill>
                <a:srgbClr val="002060"/>
              </a:solidFill>
              <a:latin typeface="Arial"/>
              <a:cs typeface="Arial"/>
            </a:endParaRPr>
          </a:p>
          <a:p>
            <a:r>
              <a:rPr lang="es-ES" sz="2400" dirty="0" smtClean="0">
                <a:solidFill>
                  <a:srgbClr val="002060"/>
                </a:solidFill>
                <a:latin typeface="Arial"/>
                <a:cs typeface="Arial"/>
              </a:rPr>
              <a:t>Un </a:t>
            </a:r>
            <a:r>
              <a:rPr lang="es-ES" sz="2400" dirty="0">
                <a:solidFill>
                  <a:srgbClr val="002060"/>
                </a:solidFill>
                <a:latin typeface="Arial"/>
                <a:cs typeface="Arial"/>
              </a:rPr>
              <a:t>hogar de clase media de Heredia en mayo 2013</a:t>
            </a:r>
          </a:p>
          <a:p>
            <a:endParaRPr lang="es-ES" sz="2400" dirty="0">
              <a:solidFill>
                <a:srgbClr val="002060"/>
              </a:solidFill>
              <a:latin typeface="Arial"/>
              <a:cs typeface="Arial"/>
            </a:endParaRPr>
          </a:p>
          <a:p>
            <a:r>
              <a:rPr lang="es-ES" sz="2400" dirty="0">
                <a:solidFill>
                  <a:srgbClr val="002060"/>
                </a:solidFill>
                <a:latin typeface="Arial"/>
                <a:cs typeface="Arial"/>
              </a:rPr>
              <a:t>c) PRINCIPAL CARACTERISTICA DE ESTUDIO: : </a:t>
            </a:r>
          </a:p>
          <a:p>
            <a:endParaRPr lang="es-ES" sz="2400" dirty="0">
              <a:solidFill>
                <a:srgbClr val="002060"/>
              </a:solidFill>
              <a:latin typeface="Arial"/>
              <a:cs typeface="Arial"/>
            </a:endParaRPr>
          </a:p>
          <a:p>
            <a:r>
              <a:rPr lang="es-ES" sz="2400" dirty="0">
                <a:solidFill>
                  <a:srgbClr val="002060"/>
                </a:solidFill>
                <a:latin typeface="Arial"/>
                <a:cs typeface="Arial"/>
              </a:rPr>
              <a:t>Tipo de aceite o grasa</a:t>
            </a:r>
          </a:p>
        </p:txBody>
      </p:sp>
    </p:spTree>
    <p:extLst>
      <p:ext uri="{BB962C8B-B14F-4D97-AF65-F5344CB8AC3E}">
        <p14:creationId xmlns:p14="http://schemas.microsoft.com/office/powerpoint/2010/main" val="156987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03713" y="0"/>
            <a:ext cx="5930545" cy="908720"/>
          </a:xfrm>
        </p:spPr>
        <p:txBody>
          <a:bodyPr>
            <a:noAutofit/>
          </a:bodyPr>
          <a:lstStyle/>
          <a:p>
            <a:r>
              <a:rPr lang="es-MX" sz="3200" dirty="0">
                <a:solidFill>
                  <a:srgbClr val="002060"/>
                </a:solidFill>
                <a:latin typeface="Arial"/>
                <a:cs typeface="Arial"/>
              </a:rPr>
              <a:t>Ejercicio 3</a:t>
            </a:r>
            <a:endParaRPr lang="es-CR" sz="3200" b="1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470218"/>
              </p:ext>
            </p:extLst>
          </p:nvPr>
        </p:nvGraphicFramePr>
        <p:xfrm>
          <a:off x="2207568" y="772161"/>
          <a:ext cx="8496944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899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800" dirty="0">
                          <a:latin typeface="Arial"/>
                          <a:ea typeface="Times New Roman"/>
                          <a:cs typeface="Times New Roman"/>
                        </a:rPr>
                        <a:t>Unidad estadística</a:t>
                      </a:r>
                      <a:endParaRPr lang="es-E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800" dirty="0">
                          <a:latin typeface="Arial"/>
                          <a:ea typeface="Times New Roman"/>
                          <a:cs typeface="Times New Roman"/>
                        </a:rPr>
                        <a:t>Característica</a:t>
                      </a:r>
                      <a:endParaRPr lang="es-E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latin typeface="Arial"/>
                          <a:ea typeface="Times New Roman"/>
                          <a:cs typeface="Times New Roman"/>
                        </a:rPr>
                        <a:t>Tipo de Característica</a:t>
                      </a:r>
                      <a:endParaRPr lang="es-ES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800" dirty="0">
                          <a:latin typeface="Arial"/>
                          <a:ea typeface="Times New Roman"/>
                          <a:cs typeface="Times New Roman"/>
                        </a:rPr>
                        <a:t>Ejemplo de Observación</a:t>
                      </a:r>
                      <a:endParaRPr lang="es-E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36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800" b="1" dirty="0">
                          <a:latin typeface="Arial"/>
                          <a:ea typeface="Times New Roman"/>
                          <a:cs typeface="Times New Roman"/>
                        </a:rPr>
                        <a:t>Profesor</a:t>
                      </a:r>
                      <a:endParaRPr lang="es-ES" sz="1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s-CR" sz="1800" b="1" dirty="0">
                        <a:solidFill>
                          <a:srgbClr val="FF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800" b="1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Atributo</a:t>
                      </a:r>
                      <a:endParaRPr lang="es-CR" sz="18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s-CR" sz="1800" b="1">
                        <a:solidFill>
                          <a:srgbClr val="FF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99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800" b="1">
                          <a:latin typeface="Arial"/>
                          <a:ea typeface="Times New Roman"/>
                          <a:cs typeface="Times New Roman"/>
                        </a:rPr>
                        <a:t>Campos de Cosechas</a:t>
                      </a:r>
                      <a:endParaRPr lang="es-ES" sz="18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800" b="1" dirty="0">
                          <a:latin typeface="Arial"/>
                          <a:ea typeface="Times New Roman"/>
                          <a:cs typeface="Times New Roman"/>
                        </a:rPr>
                        <a:t>Tipo de uso</a:t>
                      </a:r>
                      <a:endParaRPr lang="es-ES" sz="1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s-CR" sz="1800" b="1" dirty="0">
                        <a:solidFill>
                          <a:srgbClr val="FF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s-CR" sz="1800" b="1" dirty="0">
                        <a:solidFill>
                          <a:srgbClr val="FF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36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800" b="1">
                          <a:latin typeface="Arial"/>
                          <a:ea typeface="Times New Roman"/>
                          <a:cs typeface="Times New Roman"/>
                        </a:rPr>
                        <a:t>Mujer</a:t>
                      </a:r>
                      <a:endParaRPr lang="es-ES" sz="18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s-CR" sz="1800" b="1">
                        <a:solidFill>
                          <a:srgbClr val="FF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800" b="1" dirty="0">
                          <a:latin typeface="Arial"/>
                          <a:ea typeface="Times New Roman"/>
                          <a:cs typeface="Times New Roman"/>
                        </a:rPr>
                        <a:t>Atributo</a:t>
                      </a:r>
                      <a:endParaRPr lang="es-ES" sz="1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s-CR" sz="1800" b="1">
                        <a:solidFill>
                          <a:srgbClr val="FF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899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800" b="1" dirty="0">
                          <a:latin typeface="Arial"/>
                          <a:ea typeface="Times New Roman"/>
                          <a:cs typeface="Times New Roman"/>
                        </a:rPr>
                        <a:t>Lluvia </a:t>
                      </a:r>
                      <a:r>
                        <a:rPr lang="es-CR" sz="1800" b="1" baseline="0" dirty="0" smtClean="0">
                          <a:latin typeface="Arial"/>
                          <a:ea typeface="Times New Roman"/>
                          <a:cs typeface="Times New Roman"/>
                        </a:rPr>
                        <a:t> Á</a:t>
                      </a:r>
                      <a:r>
                        <a:rPr lang="es-CR" sz="1800" b="1" dirty="0" smtClean="0">
                          <a:latin typeface="Arial"/>
                          <a:ea typeface="Times New Roman"/>
                          <a:cs typeface="Times New Roman"/>
                        </a:rPr>
                        <a:t>cida</a:t>
                      </a:r>
                      <a:endParaRPr lang="es-ES" sz="1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600" b="1" dirty="0">
                          <a:latin typeface="Arial"/>
                          <a:ea typeface="Times New Roman"/>
                          <a:cs typeface="Times New Roman"/>
                        </a:rPr>
                        <a:t>Concentración</a:t>
                      </a:r>
                      <a:r>
                        <a:rPr lang="es-CR" sz="1800" b="1" dirty="0">
                          <a:latin typeface="Arial"/>
                          <a:ea typeface="Times New Roman"/>
                          <a:cs typeface="Times New Roman"/>
                        </a:rPr>
                        <a:t> de </a:t>
                      </a:r>
                      <a:r>
                        <a:rPr lang="es-CR" sz="1800" b="1" dirty="0" smtClean="0">
                          <a:latin typeface="Arial"/>
                          <a:ea typeface="Times New Roman"/>
                          <a:cs typeface="Times New Roman"/>
                        </a:rPr>
                        <a:t>ácido</a:t>
                      </a:r>
                      <a:endParaRPr lang="es-ES" sz="1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s-CR" sz="1800" b="1">
                        <a:solidFill>
                          <a:srgbClr val="FF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s-CR" sz="1800" b="1">
                        <a:solidFill>
                          <a:srgbClr val="FF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36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800" b="1">
                          <a:latin typeface="Arial"/>
                          <a:ea typeface="Times New Roman"/>
                          <a:cs typeface="Times New Roman"/>
                        </a:rPr>
                        <a:t>Perro</a:t>
                      </a:r>
                      <a:endParaRPr lang="es-ES" sz="18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s-CR" sz="1800" b="1">
                        <a:solidFill>
                          <a:srgbClr val="FF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s-CR" sz="1800" b="1">
                        <a:solidFill>
                          <a:srgbClr val="FF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800" b="1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0.55 cm</a:t>
                      </a:r>
                      <a:endParaRPr lang="es-CR" sz="1800" b="1" dirty="0">
                        <a:solidFill>
                          <a:srgbClr val="FF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36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800" b="1">
                          <a:latin typeface="Arial"/>
                          <a:ea typeface="Times New Roman"/>
                          <a:cs typeface="Times New Roman"/>
                        </a:rPr>
                        <a:t>Bicicleta</a:t>
                      </a:r>
                      <a:endParaRPr lang="es-ES" sz="18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s-CR" sz="1800" b="1">
                        <a:solidFill>
                          <a:srgbClr val="FF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800" b="1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Discreta</a:t>
                      </a:r>
                      <a:endParaRPr lang="es-CR" sz="1800" b="1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s-ES" sz="1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36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800" b="1">
                          <a:latin typeface="Arial"/>
                          <a:ea typeface="Times New Roman"/>
                          <a:cs typeface="Times New Roman"/>
                        </a:rPr>
                        <a:t>Niño</a:t>
                      </a:r>
                      <a:endParaRPr lang="es-ES" sz="18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s-CR" sz="1800" b="1">
                        <a:solidFill>
                          <a:srgbClr val="FF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s-CR" sz="1800" b="1" dirty="0">
                        <a:solidFill>
                          <a:srgbClr val="FF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800" b="1" dirty="0">
                          <a:latin typeface="Arial"/>
                          <a:ea typeface="Times New Roman"/>
                          <a:cs typeface="Times New Roman"/>
                        </a:rPr>
                        <a:t>5 kilos</a:t>
                      </a:r>
                      <a:endParaRPr lang="es-ES" sz="1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84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03713" y="0"/>
            <a:ext cx="5930545" cy="908720"/>
          </a:xfrm>
        </p:spPr>
        <p:txBody>
          <a:bodyPr>
            <a:noAutofit/>
          </a:bodyPr>
          <a:lstStyle/>
          <a:p>
            <a:r>
              <a:rPr lang="es-MX" sz="3200" b="1" dirty="0">
                <a:solidFill>
                  <a:srgbClr val="002060"/>
                </a:solidFill>
                <a:latin typeface="Arial"/>
                <a:cs typeface="Arial"/>
              </a:rPr>
              <a:t>Ejercicio 3</a:t>
            </a:r>
            <a:endParaRPr lang="es-CR" sz="3200" b="1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186016"/>
              </p:ext>
            </p:extLst>
          </p:nvPr>
        </p:nvGraphicFramePr>
        <p:xfrm>
          <a:off x="2351584" y="764704"/>
          <a:ext cx="8712968" cy="5151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78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800" dirty="0">
                          <a:latin typeface="Arial"/>
                          <a:ea typeface="Times New Roman"/>
                          <a:cs typeface="Times New Roman"/>
                        </a:rPr>
                        <a:t>Unidad estadística</a:t>
                      </a:r>
                      <a:endParaRPr lang="es-E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800" dirty="0">
                          <a:latin typeface="Arial"/>
                          <a:ea typeface="Times New Roman"/>
                          <a:cs typeface="Times New Roman"/>
                        </a:rPr>
                        <a:t>Característica</a:t>
                      </a:r>
                      <a:endParaRPr lang="es-E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latin typeface="Arial"/>
                          <a:ea typeface="Times New Roman"/>
                          <a:cs typeface="Times New Roman"/>
                        </a:rPr>
                        <a:t>Tipo de Característica</a:t>
                      </a:r>
                      <a:endParaRPr lang="es-ES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800" dirty="0">
                          <a:latin typeface="Arial"/>
                          <a:ea typeface="Times New Roman"/>
                          <a:cs typeface="Times New Roman"/>
                        </a:rPr>
                        <a:t>Ejemplo de Observación</a:t>
                      </a:r>
                      <a:endParaRPr lang="es-E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03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800" b="1" dirty="0">
                          <a:latin typeface="Arial"/>
                          <a:ea typeface="Times New Roman"/>
                          <a:cs typeface="Times New Roman"/>
                        </a:rPr>
                        <a:t>Profesor</a:t>
                      </a:r>
                      <a:endParaRPr lang="es-ES" sz="1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1800" b="1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Nivel Académico </a:t>
                      </a:r>
                      <a:endParaRPr lang="es-ES" sz="1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18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Atributo </a:t>
                      </a:r>
                      <a:endParaRPr lang="es-ES" sz="18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1800" b="1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Universitario</a:t>
                      </a:r>
                      <a:endParaRPr lang="es-ES" sz="18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800" b="1" kern="1200" dirty="0">
                          <a:solidFill>
                            <a:schemeClr val="dk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Campos </a:t>
                      </a:r>
                      <a:r>
                        <a:rPr lang="es-CR" sz="1800" b="1" kern="1200" dirty="0" smtClean="0">
                          <a:solidFill>
                            <a:schemeClr val="dk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cosechas</a:t>
                      </a:r>
                      <a:endParaRPr lang="es-ES" sz="1800" b="1" kern="1200" dirty="0">
                        <a:solidFill>
                          <a:schemeClr val="dk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200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1800" b="1" dirty="0">
                          <a:latin typeface="Arial"/>
                          <a:ea typeface="Times New Roman"/>
                          <a:cs typeface="Times New Roman"/>
                        </a:rPr>
                        <a:t> Tipo de uso</a:t>
                      </a:r>
                      <a:endParaRPr lang="es-ES" sz="1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1800" b="1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Atributo </a:t>
                      </a:r>
                      <a:endParaRPr lang="es-ES" sz="1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1800" b="1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Uso </a:t>
                      </a:r>
                      <a:r>
                        <a:rPr lang="es-CR" sz="1800" b="1" dirty="0" smtClean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cultivo café</a:t>
                      </a:r>
                      <a:r>
                        <a:rPr lang="es-CR" sz="1800" b="1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es-ES" sz="1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03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800" b="1">
                          <a:latin typeface="Arial"/>
                          <a:ea typeface="Times New Roman"/>
                          <a:cs typeface="Times New Roman"/>
                        </a:rPr>
                        <a:t>Mujer</a:t>
                      </a:r>
                      <a:endParaRPr lang="es-ES" sz="18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1800" b="1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Color de pelo</a:t>
                      </a:r>
                      <a:endParaRPr lang="es-ES" sz="18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1800" b="1" dirty="0">
                          <a:latin typeface="Arial"/>
                          <a:ea typeface="Times New Roman"/>
                          <a:cs typeface="Times New Roman"/>
                        </a:rPr>
                        <a:t>Atributo</a:t>
                      </a:r>
                      <a:endParaRPr lang="es-ES" sz="1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1800" b="1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negro </a:t>
                      </a:r>
                      <a:endParaRPr lang="es-ES" sz="18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78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800" b="1" dirty="0">
                          <a:latin typeface="Arial"/>
                          <a:ea typeface="Times New Roman"/>
                          <a:cs typeface="Times New Roman"/>
                        </a:rPr>
                        <a:t>Lluvia Acuda</a:t>
                      </a:r>
                      <a:endParaRPr lang="es-ES" sz="1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1600" b="1" dirty="0">
                          <a:latin typeface="Arial"/>
                          <a:ea typeface="Times New Roman"/>
                          <a:cs typeface="Times New Roman"/>
                        </a:rPr>
                        <a:t>Concentración</a:t>
                      </a:r>
                      <a:r>
                        <a:rPr lang="es-CR" sz="1800" b="1" dirty="0">
                          <a:latin typeface="Arial"/>
                          <a:ea typeface="Times New Roman"/>
                          <a:cs typeface="Times New Roman"/>
                        </a:rPr>
                        <a:t> de acido</a:t>
                      </a:r>
                      <a:endParaRPr lang="es-ES" sz="1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1800" b="1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Atributo</a:t>
                      </a:r>
                      <a:endParaRPr lang="es-ES" sz="1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1800" b="1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Alta </a:t>
                      </a:r>
                      <a:endParaRPr lang="es-ES" sz="1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03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800" b="1">
                          <a:latin typeface="Arial"/>
                          <a:ea typeface="Times New Roman"/>
                          <a:cs typeface="Times New Roman"/>
                        </a:rPr>
                        <a:t>Perro</a:t>
                      </a:r>
                      <a:endParaRPr lang="es-ES" sz="18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1800" b="1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Altura </a:t>
                      </a:r>
                      <a:endParaRPr lang="es-ES" sz="18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1800" b="1" dirty="0" smtClean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Continua</a:t>
                      </a:r>
                      <a:r>
                        <a:rPr lang="es-CR" sz="1800" b="1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es-ES" sz="1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18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0.55 cm</a:t>
                      </a:r>
                      <a:endParaRPr lang="es-ES" sz="18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03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800" b="1" dirty="0">
                          <a:latin typeface="Arial"/>
                          <a:ea typeface="Times New Roman"/>
                          <a:cs typeface="Times New Roman"/>
                        </a:rPr>
                        <a:t>Bicicleta</a:t>
                      </a:r>
                      <a:endParaRPr lang="es-ES" sz="1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1800" b="1" dirty="0" smtClean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Cantidad</a:t>
                      </a:r>
                      <a:endParaRPr lang="es-ES" sz="1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1800" b="1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Discreta</a:t>
                      </a:r>
                      <a:endParaRPr lang="es-ES" sz="18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1800" b="1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s-CR" sz="1800" b="1" dirty="0" smtClean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3</a:t>
                      </a:r>
                      <a:endParaRPr lang="es-ES" sz="1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403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R" sz="1800" b="1">
                          <a:latin typeface="Arial"/>
                          <a:ea typeface="Times New Roman"/>
                          <a:cs typeface="Times New Roman"/>
                        </a:rPr>
                        <a:t>Niño</a:t>
                      </a:r>
                      <a:endParaRPr lang="es-ES" sz="18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1800" b="1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Peso en kilos </a:t>
                      </a:r>
                      <a:endParaRPr lang="es-ES" sz="18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1800" b="1" dirty="0" smtClean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Continua</a:t>
                      </a:r>
                      <a:r>
                        <a:rPr lang="es-CR" sz="1800" b="1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es-ES" sz="1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1800" b="1" dirty="0">
                          <a:latin typeface="Arial"/>
                          <a:ea typeface="Times New Roman"/>
                          <a:cs typeface="Times New Roman"/>
                        </a:rPr>
                        <a:t>5 kilos </a:t>
                      </a:r>
                      <a:endParaRPr lang="es-ES" sz="1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35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s-MX" b="1" dirty="0" smtClean="0"/>
              <a:t>Naturaleza de la Estadística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372580" y="1417638"/>
            <a:ext cx="10340044" cy="4896544"/>
          </a:xfr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algn="just" defTabSz="914400"/>
            <a:endParaRPr lang="es-MX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 algn="just" defTabSz="914400">
              <a:buNone/>
            </a:pPr>
            <a:r>
              <a:rPr lang="es-MX" sz="2400" b="1" dirty="0">
                <a:solidFill>
                  <a:schemeClr val="accent4">
                    <a:lumMod val="50000"/>
                  </a:schemeClr>
                </a:solidFill>
              </a:rPr>
              <a:t>Datos estadísticos: conjunto de números de una misma característica, que pueden ser organizados, comparados, analizados e interpretados.</a:t>
            </a:r>
          </a:p>
          <a:p>
            <a:pPr marL="0" algn="just" defTabSz="914400"/>
            <a:endParaRPr lang="es-MX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algn="just" defTabSz="914400"/>
            <a:endParaRPr lang="es-MX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 algn="just" defTabSz="914400">
              <a:buNone/>
            </a:pPr>
            <a:r>
              <a:rPr lang="es-MX" sz="2400" b="1" dirty="0">
                <a:solidFill>
                  <a:schemeClr val="accent4">
                    <a:lumMod val="50000"/>
                  </a:schemeClr>
                </a:solidFill>
              </a:rPr>
              <a:t>Estadística: disciplina científica dedicada al desarrollo y aplicación de la teoría y las técnicas para la recolección, clasificación, presentación, análisis e interpretación de información cuantitativa obtenida por observación o experimentación. </a:t>
            </a:r>
          </a:p>
          <a:p>
            <a:pPr marL="0" algn="just" defTabSz="914400"/>
            <a:endParaRPr lang="es-MX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algn="just" defTabSz="914400"/>
            <a:endParaRPr lang="es-ES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00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341784"/>
            <a:ext cx="12192000" cy="1143000"/>
          </a:xfrm>
        </p:spPr>
        <p:txBody>
          <a:bodyPr>
            <a:normAutofit/>
          </a:bodyPr>
          <a:lstStyle/>
          <a:p>
            <a:r>
              <a:rPr lang="es-CR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gracias…</a:t>
            </a:r>
            <a:endParaRPr lang="es-CR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143672" y="2132856"/>
            <a:ext cx="655272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300" dirty="0" smtClean="0">
                <a:solidFill>
                  <a:schemeClr val="bg1"/>
                </a:solidFill>
                <a:latin typeface="Arial"/>
                <a:cs typeface="Arial"/>
              </a:rPr>
              <a:t>Licenciada</a:t>
            </a:r>
          </a:p>
          <a:p>
            <a:r>
              <a:rPr lang="es-CR" sz="2300" dirty="0" smtClean="0">
                <a:solidFill>
                  <a:schemeClr val="bg1"/>
                </a:solidFill>
                <a:latin typeface="Arial"/>
                <a:cs typeface="Arial"/>
              </a:rPr>
              <a:t>Arlyne Alfaro Araya</a:t>
            </a:r>
          </a:p>
          <a:p>
            <a:endParaRPr lang="es-CR" sz="23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es-CR" sz="2300" dirty="0" smtClean="0">
                <a:solidFill>
                  <a:schemeClr val="bg1"/>
                </a:solidFill>
                <a:latin typeface="Arial"/>
                <a:cs typeface="Arial"/>
              </a:rPr>
              <a:t>Tutora de Estadística, Cátedra de Estadística</a:t>
            </a:r>
          </a:p>
          <a:p>
            <a:endParaRPr lang="es-CR" sz="23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es-CR" sz="2300" b="1" dirty="0" smtClean="0">
                <a:solidFill>
                  <a:schemeClr val="bg1"/>
                </a:solidFill>
                <a:latin typeface="Arial"/>
                <a:cs typeface="Arial"/>
              </a:rPr>
              <a:t>Escuela de Ciencias </a:t>
            </a:r>
            <a:r>
              <a:rPr lang="es-CR" sz="2300" b="1" dirty="0">
                <a:solidFill>
                  <a:schemeClr val="bg1"/>
                </a:solidFill>
                <a:latin typeface="Arial"/>
                <a:cs typeface="Arial"/>
              </a:rPr>
              <a:t>de la administración, ECA</a:t>
            </a:r>
          </a:p>
          <a:p>
            <a:pPr algn="ctr"/>
            <a:r>
              <a:rPr lang="es-CR" sz="2300" b="1" dirty="0" smtClean="0">
                <a:solidFill>
                  <a:schemeClr val="bg1"/>
                </a:solidFill>
                <a:latin typeface="Arial"/>
                <a:cs typeface="Arial"/>
              </a:rPr>
              <a:t>UNED</a:t>
            </a:r>
            <a:endParaRPr lang="es-CR" sz="2300" b="1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s-CR" sz="23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261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b="1" dirty="0" smtClean="0"/>
              <a:t>Naturaleza de la Estadística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34860" y="1268760"/>
            <a:ext cx="10972800" cy="5184576"/>
          </a:xfr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marL="0" algn="just" defTabSz="914400"/>
            <a:endParaRPr lang="es-MX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algn="just" defTabSz="914400"/>
            <a:r>
              <a:rPr lang="es-MX" sz="2400" b="1" dirty="0">
                <a:solidFill>
                  <a:schemeClr val="accent4">
                    <a:lumMod val="50000"/>
                  </a:schemeClr>
                </a:solidFill>
              </a:rPr>
              <a:t>Unidad estadística: Persona, elemento u objeto que se va a estudiar. (trabajador-préstamo</a:t>
            </a:r>
            <a:r>
              <a:rPr lang="es-MX" sz="2400" b="1" dirty="0" smtClean="0">
                <a:solidFill>
                  <a:schemeClr val="accent4">
                    <a:lumMod val="50000"/>
                  </a:schemeClr>
                </a:solidFill>
              </a:rPr>
              <a:t>)</a:t>
            </a:r>
          </a:p>
          <a:p>
            <a:pPr marL="0" algn="just" defTabSz="914400"/>
            <a:endParaRPr lang="es-MX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algn="just" defTabSz="914400"/>
            <a:r>
              <a:rPr lang="es-MX" sz="2400" b="1" dirty="0">
                <a:solidFill>
                  <a:schemeClr val="accent4">
                    <a:lumMod val="50000"/>
                  </a:schemeClr>
                </a:solidFill>
              </a:rPr>
              <a:t>Característica: Propiedades, rasgos, cantidades o cualidades de las unidades estadísticas. (salario-cumplimiento pago</a:t>
            </a:r>
            <a:r>
              <a:rPr lang="es-MX" sz="2400" b="1" dirty="0" smtClean="0">
                <a:solidFill>
                  <a:schemeClr val="accent4">
                    <a:lumMod val="50000"/>
                  </a:schemeClr>
                </a:solidFill>
              </a:rPr>
              <a:t>)</a:t>
            </a:r>
          </a:p>
          <a:p>
            <a:pPr marL="0" algn="just" defTabSz="914400"/>
            <a:endParaRPr lang="es-MX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algn="just" defTabSz="914400"/>
            <a:r>
              <a:rPr lang="es-MX" sz="2400" b="1" dirty="0">
                <a:solidFill>
                  <a:schemeClr val="accent4">
                    <a:lumMod val="50000"/>
                  </a:schemeClr>
                </a:solidFill>
              </a:rPr>
              <a:t>Observaciones: </a:t>
            </a:r>
            <a:r>
              <a:rPr lang="es-CR" sz="2400" b="1" dirty="0"/>
              <a:t>Información recopilada de la unidad estadística elemental, en relación con la característica de </a:t>
            </a:r>
            <a:r>
              <a:rPr lang="es-CR" sz="2400" b="1" dirty="0" smtClean="0"/>
              <a:t>interés</a:t>
            </a:r>
            <a:r>
              <a:rPr lang="es-MX" sz="24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MX" sz="2400" b="1" dirty="0">
                <a:solidFill>
                  <a:schemeClr val="accent4">
                    <a:lumMod val="50000"/>
                  </a:schemeClr>
                </a:solidFill>
              </a:rPr>
              <a:t>(Análisis estadístico) (5000-al día</a:t>
            </a:r>
            <a:r>
              <a:rPr lang="es-MX" sz="2400" b="1" dirty="0" smtClean="0">
                <a:solidFill>
                  <a:schemeClr val="accent4">
                    <a:lumMod val="50000"/>
                  </a:schemeClr>
                </a:solidFill>
              </a:rPr>
              <a:t>)</a:t>
            </a:r>
            <a:r>
              <a:rPr lang="es-CR" sz="2400" dirty="0"/>
              <a:t> </a:t>
            </a:r>
            <a:endParaRPr lang="es-MX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algn="just" defTabSz="914400"/>
            <a:endParaRPr lang="es-MX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algn="just" defTabSz="914400"/>
            <a:r>
              <a:rPr lang="es-MX" sz="2400" b="1" dirty="0">
                <a:solidFill>
                  <a:schemeClr val="accent4">
                    <a:lumMod val="50000"/>
                  </a:schemeClr>
                </a:solidFill>
              </a:rPr>
              <a:t>Pueden tenerse observaciones para varias características diferentes en una misma unidad.</a:t>
            </a:r>
          </a:p>
          <a:p>
            <a:pPr marL="0" algn="just" defTabSz="914400"/>
            <a:endParaRPr lang="es-MX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algn="just" defTabSz="914400"/>
            <a:endParaRPr lang="es-MX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algn="just" defTabSz="914400"/>
            <a:endParaRPr lang="es-MX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algn="just" defTabSz="914400"/>
            <a:endParaRPr lang="es-ES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03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b="1" dirty="0" smtClean="0"/>
              <a:t>Naturaleza de la Estadística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199456" y="1417638"/>
            <a:ext cx="10585176" cy="5040560"/>
          </a:xfr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marL="0" algn="just" defTabSz="914400"/>
            <a:endParaRPr lang="es-MX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algn="just" defTabSz="914400"/>
            <a:r>
              <a:rPr lang="es-MX" sz="2400" b="1" dirty="0">
                <a:solidFill>
                  <a:schemeClr val="accent4">
                    <a:lumMod val="50000"/>
                  </a:schemeClr>
                </a:solidFill>
              </a:rPr>
              <a:t>Población: Conjunto de personas o cosas objeto de investigación estadística. Total de unidades de estudio</a:t>
            </a:r>
            <a:r>
              <a:rPr lang="es-MX" sz="2400" b="1" dirty="0" smtClean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pPr marL="0" algn="just" defTabSz="914400"/>
            <a:endParaRPr lang="es-MX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algn="just" defTabSz="914400"/>
            <a:r>
              <a:rPr lang="es-MX" sz="2400" b="1" dirty="0">
                <a:solidFill>
                  <a:schemeClr val="accent4">
                    <a:lumMod val="50000"/>
                  </a:schemeClr>
                </a:solidFill>
              </a:rPr>
              <a:t>Población finita: tiene un número limitado de elementos. (Situación existente en un momento dado</a:t>
            </a:r>
            <a:r>
              <a:rPr lang="es-MX" sz="2400" b="1" dirty="0" smtClean="0">
                <a:solidFill>
                  <a:schemeClr val="accent4">
                    <a:lumMod val="50000"/>
                  </a:schemeClr>
                </a:solidFill>
              </a:rPr>
              <a:t>)</a:t>
            </a:r>
          </a:p>
          <a:p>
            <a:pPr marL="0" algn="just" defTabSz="914400"/>
            <a:endParaRPr lang="es-MX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algn="just" defTabSz="914400"/>
            <a:r>
              <a:rPr lang="es-MX" sz="2400" b="1" dirty="0">
                <a:solidFill>
                  <a:schemeClr val="accent4">
                    <a:lumMod val="50000"/>
                  </a:schemeClr>
                </a:solidFill>
              </a:rPr>
              <a:t>Población infinita: la forma un número ilimitado de elementos. (Proceso o experimento, puede repetirse indefinidamente, sin delimitación de tiempo).</a:t>
            </a:r>
          </a:p>
          <a:p>
            <a:pPr marL="0" algn="just" defTabSz="914400"/>
            <a:endParaRPr lang="es-MX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algn="just" defTabSz="914400"/>
            <a:r>
              <a:rPr lang="es-MX" sz="2400" b="1" dirty="0">
                <a:solidFill>
                  <a:schemeClr val="accent4">
                    <a:lumMod val="50000"/>
                  </a:schemeClr>
                </a:solidFill>
              </a:rPr>
              <a:t>Un mismo conjunto de unidades de estudio puede tener diferentes poblaciones según sea característica de interés.</a:t>
            </a:r>
          </a:p>
          <a:p>
            <a:pPr marL="0" algn="just" defTabSz="914400"/>
            <a:endParaRPr lang="es-ES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9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6882" y="147003"/>
            <a:ext cx="10972800" cy="1143000"/>
          </a:xfrm>
        </p:spPr>
        <p:txBody>
          <a:bodyPr/>
          <a:lstStyle/>
          <a:p>
            <a:pPr algn="r"/>
            <a:r>
              <a:rPr lang="es-MX" b="1" dirty="0" smtClean="0"/>
              <a:t>Naturaleza de la Estadística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3183661"/>
              </p:ext>
            </p:extLst>
          </p:nvPr>
        </p:nvGraphicFramePr>
        <p:xfrm>
          <a:off x="1055440" y="1573306"/>
          <a:ext cx="10729192" cy="4727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1487488" y="300695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haroni" pitchFamily="2" charset="-79"/>
                <a:cs typeface="Aharoni" pitchFamily="2" charset="-79"/>
              </a:rPr>
              <a:t>Unidad de Estudio</a:t>
            </a:r>
            <a:endParaRPr lang="es-E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346658" y="4174751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Aharoni" pitchFamily="2" charset="-79"/>
                <a:cs typeface="Aharoni" pitchFamily="2" charset="-79"/>
              </a:rPr>
              <a:t>Característica</a:t>
            </a:r>
            <a:endParaRPr lang="es-E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487488" y="5434886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Aharoni" pitchFamily="2" charset="-79"/>
                <a:cs typeface="Aharoni" pitchFamily="2" charset="-79"/>
              </a:rPr>
              <a:t>Observaciones</a:t>
            </a:r>
            <a:endParaRPr lang="es-E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487488" y="1960141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Aharoni" pitchFamily="2" charset="-79"/>
                <a:cs typeface="Aharoni" pitchFamily="2" charset="-79"/>
              </a:rPr>
              <a:t>Población</a:t>
            </a:r>
            <a:endParaRPr lang="es-ES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7043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b="1" dirty="0" smtClean="0"/>
              <a:t>Naturaleza de la Estadística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09600" y="1398901"/>
            <a:ext cx="10972800" cy="4766403"/>
          </a:xfr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marL="0" indent="0" algn="ctr" defTabSz="914400">
              <a:buNone/>
            </a:pPr>
            <a:r>
              <a:rPr lang="es-MX" b="1" u="sng" dirty="0">
                <a:solidFill>
                  <a:schemeClr val="accent4">
                    <a:lumMod val="50000"/>
                  </a:schemeClr>
                </a:solidFill>
              </a:rPr>
              <a:t>Uso del muestreo</a:t>
            </a:r>
          </a:p>
          <a:p>
            <a:pPr marL="0" algn="just" defTabSz="914400"/>
            <a:endParaRPr lang="es-MX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algn="just" defTabSz="914400"/>
            <a:r>
              <a:rPr lang="es-MX" sz="2400" b="1" dirty="0">
                <a:solidFill>
                  <a:schemeClr val="accent4">
                    <a:lumMod val="50000"/>
                  </a:schemeClr>
                </a:solidFill>
              </a:rPr>
              <a:t>Cuando la población es infinita o muy grande</a:t>
            </a:r>
          </a:p>
          <a:p>
            <a:pPr marL="0" algn="just" defTabSz="914400"/>
            <a:r>
              <a:rPr lang="es-MX" sz="2400" b="1" dirty="0">
                <a:solidFill>
                  <a:schemeClr val="accent4">
                    <a:lumMod val="50000"/>
                  </a:schemeClr>
                </a:solidFill>
              </a:rPr>
              <a:t>Población finita pero muy grande, incrementa el costo y tiempo.</a:t>
            </a:r>
          </a:p>
          <a:p>
            <a:pPr marL="0" algn="just" defTabSz="914400"/>
            <a:r>
              <a:rPr lang="es-MX" sz="2400" b="1" dirty="0">
                <a:solidFill>
                  <a:schemeClr val="accent4">
                    <a:lumMod val="50000"/>
                  </a:schemeClr>
                </a:solidFill>
              </a:rPr>
              <a:t>Unidad de estudio se transforma o </a:t>
            </a:r>
            <a:r>
              <a:rPr lang="es-MX" sz="2400" b="1" dirty="0" smtClean="0">
                <a:solidFill>
                  <a:schemeClr val="accent4">
                    <a:lumMod val="50000"/>
                  </a:schemeClr>
                </a:solidFill>
              </a:rPr>
              <a:t>destruye</a:t>
            </a:r>
          </a:p>
          <a:p>
            <a:pPr marL="0" algn="just" defTabSz="914400"/>
            <a:endParaRPr lang="es-MX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algn="just" defTabSz="914400"/>
            <a:r>
              <a:rPr lang="es-MX" sz="2400" b="1" dirty="0">
                <a:solidFill>
                  <a:schemeClr val="accent4">
                    <a:lumMod val="50000"/>
                  </a:schemeClr>
                </a:solidFill>
              </a:rPr>
              <a:t>Resultados de muestra bien seleccionada, tamaño razonable son precisos.</a:t>
            </a:r>
          </a:p>
          <a:p>
            <a:pPr marL="0" algn="just" defTabSz="914400"/>
            <a:r>
              <a:rPr lang="es-MX" sz="2400" b="1" dirty="0">
                <a:solidFill>
                  <a:schemeClr val="accent4">
                    <a:lumMod val="50000"/>
                  </a:schemeClr>
                </a:solidFill>
              </a:rPr>
              <a:t>Para que la muestra sea representativa depende del tamaño de la muestra y de forma de selección.</a:t>
            </a:r>
          </a:p>
          <a:p>
            <a:pPr marL="0" algn="just" defTabSz="914400"/>
            <a:r>
              <a:rPr lang="es-MX" sz="2400" b="1" dirty="0">
                <a:solidFill>
                  <a:schemeClr val="accent4">
                    <a:lumMod val="50000"/>
                  </a:schemeClr>
                </a:solidFill>
              </a:rPr>
              <a:t>El tamaño de muestra depende de homogeneidad de los elementos de la población y del grado de confianza en la inferencia.</a:t>
            </a:r>
            <a:endParaRPr lang="es-ES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85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s-MX" b="1" dirty="0"/>
              <a:t>Naturaleza de la Estadística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marL="0" indent="0" algn="ctr" defTabSz="914400">
              <a:buNone/>
            </a:pPr>
            <a:r>
              <a:rPr lang="es-MX" b="1" dirty="0">
                <a:solidFill>
                  <a:srgbClr val="C00000"/>
                </a:solidFill>
              </a:rPr>
              <a:t>Selección de la Muestra</a:t>
            </a:r>
          </a:p>
          <a:p>
            <a:pPr marL="0" indent="0" algn="ctr" defTabSz="914400">
              <a:buNone/>
            </a:pPr>
            <a:endParaRPr lang="es-MX" b="1" u="sng" dirty="0">
              <a:solidFill>
                <a:schemeClr val="accent4">
                  <a:lumMod val="50000"/>
                </a:schemeClr>
              </a:solidFill>
            </a:endParaRPr>
          </a:p>
          <a:p>
            <a:pPr algn="just" defTabSz="914400"/>
            <a:r>
              <a:rPr lang="es-MX" sz="2400" b="1" dirty="0">
                <a:solidFill>
                  <a:schemeClr val="accent4">
                    <a:lumMod val="50000"/>
                  </a:schemeClr>
                </a:solidFill>
              </a:rPr>
              <a:t>Aleatoria o al azar – Muestreo simple al azar. Todos lo elementos tienen la misma probabilidad de ser seleccionados</a:t>
            </a:r>
            <a:r>
              <a:rPr lang="es-MX" sz="2400" b="1" dirty="0" smtClean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pPr marL="0" indent="0" algn="just" defTabSz="914400">
              <a:buNone/>
            </a:pPr>
            <a:endParaRPr lang="es-MX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just" defTabSz="914400"/>
            <a:r>
              <a:rPr lang="es-MX" sz="2400" b="1" dirty="0">
                <a:solidFill>
                  <a:schemeClr val="accent4">
                    <a:lumMod val="50000"/>
                  </a:schemeClr>
                </a:solidFill>
              </a:rPr>
              <a:t>Intencional – </a:t>
            </a:r>
            <a:r>
              <a:rPr lang="es-MX" sz="2400" b="1" dirty="0" smtClean="0">
                <a:solidFill>
                  <a:schemeClr val="accent4">
                    <a:lumMod val="50000"/>
                  </a:schemeClr>
                </a:solidFill>
              </a:rPr>
              <a:t>se utiliza el juicio </a:t>
            </a:r>
            <a:r>
              <a:rPr lang="es-MX" sz="2400" b="1" dirty="0">
                <a:solidFill>
                  <a:schemeClr val="accent4">
                    <a:lumMod val="50000"/>
                  </a:schemeClr>
                </a:solidFill>
              </a:rPr>
              <a:t>de una persona </a:t>
            </a:r>
            <a:r>
              <a:rPr lang="es-MX" sz="2400" b="1" dirty="0" smtClean="0">
                <a:solidFill>
                  <a:schemeClr val="accent4">
                    <a:lumMod val="50000"/>
                  </a:schemeClr>
                </a:solidFill>
              </a:rPr>
              <a:t>con experiencia y conocimiento de la población para </a:t>
            </a:r>
            <a:r>
              <a:rPr lang="es-MX" sz="2400" b="1" dirty="0">
                <a:solidFill>
                  <a:schemeClr val="accent4">
                    <a:lumMod val="50000"/>
                  </a:schemeClr>
                </a:solidFill>
              </a:rPr>
              <a:t>la </a:t>
            </a:r>
            <a:r>
              <a:rPr lang="es-MX" sz="2400" b="1" dirty="0" smtClean="0">
                <a:solidFill>
                  <a:schemeClr val="accent4">
                    <a:lumMod val="50000"/>
                  </a:schemeClr>
                </a:solidFill>
              </a:rPr>
              <a:t>selección de los elementos.</a:t>
            </a:r>
          </a:p>
          <a:p>
            <a:pPr algn="just" defTabSz="914400"/>
            <a:endParaRPr lang="es-MX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just" defTabSz="914400"/>
            <a:r>
              <a:rPr lang="es-MX" sz="2400" b="1" dirty="0">
                <a:solidFill>
                  <a:schemeClr val="accent4">
                    <a:lumMod val="50000"/>
                  </a:schemeClr>
                </a:solidFill>
              </a:rPr>
              <a:t>Por conveniencia- por facilidad se escoge los elementos </a:t>
            </a:r>
            <a:r>
              <a:rPr lang="es-MX" sz="2400" b="1" dirty="0" smtClean="0">
                <a:solidFill>
                  <a:schemeClr val="accent4">
                    <a:lumMod val="50000"/>
                  </a:schemeClr>
                </a:solidFill>
              </a:rPr>
              <a:t>disponibles o más fáciles de conseguir </a:t>
            </a:r>
            <a:r>
              <a:rPr lang="es-MX" sz="2400" b="1" dirty="0">
                <a:solidFill>
                  <a:schemeClr val="accent4">
                    <a:lumMod val="50000"/>
                  </a:schemeClr>
                </a:solidFill>
              </a:rPr>
              <a:t>con el riesgo de que la muestra no sea representativa.</a:t>
            </a:r>
          </a:p>
          <a:p>
            <a:pPr marL="0" indent="0" algn="ctr" defTabSz="914400">
              <a:buNone/>
            </a:pPr>
            <a:endParaRPr lang="es-MX" b="1" u="sng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 algn="ctr" defTabSz="914400">
              <a:buNone/>
            </a:pPr>
            <a:endParaRPr lang="es-MX" b="1" u="sng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90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3297" y="0"/>
            <a:ext cx="10972800" cy="1143000"/>
          </a:xfrm>
        </p:spPr>
        <p:txBody>
          <a:bodyPr/>
          <a:lstStyle/>
          <a:p>
            <a:pPr algn="r"/>
            <a:r>
              <a:rPr lang="es-MX" b="1" dirty="0" smtClean="0"/>
              <a:t>Naturaleza de la Estadística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10972800" cy="5310337"/>
          </a:xfr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 algn="ctr" defTabSz="914400">
              <a:buNone/>
            </a:pPr>
            <a:r>
              <a:rPr lang="es-MX" b="1" dirty="0">
                <a:solidFill>
                  <a:srgbClr val="C00000"/>
                </a:solidFill>
              </a:rPr>
              <a:t>Ventajas del muestreo aleatorio</a:t>
            </a:r>
          </a:p>
          <a:p>
            <a:pPr marL="0" algn="just" defTabSz="914400"/>
            <a:endParaRPr lang="es-MX" sz="2800" b="1" u="sng" dirty="0">
              <a:solidFill>
                <a:srgbClr val="C00000"/>
              </a:solidFill>
            </a:endParaRPr>
          </a:p>
          <a:p>
            <a:pPr marL="0" algn="just" defTabSz="914400"/>
            <a:r>
              <a:rPr lang="es-MX" sz="2600" b="1" dirty="0">
                <a:solidFill>
                  <a:schemeClr val="accent4">
                    <a:lumMod val="50000"/>
                  </a:schemeClr>
                </a:solidFill>
              </a:rPr>
              <a:t>Elimina sesgos de selección porque la selección es aleatoria a diferencia de la selección a intencional o conveniencia</a:t>
            </a:r>
            <a:r>
              <a:rPr lang="es-MX" sz="2600" b="1" dirty="0" smtClean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pPr marL="0" algn="just" defTabSz="914400"/>
            <a:endParaRPr lang="es-MX" sz="26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algn="just" defTabSz="914400"/>
            <a:r>
              <a:rPr lang="es-MX" sz="2600" b="1" dirty="0">
                <a:solidFill>
                  <a:schemeClr val="accent4">
                    <a:lumMod val="50000"/>
                  </a:schemeClr>
                </a:solidFill>
              </a:rPr>
              <a:t>Produce errores aleatorios que son medibles utilizando modelos probabilísticos. (Diferencia  entre resultado de la muestra y el valor poblacional</a:t>
            </a:r>
            <a:r>
              <a:rPr lang="es-MX" sz="2600" b="1" dirty="0" smtClean="0">
                <a:solidFill>
                  <a:schemeClr val="accent4">
                    <a:lumMod val="50000"/>
                  </a:schemeClr>
                </a:solidFill>
              </a:rPr>
              <a:t>)</a:t>
            </a:r>
          </a:p>
          <a:p>
            <a:pPr marL="0" algn="just" defTabSz="914400"/>
            <a:endParaRPr lang="es-MX" sz="26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algn="just" defTabSz="914400"/>
            <a:r>
              <a:rPr lang="es-MX" sz="2600" b="1" dirty="0">
                <a:solidFill>
                  <a:schemeClr val="accent4">
                    <a:lumMod val="50000"/>
                  </a:schemeClr>
                </a:solidFill>
              </a:rPr>
              <a:t>El error de muestreo puede hacerse pequeño con aumentar el tamaño de la muestra. </a:t>
            </a:r>
            <a:endParaRPr lang="es-MX" sz="26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algn="just" defTabSz="914400"/>
            <a:endParaRPr lang="es-MX" sz="26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algn="just" defTabSz="914400"/>
            <a:r>
              <a:rPr lang="es-MX" sz="2600" b="1" dirty="0">
                <a:solidFill>
                  <a:schemeClr val="accent4">
                    <a:lumMod val="50000"/>
                  </a:schemeClr>
                </a:solidFill>
              </a:rPr>
              <a:t>La validez o precisión de una inferencia realizada a partir de una muestra aleatoria es medible</a:t>
            </a:r>
            <a:r>
              <a:rPr lang="es-MX" sz="2400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pPr marL="0" algn="just" defTabSz="914400"/>
            <a:endParaRPr lang="es-MX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algn="just" defTabSz="914400"/>
            <a:endParaRPr lang="es-MX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0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pPr algn="r"/>
            <a:r>
              <a:rPr lang="es-MX" b="1" dirty="0" smtClean="0"/>
              <a:t>Naturaleza de la Estadística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09600" y="1268760"/>
            <a:ext cx="10972800" cy="5400599"/>
          </a:xfr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0" indent="0" algn="ctr" defTabSz="914400">
              <a:buNone/>
            </a:pPr>
            <a:r>
              <a:rPr lang="es-MX" b="1" dirty="0" smtClean="0">
                <a:solidFill>
                  <a:srgbClr val="C00000"/>
                </a:solidFill>
              </a:rPr>
              <a:t>Atributos y variables</a:t>
            </a:r>
            <a:endParaRPr lang="es-MX" b="1" dirty="0">
              <a:solidFill>
                <a:srgbClr val="C00000"/>
              </a:solidFill>
            </a:endParaRPr>
          </a:p>
          <a:p>
            <a:pPr marL="0" algn="just" defTabSz="914400"/>
            <a:endParaRPr lang="es-MX" sz="14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algn="just" defTabSz="914400"/>
            <a:r>
              <a:rPr lang="es-MX" sz="2000" b="1" dirty="0">
                <a:solidFill>
                  <a:schemeClr val="accent4">
                    <a:lumMod val="50000"/>
                  </a:schemeClr>
                </a:solidFill>
              </a:rPr>
              <a:t>Variable: Cuando una característica toma valores diferentes para cada  unidad de estudio de una población</a:t>
            </a:r>
            <a:r>
              <a:rPr lang="es-MX" sz="2000" b="1" dirty="0" smtClean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pPr marL="0" algn="just" defTabSz="914400"/>
            <a:endParaRPr lang="es-MX" sz="20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algn="just" defTabSz="914400"/>
            <a:r>
              <a:rPr lang="es-MX" sz="2000" b="1" dirty="0">
                <a:solidFill>
                  <a:schemeClr val="accent4">
                    <a:lumMod val="50000"/>
                  </a:schemeClr>
                </a:solidFill>
              </a:rPr>
              <a:t>Variables cuantitativas (continuas y discretas) y cualitativas (atributos) </a:t>
            </a:r>
          </a:p>
          <a:p>
            <a:pPr marL="0" algn="just" defTabSz="914400"/>
            <a:endParaRPr lang="es-MX" sz="20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algn="just" defTabSz="914400"/>
            <a:r>
              <a:rPr lang="es-MX" sz="2000" b="1" dirty="0">
                <a:solidFill>
                  <a:schemeClr val="accent4">
                    <a:lumMod val="50000"/>
                  </a:schemeClr>
                </a:solidFill>
              </a:rPr>
              <a:t>Cuantitativa continua cuando la variable puede tomar cualquier valor dentro de un intervalo. (peso, edad</a:t>
            </a:r>
            <a:r>
              <a:rPr lang="es-MX" sz="2000" b="1" dirty="0" smtClean="0">
                <a:solidFill>
                  <a:schemeClr val="accent4">
                    <a:lumMod val="50000"/>
                  </a:schemeClr>
                </a:solidFill>
              </a:rPr>
              <a:t>)</a:t>
            </a:r>
          </a:p>
          <a:p>
            <a:pPr marL="0" algn="just" defTabSz="914400"/>
            <a:endParaRPr lang="es-MX" sz="20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algn="just" defTabSz="914400"/>
            <a:r>
              <a:rPr lang="es-MX" sz="2000" b="1" dirty="0">
                <a:solidFill>
                  <a:schemeClr val="accent4">
                    <a:lumMod val="50000"/>
                  </a:schemeClr>
                </a:solidFill>
              </a:rPr>
              <a:t>Cuantitativa discreta cuando la variable puede tomar un determinado valor  dentro de un intervalo. (número de hijos</a:t>
            </a:r>
            <a:r>
              <a:rPr lang="es-MX" sz="2000" b="1" dirty="0" smtClean="0">
                <a:solidFill>
                  <a:schemeClr val="accent4">
                    <a:lumMod val="50000"/>
                  </a:schemeClr>
                </a:solidFill>
              </a:rPr>
              <a:t>)</a:t>
            </a:r>
          </a:p>
          <a:p>
            <a:pPr marL="0" algn="just" defTabSz="914400"/>
            <a:endParaRPr lang="es-MX" sz="20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algn="just" defTabSz="914400"/>
            <a:r>
              <a:rPr lang="es-MX" sz="2000" b="1" dirty="0">
                <a:solidFill>
                  <a:schemeClr val="accent4">
                    <a:lumMod val="50000"/>
                  </a:schemeClr>
                </a:solidFill>
              </a:rPr>
              <a:t>Atributo o cualitativa (estado civil, color de ojos)</a:t>
            </a:r>
          </a:p>
          <a:p>
            <a:pPr marL="0" algn="just" defTabSz="914400"/>
            <a:endParaRPr lang="es-E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70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e Office">
  <a:themeElements>
    <a:clrScheme name="UNED-fondo blanco">
      <a:dk1>
        <a:srgbClr val="002060"/>
      </a:dk1>
      <a:lt1>
        <a:srgbClr val="002060"/>
      </a:lt1>
      <a:dk2>
        <a:srgbClr val="002060"/>
      </a:dk2>
      <a:lt2>
        <a:srgbClr val="FFFFFF"/>
      </a:lt2>
      <a:accent1>
        <a:srgbClr val="009999"/>
      </a:accent1>
      <a:accent2>
        <a:srgbClr val="00823B"/>
      </a:accent2>
      <a:accent3>
        <a:srgbClr val="7030A0"/>
      </a:accent3>
      <a:accent4>
        <a:srgbClr val="2755D7"/>
      </a:accent4>
      <a:accent5>
        <a:srgbClr val="FF6600"/>
      </a:accent5>
      <a:accent6>
        <a:srgbClr val="25D382"/>
      </a:accent6>
      <a:hlink>
        <a:srgbClr val="5C5CD6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UNED-fondo blanco">
    <a:dk1>
      <a:srgbClr val="002060"/>
    </a:dk1>
    <a:lt1>
      <a:srgbClr val="002060"/>
    </a:lt1>
    <a:dk2>
      <a:srgbClr val="002060"/>
    </a:dk2>
    <a:lt2>
      <a:srgbClr val="FFFFFF"/>
    </a:lt2>
    <a:accent1>
      <a:srgbClr val="009999"/>
    </a:accent1>
    <a:accent2>
      <a:srgbClr val="00823B"/>
    </a:accent2>
    <a:accent3>
      <a:srgbClr val="7030A0"/>
    </a:accent3>
    <a:accent4>
      <a:srgbClr val="2755D7"/>
    </a:accent4>
    <a:accent5>
      <a:srgbClr val="FF6600"/>
    </a:accent5>
    <a:accent6>
      <a:srgbClr val="25D382"/>
    </a:accent6>
    <a:hlink>
      <a:srgbClr val="5C5CD6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</TotalTime>
  <Words>1155</Words>
  <Application>Microsoft Office PowerPoint</Application>
  <PresentationFormat>Panorámica</PresentationFormat>
  <Paragraphs>233</Paragraphs>
  <Slides>20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Aharoni</vt:lpstr>
      <vt:lpstr>Arial</vt:lpstr>
      <vt:lpstr>Calibri</vt:lpstr>
      <vt:lpstr>Times New Roman</vt:lpstr>
      <vt:lpstr>Verdana</vt:lpstr>
      <vt:lpstr>1_Tema de Office</vt:lpstr>
      <vt:lpstr>Presentación de PowerPoint</vt:lpstr>
      <vt:lpstr>Naturaleza de la Estadística</vt:lpstr>
      <vt:lpstr>Naturaleza de la Estadística</vt:lpstr>
      <vt:lpstr>Naturaleza de la Estadística</vt:lpstr>
      <vt:lpstr>Naturaleza de la Estadística</vt:lpstr>
      <vt:lpstr>Naturaleza de la Estadística</vt:lpstr>
      <vt:lpstr>Naturaleza de la Estadística</vt:lpstr>
      <vt:lpstr>Naturaleza de la Estadística</vt:lpstr>
      <vt:lpstr>Naturaleza de la Estadística</vt:lpstr>
      <vt:lpstr>Naturaleza de la Estadística</vt:lpstr>
      <vt:lpstr>Naturaleza de la Estadística</vt:lpstr>
      <vt:lpstr>Ejercicio 1</vt:lpstr>
      <vt:lpstr>Ejercicio 1</vt:lpstr>
      <vt:lpstr>Ejercicio 1</vt:lpstr>
      <vt:lpstr>Ejercicio 1</vt:lpstr>
      <vt:lpstr>Ejercicio 2</vt:lpstr>
      <vt:lpstr>Ejercicio 2</vt:lpstr>
      <vt:lpstr>Ejercicio 3</vt:lpstr>
      <vt:lpstr>Ejercicio 3</vt:lpstr>
      <vt:lpstr>Muchas gracias…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Veronica</dc:creator>
  <cp:lastModifiedBy>Elisa Sanchez Godinez</cp:lastModifiedBy>
  <cp:revision>23</cp:revision>
  <dcterms:created xsi:type="dcterms:W3CDTF">2015-09-17T00:16:54Z</dcterms:created>
  <dcterms:modified xsi:type="dcterms:W3CDTF">2018-11-22T22:17:37Z</dcterms:modified>
</cp:coreProperties>
</file>