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68" r:id="rId2"/>
    <p:sldId id="304" r:id="rId3"/>
    <p:sldId id="310" r:id="rId4"/>
    <p:sldId id="305" r:id="rId5"/>
    <p:sldId id="311" r:id="rId6"/>
    <p:sldId id="322" r:id="rId7"/>
    <p:sldId id="323" r:id="rId8"/>
    <p:sldId id="312" r:id="rId9"/>
    <p:sldId id="324" r:id="rId10"/>
    <p:sldId id="307" r:id="rId11"/>
    <p:sldId id="325" r:id="rId12"/>
    <p:sldId id="308" r:id="rId13"/>
    <p:sldId id="313" r:id="rId14"/>
    <p:sldId id="309" r:id="rId15"/>
    <p:sldId id="314" r:id="rId16"/>
    <p:sldId id="315" r:id="rId17"/>
    <p:sldId id="316" r:id="rId18"/>
    <p:sldId id="317" r:id="rId19"/>
    <p:sldId id="318" r:id="rId20"/>
    <p:sldId id="319" r:id="rId21"/>
    <p:sldId id="320" r:id="rId22"/>
    <p:sldId id="321" r:id="rId23"/>
    <p:sldId id="285" r:id="rId24"/>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5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747" autoAdjust="0"/>
  </p:normalViewPr>
  <p:slideViewPr>
    <p:cSldViewPr>
      <p:cViewPr varScale="1">
        <p:scale>
          <a:sx n="55" d="100"/>
          <a:sy n="55" d="100"/>
        </p:scale>
        <p:origin x="894"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D1416C-C0AC-4078-A6C6-8F20BF37484F}" type="datetimeFigureOut">
              <a:rPr lang="es-ES" smtClean="0"/>
              <a:pPr/>
              <a:t>27/11/2018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D82065-D2CC-43C6-898D-25DDF0E32EF2}" type="slidenum">
              <a:rPr lang="es-ES" smtClean="0"/>
              <a:pPr/>
              <a:t>‹Nº›</a:t>
            </a:fld>
            <a:endParaRPr lang="es-ES"/>
          </a:p>
        </p:txBody>
      </p:sp>
    </p:spTree>
    <p:extLst>
      <p:ext uri="{BB962C8B-B14F-4D97-AF65-F5344CB8AC3E}">
        <p14:creationId xmlns:p14="http://schemas.microsoft.com/office/powerpoint/2010/main" val="4282300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2</a:t>
            </a:fld>
            <a:endParaRPr lang="es-ES"/>
          </a:p>
        </p:txBody>
      </p:sp>
    </p:spTree>
    <p:extLst>
      <p:ext uri="{BB962C8B-B14F-4D97-AF65-F5344CB8AC3E}">
        <p14:creationId xmlns:p14="http://schemas.microsoft.com/office/powerpoint/2010/main" val="352242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11</a:t>
            </a:fld>
            <a:endParaRPr lang="es-ES"/>
          </a:p>
        </p:txBody>
      </p:sp>
    </p:spTree>
    <p:extLst>
      <p:ext uri="{BB962C8B-B14F-4D97-AF65-F5344CB8AC3E}">
        <p14:creationId xmlns:p14="http://schemas.microsoft.com/office/powerpoint/2010/main" val="3466258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12</a:t>
            </a:fld>
            <a:endParaRPr lang="es-ES"/>
          </a:p>
        </p:txBody>
      </p:sp>
    </p:spTree>
    <p:extLst>
      <p:ext uri="{BB962C8B-B14F-4D97-AF65-F5344CB8AC3E}">
        <p14:creationId xmlns:p14="http://schemas.microsoft.com/office/powerpoint/2010/main" val="1680505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13</a:t>
            </a:fld>
            <a:endParaRPr lang="es-ES"/>
          </a:p>
        </p:txBody>
      </p:sp>
    </p:spTree>
    <p:extLst>
      <p:ext uri="{BB962C8B-B14F-4D97-AF65-F5344CB8AC3E}">
        <p14:creationId xmlns:p14="http://schemas.microsoft.com/office/powerpoint/2010/main" val="1407565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14</a:t>
            </a:fld>
            <a:endParaRPr lang="es-ES"/>
          </a:p>
        </p:txBody>
      </p:sp>
    </p:spTree>
    <p:extLst>
      <p:ext uri="{BB962C8B-B14F-4D97-AF65-F5344CB8AC3E}">
        <p14:creationId xmlns:p14="http://schemas.microsoft.com/office/powerpoint/2010/main" val="360202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a:p>
        </p:txBody>
      </p:sp>
      <p:sp>
        <p:nvSpPr>
          <p:cNvPr id="4" name="3 Marcador de número de diapositiva"/>
          <p:cNvSpPr>
            <a:spLocks noGrp="1"/>
          </p:cNvSpPr>
          <p:nvPr>
            <p:ph type="sldNum" sz="quarter" idx="10"/>
          </p:nvPr>
        </p:nvSpPr>
        <p:spPr/>
        <p:txBody>
          <a:bodyPr/>
          <a:lstStyle/>
          <a:p>
            <a:fld id="{38FAC1AD-B8C7-42F6-A973-6D9AEC0AE1A3}" type="slidenum">
              <a:rPr lang="es-ES" smtClean="0"/>
              <a:pPr/>
              <a:t>15</a:t>
            </a:fld>
            <a:endParaRPr lang="es-ES"/>
          </a:p>
        </p:txBody>
      </p:sp>
    </p:spTree>
    <p:extLst>
      <p:ext uri="{BB962C8B-B14F-4D97-AF65-F5344CB8AC3E}">
        <p14:creationId xmlns:p14="http://schemas.microsoft.com/office/powerpoint/2010/main" val="3764070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a:p>
        </p:txBody>
      </p:sp>
      <p:sp>
        <p:nvSpPr>
          <p:cNvPr id="4" name="3 Marcador de número de diapositiva"/>
          <p:cNvSpPr>
            <a:spLocks noGrp="1"/>
          </p:cNvSpPr>
          <p:nvPr>
            <p:ph type="sldNum" sz="quarter" idx="10"/>
          </p:nvPr>
        </p:nvSpPr>
        <p:spPr/>
        <p:txBody>
          <a:bodyPr/>
          <a:lstStyle/>
          <a:p>
            <a:fld id="{38FAC1AD-B8C7-42F6-A973-6D9AEC0AE1A3}" type="slidenum">
              <a:rPr lang="es-ES" smtClean="0"/>
              <a:pPr/>
              <a:t>16</a:t>
            </a:fld>
            <a:endParaRPr lang="es-ES"/>
          </a:p>
        </p:txBody>
      </p:sp>
    </p:spTree>
    <p:extLst>
      <p:ext uri="{BB962C8B-B14F-4D97-AF65-F5344CB8AC3E}">
        <p14:creationId xmlns:p14="http://schemas.microsoft.com/office/powerpoint/2010/main" val="2756334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a:p>
        </p:txBody>
      </p:sp>
      <p:sp>
        <p:nvSpPr>
          <p:cNvPr id="4" name="3 Marcador de número de diapositiva"/>
          <p:cNvSpPr>
            <a:spLocks noGrp="1"/>
          </p:cNvSpPr>
          <p:nvPr>
            <p:ph type="sldNum" sz="quarter" idx="10"/>
          </p:nvPr>
        </p:nvSpPr>
        <p:spPr/>
        <p:txBody>
          <a:bodyPr/>
          <a:lstStyle/>
          <a:p>
            <a:fld id="{38FAC1AD-B8C7-42F6-A973-6D9AEC0AE1A3}" type="slidenum">
              <a:rPr lang="es-ES" smtClean="0"/>
              <a:pPr/>
              <a:t>17</a:t>
            </a:fld>
            <a:endParaRPr lang="es-ES"/>
          </a:p>
        </p:txBody>
      </p:sp>
    </p:spTree>
    <p:extLst>
      <p:ext uri="{BB962C8B-B14F-4D97-AF65-F5344CB8AC3E}">
        <p14:creationId xmlns:p14="http://schemas.microsoft.com/office/powerpoint/2010/main" val="2361780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a:p>
        </p:txBody>
      </p:sp>
      <p:sp>
        <p:nvSpPr>
          <p:cNvPr id="4" name="3 Marcador de número de diapositiva"/>
          <p:cNvSpPr>
            <a:spLocks noGrp="1"/>
          </p:cNvSpPr>
          <p:nvPr>
            <p:ph type="sldNum" sz="quarter" idx="10"/>
          </p:nvPr>
        </p:nvSpPr>
        <p:spPr/>
        <p:txBody>
          <a:bodyPr/>
          <a:lstStyle/>
          <a:p>
            <a:fld id="{38FAC1AD-B8C7-42F6-A973-6D9AEC0AE1A3}" type="slidenum">
              <a:rPr lang="es-ES" smtClean="0"/>
              <a:pPr/>
              <a:t>18</a:t>
            </a:fld>
            <a:endParaRPr lang="es-ES"/>
          </a:p>
        </p:txBody>
      </p:sp>
    </p:spTree>
    <p:extLst>
      <p:ext uri="{BB962C8B-B14F-4D97-AF65-F5344CB8AC3E}">
        <p14:creationId xmlns:p14="http://schemas.microsoft.com/office/powerpoint/2010/main" val="3093315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a:p>
        </p:txBody>
      </p:sp>
      <p:sp>
        <p:nvSpPr>
          <p:cNvPr id="4" name="3 Marcador de número de diapositiva"/>
          <p:cNvSpPr>
            <a:spLocks noGrp="1"/>
          </p:cNvSpPr>
          <p:nvPr>
            <p:ph type="sldNum" sz="quarter" idx="10"/>
          </p:nvPr>
        </p:nvSpPr>
        <p:spPr/>
        <p:txBody>
          <a:bodyPr/>
          <a:lstStyle/>
          <a:p>
            <a:fld id="{38FAC1AD-B8C7-42F6-A973-6D9AEC0AE1A3}" type="slidenum">
              <a:rPr lang="es-ES" smtClean="0"/>
              <a:pPr/>
              <a:t>19</a:t>
            </a:fld>
            <a:endParaRPr lang="es-ES"/>
          </a:p>
        </p:txBody>
      </p:sp>
    </p:spTree>
    <p:extLst>
      <p:ext uri="{BB962C8B-B14F-4D97-AF65-F5344CB8AC3E}">
        <p14:creationId xmlns:p14="http://schemas.microsoft.com/office/powerpoint/2010/main" val="3575739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a:p>
        </p:txBody>
      </p:sp>
      <p:sp>
        <p:nvSpPr>
          <p:cNvPr id="4" name="3 Marcador de número de diapositiva"/>
          <p:cNvSpPr>
            <a:spLocks noGrp="1"/>
          </p:cNvSpPr>
          <p:nvPr>
            <p:ph type="sldNum" sz="quarter" idx="10"/>
          </p:nvPr>
        </p:nvSpPr>
        <p:spPr/>
        <p:txBody>
          <a:bodyPr/>
          <a:lstStyle/>
          <a:p>
            <a:fld id="{38FAC1AD-B8C7-42F6-A973-6D9AEC0AE1A3}" type="slidenum">
              <a:rPr lang="es-ES" smtClean="0"/>
              <a:pPr/>
              <a:t>20</a:t>
            </a:fld>
            <a:endParaRPr lang="es-ES"/>
          </a:p>
        </p:txBody>
      </p:sp>
    </p:spTree>
    <p:extLst>
      <p:ext uri="{BB962C8B-B14F-4D97-AF65-F5344CB8AC3E}">
        <p14:creationId xmlns:p14="http://schemas.microsoft.com/office/powerpoint/2010/main" val="319139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3</a:t>
            </a:fld>
            <a:endParaRPr lang="es-ES"/>
          </a:p>
        </p:txBody>
      </p:sp>
    </p:spTree>
    <p:extLst>
      <p:ext uri="{BB962C8B-B14F-4D97-AF65-F5344CB8AC3E}">
        <p14:creationId xmlns:p14="http://schemas.microsoft.com/office/powerpoint/2010/main" val="3161735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a:p>
        </p:txBody>
      </p:sp>
      <p:sp>
        <p:nvSpPr>
          <p:cNvPr id="4" name="3 Marcador de número de diapositiva"/>
          <p:cNvSpPr>
            <a:spLocks noGrp="1"/>
          </p:cNvSpPr>
          <p:nvPr>
            <p:ph type="sldNum" sz="quarter" idx="10"/>
          </p:nvPr>
        </p:nvSpPr>
        <p:spPr/>
        <p:txBody>
          <a:bodyPr/>
          <a:lstStyle/>
          <a:p>
            <a:fld id="{38FAC1AD-B8C7-42F6-A973-6D9AEC0AE1A3}" type="slidenum">
              <a:rPr lang="es-ES" smtClean="0"/>
              <a:pPr/>
              <a:t>21</a:t>
            </a:fld>
            <a:endParaRPr lang="es-ES"/>
          </a:p>
        </p:txBody>
      </p:sp>
    </p:spTree>
    <p:extLst>
      <p:ext uri="{BB962C8B-B14F-4D97-AF65-F5344CB8AC3E}">
        <p14:creationId xmlns:p14="http://schemas.microsoft.com/office/powerpoint/2010/main" val="773665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R"/>
          </a:p>
        </p:txBody>
      </p:sp>
      <p:sp>
        <p:nvSpPr>
          <p:cNvPr id="4" name="3 Marcador de número de diapositiva"/>
          <p:cNvSpPr>
            <a:spLocks noGrp="1"/>
          </p:cNvSpPr>
          <p:nvPr>
            <p:ph type="sldNum" sz="quarter" idx="10"/>
          </p:nvPr>
        </p:nvSpPr>
        <p:spPr/>
        <p:txBody>
          <a:bodyPr/>
          <a:lstStyle/>
          <a:p>
            <a:fld id="{38FAC1AD-B8C7-42F6-A973-6D9AEC0AE1A3}" type="slidenum">
              <a:rPr lang="es-ES" smtClean="0"/>
              <a:pPr/>
              <a:t>22</a:t>
            </a:fld>
            <a:endParaRPr lang="es-ES"/>
          </a:p>
        </p:txBody>
      </p:sp>
    </p:spTree>
    <p:extLst>
      <p:ext uri="{BB962C8B-B14F-4D97-AF65-F5344CB8AC3E}">
        <p14:creationId xmlns:p14="http://schemas.microsoft.com/office/powerpoint/2010/main" val="300530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4</a:t>
            </a:fld>
            <a:endParaRPr lang="es-ES"/>
          </a:p>
        </p:txBody>
      </p:sp>
    </p:spTree>
    <p:extLst>
      <p:ext uri="{BB962C8B-B14F-4D97-AF65-F5344CB8AC3E}">
        <p14:creationId xmlns:p14="http://schemas.microsoft.com/office/powerpoint/2010/main" val="2814830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5</a:t>
            </a:fld>
            <a:endParaRPr lang="es-ES"/>
          </a:p>
        </p:txBody>
      </p:sp>
    </p:spTree>
    <p:extLst>
      <p:ext uri="{BB962C8B-B14F-4D97-AF65-F5344CB8AC3E}">
        <p14:creationId xmlns:p14="http://schemas.microsoft.com/office/powerpoint/2010/main" val="3373666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6</a:t>
            </a:fld>
            <a:endParaRPr lang="es-ES"/>
          </a:p>
        </p:txBody>
      </p:sp>
    </p:spTree>
    <p:extLst>
      <p:ext uri="{BB962C8B-B14F-4D97-AF65-F5344CB8AC3E}">
        <p14:creationId xmlns:p14="http://schemas.microsoft.com/office/powerpoint/2010/main" val="897854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7</a:t>
            </a:fld>
            <a:endParaRPr lang="es-ES"/>
          </a:p>
        </p:txBody>
      </p:sp>
    </p:spTree>
    <p:extLst>
      <p:ext uri="{BB962C8B-B14F-4D97-AF65-F5344CB8AC3E}">
        <p14:creationId xmlns:p14="http://schemas.microsoft.com/office/powerpoint/2010/main" val="2235406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8</a:t>
            </a:fld>
            <a:endParaRPr lang="es-ES"/>
          </a:p>
        </p:txBody>
      </p:sp>
    </p:spTree>
    <p:extLst>
      <p:ext uri="{BB962C8B-B14F-4D97-AF65-F5344CB8AC3E}">
        <p14:creationId xmlns:p14="http://schemas.microsoft.com/office/powerpoint/2010/main" val="3137212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9</a:t>
            </a:fld>
            <a:endParaRPr lang="es-ES"/>
          </a:p>
        </p:txBody>
      </p:sp>
    </p:spTree>
    <p:extLst>
      <p:ext uri="{BB962C8B-B14F-4D97-AF65-F5344CB8AC3E}">
        <p14:creationId xmlns:p14="http://schemas.microsoft.com/office/powerpoint/2010/main" val="1078993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AE090698-9E7F-4196-BF77-4FC5B5E86431}" type="slidenum">
              <a:rPr lang="es-ES" smtClean="0"/>
              <a:pPr/>
              <a:t>10</a:t>
            </a:fld>
            <a:endParaRPr lang="es-ES"/>
          </a:p>
        </p:txBody>
      </p:sp>
    </p:spTree>
    <p:extLst>
      <p:ext uri="{BB962C8B-B14F-4D97-AF65-F5344CB8AC3E}">
        <p14:creationId xmlns:p14="http://schemas.microsoft.com/office/powerpoint/2010/main" val="569536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x-none"/>
              <a:t>Clic para editar título</a:t>
            </a:r>
            <a:endParaRPr lang="es-ES"/>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Haga clic para modificar el estilo de subtítulo del patrón</a:t>
            </a:r>
            <a:endParaRPr lang="es-ES"/>
          </a:p>
        </p:txBody>
      </p:sp>
      <p:sp>
        <p:nvSpPr>
          <p:cNvPr id="4" name="Marcador de fecha 3"/>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67659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 para editar título</a:t>
            </a:r>
            <a:endParaRPr lang="es-ES"/>
          </a:p>
        </p:txBody>
      </p:sp>
      <p:sp>
        <p:nvSpPr>
          <p:cNvPr id="3" name="Marcador de texto vertical 2"/>
          <p:cNvSpPr>
            <a:spLocks noGrp="1"/>
          </p:cNvSpPr>
          <p:nvPr>
            <p:ph type="body" orient="vert" idx="1"/>
          </p:nvPr>
        </p:nvSpPr>
        <p:spPr/>
        <p:txBody>
          <a:bodyPr vert="eaVert"/>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fecha 3"/>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616671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x-none"/>
              <a:t>Clic para editar título</a:t>
            </a:r>
            <a:endParaRPr lang="es-ES"/>
          </a:p>
        </p:txBody>
      </p:sp>
      <p:sp>
        <p:nvSpPr>
          <p:cNvPr id="3" name="Marcador de texto vertical 2"/>
          <p:cNvSpPr>
            <a:spLocks noGrp="1"/>
          </p:cNvSpPr>
          <p:nvPr>
            <p:ph type="body" orient="vert" idx="1"/>
          </p:nvPr>
        </p:nvSpPr>
        <p:spPr>
          <a:xfrm>
            <a:off x="609600" y="274639"/>
            <a:ext cx="8026400" cy="5851525"/>
          </a:xfrm>
        </p:spPr>
        <p:txBody>
          <a:bodyPr vert="eaVert"/>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fecha 3"/>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06016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 para editar título</a:t>
            </a:r>
            <a:endParaRPr lang="es-ES"/>
          </a:p>
        </p:txBody>
      </p:sp>
      <p:sp>
        <p:nvSpPr>
          <p:cNvPr id="3" name="Marcador de contenido 2"/>
          <p:cNvSpPr>
            <a:spLocks noGrp="1"/>
          </p:cNvSpPr>
          <p:nvPr>
            <p:ph idx="1"/>
          </p:nvPr>
        </p:nvSpPr>
        <p:spPr/>
        <p:txBody>
          <a:body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fecha 3"/>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62598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x-none"/>
              <a:t>Clic para editar título</a:t>
            </a:r>
            <a:endParaRPr lang="es-ES"/>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Haga clic para modificar el estilo de texto del patrón</a:t>
            </a:r>
          </a:p>
        </p:txBody>
      </p:sp>
      <p:sp>
        <p:nvSpPr>
          <p:cNvPr id="4" name="Marcador de fecha 3"/>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5" name="Marcador de pie de página 4"/>
          <p:cNvSpPr>
            <a:spLocks noGrp="1"/>
          </p:cNvSpPr>
          <p:nvPr>
            <p:ph type="ftr" sz="quarter" idx="11"/>
          </p:nvPr>
        </p:nvSpPr>
        <p:spPr/>
        <p:txBody>
          <a:bodyPr/>
          <a:lstStyle/>
          <a:p>
            <a:endParaRPr lang="es-ES">
              <a:solidFill>
                <a:prstClr val="black">
                  <a:tint val="75000"/>
                </a:prstClr>
              </a:solidFill>
            </a:endParaRPr>
          </a:p>
        </p:txBody>
      </p:sp>
      <p:sp>
        <p:nvSpPr>
          <p:cNvPr id="6" name="Marcador de número de diapositiva 5"/>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989642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 para editar título</a:t>
            </a:r>
            <a:endParaRPr lang="es-ES"/>
          </a:p>
        </p:txBody>
      </p:sp>
      <p:sp>
        <p:nvSpPr>
          <p:cNvPr id="3" name="Marcador de contenid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contenid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5" name="Marcador de fecha 4"/>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33785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x-none"/>
              <a:t>Clic para editar título</a:t>
            </a:r>
            <a:endParaRPr lang="es-ES"/>
          </a:p>
        </p:txBody>
      </p:sp>
      <p:sp>
        <p:nvSpPr>
          <p:cNvPr id="3" name="Marcador de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Haga clic para modificar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5" name="Marcador de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Haga clic para modificar el estilo de texto del patrón</a:t>
            </a:r>
          </a:p>
        </p:txBody>
      </p:sp>
      <p:sp>
        <p:nvSpPr>
          <p:cNvPr id="6" name="Marcador de conteni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7" name="Marcador de fecha 6"/>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8" name="Marcador de pie de página 7"/>
          <p:cNvSpPr>
            <a:spLocks noGrp="1"/>
          </p:cNvSpPr>
          <p:nvPr>
            <p:ph type="ftr" sz="quarter" idx="11"/>
          </p:nvPr>
        </p:nvSpPr>
        <p:spPr/>
        <p:txBody>
          <a:bodyPr/>
          <a:lstStyle/>
          <a:p>
            <a:endParaRPr lang="es-ES">
              <a:solidFill>
                <a:prstClr val="black">
                  <a:tint val="75000"/>
                </a:prstClr>
              </a:solidFill>
            </a:endParaRPr>
          </a:p>
        </p:txBody>
      </p:sp>
      <p:sp>
        <p:nvSpPr>
          <p:cNvPr id="9" name="Marcador de número de diapositiva 8"/>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258987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x-none"/>
              <a:t>Clic para editar título</a:t>
            </a:r>
            <a:endParaRPr lang="es-ES"/>
          </a:p>
        </p:txBody>
      </p:sp>
      <p:sp>
        <p:nvSpPr>
          <p:cNvPr id="3" name="Marcador de fecha 2"/>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4" name="Marcador de pie de página 3"/>
          <p:cNvSpPr>
            <a:spLocks noGrp="1"/>
          </p:cNvSpPr>
          <p:nvPr>
            <p:ph type="ftr" sz="quarter" idx="11"/>
          </p:nvPr>
        </p:nvSpPr>
        <p:spPr/>
        <p:txBody>
          <a:bodyPr/>
          <a:lstStyle/>
          <a:p>
            <a:endParaRPr lang="es-ES">
              <a:solidFill>
                <a:prstClr val="black">
                  <a:tint val="75000"/>
                </a:prstClr>
              </a:solidFill>
            </a:endParaRPr>
          </a:p>
        </p:txBody>
      </p:sp>
      <p:sp>
        <p:nvSpPr>
          <p:cNvPr id="5" name="Marcador de número de diapositiva 4"/>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26698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3" name="Marcador de pie de página 2"/>
          <p:cNvSpPr>
            <a:spLocks noGrp="1"/>
          </p:cNvSpPr>
          <p:nvPr>
            <p:ph type="ftr" sz="quarter" idx="11"/>
          </p:nvPr>
        </p:nvSpPr>
        <p:spPr/>
        <p:txBody>
          <a:bodyPr/>
          <a:lstStyle/>
          <a:p>
            <a:endParaRPr lang="es-ES">
              <a:solidFill>
                <a:prstClr val="black">
                  <a:tint val="75000"/>
                </a:prstClr>
              </a:solidFill>
            </a:endParaRPr>
          </a:p>
        </p:txBody>
      </p:sp>
      <p:sp>
        <p:nvSpPr>
          <p:cNvPr id="4" name="Marcador de número de diapositiva 3"/>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428409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x-none"/>
              <a:t>Clic para editar título</a:t>
            </a:r>
            <a:endParaRPr lang="es-ES"/>
          </a:p>
        </p:txBody>
      </p:sp>
      <p:sp>
        <p:nvSpPr>
          <p:cNvPr id="3" name="Marcador de conteni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Haga clic para modificar el estilo de texto del patrón</a:t>
            </a:r>
          </a:p>
        </p:txBody>
      </p:sp>
      <p:sp>
        <p:nvSpPr>
          <p:cNvPr id="5" name="Marcador de fecha 4"/>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330494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x-none"/>
              <a:t>Clic para editar título</a:t>
            </a:r>
            <a:endParaRPr lang="es-ES"/>
          </a:p>
        </p:txBody>
      </p:sp>
      <p:sp>
        <p:nvSpPr>
          <p:cNvPr id="3" name="Marcador de posición de imagen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Haga clic para modificar el estilo de texto del patrón</a:t>
            </a:r>
          </a:p>
        </p:txBody>
      </p:sp>
      <p:sp>
        <p:nvSpPr>
          <p:cNvPr id="5" name="Marcador de fecha 4"/>
          <p:cNvSpPr>
            <a:spLocks noGrp="1"/>
          </p:cNvSpPr>
          <p:nvPr>
            <p:ph type="dt" sz="half" idx="10"/>
          </p:nvPr>
        </p:nvSpPr>
        <p:spPr/>
        <p:txBody>
          <a:bodyPr/>
          <a:lstStyle/>
          <a:p>
            <a:fld id="{D81B5534-46A4-F94C-B6E2-81C4089E7BF5}" type="datetimeFigureOut">
              <a:rPr lang="es-ES" smtClean="0">
                <a:solidFill>
                  <a:prstClr val="black">
                    <a:tint val="75000"/>
                  </a:prstClr>
                </a:solidFill>
              </a:rPr>
              <a:pPr/>
              <a:t>27/11/2018</a:t>
            </a:fld>
            <a:endParaRPr lang="es-ES">
              <a:solidFill>
                <a:prstClr val="black">
                  <a:tint val="75000"/>
                </a:prstClr>
              </a:solidFill>
            </a:endParaRPr>
          </a:p>
        </p:txBody>
      </p:sp>
      <p:sp>
        <p:nvSpPr>
          <p:cNvPr id="6" name="Marcador de pie de página 5"/>
          <p:cNvSpPr>
            <a:spLocks noGrp="1"/>
          </p:cNvSpPr>
          <p:nvPr>
            <p:ph type="ftr" sz="quarter" idx="11"/>
          </p:nvPr>
        </p:nvSpPr>
        <p:spPr/>
        <p:txBody>
          <a:bodyPr/>
          <a:lstStyle/>
          <a:p>
            <a:endParaRPr lang="es-ES">
              <a:solidFill>
                <a:prstClr val="black">
                  <a:tint val="75000"/>
                </a:prstClr>
              </a:solidFill>
            </a:endParaRPr>
          </a:p>
        </p:txBody>
      </p:sp>
      <p:sp>
        <p:nvSpPr>
          <p:cNvPr id="7" name="Marcador de número de diapositiva 6"/>
          <p:cNvSpPr>
            <a:spLocks noGrp="1"/>
          </p:cNvSpPr>
          <p:nvPr>
            <p:ph type="sldNum" sz="quarter" idx="12"/>
          </p:nvPr>
        </p:nvSpPr>
        <p:spPr/>
        <p:txBody>
          <a:bodyPr/>
          <a:lstStyle/>
          <a:p>
            <a:fld id="{1EFB6AFE-28F9-0247-8F47-6CD88C777586}" type="slidenum">
              <a:rPr lang="es-ES" smtClean="0">
                <a:solidFill>
                  <a:prstClr val="black">
                    <a:tint val="75000"/>
                  </a:prstClr>
                </a:solidFill>
              </a:rPr>
              <a:pPr/>
              <a:t>‹Nº›</a:t>
            </a:fld>
            <a:endParaRPr lang="es-ES">
              <a:solidFill>
                <a:prstClr val="black">
                  <a:tint val="75000"/>
                </a:prstClr>
              </a:solidFill>
            </a:endParaRPr>
          </a:p>
        </p:txBody>
      </p:sp>
    </p:spTree>
    <p:extLst>
      <p:ext uri="{BB962C8B-B14F-4D97-AF65-F5344CB8AC3E}">
        <p14:creationId xmlns:p14="http://schemas.microsoft.com/office/powerpoint/2010/main" val="172063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x-none"/>
              <a:t>Clic para editar título</a:t>
            </a:r>
            <a:endParaRPr lang="es-ES"/>
          </a:p>
        </p:txBody>
      </p:sp>
      <p:sp>
        <p:nvSpPr>
          <p:cNvPr id="3" name="Marcador de texto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x-none"/>
              <a:t>Haga clic para modificar el estilo de texto del patrón</a:t>
            </a:r>
          </a:p>
          <a:p>
            <a:pPr lvl="1"/>
            <a:r>
              <a:rPr lang="x-none"/>
              <a:t>Segundo nivel</a:t>
            </a:r>
          </a:p>
          <a:p>
            <a:pPr lvl="2"/>
            <a:r>
              <a:rPr lang="x-none"/>
              <a:t>Tercer nivel</a:t>
            </a:r>
          </a:p>
          <a:p>
            <a:pPr lvl="3"/>
            <a:r>
              <a:rPr lang="x-none"/>
              <a:t>Cuarto nivel</a:t>
            </a:r>
          </a:p>
          <a:p>
            <a:pPr lvl="4"/>
            <a:r>
              <a:rPr lang="x-none"/>
              <a:t>Quinto nivel</a:t>
            </a:r>
            <a:endParaRPr lang="es-ES"/>
          </a:p>
        </p:txBody>
      </p:sp>
      <p:sp>
        <p:nvSpPr>
          <p:cNvPr id="4" name="Marcador de fech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D81B5534-46A4-F94C-B6E2-81C4089E7BF5}" type="datetimeFigureOut">
              <a:rPr lang="es-ES" smtClean="0">
                <a:solidFill>
                  <a:prstClr val="black">
                    <a:tint val="75000"/>
                  </a:prstClr>
                </a:solidFill>
              </a:rPr>
              <a:pPr defTabSz="457200"/>
              <a:t>27/11/2018</a:t>
            </a:fld>
            <a:endParaRPr lang="es-ES">
              <a:solidFill>
                <a:prstClr val="black">
                  <a:tint val="75000"/>
                </a:prstClr>
              </a:solidFill>
            </a:endParaRPr>
          </a:p>
        </p:txBody>
      </p:sp>
      <p:sp>
        <p:nvSpPr>
          <p:cNvPr id="5" name="Marcador de pie de página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s-ES">
              <a:solidFill>
                <a:prstClr val="black">
                  <a:tint val="75000"/>
                </a:prstClr>
              </a:solidFill>
            </a:endParaRPr>
          </a:p>
        </p:txBody>
      </p:sp>
      <p:sp>
        <p:nvSpPr>
          <p:cNvPr id="6" name="Marcador de número de diapositiva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1EFB6AFE-28F9-0247-8F47-6CD88C777586}" type="slidenum">
              <a:rPr lang="es-ES" smtClean="0">
                <a:solidFill>
                  <a:prstClr val="black">
                    <a:tint val="75000"/>
                  </a:prstClr>
                </a:solidFill>
              </a:rPr>
              <a:pPr defTabSz="457200"/>
              <a:t>‹Nº›</a:t>
            </a:fld>
            <a:endParaRPr lang="es-ES">
              <a:solidFill>
                <a:prstClr val="black">
                  <a:tint val="75000"/>
                </a:prstClr>
              </a:solidFill>
            </a:endParaRPr>
          </a:p>
        </p:txBody>
      </p:sp>
    </p:spTree>
    <p:extLst>
      <p:ext uri="{BB962C8B-B14F-4D97-AF65-F5344CB8AC3E}">
        <p14:creationId xmlns:p14="http://schemas.microsoft.com/office/powerpoint/2010/main" val="33082539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2" name="2 CuadroTexto"/>
          <p:cNvSpPr txBox="1">
            <a:spLocks noChangeArrowheads="1"/>
          </p:cNvSpPr>
          <p:nvPr/>
        </p:nvSpPr>
        <p:spPr bwMode="auto">
          <a:xfrm>
            <a:off x="4978220" y="5248275"/>
            <a:ext cx="5113337" cy="424732"/>
          </a:xfrm>
          <a:prstGeom prst="rect">
            <a:avLst/>
          </a:prstGeom>
          <a:noFill/>
          <a:ln w="9525">
            <a:noFill/>
            <a:miter lim="800000"/>
            <a:headEnd/>
            <a:tailEnd/>
          </a:ln>
        </p:spPr>
        <p:txBody>
          <a:bodyPr>
            <a:prstTxWarp prst="textNoShape">
              <a:avLst/>
            </a:prstTxWarp>
            <a:spAutoFit/>
          </a:bodyPr>
          <a:lstStyle/>
          <a:p>
            <a:pPr algn="ctr">
              <a:lnSpc>
                <a:spcPct val="90000"/>
              </a:lnSpc>
            </a:pPr>
            <a:r>
              <a:rPr lang="es-MX" sz="2400" dirty="0" err="1" smtClean="0">
                <a:solidFill>
                  <a:srgbClr val="002060"/>
                </a:solidFill>
                <a:latin typeface="Arial" pitchFamily="34" charset="0"/>
                <a:ea typeface="Arial" pitchFamily="81" charset="0"/>
                <a:cs typeface="Arial" pitchFamily="34" charset="0"/>
              </a:rPr>
              <a:t>Arlyne</a:t>
            </a:r>
            <a:r>
              <a:rPr lang="es-MX" sz="2400" dirty="0" smtClean="0">
                <a:solidFill>
                  <a:srgbClr val="002060"/>
                </a:solidFill>
                <a:latin typeface="Arial" pitchFamily="34" charset="0"/>
                <a:ea typeface="Arial" pitchFamily="81" charset="0"/>
                <a:cs typeface="Arial" pitchFamily="34" charset="0"/>
              </a:rPr>
              <a:t> Alfaro Araya</a:t>
            </a:r>
            <a:endParaRPr lang="es-CR" sz="2400" dirty="0">
              <a:solidFill>
                <a:srgbClr val="002060"/>
              </a:solidFill>
              <a:latin typeface="Arial" pitchFamily="34" charset="0"/>
              <a:ea typeface="Arial" pitchFamily="81" charset="0"/>
              <a:cs typeface="Arial" pitchFamily="34" charset="0"/>
            </a:endParaRPr>
          </a:p>
        </p:txBody>
      </p:sp>
      <p:sp>
        <p:nvSpPr>
          <p:cNvPr id="3" name="1 Título"/>
          <p:cNvSpPr txBox="1">
            <a:spLocks/>
          </p:cNvSpPr>
          <p:nvPr/>
        </p:nvSpPr>
        <p:spPr bwMode="auto">
          <a:xfrm>
            <a:off x="4417832" y="836614"/>
            <a:ext cx="6234113" cy="1470025"/>
          </a:xfrm>
          <a:prstGeom prst="rect">
            <a:avLst/>
          </a:prstGeom>
          <a:noFill/>
          <a:ln w="9525">
            <a:noFill/>
            <a:miter lim="800000"/>
            <a:headEnd/>
            <a:tailEnd/>
          </a:ln>
        </p:spPr>
        <p:txBody>
          <a:bodyPr anchor="ctr">
            <a:prstTxWarp prst="textNoShape">
              <a:avLst/>
            </a:prstTxWarp>
          </a:bodyPr>
          <a:lstStyle/>
          <a:p>
            <a:pPr algn="ctr"/>
            <a:r>
              <a:rPr lang="es-ES" sz="2000" dirty="0">
                <a:solidFill>
                  <a:srgbClr val="002060"/>
                </a:solidFill>
                <a:latin typeface="Arial" pitchFamily="34" charset="0"/>
                <a:ea typeface="Arial" pitchFamily="81" charset="0"/>
                <a:cs typeface="Arial" pitchFamily="34" charset="0"/>
              </a:rPr>
              <a:t>Universidad Estatal a Distancia</a:t>
            </a:r>
            <a:br>
              <a:rPr lang="es-ES" sz="2000" dirty="0">
                <a:solidFill>
                  <a:srgbClr val="002060"/>
                </a:solidFill>
                <a:latin typeface="Arial" pitchFamily="34" charset="0"/>
                <a:ea typeface="Arial" pitchFamily="81" charset="0"/>
                <a:cs typeface="Arial" pitchFamily="34" charset="0"/>
              </a:rPr>
            </a:br>
            <a:r>
              <a:rPr lang="es-ES" sz="2000" dirty="0">
                <a:solidFill>
                  <a:srgbClr val="002060"/>
                </a:solidFill>
                <a:latin typeface="Arial" pitchFamily="34" charset="0"/>
                <a:ea typeface="Arial" pitchFamily="81" charset="0"/>
                <a:cs typeface="Arial" pitchFamily="34" charset="0"/>
              </a:rPr>
              <a:t>Escuela Ciencias de la Administración</a:t>
            </a:r>
          </a:p>
          <a:p>
            <a:pPr algn="ctr"/>
            <a:r>
              <a:rPr lang="es-ES" sz="2000" dirty="0" smtClean="0">
                <a:solidFill>
                  <a:srgbClr val="002060"/>
                </a:solidFill>
                <a:latin typeface="Arial" pitchFamily="34" charset="0"/>
                <a:ea typeface="Arial" pitchFamily="81" charset="0"/>
                <a:cs typeface="Arial" pitchFamily="34" charset="0"/>
              </a:rPr>
              <a:t>Cátedra de Estadística</a:t>
            </a:r>
            <a:r>
              <a:rPr lang="es-ES" sz="2000" dirty="0">
                <a:solidFill>
                  <a:srgbClr val="002060"/>
                </a:solidFill>
                <a:latin typeface="Arial" pitchFamily="34" charset="0"/>
                <a:ea typeface="Arial" pitchFamily="81" charset="0"/>
                <a:cs typeface="Arial" pitchFamily="34" charset="0"/>
              </a:rPr>
              <a:t/>
            </a:r>
            <a:br>
              <a:rPr lang="es-ES" sz="2000" dirty="0">
                <a:solidFill>
                  <a:srgbClr val="002060"/>
                </a:solidFill>
                <a:latin typeface="Arial" pitchFamily="34" charset="0"/>
                <a:ea typeface="Arial" pitchFamily="81" charset="0"/>
                <a:cs typeface="Arial" pitchFamily="34" charset="0"/>
              </a:rPr>
            </a:br>
            <a:endParaRPr lang="es-ES" sz="2000" dirty="0">
              <a:solidFill>
                <a:srgbClr val="002060"/>
              </a:solidFill>
              <a:latin typeface="Arial" pitchFamily="34" charset="0"/>
              <a:ea typeface="Arial" pitchFamily="81" charset="0"/>
              <a:cs typeface="Arial" pitchFamily="34" charset="0"/>
            </a:endParaRPr>
          </a:p>
        </p:txBody>
      </p:sp>
      <p:sp>
        <p:nvSpPr>
          <p:cNvPr id="4" name="4 Marcador de contenido"/>
          <p:cNvSpPr txBox="1">
            <a:spLocks/>
          </p:cNvSpPr>
          <p:nvPr/>
        </p:nvSpPr>
        <p:spPr bwMode="auto">
          <a:xfrm>
            <a:off x="4552768" y="2775098"/>
            <a:ext cx="5940000" cy="1682598"/>
          </a:xfrm>
          <a:prstGeom prst="rect">
            <a:avLst/>
          </a:prstGeom>
          <a:noFill/>
          <a:ln w="9525">
            <a:noFill/>
            <a:miter lim="800000"/>
            <a:headEnd/>
            <a:tailEnd/>
          </a:ln>
        </p:spPr>
        <p:txBody>
          <a:bodyPr anchor="ctr">
            <a:prstTxWarp prst="textNoShape">
              <a:avLst/>
            </a:prstTxWarp>
          </a:bodyPr>
          <a:lstStyle/>
          <a:p>
            <a:pPr algn="ctr">
              <a:lnSpc>
                <a:spcPct val="90000"/>
              </a:lnSpc>
              <a:spcAft>
                <a:spcPts val="600"/>
              </a:spcAft>
              <a:defRPr/>
            </a:pPr>
            <a:r>
              <a:rPr lang="es-ES" sz="2600" b="1" dirty="0" smtClean="0">
                <a:solidFill>
                  <a:srgbClr val="0070C0"/>
                </a:solidFill>
                <a:latin typeface="Arial" pitchFamily="34" charset="0"/>
                <a:cs typeface="Arial" pitchFamily="34" charset="0"/>
              </a:rPr>
              <a:t>VIDEOTUTORÍA Estadística I</a:t>
            </a:r>
            <a:endParaRPr lang="es-ES" sz="2600" b="1" dirty="0">
              <a:solidFill>
                <a:srgbClr val="0070C0"/>
              </a:solidFill>
              <a:latin typeface="Arial" pitchFamily="34" charset="0"/>
              <a:cs typeface="Arial" pitchFamily="34" charset="0"/>
            </a:endParaRPr>
          </a:p>
          <a:p>
            <a:pPr algn="ctr">
              <a:lnSpc>
                <a:spcPct val="90000"/>
              </a:lnSpc>
              <a:defRPr/>
            </a:pPr>
            <a:r>
              <a:rPr lang="es-ES" sz="3000" b="1" dirty="0" smtClean="0">
                <a:solidFill>
                  <a:srgbClr val="002060"/>
                </a:solidFill>
                <a:latin typeface="Arial" pitchFamily="34" charset="0"/>
                <a:cs typeface="Arial" pitchFamily="34" charset="0"/>
              </a:rPr>
              <a:t>Capítulo </a:t>
            </a:r>
            <a:r>
              <a:rPr lang="es-ES" sz="3000" b="1" dirty="0">
                <a:solidFill>
                  <a:srgbClr val="002060"/>
                </a:solidFill>
                <a:latin typeface="Arial" pitchFamily="34" charset="0"/>
                <a:cs typeface="Arial" pitchFamily="34" charset="0"/>
              </a:rPr>
              <a:t>3</a:t>
            </a:r>
            <a:endParaRPr lang="es-ES" sz="3000" b="1" dirty="0" smtClean="0">
              <a:solidFill>
                <a:srgbClr val="002060"/>
              </a:solidFill>
              <a:latin typeface="Arial" pitchFamily="34" charset="0"/>
              <a:cs typeface="Arial" pitchFamily="34" charset="0"/>
            </a:endParaRPr>
          </a:p>
          <a:p>
            <a:pPr algn="ctr">
              <a:lnSpc>
                <a:spcPct val="90000"/>
              </a:lnSpc>
              <a:defRPr/>
            </a:pPr>
            <a:r>
              <a:rPr lang="es-MX" sz="3000" b="1" dirty="0" smtClean="0">
                <a:solidFill>
                  <a:srgbClr val="002060"/>
                </a:solidFill>
                <a:latin typeface="Arial" pitchFamily="34" charset="0"/>
                <a:ea typeface="Arial" pitchFamily="-88" charset="0"/>
                <a:cs typeface="Arial" pitchFamily="34" charset="0"/>
              </a:rPr>
              <a:t>El Cuestionario</a:t>
            </a:r>
            <a:endParaRPr lang="es-CR" sz="3000" b="1" dirty="0">
              <a:solidFill>
                <a:srgbClr val="002060"/>
              </a:solidFill>
              <a:latin typeface="Arial" pitchFamily="34" charset="0"/>
              <a:ea typeface="Arial" pitchFamily="-88" charset="0"/>
              <a:cs typeface="Arial" pitchFamily="34" charset="0"/>
            </a:endParaRPr>
          </a:p>
        </p:txBody>
      </p:sp>
    </p:spTree>
    <p:extLst>
      <p:ext uri="{BB962C8B-B14F-4D97-AF65-F5344CB8AC3E}">
        <p14:creationId xmlns:p14="http://schemas.microsoft.com/office/powerpoint/2010/main" val="3063383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r"/>
            <a:r>
              <a:rPr lang="es-MX" b="1" dirty="0" smtClean="0"/>
              <a:t>El Cuestionario</a:t>
            </a:r>
            <a:endParaRPr lang="es-ES" dirty="0"/>
          </a:p>
        </p:txBody>
      </p:sp>
      <p:sp>
        <p:nvSpPr>
          <p:cNvPr id="6" name="2 Marcador de contenido"/>
          <p:cNvSpPr>
            <a:spLocks noGrp="1"/>
          </p:cNvSpPr>
          <p:nvPr>
            <p:ph sz="quarter" idx="1"/>
          </p:nvPr>
        </p:nvSpPr>
        <p:spPr>
          <a:xfrm>
            <a:off x="911424" y="1447800"/>
            <a:ext cx="10945216" cy="4861520"/>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92500" lnSpcReduction="10000"/>
          </a:bodyPr>
          <a:lstStyle/>
          <a:p>
            <a:pPr marL="0" indent="0" algn="ctr" defTabSz="914400">
              <a:buNone/>
            </a:pPr>
            <a:r>
              <a:rPr lang="es-MX" sz="3500" b="1" dirty="0">
                <a:solidFill>
                  <a:srgbClr val="C00000"/>
                </a:solidFill>
              </a:rPr>
              <a:t>Tipo de preguntas según información que indagan</a:t>
            </a:r>
          </a:p>
          <a:p>
            <a:pPr marL="0" indent="0" algn="ctr" defTabSz="914400">
              <a:buNone/>
            </a:pPr>
            <a:endParaRPr lang="es-MX" b="1" dirty="0">
              <a:solidFill>
                <a:srgbClr val="C00000"/>
              </a:solidFill>
            </a:endParaRPr>
          </a:p>
          <a:p>
            <a:pPr algn="just" defTabSz="914400"/>
            <a:r>
              <a:rPr lang="es-MX" sz="2600" b="1" dirty="0">
                <a:solidFill>
                  <a:srgbClr val="002060"/>
                </a:solidFill>
              </a:rPr>
              <a:t>Hechos:  edad, profesión, número residentes en su vivienda etc.</a:t>
            </a:r>
          </a:p>
          <a:p>
            <a:pPr algn="just" defTabSz="914400"/>
            <a:r>
              <a:rPr lang="es-MX" sz="2600" b="1" dirty="0">
                <a:solidFill>
                  <a:srgbClr val="002060"/>
                </a:solidFill>
              </a:rPr>
              <a:t>Acción o comportamiento o conducta pasada: si ha realizado algo específico</a:t>
            </a:r>
          </a:p>
          <a:p>
            <a:pPr algn="just" defTabSz="914400"/>
            <a:r>
              <a:rPr lang="es-MX" sz="2600" b="1" dirty="0">
                <a:solidFill>
                  <a:srgbClr val="002060"/>
                </a:solidFill>
              </a:rPr>
              <a:t>Intención: cómo actuaría.</a:t>
            </a:r>
          </a:p>
          <a:p>
            <a:pPr algn="just" defTabSz="914400"/>
            <a:r>
              <a:rPr lang="es-MX" sz="2600" b="1" dirty="0">
                <a:solidFill>
                  <a:srgbClr val="002060"/>
                </a:solidFill>
              </a:rPr>
              <a:t>Opinión: lo que se piensa, no lo que sabe o hace.</a:t>
            </a:r>
          </a:p>
          <a:p>
            <a:pPr algn="just" defTabSz="914400"/>
            <a:r>
              <a:rPr lang="es-MX" sz="2600" b="1" dirty="0">
                <a:solidFill>
                  <a:srgbClr val="002060"/>
                </a:solidFill>
              </a:rPr>
              <a:t>Actitudes: evalúa orientaciones de la personalidad de los sujetos hacia objetos, productos, personas, etc.</a:t>
            </a:r>
          </a:p>
          <a:p>
            <a:pPr algn="just" defTabSz="914400"/>
            <a:r>
              <a:rPr lang="es-MX" sz="2600" b="1" dirty="0">
                <a:solidFill>
                  <a:srgbClr val="002060"/>
                </a:solidFill>
              </a:rPr>
              <a:t>Test: varias preguntas que combinadas obtiene índice o puntaje. Indirectas para obtener determinada información.</a:t>
            </a:r>
          </a:p>
          <a:p>
            <a:pPr algn="just" defTabSz="914400"/>
            <a:r>
              <a:rPr lang="es-MX" sz="2600" b="1" dirty="0">
                <a:solidFill>
                  <a:srgbClr val="002060"/>
                </a:solidFill>
              </a:rPr>
              <a:t>Filtro: determina si continúa con las siguientes preguntas.</a:t>
            </a:r>
          </a:p>
          <a:p>
            <a:pPr marL="0" indent="0" algn="just" defTabSz="914400">
              <a:buNone/>
            </a:pPr>
            <a:endParaRPr lang="es-MX" sz="3100" b="1" dirty="0">
              <a:solidFill>
                <a:srgbClr val="002060"/>
              </a:solidFill>
            </a:endParaRPr>
          </a:p>
          <a:p>
            <a:pPr marL="0" indent="0" algn="just" defTabSz="914400">
              <a:buNone/>
            </a:pPr>
            <a:endParaRPr lang="es-MX" sz="3100" b="1" dirty="0">
              <a:solidFill>
                <a:srgbClr val="002060"/>
              </a:solidFill>
            </a:endParaRPr>
          </a:p>
          <a:p>
            <a:pPr marL="0" indent="0" algn="ctr" defTabSz="914400">
              <a:buNone/>
            </a:pPr>
            <a:endParaRPr lang="es-ES" b="1" dirty="0">
              <a:solidFill>
                <a:srgbClr val="C00000"/>
              </a:solidFill>
            </a:endParaRPr>
          </a:p>
        </p:txBody>
      </p:sp>
    </p:spTree>
    <p:extLst>
      <p:ext uri="{BB962C8B-B14F-4D97-AF65-F5344CB8AC3E}">
        <p14:creationId xmlns:p14="http://schemas.microsoft.com/office/powerpoint/2010/main" val="14556739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38400" y="274638"/>
            <a:ext cx="7772400" cy="778098"/>
          </a:xfrm>
        </p:spPr>
        <p:txBody>
          <a:bodyPr>
            <a:normAutofit/>
          </a:bodyPr>
          <a:lstStyle/>
          <a:p>
            <a:pPr algn="r"/>
            <a:r>
              <a:rPr lang="es-MX" b="1" dirty="0" smtClean="0"/>
              <a:t>El Cuestionario</a:t>
            </a:r>
            <a:endParaRPr lang="es-ES" dirty="0"/>
          </a:p>
        </p:txBody>
      </p:sp>
      <p:pic>
        <p:nvPicPr>
          <p:cNvPr id="7" name="Marcador de contenido 6"/>
          <p:cNvPicPr>
            <a:picLocks noGrp="1" noChangeAspect="1"/>
          </p:cNvPicPr>
          <p:nvPr>
            <p:ph idx="1"/>
          </p:nvPr>
        </p:nvPicPr>
        <p:blipFill>
          <a:blip r:embed="rId3"/>
          <a:stretch>
            <a:fillRect/>
          </a:stretch>
        </p:blipFill>
        <p:spPr>
          <a:xfrm>
            <a:off x="551384" y="1772816"/>
            <a:ext cx="10441160" cy="3151232"/>
          </a:xfrm>
          <a:prstGeom prst="rect">
            <a:avLst/>
          </a:prstGeom>
        </p:spPr>
      </p:pic>
      <p:sp>
        <p:nvSpPr>
          <p:cNvPr id="8" name="CuadroTexto 7"/>
          <p:cNvSpPr txBox="1"/>
          <p:nvPr/>
        </p:nvSpPr>
        <p:spPr>
          <a:xfrm rot="20074221">
            <a:off x="9241996" y="1736198"/>
            <a:ext cx="1112805" cy="400110"/>
          </a:xfrm>
          <a:prstGeom prst="rect">
            <a:avLst/>
          </a:prstGeom>
          <a:noFill/>
        </p:spPr>
        <p:txBody>
          <a:bodyPr wrap="none" rtlCol="0">
            <a:spAutoFit/>
          </a:bodyPr>
          <a:lstStyle/>
          <a:p>
            <a:r>
              <a:rPr lang="es-CR" sz="2000" b="1" dirty="0" smtClean="0"/>
              <a:t>Hechos</a:t>
            </a:r>
            <a:endParaRPr lang="es-CR" sz="2000" b="1" dirty="0"/>
          </a:p>
        </p:txBody>
      </p:sp>
      <p:sp>
        <p:nvSpPr>
          <p:cNvPr id="6" name="CuadroTexto 5"/>
          <p:cNvSpPr txBox="1"/>
          <p:nvPr/>
        </p:nvSpPr>
        <p:spPr>
          <a:xfrm rot="20074221">
            <a:off x="10311314" y="2712269"/>
            <a:ext cx="1152880" cy="400110"/>
          </a:xfrm>
          <a:prstGeom prst="rect">
            <a:avLst/>
          </a:prstGeom>
          <a:noFill/>
        </p:spPr>
        <p:txBody>
          <a:bodyPr wrap="none" rtlCol="0">
            <a:spAutoFit/>
          </a:bodyPr>
          <a:lstStyle/>
          <a:p>
            <a:r>
              <a:rPr lang="es-CR" sz="2000" b="1" dirty="0" smtClean="0"/>
              <a:t>Opinión</a:t>
            </a:r>
            <a:endParaRPr lang="es-CR" sz="2000" b="1" dirty="0"/>
          </a:p>
        </p:txBody>
      </p:sp>
    </p:spTree>
    <p:extLst>
      <p:ext uri="{BB962C8B-B14F-4D97-AF65-F5344CB8AC3E}">
        <p14:creationId xmlns:p14="http://schemas.microsoft.com/office/powerpoint/2010/main" val="13851212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r"/>
            <a:r>
              <a:rPr lang="es-MX" b="1" dirty="0" smtClean="0"/>
              <a:t>El Cuestionario</a:t>
            </a:r>
            <a:endParaRPr lang="es-ES" dirty="0"/>
          </a:p>
        </p:txBody>
      </p:sp>
      <p:sp>
        <p:nvSpPr>
          <p:cNvPr id="6" name="2 Marcador de contenido"/>
          <p:cNvSpPr>
            <a:spLocks noGrp="1"/>
          </p:cNvSpPr>
          <p:nvPr>
            <p:ph sz="quarter" idx="1"/>
          </p:nvPr>
        </p:nvSpPr>
        <p:spPr>
          <a:xfrm>
            <a:off x="1415480" y="1447800"/>
            <a:ext cx="10369152" cy="5077544"/>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55000" lnSpcReduction="20000"/>
          </a:bodyPr>
          <a:lstStyle/>
          <a:p>
            <a:pPr marL="0" indent="0" algn="ctr" defTabSz="914400">
              <a:buNone/>
            </a:pPr>
            <a:r>
              <a:rPr lang="es-MX" sz="5800" b="1" dirty="0">
                <a:solidFill>
                  <a:srgbClr val="C00000"/>
                </a:solidFill>
              </a:rPr>
              <a:t>Consideraciones adicionales</a:t>
            </a:r>
          </a:p>
          <a:p>
            <a:pPr marL="0" indent="0" algn="ctr" defTabSz="914400">
              <a:buNone/>
            </a:pPr>
            <a:endParaRPr lang="es-MX" sz="3800" b="1" dirty="0">
              <a:solidFill>
                <a:srgbClr val="C00000"/>
              </a:solidFill>
            </a:endParaRPr>
          </a:p>
          <a:p>
            <a:pPr algn="just" defTabSz="914400"/>
            <a:r>
              <a:rPr lang="es-MX" sz="4400" b="1" dirty="0">
                <a:solidFill>
                  <a:srgbClr val="002060"/>
                </a:solidFill>
              </a:rPr>
              <a:t>Orden de las preguntas: </a:t>
            </a:r>
            <a:r>
              <a:rPr lang="es-MX" sz="4400" b="1" dirty="0" smtClean="0">
                <a:solidFill>
                  <a:srgbClr val="002060"/>
                </a:solidFill>
              </a:rPr>
              <a:t>Puede darse contaminación cuando una o varias preguntas pueden influir en la respuesta de otras posteriores. Cuando se requiere hacer preguntas delicadas (de índole personal) se debe primero hacer algunas  </a:t>
            </a:r>
            <a:r>
              <a:rPr lang="es-MX" sz="4400" b="1" dirty="0">
                <a:solidFill>
                  <a:srgbClr val="002060"/>
                </a:solidFill>
              </a:rPr>
              <a:t>preguntas de </a:t>
            </a:r>
            <a:r>
              <a:rPr lang="es-MX" sz="4400" b="1" dirty="0" smtClean="0">
                <a:solidFill>
                  <a:srgbClr val="002060"/>
                </a:solidFill>
              </a:rPr>
              <a:t>calentamiento generales y colocar las delicadas al final.</a:t>
            </a:r>
          </a:p>
          <a:p>
            <a:pPr algn="just" defTabSz="914400"/>
            <a:endParaRPr lang="es-MX" sz="4400" b="1" dirty="0">
              <a:solidFill>
                <a:srgbClr val="002060"/>
              </a:solidFill>
            </a:endParaRPr>
          </a:p>
          <a:p>
            <a:pPr algn="just" defTabSz="914400"/>
            <a:r>
              <a:rPr lang="es-MX" sz="4400" b="1" dirty="0">
                <a:solidFill>
                  <a:srgbClr val="002060"/>
                </a:solidFill>
              </a:rPr>
              <a:t>Número de preguntas: </a:t>
            </a:r>
            <a:r>
              <a:rPr lang="es-MX" sz="4400" b="1" dirty="0" smtClean="0">
                <a:solidFill>
                  <a:srgbClr val="002060"/>
                </a:solidFill>
              </a:rPr>
              <a:t>Iniciar con preguntas </a:t>
            </a:r>
            <a:r>
              <a:rPr lang="es-MX" sz="4400" b="1" dirty="0">
                <a:solidFill>
                  <a:srgbClr val="002060"/>
                </a:solidFill>
              </a:rPr>
              <a:t>generales </a:t>
            </a:r>
            <a:r>
              <a:rPr lang="es-MX" sz="4400" b="1" dirty="0" smtClean="0">
                <a:solidFill>
                  <a:srgbClr val="002060"/>
                </a:solidFill>
              </a:rPr>
              <a:t>para llegar a las  </a:t>
            </a:r>
            <a:r>
              <a:rPr lang="es-MX" sz="4400" b="1" dirty="0">
                <a:solidFill>
                  <a:srgbClr val="002060"/>
                </a:solidFill>
              </a:rPr>
              <a:t>específicas. </a:t>
            </a:r>
            <a:r>
              <a:rPr lang="es-MX" sz="4400" b="1" dirty="0" smtClean="0">
                <a:solidFill>
                  <a:srgbClr val="002060"/>
                </a:solidFill>
              </a:rPr>
              <a:t>Medir la duración del cuestionario.</a:t>
            </a:r>
          </a:p>
          <a:p>
            <a:pPr algn="just" defTabSz="914400"/>
            <a:endParaRPr lang="es-MX" sz="4400" b="1" dirty="0">
              <a:solidFill>
                <a:srgbClr val="002060"/>
              </a:solidFill>
            </a:endParaRPr>
          </a:p>
          <a:p>
            <a:pPr algn="just" defTabSz="914400"/>
            <a:r>
              <a:rPr lang="es-MX" sz="4400" b="1" dirty="0">
                <a:solidFill>
                  <a:srgbClr val="002060"/>
                </a:solidFill>
              </a:rPr>
              <a:t>Redacción de las preguntas: simples, no ambiguas. No usar preguntas bidimensionales ni en términos negativos. Preguntas neutrales</a:t>
            </a:r>
            <a:r>
              <a:rPr lang="es-MX" sz="4400" b="1" dirty="0" smtClean="0">
                <a:solidFill>
                  <a:srgbClr val="002060"/>
                </a:solidFill>
              </a:rPr>
              <a:t>.</a:t>
            </a:r>
          </a:p>
          <a:p>
            <a:pPr algn="just" defTabSz="914400"/>
            <a:endParaRPr lang="es-MX" sz="4400" b="1" dirty="0">
              <a:solidFill>
                <a:srgbClr val="002060"/>
              </a:solidFill>
            </a:endParaRPr>
          </a:p>
          <a:p>
            <a:pPr marL="0" indent="0" algn="ctr" defTabSz="914400">
              <a:buNone/>
            </a:pPr>
            <a:endParaRPr lang="es-MX" sz="3800" b="1" dirty="0">
              <a:solidFill>
                <a:srgbClr val="C00000"/>
              </a:solidFill>
            </a:endParaRPr>
          </a:p>
          <a:p>
            <a:pPr marL="0" indent="0" algn="ctr" defTabSz="914400">
              <a:buNone/>
            </a:pPr>
            <a:endParaRPr lang="es-MX" sz="3800" b="1" dirty="0">
              <a:solidFill>
                <a:srgbClr val="C00000"/>
              </a:solidFill>
            </a:endParaRPr>
          </a:p>
          <a:p>
            <a:pPr marL="0" indent="0" algn="ctr" defTabSz="914400">
              <a:buNone/>
            </a:pPr>
            <a:endParaRPr lang="es-MX" sz="3800" b="1" dirty="0">
              <a:solidFill>
                <a:srgbClr val="C00000"/>
              </a:solidFill>
            </a:endParaRPr>
          </a:p>
          <a:p>
            <a:pPr marL="0" indent="0" algn="ctr" defTabSz="914400">
              <a:buNone/>
            </a:pPr>
            <a:endParaRPr lang="es-MX" sz="3800" b="1" dirty="0">
              <a:solidFill>
                <a:srgbClr val="C00000"/>
              </a:solidFill>
            </a:endParaRPr>
          </a:p>
          <a:p>
            <a:pPr marL="0" indent="0" algn="ctr" defTabSz="914400">
              <a:buNone/>
            </a:pPr>
            <a:endParaRPr lang="es-ES" sz="3800" b="1" dirty="0">
              <a:solidFill>
                <a:srgbClr val="C00000"/>
              </a:solidFill>
            </a:endParaRPr>
          </a:p>
        </p:txBody>
      </p:sp>
    </p:spTree>
    <p:extLst>
      <p:ext uri="{BB962C8B-B14F-4D97-AF65-F5344CB8AC3E}">
        <p14:creationId xmlns:p14="http://schemas.microsoft.com/office/powerpoint/2010/main" val="1537366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r"/>
            <a:r>
              <a:rPr lang="es-MX" b="1" dirty="0" smtClean="0"/>
              <a:t>El Cuestionario</a:t>
            </a:r>
            <a:endParaRPr lang="es-ES" dirty="0"/>
          </a:p>
        </p:txBody>
      </p:sp>
      <p:sp>
        <p:nvSpPr>
          <p:cNvPr id="6" name="2 Marcador de contenido"/>
          <p:cNvSpPr>
            <a:spLocks noGrp="1"/>
          </p:cNvSpPr>
          <p:nvPr>
            <p:ph sz="quarter" idx="1"/>
          </p:nvPr>
        </p:nvSpPr>
        <p:spPr>
          <a:xfrm>
            <a:off x="1415480" y="1447800"/>
            <a:ext cx="10081120" cy="5077544"/>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0" indent="0" algn="ctr" defTabSz="914400">
              <a:buNone/>
            </a:pPr>
            <a:r>
              <a:rPr lang="es-MX" b="1" dirty="0">
                <a:solidFill>
                  <a:srgbClr val="C00000"/>
                </a:solidFill>
              </a:rPr>
              <a:t>Consideraciones </a:t>
            </a:r>
            <a:r>
              <a:rPr lang="es-MX" b="1" dirty="0" smtClean="0">
                <a:solidFill>
                  <a:srgbClr val="C00000"/>
                </a:solidFill>
              </a:rPr>
              <a:t>adicionales</a:t>
            </a:r>
          </a:p>
          <a:p>
            <a:pPr marL="0" indent="0" algn="ctr" defTabSz="914400">
              <a:buNone/>
            </a:pPr>
            <a:endParaRPr lang="es-MX" b="1" dirty="0">
              <a:solidFill>
                <a:srgbClr val="C00000"/>
              </a:solidFill>
            </a:endParaRPr>
          </a:p>
          <a:p>
            <a:pPr algn="just" defTabSz="914400"/>
            <a:r>
              <a:rPr lang="es-MX" sz="2400" b="1" dirty="0">
                <a:solidFill>
                  <a:srgbClr val="002060"/>
                </a:solidFill>
              </a:rPr>
              <a:t>Instrucciones para el entrevistador: letra grande</a:t>
            </a:r>
          </a:p>
          <a:p>
            <a:pPr algn="just" defTabSz="914400"/>
            <a:endParaRPr lang="es-MX" sz="2400" b="1" dirty="0" smtClean="0">
              <a:solidFill>
                <a:srgbClr val="002060"/>
              </a:solidFill>
            </a:endParaRPr>
          </a:p>
          <a:p>
            <a:pPr algn="just" defTabSz="914400"/>
            <a:r>
              <a:rPr lang="es-MX" sz="2400" b="1" dirty="0" smtClean="0">
                <a:solidFill>
                  <a:srgbClr val="002060"/>
                </a:solidFill>
              </a:rPr>
              <a:t>Técnica </a:t>
            </a:r>
            <a:r>
              <a:rPr lang="es-MX" sz="2400" b="1" dirty="0">
                <a:solidFill>
                  <a:srgbClr val="002060"/>
                </a:solidFill>
              </a:rPr>
              <a:t>de recolección de </a:t>
            </a:r>
            <a:r>
              <a:rPr lang="es-MX" sz="2400" b="1" dirty="0" smtClean="0">
                <a:solidFill>
                  <a:srgbClr val="002060"/>
                </a:solidFill>
              </a:rPr>
              <a:t>datos</a:t>
            </a:r>
            <a:r>
              <a:rPr lang="es-MX" sz="2400" b="1" dirty="0">
                <a:solidFill>
                  <a:srgbClr val="002060"/>
                </a:solidFill>
              </a:rPr>
              <a:t>:</a:t>
            </a:r>
          </a:p>
          <a:p>
            <a:pPr lvl="1" algn="just" defTabSz="914400"/>
            <a:r>
              <a:rPr lang="es-MX" sz="2200" b="1" dirty="0">
                <a:solidFill>
                  <a:srgbClr val="002060"/>
                </a:solidFill>
              </a:rPr>
              <a:t>Introducción: explicación de los propósitos y </a:t>
            </a:r>
            <a:r>
              <a:rPr lang="es-MX" sz="2200" b="1" dirty="0" smtClean="0">
                <a:solidFill>
                  <a:srgbClr val="002060"/>
                </a:solidFill>
              </a:rPr>
              <a:t>solicitar </a:t>
            </a:r>
            <a:r>
              <a:rPr lang="es-MX" sz="2200" b="1" dirty="0">
                <a:solidFill>
                  <a:srgbClr val="002060"/>
                </a:solidFill>
              </a:rPr>
              <a:t>colaboración.</a:t>
            </a:r>
          </a:p>
          <a:p>
            <a:pPr lvl="1" algn="just" defTabSz="914400"/>
            <a:endParaRPr lang="es-MX" sz="2000" b="1" dirty="0">
              <a:solidFill>
                <a:srgbClr val="002060"/>
              </a:solidFill>
            </a:endParaRPr>
          </a:p>
          <a:p>
            <a:pPr algn="just" defTabSz="914400"/>
            <a:r>
              <a:rPr lang="es-MX" sz="2400" b="1" dirty="0">
                <a:solidFill>
                  <a:srgbClr val="002060"/>
                </a:solidFill>
              </a:rPr>
              <a:t>Hacer prueba del cuestionario: se aplica a muestra de la población, determinar posibles respuestas a las preguntas abiertas.</a:t>
            </a:r>
          </a:p>
          <a:p>
            <a:pPr marL="0" indent="0" algn="ctr" defTabSz="914400">
              <a:buNone/>
            </a:pPr>
            <a:endParaRPr lang="es-MX" sz="3800" b="1" dirty="0">
              <a:solidFill>
                <a:srgbClr val="C00000"/>
              </a:solidFill>
            </a:endParaRPr>
          </a:p>
          <a:p>
            <a:pPr marL="0" indent="0" algn="ctr" defTabSz="914400">
              <a:buNone/>
            </a:pPr>
            <a:endParaRPr lang="es-MX" sz="3800" b="1" dirty="0">
              <a:solidFill>
                <a:srgbClr val="C00000"/>
              </a:solidFill>
            </a:endParaRPr>
          </a:p>
          <a:p>
            <a:pPr marL="0" indent="0" algn="ctr" defTabSz="914400">
              <a:buNone/>
            </a:pPr>
            <a:endParaRPr lang="es-MX" sz="3800" b="1" dirty="0">
              <a:solidFill>
                <a:srgbClr val="C00000"/>
              </a:solidFill>
            </a:endParaRPr>
          </a:p>
          <a:p>
            <a:pPr marL="0" indent="0" algn="ctr" defTabSz="914400">
              <a:buNone/>
            </a:pPr>
            <a:endParaRPr lang="es-MX" sz="3800" b="1" dirty="0">
              <a:solidFill>
                <a:srgbClr val="C00000"/>
              </a:solidFill>
            </a:endParaRPr>
          </a:p>
          <a:p>
            <a:pPr marL="0" indent="0" algn="ctr" defTabSz="914400">
              <a:buNone/>
            </a:pPr>
            <a:endParaRPr lang="es-ES" sz="3800" b="1" dirty="0">
              <a:solidFill>
                <a:srgbClr val="C00000"/>
              </a:solidFill>
            </a:endParaRPr>
          </a:p>
        </p:txBody>
      </p:sp>
    </p:spTree>
    <p:extLst>
      <p:ext uri="{BB962C8B-B14F-4D97-AF65-F5344CB8AC3E}">
        <p14:creationId xmlns:p14="http://schemas.microsoft.com/office/powerpoint/2010/main" val="1522504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r"/>
            <a:r>
              <a:rPr lang="es-MX" b="1" dirty="0" smtClean="0"/>
              <a:t>El Cuestionario</a:t>
            </a:r>
            <a:endParaRPr lang="es-ES" dirty="0"/>
          </a:p>
        </p:txBody>
      </p:sp>
      <p:sp>
        <p:nvSpPr>
          <p:cNvPr id="6" name="2 Marcador de contenido"/>
          <p:cNvSpPr>
            <a:spLocks noGrp="1"/>
          </p:cNvSpPr>
          <p:nvPr>
            <p:ph sz="quarter" idx="1"/>
          </p:nvPr>
        </p:nvSpPr>
        <p:spPr>
          <a:xfrm>
            <a:off x="983432" y="1600201"/>
            <a:ext cx="10598968" cy="4525963"/>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92500" lnSpcReduction="10000"/>
          </a:bodyPr>
          <a:lstStyle/>
          <a:p>
            <a:pPr marL="0" indent="0" algn="ctr" defTabSz="914400">
              <a:buNone/>
            </a:pPr>
            <a:r>
              <a:rPr lang="es-MX" b="1" dirty="0">
                <a:solidFill>
                  <a:srgbClr val="C00000"/>
                </a:solidFill>
              </a:rPr>
              <a:t>Procesamiento de los datos</a:t>
            </a:r>
          </a:p>
          <a:p>
            <a:pPr marL="0" indent="0" algn="ctr" defTabSz="914400">
              <a:buNone/>
            </a:pPr>
            <a:endParaRPr lang="es-MX" b="1" dirty="0">
              <a:solidFill>
                <a:srgbClr val="C00000"/>
              </a:solidFill>
            </a:endParaRPr>
          </a:p>
          <a:p>
            <a:pPr marL="0" indent="0" algn="just" defTabSz="914400">
              <a:buNone/>
            </a:pPr>
            <a:r>
              <a:rPr lang="es-MX" sz="2600" b="1" dirty="0">
                <a:solidFill>
                  <a:srgbClr val="002060"/>
                </a:solidFill>
              </a:rPr>
              <a:t>Revisión:  si está completo, letra legible, detectar </a:t>
            </a:r>
            <a:r>
              <a:rPr lang="es-MX" sz="2600" b="1" dirty="0" smtClean="0">
                <a:solidFill>
                  <a:srgbClr val="002060"/>
                </a:solidFill>
              </a:rPr>
              <a:t>incoherencias</a:t>
            </a:r>
          </a:p>
          <a:p>
            <a:pPr marL="0" indent="0" algn="just" defTabSz="914400">
              <a:buNone/>
            </a:pPr>
            <a:endParaRPr lang="es-MX" sz="2600" b="1" dirty="0">
              <a:solidFill>
                <a:srgbClr val="002060"/>
              </a:solidFill>
            </a:endParaRPr>
          </a:p>
          <a:p>
            <a:pPr marL="0" indent="0" algn="just" defTabSz="914400">
              <a:buNone/>
            </a:pPr>
            <a:r>
              <a:rPr lang="es-MX" sz="2600" b="1" dirty="0">
                <a:solidFill>
                  <a:srgbClr val="002060"/>
                </a:solidFill>
              </a:rPr>
              <a:t>Crítica:  revisa coherencia en las respuestas</a:t>
            </a:r>
            <a:r>
              <a:rPr lang="es-MX" sz="2600" b="1" dirty="0" smtClean="0">
                <a:solidFill>
                  <a:srgbClr val="002060"/>
                </a:solidFill>
              </a:rPr>
              <a:t>.</a:t>
            </a:r>
          </a:p>
          <a:p>
            <a:pPr marL="0" indent="0" algn="just" defTabSz="914400">
              <a:buNone/>
            </a:pPr>
            <a:endParaRPr lang="es-MX" sz="2600" b="1" dirty="0">
              <a:solidFill>
                <a:srgbClr val="002060"/>
              </a:solidFill>
            </a:endParaRPr>
          </a:p>
          <a:p>
            <a:pPr marL="0" indent="0" algn="just" defTabSz="914400">
              <a:buNone/>
            </a:pPr>
            <a:r>
              <a:rPr lang="es-MX" sz="2600" b="1" dirty="0">
                <a:solidFill>
                  <a:srgbClr val="002060"/>
                </a:solidFill>
              </a:rPr>
              <a:t>Codificación y tabulación de los datos: Todas las respuestas se traducen a códigos, manual de códigos</a:t>
            </a:r>
            <a:r>
              <a:rPr lang="es-MX" sz="2600" b="1" dirty="0" smtClean="0">
                <a:solidFill>
                  <a:srgbClr val="002060"/>
                </a:solidFill>
              </a:rPr>
              <a:t>.</a:t>
            </a:r>
            <a:r>
              <a:rPr lang="es-MX" sz="2600" b="1" dirty="0">
                <a:solidFill>
                  <a:srgbClr val="002060"/>
                </a:solidFill>
              </a:rPr>
              <a:t> Respuestas </a:t>
            </a:r>
            <a:r>
              <a:rPr lang="es-MX" sz="2600" b="1" dirty="0" err="1">
                <a:solidFill>
                  <a:srgbClr val="002060"/>
                </a:solidFill>
              </a:rPr>
              <a:t>precodificadas</a:t>
            </a:r>
            <a:endParaRPr lang="es-MX" sz="2600" b="1" dirty="0">
              <a:solidFill>
                <a:srgbClr val="002060"/>
              </a:solidFill>
            </a:endParaRPr>
          </a:p>
          <a:p>
            <a:pPr marL="0" indent="0" algn="just" defTabSz="914400">
              <a:buNone/>
            </a:pPr>
            <a:endParaRPr lang="es-MX" sz="2600" b="1" dirty="0">
              <a:solidFill>
                <a:srgbClr val="002060"/>
              </a:solidFill>
            </a:endParaRPr>
          </a:p>
          <a:p>
            <a:pPr marL="0" indent="0" algn="just" defTabSz="914400">
              <a:buNone/>
            </a:pPr>
            <a:r>
              <a:rPr lang="es-MX" sz="2600" b="1" dirty="0">
                <a:solidFill>
                  <a:srgbClr val="002060"/>
                </a:solidFill>
              </a:rPr>
              <a:t>Digitación o captura de datos: en computadora,  </a:t>
            </a:r>
            <a:r>
              <a:rPr lang="es-MX" sz="2600" b="1" dirty="0" err="1">
                <a:solidFill>
                  <a:srgbClr val="002060"/>
                </a:solidFill>
              </a:rPr>
              <a:t>palm</a:t>
            </a:r>
            <a:r>
              <a:rPr lang="es-MX" sz="2600" b="1" dirty="0">
                <a:solidFill>
                  <a:srgbClr val="002060"/>
                </a:solidFill>
              </a:rPr>
              <a:t> (tabletas), lectura óptica</a:t>
            </a:r>
          </a:p>
          <a:p>
            <a:pPr marL="0" indent="0" algn="ctr" defTabSz="914400">
              <a:buNone/>
            </a:pPr>
            <a:endParaRPr lang="es-MX" sz="2600" b="1" dirty="0">
              <a:solidFill>
                <a:srgbClr val="C00000"/>
              </a:solidFill>
            </a:endParaRPr>
          </a:p>
          <a:p>
            <a:pPr marL="0" indent="0" algn="ctr" defTabSz="914400">
              <a:buNone/>
            </a:pPr>
            <a:endParaRPr lang="es-MX" b="1" dirty="0">
              <a:solidFill>
                <a:srgbClr val="C00000"/>
              </a:solidFill>
            </a:endParaRPr>
          </a:p>
          <a:p>
            <a:pPr marL="0" indent="0" algn="ctr" defTabSz="914400">
              <a:buNone/>
            </a:pPr>
            <a:endParaRPr lang="es-MX" b="1" dirty="0">
              <a:solidFill>
                <a:srgbClr val="C00000"/>
              </a:solidFill>
            </a:endParaRPr>
          </a:p>
          <a:p>
            <a:pPr marL="0" indent="0" algn="ctr" defTabSz="914400">
              <a:buNone/>
            </a:pPr>
            <a:endParaRPr lang="es-MX" b="1" dirty="0">
              <a:solidFill>
                <a:srgbClr val="C00000"/>
              </a:solidFill>
            </a:endParaRPr>
          </a:p>
          <a:p>
            <a:pPr marL="0" indent="0" algn="ctr" defTabSz="914400">
              <a:buNone/>
            </a:pPr>
            <a:endParaRPr lang="es-ES" b="1" dirty="0">
              <a:solidFill>
                <a:srgbClr val="C00000"/>
              </a:solidFill>
            </a:endParaRPr>
          </a:p>
        </p:txBody>
      </p:sp>
    </p:spTree>
    <p:extLst>
      <p:ext uri="{BB962C8B-B14F-4D97-AF65-F5344CB8AC3E}">
        <p14:creationId xmlns:p14="http://schemas.microsoft.com/office/powerpoint/2010/main" val="1585498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692696"/>
            <a:ext cx="9144000" cy="1143000"/>
          </a:xfrm>
        </p:spPr>
        <p:txBody>
          <a:bodyPr>
            <a:noAutofit/>
          </a:bodyPr>
          <a:lstStyle/>
          <a:p>
            <a:r>
              <a:rPr lang="es-CR" sz="3200" b="1" dirty="0">
                <a:solidFill>
                  <a:srgbClr val="002060"/>
                </a:solidFill>
                <a:latin typeface="Arial"/>
                <a:cs typeface="Arial"/>
              </a:rPr>
              <a:t>Ejercicio </a:t>
            </a:r>
            <a:r>
              <a:rPr lang="es-CR" sz="3200" b="1" dirty="0" smtClean="0">
                <a:solidFill>
                  <a:srgbClr val="002060"/>
                </a:solidFill>
                <a:latin typeface="Arial"/>
                <a:cs typeface="Arial"/>
              </a:rPr>
              <a:t>1</a:t>
            </a:r>
            <a:endParaRPr lang="es-CR" sz="3200" b="1" dirty="0">
              <a:solidFill>
                <a:srgbClr val="002060"/>
              </a:solidFill>
              <a:latin typeface="Arial"/>
              <a:cs typeface="Arial"/>
            </a:endParaRPr>
          </a:p>
        </p:txBody>
      </p:sp>
      <p:sp>
        <p:nvSpPr>
          <p:cNvPr id="4" name="3 Rectángulo"/>
          <p:cNvSpPr/>
          <p:nvPr/>
        </p:nvSpPr>
        <p:spPr>
          <a:xfrm>
            <a:off x="1537030" y="1988840"/>
            <a:ext cx="9361040" cy="2785378"/>
          </a:xfrm>
          <a:prstGeom prst="rect">
            <a:avLst/>
          </a:prstGeom>
        </p:spPr>
        <p:txBody>
          <a:bodyPr wrap="square">
            <a:spAutoFit/>
          </a:bodyPr>
          <a:lstStyle/>
          <a:p>
            <a:pPr algn="just">
              <a:lnSpc>
                <a:spcPts val="3540"/>
              </a:lnSpc>
            </a:pPr>
            <a:r>
              <a:rPr lang="es-ES" sz="2400" dirty="0">
                <a:solidFill>
                  <a:srgbClr val="002060"/>
                </a:solidFill>
                <a:latin typeface="Arial"/>
                <a:cs typeface="Arial"/>
              </a:rPr>
              <a:t>En un estudio sobre Salud, Bienestar y Envejecimiento a personas adultas mayores (60 años y más), se incluyeron varias preguntas en el cuestionario aplicado cara a cara (están las presentadas más adelante). </a:t>
            </a:r>
          </a:p>
          <a:p>
            <a:pPr algn="just">
              <a:lnSpc>
                <a:spcPts val="3540"/>
              </a:lnSpc>
            </a:pPr>
            <a:endParaRPr lang="es-ES" sz="2400" dirty="0">
              <a:solidFill>
                <a:srgbClr val="002060"/>
              </a:solidFill>
              <a:latin typeface="Arial"/>
              <a:cs typeface="Arial"/>
            </a:endParaRPr>
          </a:p>
          <a:p>
            <a:pPr algn="just">
              <a:lnSpc>
                <a:spcPts val="3540"/>
              </a:lnSpc>
            </a:pPr>
            <a:r>
              <a:rPr lang="es-ES" sz="2400" dirty="0">
                <a:solidFill>
                  <a:srgbClr val="002060"/>
                </a:solidFill>
                <a:latin typeface="Arial"/>
                <a:cs typeface="Arial"/>
              </a:rPr>
              <a:t>a) Indique tres errores presentes en las siguientes </a:t>
            </a:r>
            <a:r>
              <a:rPr lang="es-ES" sz="2400" dirty="0" smtClean="0">
                <a:solidFill>
                  <a:srgbClr val="002060"/>
                </a:solidFill>
                <a:latin typeface="Arial"/>
                <a:cs typeface="Arial"/>
              </a:rPr>
              <a:t>preguntas.</a:t>
            </a:r>
            <a:endParaRPr lang="es-CR" sz="2400" dirty="0">
              <a:solidFill>
                <a:srgbClr val="002060"/>
              </a:solidFill>
              <a:latin typeface="Arial"/>
              <a:cs typeface="Arial"/>
            </a:endParaRPr>
          </a:p>
        </p:txBody>
      </p:sp>
    </p:spTree>
    <p:extLst>
      <p:ext uri="{BB962C8B-B14F-4D97-AF65-F5344CB8AC3E}">
        <p14:creationId xmlns:p14="http://schemas.microsoft.com/office/powerpoint/2010/main" val="3858681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692696"/>
            <a:ext cx="9144000" cy="1143000"/>
          </a:xfrm>
        </p:spPr>
        <p:txBody>
          <a:bodyPr>
            <a:noAutofit/>
          </a:bodyPr>
          <a:lstStyle/>
          <a:p>
            <a:r>
              <a:rPr lang="es-CR" sz="3200" b="1" dirty="0">
                <a:solidFill>
                  <a:srgbClr val="002060"/>
                </a:solidFill>
                <a:latin typeface="Arial"/>
                <a:cs typeface="Arial"/>
              </a:rPr>
              <a:t>Ejercicio </a:t>
            </a:r>
            <a:r>
              <a:rPr lang="es-CR" sz="3200" b="1" dirty="0" smtClean="0">
                <a:solidFill>
                  <a:srgbClr val="002060"/>
                </a:solidFill>
                <a:latin typeface="Arial"/>
                <a:cs typeface="Arial"/>
              </a:rPr>
              <a:t>1</a:t>
            </a:r>
            <a:endParaRPr lang="es-CR" sz="3200" b="1" dirty="0">
              <a:solidFill>
                <a:srgbClr val="002060"/>
              </a:solidFill>
              <a:latin typeface="Arial"/>
              <a:cs typeface="Arial"/>
            </a:endParaRPr>
          </a:p>
        </p:txBody>
      </p:sp>
      <p:sp>
        <p:nvSpPr>
          <p:cNvPr id="4" name="3 Rectángulo"/>
          <p:cNvSpPr/>
          <p:nvPr/>
        </p:nvSpPr>
        <p:spPr>
          <a:xfrm>
            <a:off x="1919536" y="2060848"/>
            <a:ext cx="8424936" cy="541174"/>
          </a:xfrm>
          <a:prstGeom prst="rect">
            <a:avLst/>
          </a:prstGeom>
        </p:spPr>
        <p:txBody>
          <a:bodyPr wrap="square">
            <a:spAutoFit/>
          </a:bodyPr>
          <a:lstStyle/>
          <a:p>
            <a:pPr algn="just">
              <a:lnSpc>
                <a:spcPts val="3540"/>
              </a:lnSpc>
            </a:pPr>
            <a:r>
              <a:rPr lang="es-ES" sz="2400" dirty="0">
                <a:solidFill>
                  <a:srgbClr val="FFFFFF"/>
                </a:solidFill>
                <a:latin typeface="Arial"/>
                <a:cs typeface="Arial"/>
              </a:rPr>
              <a:t>.</a:t>
            </a:r>
            <a:endParaRPr lang="es-CR" sz="2400" dirty="0">
              <a:solidFill>
                <a:srgbClr val="FFFFFF"/>
              </a:solidFill>
              <a:latin typeface="Arial"/>
              <a:cs typeface="Arial"/>
            </a:endParaRPr>
          </a:p>
        </p:txBody>
      </p:sp>
      <p:pic>
        <p:nvPicPr>
          <p:cNvPr id="119810" name="Picture 2"/>
          <p:cNvPicPr>
            <a:picLocks noChangeAspect="1" noChangeArrowheads="1"/>
          </p:cNvPicPr>
          <p:nvPr/>
        </p:nvPicPr>
        <p:blipFill>
          <a:blip r:embed="rId3" cstate="print"/>
          <a:srcRect/>
          <a:stretch>
            <a:fillRect/>
          </a:stretch>
        </p:blipFill>
        <p:spPr bwMode="auto">
          <a:xfrm>
            <a:off x="1775520" y="1772816"/>
            <a:ext cx="8496944" cy="4536504"/>
          </a:xfrm>
          <a:prstGeom prst="rect">
            <a:avLst/>
          </a:prstGeom>
          <a:solidFill>
            <a:schemeClr val="tx2">
              <a:lumMod val="20000"/>
              <a:lumOff val="80000"/>
            </a:schemeClr>
          </a:solidFill>
          <a:ln w="9525">
            <a:noFill/>
            <a:miter lim="800000"/>
            <a:headEnd/>
            <a:tailEnd/>
          </a:ln>
        </p:spPr>
      </p:pic>
      <p:sp>
        <p:nvSpPr>
          <p:cNvPr id="5" name="4 Flecha derecha"/>
          <p:cNvSpPr/>
          <p:nvPr/>
        </p:nvSpPr>
        <p:spPr>
          <a:xfrm rot="10800000">
            <a:off x="8760296" y="2420888"/>
            <a:ext cx="978408" cy="3406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Flecha derecha"/>
          <p:cNvSpPr/>
          <p:nvPr/>
        </p:nvSpPr>
        <p:spPr>
          <a:xfrm rot="10800000">
            <a:off x="8616280" y="3933056"/>
            <a:ext cx="978408" cy="3406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Flecha derecha"/>
          <p:cNvSpPr/>
          <p:nvPr/>
        </p:nvSpPr>
        <p:spPr>
          <a:xfrm rot="10800000">
            <a:off x="8472264" y="5661248"/>
            <a:ext cx="978408" cy="3406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2614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3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260648"/>
            <a:ext cx="9144000" cy="1143000"/>
          </a:xfrm>
        </p:spPr>
        <p:txBody>
          <a:bodyPr>
            <a:noAutofit/>
          </a:bodyPr>
          <a:lstStyle/>
          <a:p>
            <a:r>
              <a:rPr lang="es-CR" sz="3200" b="1" dirty="0">
                <a:solidFill>
                  <a:srgbClr val="002060"/>
                </a:solidFill>
                <a:latin typeface="Arial"/>
                <a:cs typeface="Arial"/>
              </a:rPr>
              <a:t>Ejercicio </a:t>
            </a:r>
            <a:r>
              <a:rPr lang="es-CR" sz="3200" b="1" dirty="0" smtClean="0">
                <a:solidFill>
                  <a:srgbClr val="002060"/>
                </a:solidFill>
                <a:latin typeface="Arial"/>
                <a:cs typeface="Arial"/>
              </a:rPr>
              <a:t>1</a:t>
            </a:r>
            <a:endParaRPr lang="es-CR" sz="3200" b="1" dirty="0">
              <a:solidFill>
                <a:srgbClr val="002060"/>
              </a:solidFill>
              <a:latin typeface="Arial"/>
              <a:cs typeface="Arial"/>
            </a:endParaRPr>
          </a:p>
        </p:txBody>
      </p:sp>
      <p:sp>
        <p:nvSpPr>
          <p:cNvPr id="4" name="3 Rectángulo"/>
          <p:cNvSpPr/>
          <p:nvPr/>
        </p:nvSpPr>
        <p:spPr>
          <a:xfrm>
            <a:off x="1343472" y="1196752"/>
            <a:ext cx="10009112" cy="5029582"/>
          </a:xfrm>
          <a:prstGeom prst="rect">
            <a:avLst/>
          </a:prstGeom>
        </p:spPr>
        <p:txBody>
          <a:bodyPr wrap="square">
            <a:spAutoFit/>
          </a:bodyPr>
          <a:lstStyle/>
          <a:p>
            <a:pPr algn="just">
              <a:lnSpc>
                <a:spcPts val="3540"/>
              </a:lnSpc>
            </a:pPr>
            <a:r>
              <a:rPr lang="es-ES" sz="2800" dirty="0">
                <a:solidFill>
                  <a:srgbClr val="002060"/>
                </a:solidFill>
                <a:latin typeface="Arial"/>
                <a:cs typeface="Arial"/>
              </a:rPr>
              <a:t>En la C18.f Se pregunta sobre la edad que tenía la persona cuando se hizo el examen, es posible que no se acuerde o responda sesgadamente.</a:t>
            </a:r>
          </a:p>
          <a:p>
            <a:pPr algn="just">
              <a:lnSpc>
                <a:spcPts val="3540"/>
              </a:lnSpc>
            </a:pPr>
            <a:endParaRPr lang="es-ES" sz="2800" dirty="0">
              <a:solidFill>
                <a:srgbClr val="002060"/>
              </a:solidFill>
              <a:latin typeface="Arial"/>
              <a:cs typeface="Arial"/>
            </a:endParaRPr>
          </a:p>
          <a:p>
            <a:pPr algn="just">
              <a:lnSpc>
                <a:spcPts val="3540"/>
              </a:lnSpc>
            </a:pPr>
            <a:r>
              <a:rPr lang="es-ES" sz="2800" dirty="0">
                <a:solidFill>
                  <a:srgbClr val="002060"/>
                </a:solidFill>
                <a:latin typeface="Arial"/>
                <a:cs typeface="Arial"/>
              </a:rPr>
              <a:t>En la C18.h Se le pregunta si está tomando medicamentos para bajar la presión pero no está claro, si la persona tiene este padecimiento.</a:t>
            </a:r>
          </a:p>
          <a:p>
            <a:pPr algn="just">
              <a:lnSpc>
                <a:spcPts val="3540"/>
              </a:lnSpc>
            </a:pPr>
            <a:endParaRPr lang="es-MX" sz="2800" dirty="0">
              <a:solidFill>
                <a:srgbClr val="002060"/>
              </a:solidFill>
              <a:latin typeface="Arial"/>
              <a:cs typeface="Arial"/>
            </a:endParaRPr>
          </a:p>
          <a:p>
            <a:pPr algn="just">
              <a:lnSpc>
                <a:spcPts val="3540"/>
              </a:lnSpc>
            </a:pPr>
            <a:r>
              <a:rPr lang="es-ES" sz="2800" dirty="0">
                <a:solidFill>
                  <a:srgbClr val="002060"/>
                </a:solidFill>
                <a:latin typeface="Arial"/>
                <a:cs typeface="Arial"/>
              </a:rPr>
              <a:t>Pregunta c18.j Está redactada donde sugiere la respuesta, al preguntar si la presión generalmente no está controlada.</a:t>
            </a:r>
          </a:p>
          <a:p>
            <a:pPr algn="just">
              <a:lnSpc>
                <a:spcPts val="3540"/>
              </a:lnSpc>
            </a:pPr>
            <a:endParaRPr lang="es-CR" sz="2400" dirty="0">
              <a:solidFill>
                <a:srgbClr val="002060"/>
              </a:solidFill>
              <a:latin typeface="Arial"/>
              <a:cs typeface="Arial"/>
            </a:endParaRPr>
          </a:p>
        </p:txBody>
      </p:sp>
    </p:spTree>
    <p:extLst>
      <p:ext uri="{BB962C8B-B14F-4D97-AF65-F5344CB8AC3E}">
        <p14:creationId xmlns:p14="http://schemas.microsoft.com/office/powerpoint/2010/main" val="2760929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260648"/>
            <a:ext cx="9144000" cy="1143000"/>
          </a:xfrm>
        </p:spPr>
        <p:txBody>
          <a:bodyPr>
            <a:noAutofit/>
          </a:bodyPr>
          <a:lstStyle/>
          <a:p>
            <a:r>
              <a:rPr lang="es-CR" sz="3200" b="1" dirty="0">
                <a:solidFill>
                  <a:srgbClr val="002060"/>
                </a:solidFill>
                <a:latin typeface="Arial"/>
                <a:cs typeface="Arial"/>
              </a:rPr>
              <a:t>Ejercicio </a:t>
            </a:r>
            <a:r>
              <a:rPr lang="es-CR" sz="3200" b="1" dirty="0" smtClean="0">
                <a:solidFill>
                  <a:srgbClr val="002060"/>
                </a:solidFill>
                <a:latin typeface="Arial"/>
                <a:cs typeface="Arial"/>
              </a:rPr>
              <a:t>2</a:t>
            </a:r>
            <a:endParaRPr lang="es-CR" sz="3200" b="1" dirty="0">
              <a:solidFill>
                <a:srgbClr val="002060"/>
              </a:solidFill>
              <a:latin typeface="Arial"/>
              <a:cs typeface="Arial"/>
            </a:endParaRPr>
          </a:p>
        </p:txBody>
      </p:sp>
      <p:sp>
        <p:nvSpPr>
          <p:cNvPr id="4" name="3 Rectángulo"/>
          <p:cNvSpPr/>
          <p:nvPr/>
        </p:nvSpPr>
        <p:spPr>
          <a:xfrm>
            <a:off x="1991544" y="1268761"/>
            <a:ext cx="8784976" cy="990015"/>
          </a:xfrm>
          <a:prstGeom prst="rect">
            <a:avLst/>
          </a:prstGeom>
        </p:spPr>
        <p:txBody>
          <a:bodyPr wrap="square">
            <a:spAutoFit/>
          </a:bodyPr>
          <a:lstStyle/>
          <a:p>
            <a:pPr algn="just">
              <a:lnSpc>
                <a:spcPts val="3540"/>
              </a:lnSpc>
            </a:pPr>
            <a:r>
              <a:rPr lang="es-ES" sz="2800" dirty="0">
                <a:solidFill>
                  <a:srgbClr val="002060"/>
                </a:solidFill>
                <a:latin typeface="Arial"/>
                <a:cs typeface="Arial"/>
              </a:rPr>
              <a:t>Asocie el concepto de la izquierda con las preguntas de cuestionario de la derecha.</a:t>
            </a:r>
            <a:endParaRPr lang="es-CR" sz="2800" dirty="0">
              <a:solidFill>
                <a:srgbClr val="002060"/>
              </a:solidFill>
              <a:latin typeface="Arial"/>
              <a:cs typeface="Arial"/>
            </a:endParaRPr>
          </a:p>
        </p:txBody>
      </p:sp>
      <p:graphicFrame>
        <p:nvGraphicFramePr>
          <p:cNvPr id="5" name="4 Tabla"/>
          <p:cNvGraphicFramePr>
            <a:graphicFrameLocks noGrp="1"/>
          </p:cNvGraphicFramePr>
          <p:nvPr/>
        </p:nvGraphicFramePr>
        <p:xfrm>
          <a:off x="2207568" y="2564904"/>
          <a:ext cx="8064896" cy="3888432"/>
        </p:xfrm>
        <a:graphic>
          <a:graphicData uri="http://schemas.openxmlformats.org/drawingml/2006/table">
            <a:tbl>
              <a:tblPr firstRow="1" bandRow="1">
                <a:tableStyleId>{5C22544A-7EE6-4342-B048-85BDC9FD1C3A}</a:tableStyleId>
              </a:tblPr>
              <a:tblGrid>
                <a:gridCol w="2688299">
                  <a:extLst>
                    <a:ext uri="{9D8B030D-6E8A-4147-A177-3AD203B41FA5}">
                      <a16:colId xmlns:a16="http://schemas.microsoft.com/office/drawing/2014/main" val="20000"/>
                    </a:ext>
                  </a:extLst>
                </a:gridCol>
                <a:gridCol w="778853">
                  <a:extLst>
                    <a:ext uri="{9D8B030D-6E8A-4147-A177-3AD203B41FA5}">
                      <a16:colId xmlns:a16="http://schemas.microsoft.com/office/drawing/2014/main" val="20001"/>
                    </a:ext>
                  </a:extLst>
                </a:gridCol>
                <a:gridCol w="4597744">
                  <a:extLst>
                    <a:ext uri="{9D8B030D-6E8A-4147-A177-3AD203B41FA5}">
                      <a16:colId xmlns:a16="http://schemas.microsoft.com/office/drawing/2014/main" val="20002"/>
                    </a:ext>
                  </a:extLst>
                </a:gridCol>
              </a:tblGrid>
              <a:tr h="622803">
                <a:tc>
                  <a:txBody>
                    <a:bodyPr/>
                    <a:lstStyle/>
                    <a:p>
                      <a:pPr marL="342900" marR="147955" lvl="0" indent="-342900" algn="l">
                        <a:spcBef>
                          <a:spcPts val="600"/>
                        </a:spcBef>
                        <a:spcAft>
                          <a:spcPts val="0"/>
                        </a:spcAft>
                        <a:buFont typeface="+mj-lt"/>
                        <a:buNone/>
                        <a:tabLst>
                          <a:tab pos="2070735" algn="l"/>
                        </a:tabLst>
                      </a:pPr>
                      <a:r>
                        <a:rPr lang="es-CR" sz="1600" b="0" dirty="0" smtClean="0">
                          <a:solidFill>
                            <a:schemeClr val="tx1">
                              <a:lumMod val="95000"/>
                              <a:lumOff val="5000"/>
                            </a:schemeClr>
                          </a:solidFill>
                          <a:latin typeface="Verdana" pitchFamily="34" charset="0"/>
                          <a:ea typeface="Verdana" pitchFamily="34" charset="0"/>
                          <a:cs typeface="Verdana" pitchFamily="34" charset="0"/>
                        </a:rPr>
                        <a:t>a. Intención</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nchor="ctr">
                    <a:solidFill>
                      <a:schemeClr val="accent1">
                        <a:lumMod val="20000"/>
                        <a:lumOff val="80000"/>
                      </a:schemeClr>
                    </a:solidFill>
                  </a:tcPr>
                </a:tc>
                <a:tc>
                  <a:txBody>
                    <a:bodyPr/>
                    <a:lstStyle/>
                    <a:p>
                      <a:pPr algn="r">
                        <a:spcAft>
                          <a:spcPts val="0"/>
                        </a:spcAft>
                      </a:pPr>
                      <a:r>
                        <a:rPr lang="es-CR" sz="1600" dirty="0">
                          <a:solidFill>
                            <a:schemeClr val="tx1">
                              <a:lumMod val="95000"/>
                              <a:lumOff val="5000"/>
                            </a:schemeClr>
                          </a:solidFill>
                          <a:latin typeface="Verdana" pitchFamily="34" charset="0"/>
                          <a:ea typeface="Verdana" pitchFamily="34" charset="0"/>
                          <a:cs typeface="Verdana" pitchFamily="34" charset="0"/>
                        </a:rPr>
                        <a:t>( </a:t>
                      </a:r>
                      <a:r>
                        <a:rPr lang="es-CR" sz="1600" dirty="0" smtClean="0">
                          <a:solidFill>
                            <a:srgbClr val="FF0000"/>
                          </a:solidFill>
                          <a:latin typeface="Verdana" pitchFamily="34" charset="0"/>
                          <a:ea typeface="Verdana" pitchFamily="34" charset="0"/>
                          <a:cs typeface="Verdana" pitchFamily="34" charset="0"/>
                        </a:rPr>
                        <a:t> </a:t>
                      </a:r>
                      <a:r>
                        <a:rPr lang="es-CR" sz="1600" dirty="0">
                          <a:solidFill>
                            <a:schemeClr val="tx1">
                              <a:lumMod val="95000"/>
                              <a:lumOff val="5000"/>
                            </a:schemeClr>
                          </a:solidFill>
                          <a:latin typeface="Verdana" pitchFamily="34" charset="0"/>
                          <a:ea typeface="Verdana" pitchFamily="34" charset="0"/>
                          <a:cs typeface="Verdana" pitchFamily="34" charset="0"/>
                        </a:rPr>
                        <a:t>)</a:t>
                      </a:r>
                      <a:endParaRPr lang="es-ES" sz="160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tc>
                  <a:txBody>
                    <a:bodyPr/>
                    <a:lstStyle/>
                    <a:p>
                      <a:pPr>
                        <a:spcAft>
                          <a:spcPts val="0"/>
                        </a:spcAft>
                      </a:pPr>
                      <a:r>
                        <a:rPr lang="es-CR" sz="1600" b="0" dirty="0">
                          <a:solidFill>
                            <a:schemeClr val="tx1">
                              <a:lumMod val="95000"/>
                              <a:lumOff val="5000"/>
                            </a:schemeClr>
                          </a:solidFill>
                          <a:latin typeface="Verdana" pitchFamily="34" charset="0"/>
                          <a:ea typeface="Verdana" pitchFamily="34" charset="0"/>
                          <a:cs typeface="Verdana" pitchFamily="34" charset="0"/>
                        </a:rPr>
                        <a:t>¿Cuál es su profesión?</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0"/>
                  </a:ext>
                </a:extLst>
              </a:tr>
              <a:tr h="622803">
                <a:tc>
                  <a:txBody>
                    <a:bodyPr/>
                    <a:lstStyle/>
                    <a:p>
                      <a:pPr marL="342900" marR="147955" lvl="0" indent="-342900" algn="l">
                        <a:spcBef>
                          <a:spcPts val="600"/>
                        </a:spcBef>
                        <a:spcAft>
                          <a:spcPts val="0"/>
                        </a:spcAft>
                        <a:buFont typeface="+mj-lt"/>
                        <a:buNone/>
                        <a:tabLst>
                          <a:tab pos="2070735" algn="l"/>
                        </a:tabLst>
                      </a:pPr>
                      <a:r>
                        <a:rPr lang="es-CR" sz="1600" b="0" dirty="0" smtClean="0">
                          <a:solidFill>
                            <a:schemeClr val="tx1">
                              <a:lumMod val="95000"/>
                              <a:lumOff val="5000"/>
                            </a:schemeClr>
                          </a:solidFill>
                          <a:latin typeface="Verdana" pitchFamily="34" charset="0"/>
                          <a:ea typeface="Verdana" pitchFamily="34" charset="0"/>
                          <a:cs typeface="Verdana" pitchFamily="34" charset="0"/>
                        </a:rPr>
                        <a:t>b. Hecho</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nchor="ctr">
                    <a:solidFill>
                      <a:schemeClr val="accent1">
                        <a:lumMod val="20000"/>
                        <a:lumOff val="80000"/>
                      </a:schemeClr>
                    </a:solidFill>
                  </a:tcPr>
                </a:tc>
                <a:tc>
                  <a:txBody>
                    <a:bodyPr/>
                    <a:lstStyle/>
                    <a:p>
                      <a:pPr algn="r">
                        <a:spcAft>
                          <a:spcPts val="0"/>
                        </a:spcAft>
                      </a:pPr>
                      <a:r>
                        <a:rPr lang="es-CR" sz="1600" dirty="0">
                          <a:latin typeface="Verdana" pitchFamily="34" charset="0"/>
                          <a:ea typeface="Verdana" pitchFamily="34" charset="0"/>
                          <a:cs typeface="Verdana" pitchFamily="34" charset="0"/>
                        </a:rPr>
                        <a:t>( </a:t>
                      </a:r>
                      <a:r>
                        <a:rPr lang="es-CR" sz="1600" dirty="0" smtClean="0">
                          <a:latin typeface="Verdana" pitchFamily="34" charset="0"/>
                          <a:ea typeface="Verdana" pitchFamily="34" charset="0"/>
                          <a:cs typeface="Verdana" pitchFamily="34" charset="0"/>
                        </a:rPr>
                        <a:t> </a:t>
                      </a:r>
                      <a:r>
                        <a:rPr lang="es-CR" sz="1600" dirty="0">
                          <a:latin typeface="Verdana" pitchFamily="34" charset="0"/>
                          <a:ea typeface="Verdana" pitchFamily="34" charset="0"/>
                          <a:cs typeface="Verdana" pitchFamily="34" charset="0"/>
                        </a:rPr>
                        <a:t>)</a:t>
                      </a:r>
                      <a:endParaRPr lang="es-ES" sz="1600" dirty="0">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tc>
                  <a:txBody>
                    <a:bodyPr/>
                    <a:lstStyle/>
                    <a:p>
                      <a:pPr>
                        <a:spcAft>
                          <a:spcPts val="0"/>
                        </a:spcAft>
                      </a:pPr>
                      <a:r>
                        <a:rPr lang="es-CR" sz="1600" b="0" dirty="0">
                          <a:solidFill>
                            <a:schemeClr val="tx1">
                              <a:lumMod val="95000"/>
                              <a:lumOff val="5000"/>
                            </a:schemeClr>
                          </a:solidFill>
                          <a:latin typeface="Verdana" pitchFamily="34" charset="0"/>
                          <a:ea typeface="Verdana" pitchFamily="34" charset="0"/>
                          <a:cs typeface="Verdana" pitchFamily="34" charset="0"/>
                        </a:rPr>
                        <a:t>¿Cuál operadora de pensiones considera usted que da mejor servicio?</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r h="602570">
                <a:tc>
                  <a:txBody>
                    <a:bodyPr/>
                    <a:lstStyle/>
                    <a:p>
                      <a:pPr marL="342900" marR="147955" lvl="0" indent="-342900" algn="l">
                        <a:spcBef>
                          <a:spcPts val="600"/>
                        </a:spcBef>
                        <a:spcAft>
                          <a:spcPts val="0"/>
                        </a:spcAft>
                        <a:buFont typeface="+mj-lt"/>
                        <a:buNone/>
                        <a:tabLst>
                          <a:tab pos="2070735" algn="l"/>
                        </a:tabLst>
                      </a:pPr>
                      <a:r>
                        <a:rPr lang="es-CR" sz="1600" b="0" dirty="0" smtClean="0">
                          <a:solidFill>
                            <a:schemeClr val="tx1">
                              <a:lumMod val="95000"/>
                              <a:lumOff val="5000"/>
                            </a:schemeClr>
                          </a:solidFill>
                          <a:latin typeface="Verdana" pitchFamily="34" charset="0"/>
                          <a:ea typeface="Verdana" pitchFamily="34" charset="0"/>
                          <a:cs typeface="Verdana" pitchFamily="34" charset="0"/>
                        </a:rPr>
                        <a:t>c. Acción </a:t>
                      </a:r>
                      <a:r>
                        <a:rPr lang="es-CR" sz="1600" b="0" dirty="0">
                          <a:solidFill>
                            <a:schemeClr val="tx1">
                              <a:lumMod val="95000"/>
                              <a:lumOff val="5000"/>
                            </a:schemeClr>
                          </a:solidFill>
                          <a:latin typeface="Verdana" pitchFamily="34" charset="0"/>
                          <a:ea typeface="Verdana" pitchFamily="34" charset="0"/>
                          <a:cs typeface="Verdana" pitchFamily="34" charset="0"/>
                        </a:rPr>
                        <a:t>o comportamiento</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nchor="ctr">
                    <a:solidFill>
                      <a:schemeClr val="accent1">
                        <a:lumMod val="20000"/>
                        <a:lumOff val="80000"/>
                      </a:schemeClr>
                    </a:solidFill>
                  </a:tcPr>
                </a:tc>
                <a:tc>
                  <a:txBody>
                    <a:bodyPr/>
                    <a:lstStyle/>
                    <a:p>
                      <a:pPr algn="r">
                        <a:spcAft>
                          <a:spcPts val="0"/>
                        </a:spcAft>
                      </a:pPr>
                      <a:r>
                        <a:rPr lang="es-CR" sz="1600" dirty="0">
                          <a:latin typeface="Verdana" pitchFamily="34" charset="0"/>
                          <a:ea typeface="Verdana" pitchFamily="34" charset="0"/>
                          <a:cs typeface="Verdana" pitchFamily="34" charset="0"/>
                        </a:rPr>
                        <a:t>( </a:t>
                      </a:r>
                      <a:r>
                        <a:rPr lang="es-CR" sz="1600" dirty="0" smtClean="0">
                          <a:latin typeface="Verdana" pitchFamily="34" charset="0"/>
                          <a:ea typeface="Verdana" pitchFamily="34" charset="0"/>
                          <a:cs typeface="Verdana" pitchFamily="34" charset="0"/>
                        </a:rPr>
                        <a:t> </a:t>
                      </a:r>
                      <a:r>
                        <a:rPr lang="es-CR" sz="1600" dirty="0">
                          <a:latin typeface="Verdana" pitchFamily="34" charset="0"/>
                          <a:ea typeface="Verdana" pitchFamily="34" charset="0"/>
                          <a:cs typeface="Verdana" pitchFamily="34" charset="0"/>
                        </a:rPr>
                        <a:t>)</a:t>
                      </a:r>
                      <a:endParaRPr lang="es-ES" sz="1600" dirty="0">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tc>
                  <a:txBody>
                    <a:bodyPr/>
                    <a:lstStyle/>
                    <a:p>
                      <a:pPr>
                        <a:spcAft>
                          <a:spcPts val="0"/>
                        </a:spcAft>
                      </a:pPr>
                      <a:r>
                        <a:rPr lang="es-CR" sz="1600" b="0" dirty="0">
                          <a:solidFill>
                            <a:schemeClr val="tx1">
                              <a:lumMod val="95000"/>
                              <a:lumOff val="5000"/>
                            </a:schemeClr>
                          </a:solidFill>
                          <a:latin typeface="Verdana" pitchFamily="34" charset="0"/>
                          <a:ea typeface="Verdana" pitchFamily="34" charset="0"/>
                          <a:cs typeface="Verdana" pitchFamily="34" charset="0"/>
                        </a:rPr>
                        <a:t>¿Cree usted que concluirá sus estudios universitarios con un postgrado?</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2"/>
                  </a:ext>
                </a:extLst>
              </a:tr>
              <a:tr h="533832">
                <a:tc>
                  <a:txBody>
                    <a:bodyPr/>
                    <a:lstStyle/>
                    <a:p>
                      <a:pPr marL="342900" marR="147955" lvl="0" indent="-342900" algn="l">
                        <a:spcBef>
                          <a:spcPts val="600"/>
                        </a:spcBef>
                        <a:spcAft>
                          <a:spcPts val="0"/>
                        </a:spcAft>
                        <a:buFont typeface="+mj-lt"/>
                        <a:buNone/>
                        <a:tabLst>
                          <a:tab pos="2070735" algn="l"/>
                        </a:tabLst>
                      </a:pPr>
                      <a:r>
                        <a:rPr lang="es-CR" sz="1600" b="0" dirty="0" smtClean="0">
                          <a:solidFill>
                            <a:schemeClr val="tx1">
                              <a:lumMod val="95000"/>
                              <a:lumOff val="5000"/>
                            </a:schemeClr>
                          </a:solidFill>
                          <a:latin typeface="Verdana" pitchFamily="34" charset="0"/>
                          <a:ea typeface="Verdana" pitchFamily="34" charset="0"/>
                          <a:cs typeface="Verdana" pitchFamily="34" charset="0"/>
                        </a:rPr>
                        <a:t>d. Test</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nchor="ctr">
                    <a:solidFill>
                      <a:schemeClr val="accent1">
                        <a:lumMod val="20000"/>
                        <a:lumOff val="80000"/>
                      </a:schemeClr>
                    </a:solidFill>
                  </a:tcPr>
                </a:tc>
                <a:tc>
                  <a:txBody>
                    <a:bodyPr/>
                    <a:lstStyle/>
                    <a:p>
                      <a:pPr algn="r">
                        <a:spcAft>
                          <a:spcPts val="0"/>
                        </a:spcAft>
                      </a:pPr>
                      <a:r>
                        <a:rPr lang="es-CR" sz="1600" dirty="0">
                          <a:latin typeface="Verdana" pitchFamily="34" charset="0"/>
                          <a:ea typeface="Verdana" pitchFamily="34" charset="0"/>
                          <a:cs typeface="Verdana" pitchFamily="34" charset="0"/>
                        </a:rPr>
                        <a:t>( </a:t>
                      </a:r>
                      <a:r>
                        <a:rPr lang="es-CR" sz="1600" dirty="0" smtClean="0">
                          <a:latin typeface="Verdana" pitchFamily="34" charset="0"/>
                          <a:ea typeface="Verdana" pitchFamily="34" charset="0"/>
                          <a:cs typeface="Verdana" pitchFamily="34" charset="0"/>
                        </a:rPr>
                        <a:t> </a:t>
                      </a:r>
                      <a:r>
                        <a:rPr lang="es-CR" sz="1600" dirty="0">
                          <a:latin typeface="Verdana" pitchFamily="34" charset="0"/>
                          <a:ea typeface="Verdana" pitchFamily="34" charset="0"/>
                          <a:cs typeface="Verdana" pitchFamily="34" charset="0"/>
                        </a:rPr>
                        <a:t>)</a:t>
                      </a:r>
                      <a:endParaRPr lang="es-ES" sz="1600" dirty="0">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tc>
                  <a:txBody>
                    <a:bodyPr/>
                    <a:lstStyle/>
                    <a:p>
                      <a:pPr>
                        <a:spcAft>
                          <a:spcPts val="0"/>
                        </a:spcAft>
                      </a:pPr>
                      <a:r>
                        <a:rPr lang="es-CR" sz="1600" b="0" dirty="0">
                          <a:solidFill>
                            <a:schemeClr val="tx1">
                              <a:lumMod val="95000"/>
                              <a:lumOff val="5000"/>
                            </a:schemeClr>
                          </a:solidFill>
                          <a:latin typeface="Verdana" pitchFamily="34" charset="0"/>
                          <a:ea typeface="Verdana" pitchFamily="34" charset="0"/>
                          <a:cs typeface="Verdana" pitchFamily="34" charset="0"/>
                        </a:rPr>
                        <a:t>¿Utiliza usted los cajeros automáticos?</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3"/>
                  </a:ext>
                </a:extLst>
              </a:tr>
              <a:tr h="1506424">
                <a:tc>
                  <a:txBody>
                    <a:bodyPr/>
                    <a:lstStyle/>
                    <a:p>
                      <a:pPr marL="342900" marR="147955" lvl="0" indent="-342900" algn="l">
                        <a:spcBef>
                          <a:spcPts val="600"/>
                        </a:spcBef>
                        <a:spcAft>
                          <a:spcPts val="0"/>
                        </a:spcAft>
                        <a:buFont typeface="+mj-lt"/>
                        <a:buNone/>
                        <a:tabLst>
                          <a:tab pos="2070735" algn="l"/>
                        </a:tabLst>
                      </a:pPr>
                      <a:r>
                        <a:rPr lang="es-CR" sz="1600" b="0" dirty="0" smtClean="0">
                          <a:solidFill>
                            <a:schemeClr val="tx1">
                              <a:lumMod val="95000"/>
                              <a:lumOff val="5000"/>
                            </a:schemeClr>
                          </a:solidFill>
                          <a:latin typeface="Verdana" pitchFamily="34" charset="0"/>
                          <a:ea typeface="Verdana" pitchFamily="34" charset="0"/>
                          <a:cs typeface="Verdana" pitchFamily="34" charset="0"/>
                        </a:rPr>
                        <a:t>e. Opinión</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tc>
                  <a:txBody>
                    <a:bodyPr/>
                    <a:lstStyle/>
                    <a:p>
                      <a:pPr algn="r">
                        <a:spcAft>
                          <a:spcPts val="0"/>
                        </a:spcAft>
                      </a:pPr>
                      <a:r>
                        <a:rPr lang="es-CR" sz="1600" dirty="0">
                          <a:latin typeface="Verdana" pitchFamily="34" charset="0"/>
                          <a:ea typeface="Verdana" pitchFamily="34" charset="0"/>
                          <a:cs typeface="Verdana" pitchFamily="34" charset="0"/>
                        </a:rPr>
                        <a:t>( </a:t>
                      </a:r>
                      <a:r>
                        <a:rPr lang="es-CR" sz="1600" dirty="0" smtClean="0">
                          <a:latin typeface="Verdana" pitchFamily="34" charset="0"/>
                          <a:ea typeface="Verdana" pitchFamily="34" charset="0"/>
                          <a:cs typeface="Verdana" pitchFamily="34" charset="0"/>
                        </a:rPr>
                        <a:t> </a:t>
                      </a:r>
                      <a:r>
                        <a:rPr lang="es-CR" sz="1600" dirty="0">
                          <a:latin typeface="Verdana" pitchFamily="34" charset="0"/>
                          <a:ea typeface="Verdana" pitchFamily="34" charset="0"/>
                          <a:cs typeface="Verdana" pitchFamily="34" charset="0"/>
                        </a:rPr>
                        <a:t>)</a:t>
                      </a:r>
                      <a:endParaRPr lang="es-ES" sz="1600" dirty="0">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tc>
                  <a:txBody>
                    <a:bodyPr/>
                    <a:lstStyle/>
                    <a:p>
                      <a:pPr>
                        <a:spcAft>
                          <a:spcPts val="0"/>
                        </a:spcAft>
                      </a:pPr>
                      <a:r>
                        <a:rPr lang="es-CR" sz="1600" b="0" dirty="0">
                          <a:solidFill>
                            <a:schemeClr val="tx1">
                              <a:lumMod val="95000"/>
                              <a:lumOff val="5000"/>
                            </a:schemeClr>
                          </a:solidFill>
                          <a:latin typeface="Verdana" pitchFamily="34" charset="0"/>
                          <a:ea typeface="Verdana" pitchFamily="34" charset="0"/>
                          <a:cs typeface="Verdana" pitchFamily="34" charset="0"/>
                        </a:rPr>
                        <a:t>En su casa </a:t>
                      </a:r>
                      <a:r>
                        <a:rPr lang="es-CR" sz="1600" b="0" dirty="0" smtClean="0">
                          <a:solidFill>
                            <a:schemeClr val="tx1">
                              <a:lumMod val="95000"/>
                              <a:lumOff val="5000"/>
                            </a:schemeClr>
                          </a:solidFill>
                          <a:latin typeface="Verdana" pitchFamily="34" charset="0"/>
                          <a:ea typeface="Verdana" pitchFamily="34" charset="0"/>
                          <a:cs typeface="Verdana" pitchFamily="34" charset="0"/>
                        </a:rPr>
                        <a:t>tiene:</a:t>
                      </a:r>
                      <a:endParaRPr lang="es-ES" sz="1600" b="0" dirty="0" smtClean="0">
                        <a:solidFill>
                          <a:schemeClr val="tx1">
                            <a:lumMod val="95000"/>
                            <a:lumOff val="5000"/>
                          </a:schemeClr>
                        </a:solidFill>
                        <a:latin typeface="Verdana" pitchFamily="34" charset="0"/>
                        <a:ea typeface="Verdana" pitchFamily="34" charset="0"/>
                        <a:cs typeface="Verdana" pitchFamily="34" charset="0"/>
                      </a:endParaRPr>
                    </a:p>
                    <a:p>
                      <a:pPr marL="228600" indent="-228600">
                        <a:spcAft>
                          <a:spcPts val="0"/>
                        </a:spcAft>
                        <a:buAutoNum type="alphaLcPeriod"/>
                      </a:pPr>
                      <a:r>
                        <a:rPr lang="es-CR" sz="1600" b="0" dirty="0" smtClean="0">
                          <a:solidFill>
                            <a:schemeClr val="tx1">
                              <a:lumMod val="95000"/>
                              <a:lumOff val="5000"/>
                            </a:schemeClr>
                          </a:solidFill>
                          <a:latin typeface="Verdana" pitchFamily="34" charset="0"/>
                          <a:ea typeface="Verdana" pitchFamily="34" charset="0"/>
                          <a:cs typeface="Verdana" pitchFamily="34" charset="0"/>
                        </a:rPr>
                        <a:t>2 </a:t>
                      </a:r>
                      <a:r>
                        <a:rPr lang="es-CR" sz="1600" b="0" dirty="0">
                          <a:solidFill>
                            <a:schemeClr val="tx1">
                              <a:lumMod val="95000"/>
                              <a:lumOff val="5000"/>
                            </a:schemeClr>
                          </a:solidFill>
                          <a:latin typeface="Verdana" pitchFamily="34" charset="0"/>
                          <a:ea typeface="Verdana" pitchFamily="34" charset="0"/>
                          <a:cs typeface="Verdana" pitchFamily="34" charset="0"/>
                        </a:rPr>
                        <a:t>o más teléfonos   </a:t>
                      </a:r>
                      <a:r>
                        <a:rPr lang="es-CR" sz="1600" b="0" dirty="0" smtClean="0">
                          <a:solidFill>
                            <a:schemeClr val="tx1">
                              <a:lumMod val="95000"/>
                              <a:lumOff val="5000"/>
                            </a:schemeClr>
                          </a:solidFill>
                          <a:latin typeface="Verdana" pitchFamily="34" charset="0"/>
                          <a:ea typeface="Verdana" pitchFamily="34" charset="0"/>
                          <a:cs typeface="Verdana" pitchFamily="34" charset="0"/>
                        </a:rPr>
                        <a:t>       </a:t>
                      </a:r>
                      <a:r>
                        <a:rPr lang="es-CR" sz="1600" b="0" dirty="0">
                          <a:solidFill>
                            <a:schemeClr val="tx1">
                              <a:lumMod val="95000"/>
                              <a:lumOff val="5000"/>
                            </a:schemeClr>
                          </a:solidFill>
                          <a:latin typeface="Verdana" pitchFamily="34" charset="0"/>
                          <a:ea typeface="Verdana" pitchFamily="34" charset="0"/>
                          <a:cs typeface="Verdana" pitchFamily="34" charset="0"/>
                        </a:rPr>
                        <a:t>Sí              No</a:t>
                      </a:r>
                      <a:r>
                        <a:rPr lang="es-ES" sz="1600" b="0" dirty="0">
                          <a:solidFill>
                            <a:schemeClr val="tx1">
                              <a:lumMod val="95000"/>
                              <a:lumOff val="5000"/>
                            </a:schemeClr>
                          </a:solidFill>
                          <a:latin typeface="Verdana" pitchFamily="34" charset="0"/>
                          <a:ea typeface="Verdana" pitchFamily="34" charset="0"/>
                          <a:cs typeface="Verdana" pitchFamily="34" charset="0"/>
                        </a:rPr>
                        <a:t> </a:t>
                      </a:r>
                      <a:endParaRPr lang="es-ES" sz="1600" b="0" dirty="0" smtClean="0">
                        <a:solidFill>
                          <a:schemeClr val="tx1">
                            <a:lumMod val="95000"/>
                            <a:lumOff val="5000"/>
                          </a:schemeClr>
                        </a:solidFill>
                        <a:latin typeface="Verdana" pitchFamily="34" charset="0"/>
                        <a:ea typeface="Verdana" pitchFamily="34" charset="0"/>
                        <a:cs typeface="Verdana" pitchFamily="34" charset="0"/>
                      </a:endParaRPr>
                    </a:p>
                    <a:p>
                      <a:pPr marL="228600" indent="-228600">
                        <a:spcAft>
                          <a:spcPts val="0"/>
                        </a:spcAft>
                        <a:buAutoNum type="alphaLcPeriod"/>
                      </a:pPr>
                      <a:r>
                        <a:rPr lang="es-CR" sz="1600" b="0" dirty="0" smtClean="0">
                          <a:solidFill>
                            <a:schemeClr val="tx1">
                              <a:lumMod val="95000"/>
                              <a:lumOff val="5000"/>
                            </a:schemeClr>
                          </a:solidFill>
                          <a:latin typeface="Verdana" pitchFamily="34" charset="0"/>
                          <a:ea typeface="Verdana" pitchFamily="34" charset="0"/>
                          <a:cs typeface="Verdana" pitchFamily="34" charset="0"/>
                        </a:rPr>
                        <a:t>2 </a:t>
                      </a:r>
                      <a:r>
                        <a:rPr lang="es-CR" sz="1600" b="0" dirty="0">
                          <a:solidFill>
                            <a:schemeClr val="tx1">
                              <a:lumMod val="95000"/>
                              <a:lumOff val="5000"/>
                            </a:schemeClr>
                          </a:solidFill>
                          <a:latin typeface="Verdana" pitchFamily="34" charset="0"/>
                          <a:ea typeface="Verdana" pitchFamily="34" charset="0"/>
                          <a:cs typeface="Verdana" pitchFamily="34" charset="0"/>
                        </a:rPr>
                        <a:t>o más computadores </a:t>
                      </a:r>
                      <a:r>
                        <a:rPr lang="es-CR" sz="1600" b="0" dirty="0" smtClean="0">
                          <a:solidFill>
                            <a:schemeClr val="tx1">
                              <a:lumMod val="95000"/>
                              <a:lumOff val="5000"/>
                            </a:schemeClr>
                          </a:solidFill>
                          <a:latin typeface="Verdana" pitchFamily="34" charset="0"/>
                          <a:ea typeface="Verdana" pitchFamily="34" charset="0"/>
                          <a:cs typeface="Verdana" pitchFamily="34" charset="0"/>
                        </a:rPr>
                        <a:t>  </a:t>
                      </a:r>
                      <a:r>
                        <a:rPr lang="es-CR" sz="1600" b="0" dirty="0">
                          <a:solidFill>
                            <a:schemeClr val="tx1">
                              <a:lumMod val="95000"/>
                              <a:lumOff val="5000"/>
                            </a:schemeClr>
                          </a:solidFill>
                          <a:latin typeface="Verdana" pitchFamily="34" charset="0"/>
                          <a:ea typeface="Verdana" pitchFamily="34" charset="0"/>
                          <a:cs typeface="Verdana" pitchFamily="34" charset="0"/>
                        </a:rPr>
                        <a:t>Sí              No</a:t>
                      </a:r>
                      <a:r>
                        <a:rPr lang="es-ES" sz="1600" b="0" dirty="0">
                          <a:solidFill>
                            <a:schemeClr val="tx1">
                              <a:lumMod val="95000"/>
                              <a:lumOff val="5000"/>
                            </a:schemeClr>
                          </a:solidFill>
                          <a:latin typeface="Verdana" pitchFamily="34" charset="0"/>
                          <a:ea typeface="Verdana" pitchFamily="34" charset="0"/>
                          <a:cs typeface="Verdana" pitchFamily="34" charset="0"/>
                        </a:rPr>
                        <a:t> </a:t>
                      </a:r>
                      <a:endParaRPr lang="es-ES" sz="1600" b="0" dirty="0" smtClean="0">
                        <a:solidFill>
                          <a:schemeClr val="tx1">
                            <a:lumMod val="95000"/>
                            <a:lumOff val="5000"/>
                          </a:schemeClr>
                        </a:solidFill>
                        <a:latin typeface="Verdana" pitchFamily="34" charset="0"/>
                        <a:ea typeface="Verdana" pitchFamily="34" charset="0"/>
                        <a:cs typeface="Verdana" pitchFamily="34" charset="0"/>
                      </a:endParaRPr>
                    </a:p>
                    <a:p>
                      <a:pPr marL="228600" indent="-228600">
                        <a:spcAft>
                          <a:spcPts val="0"/>
                        </a:spcAft>
                        <a:buAutoNum type="alphaLcPeriod"/>
                      </a:pPr>
                      <a:r>
                        <a:rPr lang="es-CR" sz="1600" b="0" dirty="0" smtClean="0">
                          <a:solidFill>
                            <a:schemeClr val="tx1">
                              <a:lumMod val="95000"/>
                              <a:lumOff val="5000"/>
                            </a:schemeClr>
                          </a:solidFill>
                          <a:latin typeface="Verdana" pitchFamily="34" charset="0"/>
                          <a:ea typeface="Verdana" pitchFamily="34" charset="0"/>
                          <a:cs typeface="Verdana" pitchFamily="34" charset="0"/>
                        </a:rPr>
                        <a:t>2 </a:t>
                      </a:r>
                      <a:r>
                        <a:rPr lang="es-CR" sz="1600" b="0" dirty="0">
                          <a:solidFill>
                            <a:schemeClr val="tx1">
                              <a:lumMod val="95000"/>
                              <a:lumOff val="5000"/>
                            </a:schemeClr>
                          </a:solidFill>
                          <a:latin typeface="Verdana" pitchFamily="34" charset="0"/>
                          <a:ea typeface="Verdana" pitchFamily="34" charset="0"/>
                          <a:cs typeface="Verdana" pitchFamily="34" charset="0"/>
                        </a:rPr>
                        <a:t>o más automóviles    </a:t>
                      </a:r>
                      <a:r>
                        <a:rPr lang="es-CR" sz="1600" b="0" dirty="0" smtClean="0">
                          <a:solidFill>
                            <a:schemeClr val="tx1">
                              <a:lumMod val="95000"/>
                              <a:lumOff val="5000"/>
                            </a:schemeClr>
                          </a:solidFill>
                          <a:latin typeface="Verdana" pitchFamily="34" charset="0"/>
                          <a:ea typeface="Verdana" pitchFamily="34" charset="0"/>
                          <a:cs typeface="Verdana" pitchFamily="34" charset="0"/>
                        </a:rPr>
                        <a:t>  </a:t>
                      </a:r>
                      <a:r>
                        <a:rPr lang="es-CR" sz="1600" b="0" dirty="0">
                          <a:solidFill>
                            <a:schemeClr val="tx1">
                              <a:lumMod val="95000"/>
                              <a:lumOff val="5000"/>
                            </a:schemeClr>
                          </a:solidFill>
                          <a:latin typeface="Verdana" pitchFamily="34" charset="0"/>
                          <a:ea typeface="Verdana" pitchFamily="34" charset="0"/>
                          <a:cs typeface="Verdana" pitchFamily="34" charset="0"/>
                        </a:rPr>
                        <a:t>Sí              No</a:t>
                      </a:r>
                      <a:r>
                        <a:rPr lang="es-ES" sz="1600" b="0" dirty="0">
                          <a:solidFill>
                            <a:schemeClr val="tx1">
                              <a:lumMod val="95000"/>
                              <a:lumOff val="5000"/>
                            </a:schemeClr>
                          </a:solidFill>
                          <a:latin typeface="Verdana" pitchFamily="34" charset="0"/>
                          <a:ea typeface="Verdana" pitchFamily="34" charset="0"/>
                          <a:cs typeface="Verdana" pitchFamily="34" charset="0"/>
                        </a:rPr>
                        <a:t> </a:t>
                      </a:r>
                      <a:endParaRPr lang="es-ES" sz="1600" b="0" dirty="0" smtClean="0">
                        <a:solidFill>
                          <a:schemeClr val="tx1">
                            <a:lumMod val="95000"/>
                            <a:lumOff val="5000"/>
                          </a:schemeClr>
                        </a:solidFill>
                        <a:latin typeface="Verdana" pitchFamily="34" charset="0"/>
                        <a:ea typeface="Verdana" pitchFamily="34" charset="0"/>
                        <a:cs typeface="Verdana" pitchFamily="34" charset="0"/>
                      </a:endParaRPr>
                    </a:p>
                    <a:p>
                      <a:pPr marL="228600" indent="-228600">
                        <a:spcAft>
                          <a:spcPts val="0"/>
                        </a:spcAft>
                        <a:buAutoNum type="alphaLcPeriod"/>
                      </a:pPr>
                      <a:r>
                        <a:rPr lang="es-CR" sz="1600" b="0" dirty="0" smtClean="0">
                          <a:solidFill>
                            <a:schemeClr val="tx1">
                              <a:lumMod val="95000"/>
                              <a:lumOff val="5000"/>
                            </a:schemeClr>
                          </a:solidFill>
                          <a:latin typeface="Verdana" pitchFamily="34" charset="0"/>
                          <a:ea typeface="Verdana" pitchFamily="34" charset="0"/>
                          <a:cs typeface="Verdana" pitchFamily="34" charset="0"/>
                        </a:rPr>
                        <a:t>2 </a:t>
                      </a:r>
                      <a:r>
                        <a:rPr lang="es-CR" sz="1600" b="0" dirty="0">
                          <a:solidFill>
                            <a:schemeClr val="tx1">
                              <a:lumMod val="95000"/>
                              <a:lumOff val="5000"/>
                            </a:schemeClr>
                          </a:solidFill>
                          <a:latin typeface="Verdana" pitchFamily="34" charset="0"/>
                          <a:ea typeface="Verdana" pitchFamily="34" charset="0"/>
                          <a:cs typeface="Verdana" pitchFamily="34" charset="0"/>
                        </a:rPr>
                        <a:t>o más televisores      </a:t>
                      </a:r>
                      <a:r>
                        <a:rPr lang="es-CR" sz="1600" b="0" dirty="0" smtClean="0">
                          <a:solidFill>
                            <a:schemeClr val="tx1">
                              <a:lumMod val="95000"/>
                              <a:lumOff val="5000"/>
                            </a:schemeClr>
                          </a:solidFill>
                          <a:latin typeface="Verdana" pitchFamily="34" charset="0"/>
                          <a:ea typeface="Verdana" pitchFamily="34" charset="0"/>
                          <a:cs typeface="Verdana" pitchFamily="34" charset="0"/>
                        </a:rPr>
                        <a:t>  </a:t>
                      </a:r>
                      <a:r>
                        <a:rPr lang="es-CR" sz="1600" b="0" dirty="0">
                          <a:solidFill>
                            <a:schemeClr val="tx1">
                              <a:lumMod val="95000"/>
                              <a:lumOff val="5000"/>
                            </a:schemeClr>
                          </a:solidFill>
                          <a:latin typeface="Verdana" pitchFamily="34" charset="0"/>
                          <a:ea typeface="Verdana" pitchFamily="34" charset="0"/>
                          <a:cs typeface="Verdana" pitchFamily="34" charset="0"/>
                        </a:rPr>
                        <a:t>Sí               No</a:t>
                      </a:r>
                      <a:r>
                        <a:rPr lang="es-ES" sz="1600" b="0" dirty="0">
                          <a:solidFill>
                            <a:schemeClr val="tx1">
                              <a:lumMod val="95000"/>
                              <a:lumOff val="5000"/>
                            </a:schemeClr>
                          </a:solidFill>
                          <a:latin typeface="Verdana" pitchFamily="34" charset="0"/>
                          <a:ea typeface="Verdana" pitchFamily="34" charset="0"/>
                          <a:cs typeface="Verdana" pitchFamily="34" charset="0"/>
                        </a:rPr>
                        <a:t> </a:t>
                      </a:r>
                    </a:p>
                  </a:txBody>
                  <a:tcPr marL="68580" marR="68580" marT="0" marB="0">
                    <a:solidFill>
                      <a:schemeClr val="accent1">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85534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260648"/>
            <a:ext cx="9144000" cy="1143000"/>
          </a:xfrm>
        </p:spPr>
        <p:txBody>
          <a:bodyPr>
            <a:noAutofit/>
          </a:bodyPr>
          <a:lstStyle/>
          <a:p>
            <a:r>
              <a:rPr lang="es-CR" sz="3200" b="1" dirty="0">
                <a:solidFill>
                  <a:srgbClr val="002060"/>
                </a:solidFill>
                <a:latin typeface="Arial"/>
                <a:cs typeface="Arial"/>
              </a:rPr>
              <a:t>Ejercicio </a:t>
            </a:r>
            <a:r>
              <a:rPr lang="es-CR" sz="3200" b="1" dirty="0" smtClean="0">
                <a:solidFill>
                  <a:srgbClr val="002060"/>
                </a:solidFill>
                <a:latin typeface="Arial"/>
                <a:cs typeface="Arial"/>
              </a:rPr>
              <a:t>2</a:t>
            </a:r>
            <a:endParaRPr lang="es-CR" sz="3200" b="1" dirty="0">
              <a:solidFill>
                <a:srgbClr val="002060"/>
              </a:solidFill>
              <a:latin typeface="Arial"/>
              <a:cs typeface="Arial"/>
            </a:endParaRPr>
          </a:p>
        </p:txBody>
      </p:sp>
      <p:sp>
        <p:nvSpPr>
          <p:cNvPr id="4" name="3 Rectángulo"/>
          <p:cNvSpPr/>
          <p:nvPr/>
        </p:nvSpPr>
        <p:spPr>
          <a:xfrm>
            <a:off x="1991544" y="1268761"/>
            <a:ext cx="8424936" cy="990015"/>
          </a:xfrm>
          <a:prstGeom prst="rect">
            <a:avLst/>
          </a:prstGeom>
        </p:spPr>
        <p:txBody>
          <a:bodyPr wrap="square">
            <a:spAutoFit/>
          </a:bodyPr>
          <a:lstStyle/>
          <a:p>
            <a:pPr algn="just">
              <a:lnSpc>
                <a:spcPts val="3540"/>
              </a:lnSpc>
            </a:pPr>
            <a:r>
              <a:rPr lang="es-ES" sz="2800" dirty="0">
                <a:solidFill>
                  <a:srgbClr val="002060"/>
                </a:solidFill>
                <a:latin typeface="Arial"/>
                <a:cs typeface="Arial"/>
              </a:rPr>
              <a:t>Asocie el concepto de la izquierda con las preguntas de cuestionario de la derecha.</a:t>
            </a:r>
            <a:endParaRPr lang="es-CR" sz="2800" dirty="0">
              <a:solidFill>
                <a:srgbClr val="002060"/>
              </a:solidFill>
              <a:latin typeface="Arial"/>
              <a:cs typeface="Arial"/>
            </a:endParaRPr>
          </a:p>
        </p:txBody>
      </p:sp>
      <p:graphicFrame>
        <p:nvGraphicFramePr>
          <p:cNvPr id="5" name="4 Tabla"/>
          <p:cNvGraphicFramePr>
            <a:graphicFrameLocks noGrp="1"/>
          </p:cNvGraphicFramePr>
          <p:nvPr/>
        </p:nvGraphicFramePr>
        <p:xfrm>
          <a:off x="2207568" y="2564904"/>
          <a:ext cx="8064896" cy="3888432"/>
        </p:xfrm>
        <a:graphic>
          <a:graphicData uri="http://schemas.openxmlformats.org/drawingml/2006/table">
            <a:tbl>
              <a:tblPr firstRow="1" bandRow="1">
                <a:tableStyleId>{5C22544A-7EE6-4342-B048-85BDC9FD1C3A}</a:tableStyleId>
              </a:tblPr>
              <a:tblGrid>
                <a:gridCol w="2688299">
                  <a:extLst>
                    <a:ext uri="{9D8B030D-6E8A-4147-A177-3AD203B41FA5}">
                      <a16:colId xmlns:a16="http://schemas.microsoft.com/office/drawing/2014/main" val="20000"/>
                    </a:ext>
                  </a:extLst>
                </a:gridCol>
                <a:gridCol w="778853">
                  <a:extLst>
                    <a:ext uri="{9D8B030D-6E8A-4147-A177-3AD203B41FA5}">
                      <a16:colId xmlns:a16="http://schemas.microsoft.com/office/drawing/2014/main" val="20001"/>
                    </a:ext>
                  </a:extLst>
                </a:gridCol>
                <a:gridCol w="4597744">
                  <a:extLst>
                    <a:ext uri="{9D8B030D-6E8A-4147-A177-3AD203B41FA5}">
                      <a16:colId xmlns:a16="http://schemas.microsoft.com/office/drawing/2014/main" val="20002"/>
                    </a:ext>
                  </a:extLst>
                </a:gridCol>
              </a:tblGrid>
              <a:tr h="622803">
                <a:tc>
                  <a:txBody>
                    <a:bodyPr/>
                    <a:lstStyle/>
                    <a:p>
                      <a:pPr marL="342900" marR="147955" lvl="0" indent="-342900" algn="l">
                        <a:spcBef>
                          <a:spcPts val="600"/>
                        </a:spcBef>
                        <a:spcAft>
                          <a:spcPts val="0"/>
                        </a:spcAft>
                        <a:buFont typeface="+mj-lt"/>
                        <a:buNone/>
                        <a:tabLst>
                          <a:tab pos="2070735" algn="l"/>
                        </a:tabLst>
                      </a:pPr>
                      <a:r>
                        <a:rPr lang="es-CR" sz="1600" b="0" dirty="0" smtClean="0">
                          <a:solidFill>
                            <a:schemeClr val="tx1">
                              <a:lumMod val="95000"/>
                              <a:lumOff val="5000"/>
                            </a:schemeClr>
                          </a:solidFill>
                          <a:latin typeface="Verdana" pitchFamily="34" charset="0"/>
                          <a:ea typeface="Verdana" pitchFamily="34" charset="0"/>
                          <a:cs typeface="Verdana" pitchFamily="34" charset="0"/>
                        </a:rPr>
                        <a:t>a. Intención</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nchor="ctr">
                    <a:solidFill>
                      <a:schemeClr val="accent1">
                        <a:lumMod val="20000"/>
                        <a:lumOff val="80000"/>
                      </a:schemeClr>
                    </a:solidFill>
                  </a:tcPr>
                </a:tc>
                <a:tc>
                  <a:txBody>
                    <a:bodyPr/>
                    <a:lstStyle/>
                    <a:p>
                      <a:pPr algn="r">
                        <a:spcAft>
                          <a:spcPts val="0"/>
                        </a:spcAft>
                      </a:pPr>
                      <a:r>
                        <a:rPr lang="es-CR" sz="1600" dirty="0">
                          <a:solidFill>
                            <a:schemeClr val="tx1">
                              <a:lumMod val="95000"/>
                              <a:lumOff val="5000"/>
                            </a:schemeClr>
                          </a:solidFill>
                          <a:latin typeface="Verdana" pitchFamily="34" charset="0"/>
                          <a:ea typeface="Verdana" pitchFamily="34" charset="0"/>
                          <a:cs typeface="Verdana" pitchFamily="34" charset="0"/>
                        </a:rPr>
                        <a:t>( </a:t>
                      </a:r>
                      <a:r>
                        <a:rPr lang="es-CR" sz="1600" b="1" dirty="0">
                          <a:solidFill>
                            <a:srgbClr val="FF0000"/>
                          </a:solidFill>
                          <a:latin typeface="Verdana" pitchFamily="34" charset="0"/>
                          <a:ea typeface="Verdana" pitchFamily="34" charset="0"/>
                          <a:cs typeface="Verdana" pitchFamily="34" charset="0"/>
                        </a:rPr>
                        <a:t>B</a:t>
                      </a:r>
                      <a:r>
                        <a:rPr lang="es-CR" sz="1600" dirty="0">
                          <a:solidFill>
                            <a:srgbClr val="FF0000"/>
                          </a:solidFill>
                          <a:latin typeface="Verdana" pitchFamily="34" charset="0"/>
                          <a:ea typeface="Verdana" pitchFamily="34" charset="0"/>
                          <a:cs typeface="Verdana" pitchFamily="34" charset="0"/>
                        </a:rPr>
                        <a:t> </a:t>
                      </a:r>
                      <a:r>
                        <a:rPr lang="es-CR" sz="1600" dirty="0">
                          <a:solidFill>
                            <a:schemeClr val="tx1">
                              <a:lumMod val="95000"/>
                              <a:lumOff val="5000"/>
                            </a:schemeClr>
                          </a:solidFill>
                          <a:latin typeface="Verdana" pitchFamily="34" charset="0"/>
                          <a:ea typeface="Verdana" pitchFamily="34" charset="0"/>
                          <a:cs typeface="Verdana" pitchFamily="34" charset="0"/>
                        </a:rPr>
                        <a:t>)</a:t>
                      </a:r>
                      <a:endParaRPr lang="es-ES" sz="160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tc>
                  <a:txBody>
                    <a:bodyPr/>
                    <a:lstStyle/>
                    <a:p>
                      <a:pPr>
                        <a:spcAft>
                          <a:spcPts val="0"/>
                        </a:spcAft>
                      </a:pPr>
                      <a:r>
                        <a:rPr lang="es-CR" sz="1600" b="0" dirty="0">
                          <a:solidFill>
                            <a:schemeClr val="tx1">
                              <a:lumMod val="95000"/>
                              <a:lumOff val="5000"/>
                            </a:schemeClr>
                          </a:solidFill>
                          <a:latin typeface="Verdana" pitchFamily="34" charset="0"/>
                          <a:ea typeface="Verdana" pitchFamily="34" charset="0"/>
                          <a:cs typeface="Verdana" pitchFamily="34" charset="0"/>
                        </a:rPr>
                        <a:t>¿Cuál es su profesión?</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0"/>
                  </a:ext>
                </a:extLst>
              </a:tr>
              <a:tr h="622803">
                <a:tc>
                  <a:txBody>
                    <a:bodyPr/>
                    <a:lstStyle/>
                    <a:p>
                      <a:pPr marL="342900" marR="147955" lvl="0" indent="-342900" algn="l">
                        <a:spcBef>
                          <a:spcPts val="600"/>
                        </a:spcBef>
                        <a:spcAft>
                          <a:spcPts val="0"/>
                        </a:spcAft>
                        <a:buFont typeface="+mj-lt"/>
                        <a:buNone/>
                        <a:tabLst>
                          <a:tab pos="2070735" algn="l"/>
                        </a:tabLst>
                      </a:pPr>
                      <a:r>
                        <a:rPr lang="es-CR" sz="1600" b="0" dirty="0" smtClean="0">
                          <a:solidFill>
                            <a:schemeClr val="tx1">
                              <a:lumMod val="95000"/>
                              <a:lumOff val="5000"/>
                            </a:schemeClr>
                          </a:solidFill>
                          <a:latin typeface="Verdana" pitchFamily="34" charset="0"/>
                          <a:ea typeface="Verdana" pitchFamily="34" charset="0"/>
                          <a:cs typeface="Verdana" pitchFamily="34" charset="0"/>
                        </a:rPr>
                        <a:t>b. Hecho</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nchor="ctr">
                    <a:solidFill>
                      <a:schemeClr val="accent1">
                        <a:lumMod val="20000"/>
                        <a:lumOff val="80000"/>
                      </a:schemeClr>
                    </a:solidFill>
                  </a:tcPr>
                </a:tc>
                <a:tc>
                  <a:txBody>
                    <a:bodyPr/>
                    <a:lstStyle/>
                    <a:p>
                      <a:pPr algn="r">
                        <a:spcAft>
                          <a:spcPts val="0"/>
                        </a:spcAft>
                      </a:pPr>
                      <a:r>
                        <a:rPr lang="es-CR" sz="1600">
                          <a:latin typeface="Verdana" pitchFamily="34" charset="0"/>
                          <a:ea typeface="Verdana" pitchFamily="34" charset="0"/>
                          <a:cs typeface="Verdana" pitchFamily="34" charset="0"/>
                        </a:rPr>
                        <a:t>( </a:t>
                      </a:r>
                      <a:r>
                        <a:rPr lang="es-CR" sz="1600" b="1">
                          <a:solidFill>
                            <a:srgbClr val="FF0000"/>
                          </a:solidFill>
                          <a:latin typeface="Verdana" pitchFamily="34" charset="0"/>
                          <a:ea typeface="Verdana" pitchFamily="34" charset="0"/>
                          <a:cs typeface="Verdana" pitchFamily="34" charset="0"/>
                        </a:rPr>
                        <a:t>E</a:t>
                      </a:r>
                      <a:r>
                        <a:rPr lang="es-CR" sz="1600">
                          <a:latin typeface="Verdana" pitchFamily="34" charset="0"/>
                          <a:ea typeface="Verdana" pitchFamily="34" charset="0"/>
                          <a:cs typeface="Verdana" pitchFamily="34" charset="0"/>
                        </a:rPr>
                        <a:t> )</a:t>
                      </a:r>
                      <a:endParaRPr lang="es-ES" sz="1600">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tc>
                  <a:txBody>
                    <a:bodyPr/>
                    <a:lstStyle/>
                    <a:p>
                      <a:pPr>
                        <a:spcAft>
                          <a:spcPts val="0"/>
                        </a:spcAft>
                      </a:pPr>
                      <a:r>
                        <a:rPr lang="es-CR" sz="1600" b="0" dirty="0">
                          <a:solidFill>
                            <a:schemeClr val="tx1">
                              <a:lumMod val="95000"/>
                              <a:lumOff val="5000"/>
                            </a:schemeClr>
                          </a:solidFill>
                          <a:latin typeface="Verdana" pitchFamily="34" charset="0"/>
                          <a:ea typeface="Verdana" pitchFamily="34" charset="0"/>
                          <a:cs typeface="Verdana" pitchFamily="34" charset="0"/>
                        </a:rPr>
                        <a:t>¿Cuál operadora de pensiones considera usted que da mejor servicio?</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r h="602570">
                <a:tc>
                  <a:txBody>
                    <a:bodyPr/>
                    <a:lstStyle/>
                    <a:p>
                      <a:pPr marL="342900" marR="147955" lvl="0" indent="-342900" algn="l">
                        <a:spcBef>
                          <a:spcPts val="600"/>
                        </a:spcBef>
                        <a:spcAft>
                          <a:spcPts val="0"/>
                        </a:spcAft>
                        <a:buFont typeface="+mj-lt"/>
                        <a:buNone/>
                        <a:tabLst>
                          <a:tab pos="2070735" algn="l"/>
                        </a:tabLst>
                      </a:pPr>
                      <a:r>
                        <a:rPr lang="es-CR" sz="1600" b="0" dirty="0" smtClean="0">
                          <a:solidFill>
                            <a:schemeClr val="tx1">
                              <a:lumMod val="95000"/>
                              <a:lumOff val="5000"/>
                            </a:schemeClr>
                          </a:solidFill>
                          <a:latin typeface="Verdana" pitchFamily="34" charset="0"/>
                          <a:ea typeface="Verdana" pitchFamily="34" charset="0"/>
                          <a:cs typeface="Verdana" pitchFamily="34" charset="0"/>
                        </a:rPr>
                        <a:t>c. Acción </a:t>
                      </a:r>
                      <a:r>
                        <a:rPr lang="es-CR" sz="1600" b="0" dirty="0">
                          <a:solidFill>
                            <a:schemeClr val="tx1">
                              <a:lumMod val="95000"/>
                              <a:lumOff val="5000"/>
                            </a:schemeClr>
                          </a:solidFill>
                          <a:latin typeface="Verdana" pitchFamily="34" charset="0"/>
                          <a:ea typeface="Verdana" pitchFamily="34" charset="0"/>
                          <a:cs typeface="Verdana" pitchFamily="34" charset="0"/>
                        </a:rPr>
                        <a:t>o comportamiento</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nchor="ctr">
                    <a:solidFill>
                      <a:schemeClr val="accent1">
                        <a:lumMod val="20000"/>
                        <a:lumOff val="80000"/>
                      </a:schemeClr>
                    </a:solidFill>
                  </a:tcPr>
                </a:tc>
                <a:tc>
                  <a:txBody>
                    <a:bodyPr/>
                    <a:lstStyle/>
                    <a:p>
                      <a:pPr algn="r">
                        <a:spcAft>
                          <a:spcPts val="0"/>
                        </a:spcAft>
                      </a:pPr>
                      <a:r>
                        <a:rPr lang="es-CR" sz="1600">
                          <a:latin typeface="Verdana" pitchFamily="34" charset="0"/>
                          <a:ea typeface="Verdana" pitchFamily="34" charset="0"/>
                          <a:cs typeface="Verdana" pitchFamily="34" charset="0"/>
                        </a:rPr>
                        <a:t>( </a:t>
                      </a:r>
                      <a:r>
                        <a:rPr lang="es-CR" sz="1600" b="1">
                          <a:solidFill>
                            <a:srgbClr val="FF0000"/>
                          </a:solidFill>
                          <a:latin typeface="Verdana" pitchFamily="34" charset="0"/>
                          <a:ea typeface="Verdana" pitchFamily="34" charset="0"/>
                          <a:cs typeface="Verdana" pitchFamily="34" charset="0"/>
                        </a:rPr>
                        <a:t>A</a:t>
                      </a:r>
                      <a:r>
                        <a:rPr lang="es-CR" sz="1600">
                          <a:latin typeface="Verdana" pitchFamily="34" charset="0"/>
                          <a:ea typeface="Verdana" pitchFamily="34" charset="0"/>
                          <a:cs typeface="Verdana" pitchFamily="34" charset="0"/>
                        </a:rPr>
                        <a:t> )</a:t>
                      </a:r>
                      <a:endParaRPr lang="es-ES" sz="1600">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tc>
                  <a:txBody>
                    <a:bodyPr/>
                    <a:lstStyle/>
                    <a:p>
                      <a:pPr>
                        <a:spcAft>
                          <a:spcPts val="0"/>
                        </a:spcAft>
                      </a:pPr>
                      <a:r>
                        <a:rPr lang="es-CR" sz="1600" b="0" dirty="0">
                          <a:solidFill>
                            <a:schemeClr val="tx1">
                              <a:lumMod val="95000"/>
                              <a:lumOff val="5000"/>
                            </a:schemeClr>
                          </a:solidFill>
                          <a:latin typeface="Verdana" pitchFamily="34" charset="0"/>
                          <a:ea typeface="Verdana" pitchFamily="34" charset="0"/>
                          <a:cs typeface="Verdana" pitchFamily="34" charset="0"/>
                        </a:rPr>
                        <a:t>¿Cree usted que concluirá sus estudios universitarios con un postgrado?</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2"/>
                  </a:ext>
                </a:extLst>
              </a:tr>
              <a:tr h="533832">
                <a:tc>
                  <a:txBody>
                    <a:bodyPr/>
                    <a:lstStyle/>
                    <a:p>
                      <a:pPr marL="342900" marR="147955" lvl="0" indent="-342900" algn="l">
                        <a:spcBef>
                          <a:spcPts val="600"/>
                        </a:spcBef>
                        <a:spcAft>
                          <a:spcPts val="0"/>
                        </a:spcAft>
                        <a:buFont typeface="+mj-lt"/>
                        <a:buNone/>
                        <a:tabLst>
                          <a:tab pos="2070735" algn="l"/>
                        </a:tabLst>
                      </a:pPr>
                      <a:r>
                        <a:rPr lang="es-CR" sz="1600" b="0" dirty="0" smtClean="0">
                          <a:solidFill>
                            <a:schemeClr val="tx1">
                              <a:lumMod val="95000"/>
                              <a:lumOff val="5000"/>
                            </a:schemeClr>
                          </a:solidFill>
                          <a:latin typeface="Verdana" pitchFamily="34" charset="0"/>
                          <a:ea typeface="Verdana" pitchFamily="34" charset="0"/>
                          <a:cs typeface="Verdana" pitchFamily="34" charset="0"/>
                        </a:rPr>
                        <a:t>d. Test</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nchor="ctr">
                    <a:solidFill>
                      <a:schemeClr val="accent1">
                        <a:lumMod val="20000"/>
                        <a:lumOff val="80000"/>
                      </a:schemeClr>
                    </a:solidFill>
                  </a:tcPr>
                </a:tc>
                <a:tc>
                  <a:txBody>
                    <a:bodyPr/>
                    <a:lstStyle/>
                    <a:p>
                      <a:pPr algn="r">
                        <a:spcAft>
                          <a:spcPts val="0"/>
                        </a:spcAft>
                      </a:pPr>
                      <a:r>
                        <a:rPr lang="es-CR" sz="1600">
                          <a:latin typeface="Verdana" pitchFamily="34" charset="0"/>
                          <a:ea typeface="Verdana" pitchFamily="34" charset="0"/>
                          <a:cs typeface="Verdana" pitchFamily="34" charset="0"/>
                        </a:rPr>
                        <a:t>( </a:t>
                      </a:r>
                      <a:r>
                        <a:rPr lang="es-CR" sz="1600" b="1">
                          <a:solidFill>
                            <a:srgbClr val="FF0000"/>
                          </a:solidFill>
                          <a:latin typeface="Verdana" pitchFamily="34" charset="0"/>
                          <a:ea typeface="Verdana" pitchFamily="34" charset="0"/>
                          <a:cs typeface="Verdana" pitchFamily="34" charset="0"/>
                        </a:rPr>
                        <a:t>C</a:t>
                      </a:r>
                      <a:r>
                        <a:rPr lang="es-CR" sz="1600">
                          <a:latin typeface="Verdana" pitchFamily="34" charset="0"/>
                          <a:ea typeface="Verdana" pitchFamily="34" charset="0"/>
                          <a:cs typeface="Verdana" pitchFamily="34" charset="0"/>
                        </a:rPr>
                        <a:t> )</a:t>
                      </a:r>
                      <a:endParaRPr lang="es-ES" sz="1600">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tc>
                  <a:txBody>
                    <a:bodyPr/>
                    <a:lstStyle/>
                    <a:p>
                      <a:pPr>
                        <a:spcAft>
                          <a:spcPts val="0"/>
                        </a:spcAft>
                      </a:pPr>
                      <a:r>
                        <a:rPr lang="es-CR" sz="1600" b="0" dirty="0">
                          <a:solidFill>
                            <a:schemeClr val="tx1">
                              <a:lumMod val="95000"/>
                              <a:lumOff val="5000"/>
                            </a:schemeClr>
                          </a:solidFill>
                          <a:latin typeface="Verdana" pitchFamily="34" charset="0"/>
                          <a:ea typeface="Verdana" pitchFamily="34" charset="0"/>
                          <a:cs typeface="Verdana" pitchFamily="34" charset="0"/>
                        </a:rPr>
                        <a:t>¿Utiliza usted los cajeros automáticos?</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3"/>
                  </a:ext>
                </a:extLst>
              </a:tr>
              <a:tr h="1506424">
                <a:tc>
                  <a:txBody>
                    <a:bodyPr/>
                    <a:lstStyle/>
                    <a:p>
                      <a:pPr marL="342900" marR="147955" lvl="0" indent="-342900" algn="l">
                        <a:spcBef>
                          <a:spcPts val="600"/>
                        </a:spcBef>
                        <a:spcAft>
                          <a:spcPts val="0"/>
                        </a:spcAft>
                        <a:buFont typeface="+mj-lt"/>
                        <a:buNone/>
                        <a:tabLst>
                          <a:tab pos="2070735" algn="l"/>
                        </a:tabLst>
                      </a:pPr>
                      <a:r>
                        <a:rPr lang="es-CR" sz="1600" b="0" dirty="0" smtClean="0">
                          <a:solidFill>
                            <a:schemeClr val="tx1">
                              <a:lumMod val="95000"/>
                              <a:lumOff val="5000"/>
                            </a:schemeClr>
                          </a:solidFill>
                          <a:latin typeface="Verdana" pitchFamily="34" charset="0"/>
                          <a:ea typeface="Verdana" pitchFamily="34" charset="0"/>
                          <a:cs typeface="Verdana" pitchFamily="34" charset="0"/>
                        </a:rPr>
                        <a:t>e. Opinión</a:t>
                      </a:r>
                      <a:endParaRPr lang="es-ES" sz="1600" b="0" dirty="0">
                        <a:solidFill>
                          <a:schemeClr val="tx1">
                            <a:lumMod val="95000"/>
                            <a:lumOff val="5000"/>
                          </a:schemeClr>
                        </a:solidFill>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tc>
                  <a:txBody>
                    <a:bodyPr/>
                    <a:lstStyle/>
                    <a:p>
                      <a:pPr algn="r">
                        <a:spcAft>
                          <a:spcPts val="0"/>
                        </a:spcAft>
                      </a:pPr>
                      <a:r>
                        <a:rPr lang="es-CR" sz="1600" dirty="0">
                          <a:latin typeface="Verdana" pitchFamily="34" charset="0"/>
                          <a:ea typeface="Verdana" pitchFamily="34" charset="0"/>
                          <a:cs typeface="Verdana" pitchFamily="34" charset="0"/>
                        </a:rPr>
                        <a:t>( </a:t>
                      </a:r>
                      <a:r>
                        <a:rPr lang="es-CR" sz="1600" b="1" dirty="0">
                          <a:solidFill>
                            <a:srgbClr val="FF0000"/>
                          </a:solidFill>
                          <a:latin typeface="Verdana" pitchFamily="34" charset="0"/>
                          <a:ea typeface="Verdana" pitchFamily="34" charset="0"/>
                          <a:cs typeface="Verdana" pitchFamily="34" charset="0"/>
                        </a:rPr>
                        <a:t>D</a:t>
                      </a:r>
                      <a:r>
                        <a:rPr lang="es-CR" sz="1600" dirty="0">
                          <a:latin typeface="Verdana" pitchFamily="34" charset="0"/>
                          <a:ea typeface="Verdana" pitchFamily="34" charset="0"/>
                          <a:cs typeface="Verdana" pitchFamily="34" charset="0"/>
                        </a:rPr>
                        <a:t> )</a:t>
                      </a:r>
                      <a:endParaRPr lang="es-ES" sz="1600" dirty="0">
                        <a:latin typeface="Verdana" pitchFamily="34" charset="0"/>
                        <a:ea typeface="Verdana" pitchFamily="34" charset="0"/>
                        <a:cs typeface="Verdana" pitchFamily="34" charset="0"/>
                      </a:endParaRPr>
                    </a:p>
                  </a:txBody>
                  <a:tcPr marL="68580" marR="68580" marT="0" marB="0">
                    <a:solidFill>
                      <a:schemeClr val="accent1">
                        <a:lumMod val="20000"/>
                        <a:lumOff val="80000"/>
                      </a:schemeClr>
                    </a:solidFill>
                  </a:tcPr>
                </a:tc>
                <a:tc>
                  <a:txBody>
                    <a:bodyPr/>
                    <a:lstStyle/>
                    <a:p>
                      <a:pPr>
                        <a:spcAft>
                          <a:spcPts val="0"/>
                        </a:spcAft>
                      </a:pPr>
                      <a:r>
                        <a:rPr lang="es-CR" sz="1600" b="0" dirty="0">
                          <a:solidFill>
                            <a:schemeClr val="tx1">
                              <a:lumMod val="95000"/>
                              <a:lumOff val="5000"/>
                            </a:schemeClr>
                          </a:solidFill>
                          <a:latin typeface="Verdana" pitchFamily="34" charset="0"/>
                          <a:ea typeface="Verdana" pitchFamily="34" charset="0"/>
                          <a:cs typeface="Verdana" pitchFamily="34" charset="0"/>
                        </a:rPr>
                        <a:t>En su casa </a:t>
                      </a:r>
                      <a:r>
                        <a:rPr lang="es-CR" sz="1600" b="0" dirty="0" smtClean="0">
                          <a:solidFill>
                            <a:schemeClr val="tx1">
                              <a:lumMod val="95000"/>
                              <a:lumOff val="5000"/>
                            </a:schemeClr>
                          </a:solidFill>
                          <a:latin typeface="Verdana" pitchFamily="34" charset="0"/>
                          <a:ea typeface="Verdana" pitchFamily="34" charset="0"/>
                          <a:cs typeface="Verdana" pitchFamily="34" charset="0"/>
                        </a:rPr>
                        <a:t>tiene:</a:t>
                      </a:r>
                      <a:endParaRPr lang="es-ES" sz="1600" b="0" dirty="0" smtClean="0">
                        <a:solidFill>
                          <a:schemeClr val="tx1">
                            <a:lumMod val="95000"/>
                            <a:lumOff val="5000"/>
                          </a:schemeClr>
                        </a:solidFill>
                        <a:latin typeface="Verdana" pitchFamily="34" charset="0"/>
                        <a:ea typeface="Verdana" pitchFamily="34" charset="0"/>
                        <a:cs typeface="Verdana" pitchFamily="34" charset="0"/>
                      </a:endParaRPr>
                    </a:p>
                    <a:p>
                      <a:pPr marL="228600" indent="-228600">
                        <a:spcAft>
                          <a:spcPts val="0"/>
                        </a:spcAft>
                        <a:buAutoNum type="alphaLcPeriod"/>
                      </a:pPr>
                      <a:r>
                        <a:rPr lang="es-CR" sz="1600" b="0" dirty="0" smtClean="0">
                          <a:solidFill>
                            <a:schemeClr val="tx1">
                              <a:lumMod val="95000"/>
                              <a:lumOff val="5000"/>
                            </a:schemeClr>
                          </a:solidFill>
                          <a:latin typeface="Verdana" pitchFamily="34" charset="0"/>
                          <a:ea typeface="Verdana" pitchFamily="34" charset="0"/>
                          <a:cs typeface="Verdana" pitchFamily="34" charset="0"/>
                        </a:rPr>
                        <a:t>2 </a:t>
                      </a:r>
                      <a:r>
                        <a:rPr lang="es-CR" sz="1600" b="0" dirty="0">
                          <a:solidFill>
                            <a:schemeClr val="tx1">
                              <a:lumMod val="95000"/>
                              <a:lumOff val="5000"/>
                            </a:schemeClr>
                          </a:solidFill>
                          <a:latin typeface="Verdana" pitchFamily="34" charset="0"/>
                          <a:ea typeface="Verdana" pitchFamily="34" charset="0"/>
                          <a:cs typeface="Verdana" pitchFamily="34" charset="0"/>
                        </a:rPr>
                        <a:t>o más teléfonos   </a:t>
                      </a:r>
                      <a:r>
                        <a:rPr lang="es-CR" sz="1600" b="0" dirty="0" smtClean="0">
                          <a:solidFill>
                            <a:schemeClr val="tx1">
                              <a:lumMod val="95000"/>
                              <a:lumOff val="5000"/>
                            </a:schemeClr>
                          </a:solidFill>
                          <a:latin typeface="Verdana" pitchFamily="34" charset="0"/>
                          <a:ea typeface="Verdana" pitchFamily="34" charset="0"/>
                          <a:cs typeface="Verdana" pitchFamily="34" charset="0"/>
                        </a:rPr>
                        <a:t>       </a:t>
                      </a:r>
                      <a:r>
                        <a:rPr lang="es-CR" sz="1600" b="0" dirty="0">
                          <a:solidFill>
                            <a:schemeClr val="tx1">
                              <a:lumMod val="95000"/>
                              <a:lumOff val="5000"/>
                            </a:schemeClr>
                          </a:solidFill>
                          <a:latin typeface="Verdana" pitchFamily="34" charset="0"/>
                          <a:ea typeface="Verdana" pitchFamily="34" charset="0"/>
                          <a:cs typeface="Verdana" pitchFamily="34" charset="0"/>
                        </a:rPr>
                        <a:t>Sí              No</a:t>
                      </a:r>
                      <a:r>
                        <a:rPr lang="es-ES" sz="1600" b="0" dirty="0">
                          <a:solidFill>
                            <a:schemeClr val="tx1">
                              <a:lumMod val="95000"/>
                              <a:lumOff val="5000"/>
                            </a:schemeClr>
                          </a:solidFill>
                          <a:latin typeface="Verdana" pitchFamily="34" charset="0"/>
                          <a:ea typeface="Verdana" pitchFamily="34" charset="0"/>
                          <a:cs typeface="Verdana" pitchFamily="34" charset="0"/>
                        </a:rPr>
                        <a:t> </a:t>
                      </a:r>
                      <a:endParaRPr lang="es-ES" sz="1600" b="0" dirty="0" smtClean="0">
                        <a:solidFill>
                          <a:schemeClr val="tx1">
                            <a:lumMod val="95000"/>
                            <a:lumOff val="5000"/>
                          </a:schemeClr>
                        </a:solidFill>
                        <a:latin typeface="Verdana" pitchFamily="34" charset="0"/>
                        <a:ea typeface="Verdana" pitchFamily="34" charset="0"/>
                        <a:cs typeface="Verdana" pitchFamily="34" charset="0"/>
                      </a:endParaRPr>
                    </a:p>
                    <a:p>
                      <a:pPr marL="228600" indent="-228600">
                        <a:spcAft>
                          <a:spcPts val="0"/>
                        </a:spcAft>
                        <a:buAutoNum type="alphaLcPeriod"/>
                      </a:pPr>
                      <a:r>
                        <a:rPr lang="es-CR" sz="1600" b="0" dirty="0" smtClean="0">
                          <a:solidFill>
                            <a:schemeClr val="tx1">
                              <a:lumMod val="95000"/>
                              <a:lumOff val="5000"/>
                            </a:schemeClr>
                          </a:solidFill>
                          <a:latin typeface="Verdana" pitchFamily="34" charset="0"/>
                          <a:ea typeface="Verdana" pitchFamily="34" charset="0"/>
                          <a:cs typeface="Verdana" pitchFamily="34" charset="0"/>
                        </a:rPr>
                        <a:t>2 </a:t>
                      </a:r>
                      <a:r>
                        <a:rPr lang="es-CR" sz="1600" b="0" dirty="0">
                          <a:solidFill>
                            <a:schemeClr val="tx1">
                              <a:lumMod val="95000"/>
                              <a:lumOff val="5000"/>
                            </a:schemeClr>
                          </a:solidFill>
                          <a:latin typeface="Verdana" pitchFamily="34" charset="0"/>
                          <a:ea typeface="Verdana" pitchFamily="34" charset="0"/>
                          <a:cs typeface="Verdana" pitchFamily="34" charset="0"/>
                        </a:rPr>
                        <a:t>o más computadores </a:t>
                      </a:r>
                      <a:r>
                        <a:rPr lang="es-CR" sz="1600" b="0" dirty="0" smtClean="0">
                          <a:solidFill>
                            <a:schemeClr val="tx1">
                              <a:lumMod val="95000"/>
                              <a:lumOff val="5000"/>
                            </a:schemeClr>
                          </a:solidFill>
                          <a:latin typeface="Verdana" pitchFamily="34" charset="0"/>
                          <a:ea typeface="Verdana" pitchFamily="34" charset="0"/>
                          <a:cs typeface="Verdana" pitchFamily="34" charset="0"/>
                        </a:rPr>
                        <a:t>  </a:t>
                      </a:r>
                      <a:r>
                        <a:rPr lang="es-CR" sz="1600" b="0" dirty="0">
                          <a:solidFill>
                            <a:schemeClr val="tx1">
                              <a:lumMod val="95000"/>
                              <a:lumOff val="5000"/>
                            </a:schemeClr>
                          </a:solidFill>
                          <a:latin typeface="Verdana" pitchFamily="34" charset="0"/>
                          <a:ea typeface="Verdana" pitchFamily="34" charset="0"/>
                          <a:cs typeface="Verdana" pitchFamily="34" charset="0"/>
                        </a:rPr>
                        <a:t>Sí              No</a:t>
                      </a:r>
                      <a:r>
                        <a:rPr lang="es-ES" sz="1600" b="0" dirty="0">
                          <a:solidFill>
                            <a:schemeClr val="tx1">
                              <a:lumMod val="95000"/>
                              <a:lumOff val="5000"/>
                            </a:schemeClr>
                          </a:solidFill>
                          <a:latin typeface="Verdana" pitchFamily="34" charset="0"/>
                          <a:ea typeface="Verdana" pitchFamily="34" charset="0"/>
                          <a:cs typeface="Verdana" pitchFamily="34" charset="0"/>
                        </a:rPr>
                        <a:t> </a:t>
                      </a:r>
                      <a:endParaRPr lang="es-ES" sz="1600" b="0" dirty="0" smtClean="0">
                        <a:solidFill>
                          <a:schemeClr val="tx1">
                            <a:lumMod val="95000"/>
                            <a:lumOff val="5000"/>
                          </a:schemeClr>
                        </a:solidFill>
                        <a:latin typeface="Verdana" pitchFamily="34" charset="0"/>
                        <a:ea typeface="Verdana" pitchFamily="34" charset="0"/>
                        <a:cs typeface="Verdana" pitchFamily="34" charset="0"/>
                      </a:endParaRPr>
                    </a:p>
                    <a:p>
                      <a:pPr marL="228600" indent="-228600">
                        <a:spcAft>
                          <a:spcPts val="0"/>
                        </a:spcAft>
                        <a:buAutoNum type="alphaLcPeriod"/>
                      </a:pPr>
                      <a:r>
                        <a:rPr lang="es-CR" sz="1600" b="0" dirty="0" smtClean="0">
                          <a:solidFill>
                            <a:schemeClr val="tx1">
                              <a:lumMod val="95000"/>
                              <a:lumOff val="5000"/>
                            </a:schemeClr>
                          </a:solidFill>
                          <a:latin typeface="Verdana" pitchFamily="34" charset="0"/>
                          <a:ea typeface="Verdana" pitchFamily="34" charset="0"/>
                          <a:cs typeface="Verdana" pitchFamily="34" charset="0"/>
                        </a:rPr>
                        <a:t>2 </a:t>
                      </a:r>
                      <a:r>
                        <a:rPr lang="es-CR" sz="1600" b="0" dirty="0">
                          <a:solidFill>
                            <a:schemeClr val="tx1">
                              <a:lumMod val="95000"/>
                              <a:lumOff val="5000"/>
                            </a:schemeClr>
                          </a:solidFill>
                          <a:latin typeface="Verdana" pitchFamily="34" charset="0"/>
                          <a:ea typeface="Verdana" pitchFamily="34" charset="0"/>
                          <a:cs typeface="Verdana" pitchFamily="34" charset="0"/>
                        </a:rPr>
                        <a:t>o más automóviles    </a:t>
                      </a:r>
                      <a:r>
                        <a:rPr lang="es-CR" sz="1600" b="0" dirty="0" smtClean="0">
                          <a:solidFill>
                            <a:schemeClr val="tx1">
                              <a:lumMod val="95000"/>
                              <a:lumOff val="5000"/>
                            </a:schemeClr>
                          </a:solidFill>
                          <a:latin typeface="Verdana" pitchFamily="34" charset="0"/>
                          <a:ea typeface="Verdana" pitchFamily="34" charset="0"/>
                          <a:cs typeface="Verdana" pitchFamily="34" charset="0"/>
                        </a:rPr>
                        <a:t>  </a:t>
                      </a:r>
                      <a:r>
                        <a:rPr lang="es-CR" sz="1600" b="0" dirty="0">
                          <a:solidFill>
                            <a:schemeClr val="tx1">
                              <a:lumMod val="95000"/>
                              <a:lumOff val="5000"/>
                            </a:schemeClr>
                          </a:solidFill>
                          <a:latin typeface="Verdana" pitchFamily="34" charset="0"/>
                          <a:ea typeface="Verdana" pitchFamily="34" charset="0"/>
                          <a:cs typeface="Verdana" pitchFamily="34" charset="0"/>
                        </a:rPr>
                        <a:t>Sí              No</a:t>
                      </a:r>
                      <a:r>
                        <a:rPr lang="es-ES" sz="1600" b="0" dirty="0">
                          <a:solidFill>
                            <a:schemeClr val="tx1">
                              <a:lumMod val="95000"/>
                              <a:lumOff val="5000"/>
                            </a:schemeClr>
                          </a:solidFill>
                          <a:latin typeface="Verdana" pitchFamily="34" charset="0"/>
                          <a:ea typeface="Verdana" pitchFamily="34" charset="0"/>
                          <a:cs typeface="Verdana" pitchFamily="34" charset="0"/>
                        </a:rPr>
                        <a:t> </a:t>
                      </a:r>
                      <a:endParaRPr lang="es-ES" sz="1600" b="0" dirty="0" smtClean="0">
                        <a:solidFill>
                          <a:schemeClr val="tx1">
                            <a:lumMod val="95000"/>
                            <a:lumOff val="5000"/>
                          </a:schemeClr>
                        </a:solidFill>
                        <a:latin typeface="Verdana" pitchFamily="34" charset="0"/>
                        <a:ea typeface="Verdana" pitchFamily="34" charset="0"/>
                        <a:cs typeface="Verdana" pitchFamily="34" charset="0"/>
                      </a:endParaRPr>
                    </a:p>
                    <a:p>
                      <a:pPr marL="228600" indent="-228600">
                        <a:spcAft>
                          <a:spcPts val="0"/>
                        </a:spcAft>
                        <a:buAutoNum type="alphaLcPeriod"/>
                      </a:pPr>
                      <a:r>
                        <a:rPr lang="es-CR" sz="1600" b="0" dirty="0" smtClean="0">
                          <a:solidFill>
                            <a:schemeClr val="tx1">
                              <a:lumMod val="95000"/>
                              <a:lumOff val="5000"/>
                            </a:schemeClr>
                          </a:solidFill>
                          <a:latin typeface="Verdana" pitchFamily="34" charset="0"/>
                          <a:ea typeface="Verdana" pitchFamily="34" charset="0"/>
                          <a:cs typeface="Verdana" pitchFamily="34" charset="0"/>
                        </a:rPr>
                        <a:t>2 </a:t>
                      </a:r>
                      <a:r>
                        <a:rPr lang="es-CR" sz="1600" b="0" dirty="0">
                          <a:solidFill>
                            <a:schemeClr val="tx1">
                              <a:lumMod val="95000"/>
                              <a:lumOff val="5000"/>
                            </a:schemeClr>
                          </a:solidFill>
                          <a:latin typeface="Verdana" pitchFamily="34" charset="0"/>
                          <a:ea typeface="Verdana" pitchFamily="34" charset="0"/>
                          <a:cs typeface="Verdana" pitchFamily="34" charset="0"/>
                        </a:rPr>
                        <a:t>o más televisores      </a:t>
                      </a:r>
                      <a:r>
                        <a:rPr lang="es-CR" sz="1600" b="0" dirty="0" smtClean="0">
                          <a:solidFill>
                            <a:schemeClr val="tx1">
                              <a:lumMod val="95000"/>
                              <a:lumOff val="5000"/>
                            </a:schemeClr>
                          </a:solidFill>
                          <a:latin typeface="Verdana" pitchFamily="34" charset="0"/>
                          <a:ea typeface="Verdana" pitchFamily="34" charset="0"/>
                          <a:cs typeface="Verdana" pitchFamily="34" charset="0"/>
                        </a:rPr>
                        <a:t>  </a:t>
                      </a:r>
                      <a:r>
                        <a:rPr lang="es-CR" sz="1600" b="0" dirty="0">
                          <a:solidFill>
                            <a:schemeClr val="tx1">
                              <a:lumMod val="95000"/>
                              <a:lumOff val="5000"/>
                            </a:schemeClr>
                          </a:solidFill>
                          <a:latin typeface="Verdana" pitchFamily="34" charset="0"/>
                          <a:ea typeface="Verdana" pitchFamily="34" charset="0"/>
                          <a:cs typeface="Verdana" pitchFamily="34" charset="0"/>
                        </a:rPr>
                        <a:t>Sí           </a:t>
                      </a:r>
                      <a:r>
                        <a:rPr lang="es-CR" sz="1600" b="0" dirty="0" smtClean="0">
                          <a:solidFill>
                            <a:schemeClr val="tx1">
                              <a:lumMod val="95000"/>
                              <a:lumOff val="5000"/>
                            </a:schemeClr>
                          </a:solidFill>
                          <a:latin typeface="Verdana" pitchFamily="34" charset="0"/>
                          <a:ea typeface="Verdana" pitchFamily="34" charset="0"/>
                          <a:cs typeface="Verdana" pitchFamily="34" charset="0"/>
                        </a:rPr>
                        <a:t>   </a:t>
                      </a:r>
                      <a:r>
                        <a:rPr lang="es-CR" sz="1600" b="0" dirty="0">
                          <a:solidFill>
                            <a:schemeClr val="tx1">
                              <a:lumMod val="95000"/>
                              <a:lumOff val="5000"/>
                            </a:schemeClr>
                          </a:solidFill>
                          <a:latin typeface="Verdana" pitchFamily="34" charset="0"/>
                          <a:ea typeface="Verdana" pitchFamily="34" charset="0"/>
                          <a:cs typeface="Verdana" pitchFamily="34" charset="0"/>
                        </a:rPr>
                        <a:t>No</a:t>
                      </a:r>
                      <a:r>
                        <a:rPr lang="es-ES" sz="1600" b="0" dirty="0">
                          <a:solidFill>
                            <a:schemeClr val="tx1">
                              <a:lumMod val="95000"/>
                              <a:lumOff val="5000"/>
                            </a:schemeClr>
                          </a:solidFill>
                          <a:latin typeface="Verdana" pitchFamily="34" charset="0"/>
                          <a:ea typeface="Verdana" pitchFamily="34" charset="0"/>
                          <a:cs typeface="Verdana" pitchFamily="34" charset="0"/>
                        </a:rPr>
                        <a:t> </a:t>
                      </a:r>
                    </a:p>
                  </a:txBody>
                  <a:tcPr marL="68580" marR="68580" marT="0" marB="0">
                    <a:solidFill>
                      <a:schemeClr val="accent1">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59980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r"/>
            <a:r>
              <a:rPr lang="es-MX" b="1" dirty="0" smtClean="0"/>
              <a:t>El Cuestionario</a:t>
            </a:r>
            <a:endParaRPr lang="es-ES" dirty="0"/>
          </a:p>
        </p:txBody>
      </p:sp>
      <p:sp>
        <p:nvSpPr>
          <p:cNvPr id="6" name="2 Marcador de contenido"/>
          <p:cNvSpPr>
            <a:spLocks noGrp="1"/>
          </p:cNvSpPr>
          <p:nvPr>
            <p:ph sz="quarter" idx="1"/>
          </p:nvPr>
        </p:nvSpPr>
        <p:spPr>
          <a:xfrm>
            <a:off x="609600" y="1556792"/>
            <a:ext cx="10972800" cy="3960440"/>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fontScale="92500" lnSpcReduction="10000"/>
          </a:bodyPr>
          <a:lstStyle/>
          <a:p>
            <a:pPr marL="0" algn="just" defTabSz="914400"/>
            <a:endParaRPr lang="es-MX" sz="2400" b="1" dirty="0">
              <a:solidFill>
                <a:schemeClr val="tx2">
                  <a:lumMod val="90000"/>
                  <a:lumOff val="10000"/>
                </a:schemeClr>
              </a:solidFill>
            </a:endParaRPr>
          </a:p>
          <a:p>
            <a:pPr marL="0" algn="just" defTabSz="914400"/>
            <a:r>
              <a:rPr lang="es-MX" sz="2600" b="1" dirty="0">
                <a:solidFill>
                  <a:schemeClr val="tx2">
                    <a:lumMod val="90000"/>
                    <a:lumOff val="10000"/>
                  </a:schemeClr>
                </a:solidFill>
              </a:rPr>
              <a:t>Pasos para </a:t>
            </a:r>
            <a:r>
              <a:rPr lang="es-MX" sz="2600" b="1" dirty="0" smtClean="0">
                <a:solidFill>
                  <a:schemeClr val="tx2">
                    <a:lumMod val="90000"/>
                    <a:lumOff val="10000"/>
                  </a:schemeClr>
                </a:solidFill>
              </a:rPr>
              <a:t>técnica de la  </a:t>
            </a:r>
            <a:r>
              <a:rPr lang="es-MX" sz="2600" b="1" dirty="0">
                <a:solidFill>
                  <a:schemeClr val="tx2">
                    <a:lumMod val="90000"/>
                    <a:lumOff val="10000"/>
                  </a:schemeClr>
                </a:solidFill>
              </a:rPr>
              <a:t>interrogación</a:t>
            </a:r>
            <a:r>
              <a:rPr lang="es-MX" sz="2600" b="1" dirty="0" smtClean="0">
                <a:solidFill>
                  <a:schemeClr val="tx2">
                    <a:lumMod val="90000"/>
                    <a:lumOff val="10000"/>
                  </a:schemeClr>
                </a:solidFill>
              </a:rPr>
              <a:t>:</a:t>
            </a:r>
          </a:p>
          <a:p>
            <a:pPr marL="0" algn="just" defTabSz="914400"/>
            <a:endParaRPr lang="es-MX" sz="2600" b="1" dirty="0" smtClean="0">
              <a:solidFill>
                <a:schemeClr val="tx2">
                  <a:lumMod val="90000"/>
                  <a:lumOff val="10000"/>
                </a:schemeClr>
              </a:solidFill>
            </a:endParaRPr>
          </a:p>
          <a:p>
            <a:pPr marL="800100" lvl="2" algn="just" defTabSz="914400"/>
            <a:r>
              <a:rPr lang="es-MX" sz="1700" b="1" dirty="0" smtClean="0">
                <a:solidFill>
                  <a:schemeClr val="tx2">
                    <a:lumMod val="90000"/>
                    <a:lumOff val="10000"/>
                  </a:schemeClr>
                </a:solidFill>
              </a:rPr>
              <a:t> </a:t>
            </a:r>
            <a:r>
              <a:rPr lang="es-MX" sz="2600" b="1" dirty="0">
                <a:solidFill>
                  <a:schemeClr val="tx2">
                    <a:lumMod val="90000"/>
                    <a:lumOff val="10000"/>
                  </a:schemeClr>
                </a:solidFill>
              </a:rPr>
              <a:t>Preparación de un cuestionario </a:t>
            </a:r>
            <a:r>
              <a:rPr lang="es-MX" sz="2600" b="1" dirty="0" smtClean="0">
                <a:solidFill>
                  <a:schemeClr val="tx2">
                    <a:lumMod val="90000"/>
                    <a:lumOff val="10000"/>
                  </a:schemeClr>
                </a:solidFill>
              </a:rPr>
              <a:t> con preguntas de interés.</a:t>
            </a:r>
          </a:p>
          <a:p>
            <a:pPr marL="571500" lvl="2" indent="0" algn="just" defTabSz="914400">
              <a:buNone/>
            </a:pPr>
            <a:endParaRPr lang="es-MX" sz="2600" b="1" dirty="0" smtClean="0">
              <a:solidFill>
                <a:schemeClr val="tx2">
                  <a:lumMod val="90000"/>
                  <a:lumOff val="10000"/>
                </a:schemeClr>
              </a:solidFill>
            </a:endParaRPr>
          </a:p>
          <a:p>
            <a:pPr marL="800100" lvl="2" algn="just" defTabSz="914400"/>
            <a:r>
              <a:rPr lang="es-MX" sz="2600" b="1" dirty="0" smtClean="0">
                <a:solidFill>
                  <a:schemeClr val="tx2">
                    <a:lumMod val="90000"/>
                    <a:lumOff val="10000"/>
                  </a:schemeClr>
                </a:solidFill>
              </a:rPr>
              <a:t>Aplicación </a:t>
            </a:r>
            <a:r>
              <a:rPr lang="es-MX" sz="2600" b="1" dirty="0">
                <a:solidFill>
                  <a:schemeClr val="tx2">
                    <a:lumMod val="90000"/>
                    <a:lumOff val="10000"/>
                  </a:schemeClr>
                </a:solidFill>
              </a:rPr>
              <a:t>del cuestionario a los informantes, según la técnica de recolección de datos </a:t>
            </a:r>
            <a:r>
              <a:rPr lang="es-MX" sz="2600" b="1" dirty="0" smtClean="0">
                <a:solidFill>
                  <a:schemeClr val="tx2">
                    <a:lumMod val="90000"/>
                    <a:lumOff val="10000"/>
                  </a:schemeClr>
                </a:solidFill>
              </a:rPr>
              <a:t>escogida.</a:t>
            </a:r>
          </a:p>
          <a:p>
            <a:pPr marL="800100" lvl="2" algn="just" defTabSz="914400"/>
            <a:endParaRPr lang="es-MX" b="1" dirty="0">
              <a:solidFill>
                <a:schemeClr val="tx2">
                  <a:lumMod val="90000"/>
                  <a:lumOff val="10000"/>
                </a:schemeClr>
              </a:solidFill>
            </a:endParaRPr>
          </a:p>
          <a:p>
            <a:pPr marL="400050" lvl="1" algn="just" defTabSz="914400"/>
            <a:r>
              <a:rPr lang="es-MX" sz="2600" b="1" dirty="0" smtClean="0">
                <a:solidFill>
                  <a:schemeClr val="tx2">
                    <a:lumMod val="90000"/>
                    <a:lumOff val="10000"/>
                  </a:schemeClr>
                </a:solidFill>
              </a:rPr>
              <a:t>Un </a:t>
            </a:r>
            <a:r>
              <a:rPr lang="es-MX" sz="2600" b="1" dirty="0">
                <a:solidFill>
                  <a:schemeClr val="tx2">
                    <a:lumMod val="90000"/>
                    <a:lumOff val="10000"/>
                  </a:schemeClr>
                </a:solidFill>
              </a:rPr>
              <a:t>buen cuestionario </a:t>
            </a:r>
            <a:r>
              <a:rPr lang="es-MX" sz="2600" b="1" dirty="0" smtClean="0">
                <a:solidFill>
                  <a:schemeClr val="tx2">
                    <a:lumMod val="90000"/>
                    <a:lumOff val="10000"/>
                  </a:schemeClr>
                </a:solidFill>
              </a:rPr>
              <a:t>y su correcta aplicación es lo </a:t>
            </a:r>
            <a:r>
              <a:rPr lang="es-MX" sz="2600" b="1" dirty="0">
                <a:solidFill>
                  <a:schemeClr val="tx2">
                    <a:lumMod val="90000"/>
                    <a:lumOff val="10000"/>
                  </a:schemeClr>
                </a:solidFill>
              </a:rPr>
              <a:t>esencial de una encuesta</a:t>
            </a:r>
            <a:r>
              <a:rPr lang="es-MX" b="1" dirty="0" smtClean="0">
                <a:solidFill>
                  <a:schemeClr val="tx2">
                    <a:lumMod val="90000"/>
                    <a:lumOff val="10000"/>
                  </a:schemeClr>
                </a:solidFill>
              </a:rPr>
              <a:t>.</a:t>
            </a:r>
          </a:p>
          <a:p>
            <a:pPr marL="0" algn="just" defTabSz="914400"/>
            <a:endParaRPr lang="es-MX" sz="2400" b="1" dirty="0">
              <a:solidFill>
                <a:schemeClr val="tx2">
                  <a:lumMod val="90000"/>
                  <a:lumOff val="10000"/>
                </a:schemeClr>
              </a:solidFill>
            </a:endParaRPr>
          </a:p>
          <a:p>
            <a:pPr marL="0" indent="0" algn="just" defTabSz="914400">
              <a:buNone/>
            </a:pPr>
            <a:endParaRPr lang="es-ES" sz="2400" b="1" dirty="0">
              <a:solidFill>
                <a:schemeClr val="tx2">
                  <a:lumMod val="90000"/>
                  <a:lumOff val="10000"/>
                </a:schemeClr>
              </a:solidFill>
            </a:endParaRPr>
          </a:p>
        </p:txBody>
      </p:sp>
    </p:spTree>
    <p:extLst>
      <p:ext uri="{BB962C8B-B14F-4D97-AF65-F5344CB8AC3E}">
        <p14:creationId xmlns:p14="http://schemas.microsoft.com/office/powerpoint/2010/main" val="673213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260648"/>
            <a:ext cx="9144000" cy="1143000"/>
          </a:xfrm>
        </p:spPr>
        <p:txBody>
          <a:bodyPr>
            <a:noAutofit/>
          </a:bodyPr>
          <a:lstStyle/>
          <a:p>
            <a:r>
              <a:rPr lang="es-CR" sz="3200" b="1" dirty="0">
                <a:solidFill>
                  <a:srgbClr val="002060"/>
                </a:solidFill>
                <a:latin typeface="Arial"/>
                <a:cs typeface="Arial"/>
              </a:rPr>
              <a:t>Ejercicio </a:t>
            </a:r>
            <a:r>
              <a:rPr lang="es-CR" sz="3200" b="1" dirty="0" smtClean="0">
                <a:solidFill>
                  <a:srgbClr val="002060"/>
                </a:solidFill>
                <a:latin typeface="Arial"/>
                <a:cs typeface="Arial"/>
              </a:rPr>
              <a:t>3</a:t>
            </a:r>
            <a:endParaRPr lang="es-CR" sz="3200" b="1" dirty="0">
              <a:solidFill>
                <a:srgbClr val="002060"/>
              </a:solidFill>
              <a:latin typeface="Arial"/>
              <a:cs typeface="Arial"/>
            </a:endParaRPr>
          </a:p>
        </p:txBody>
      </p:sp>
      <p:sp>
        <p:nvSpPr>
          <p:cNvPr id="4" name="3 Rectángulo"/>
          <p:cNvSpPr/>
          <p:nvPr/>
        </p:nvSpPr>
        <p:spPr>
          <a:xfrm>
            <a:off x="1847528" y="1403648"/>
            <a:ext cx="8424936" cy="5342488"/>
          </a:xfrm>
          <a:prstGeom prst="rect">
            <a:avLst/>
          </a:prstGeom>
        </p:spPr>
        <p:txBody>
          <a:bodyPr wrap="square">
            <a:spAutoFit/>
          </a:bodyPr>
          <a:lstStyle/>
          <a:p>
            <a:pPr lvl="0" algn="just"/>
            <a:r>
              <a:rPr lang="es-CR" sz="2400" dirty="0">
                <a:solidFill>
                  <a:srgbClr val="002060"/>
                </a:solidFill>
                <a:latin typeface="Arial"/>
                <a:cs typeface="Arial"/>
              </a:rPr>
              <a:t>“La </a:t>
            </a:r>
            <a:r>
              <a:rPr lang="es-ES" sz="2400" dirty="0">
                <a:solidFill>
                  <a:srgbClr val="002060"/>
                </a:solidFill>
                <a:latin typeface="Arial"/>
                <a:cs typeface="Arial"/>
              </a:rPr>
              <a:t>Universidad</a:t>
            </a:r>
            <a:r>
              <a:rPr lang="es-CR" sz="2400" dirty="0">
                <a:solidFill>
                  <a:srgbClr val="002060"/>
                </a:solidFill>
                <a:latin typeface="Arial"/>
                <a:cs typeface="Arial"/>
              </a:rPr>
              <a:t> del Este está interesada en realizar un estudio sobre los efectos que tienen las redes sociales como el Facebook o Twitter en los rendimientos académicos de sus estudiantes.  El estudio está programado para realizarse en el mes de octubre de </a:t>
            </a:r>
            <a:r>
              <a:rPr lang="es-ES" sz="2400" dirty="0">
                <a:solidFill>
                  <a:srgbClr val="002060"/>
                </a:solidFill>
                <a:latin typeface="Arial"/>
                <a:cs typeface="Arial"/>
              </a:rPr>
              <a:t>2011.  Las características de interés son:  si utiliza o no estas redes sociales, la nota promedio del semestre anterior, cantidad de horas que pasa utilizando alguna red social, tiempo que emplea en el estudio de la materia, año que cursa de la carrera (primer año, segundo año, etc.) y edad. El investigador encargado cree que pueden existir diferencias por sexo de los estudiantes, por lo que selecciona al azar 150 mujeres y 125 hombres para conformar la muestra.”</a:t>
            </a:r>
          </a:p>
          <a:p>
            <a:pPr algn="just">
              <a:lnSpc>
                <a:spcPts val="3540"/>
              </a:lnSpc>
            </a:pPr>
            <a:endParaRPr lang="es-CR" sz="2400" dirty="0">
              <a:solidFill>
                <a:srgbClr val="002060"/>
              </a:solidFill>
              <a:latin typeface="Arial"/>
              <a:cs typeface="Arial"/>
            </a:endParaRPr>
          </a:p>
        </p:txBody>
      </p:sp>
    </p:spTree>
    <p:extLst>
      <p:ext uri="{BB962C8B-B14F-4D97-AF65-F5344CB8AC3E}">
        <p14:creationId xmlns:p14="http://schemas.microsoft.com/office/powerpoint/2010/main" val="3709054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260648"/>
            <a:ext cx="9144000" cy="1143000"/>
          </a:xfrm>
        </p:spPr>
        <p:txBody>
          <a:bodyPr>
            <a:noAutofit/>
          </a:bodyPr>
          <a:lstStyle/>
          <a:p>
            <a:r>
              <a:rPr lang="es-CR" sz="3200" b="1" dirty="0">
                <a:solidFill>
                  <a:srgbClr val="002060"/>
                </a:solidFill>
                <a:latin typeface="Arial"/>
                <a:cs typeface="Arial"/>
              </a:rPr>
              <a:t>Ejercicio </a:t>
            </a:r>
            <a:r>
              <a:rPr lang="es-CR" sz="3200" b="1" dirty="0" smtClean="0">
                <a:solidFill>
                  <a:srgbClr val="002060"/>
                </a:solidFill>
                <a:latin typeface="Arial"/>
                <a:cs typeface="Arial"/>
              </a:rPr>
              <a:t>3</a:t>
            </a:r>
            <a:endParaRPr lang="es-CR" sz="3200" b="1" dirty="0">
              <a:solidFill>
                <a:srgbClr val="002060"/>
              </a:solidFill>
              <a:latin typeface="Arial"/>
              <a:cs typeface="Arial"/>
            </a:endParaRPr>
          </a:p>
        </p:txBody>
      </p:sp>
      <p:sp>
        <p:nvSpPr>
          <p:cNvPr id="4" name="3 Rectángulo"/>
          <p:cNvSpPr/>
          <p:nvPr/>
        </p:nvSpPr>
        <p:spPr>
          <a:xfrm>
            <a:off x="1307468" y="1403648"/>
            <a:ext cx="9577064" cy="4973156"/>
          </a:xfrm>
          <a:prstGeom prst="rect">
            <a:avLst/>
          </a:prstGeom>
        </p:spPr>
        <p:txBody>
          <a:bodyPr wrap="square">
            <a:spAutoFit/>
          </a:bodyPr>
          <a:lstStyle/>
          <a:p>
            <a:pPr lvl="0"/>
            <a:r>
              <a:rPr lang="es-ES" sz="2400" dirty="0">
                <a:solidFill>
                  <a:srgbClr val="002060"/>
                </a:solidFill>
                <a:latin typeface="Arial"/>
                <a:cs typeface="Arial"/>
              </a:rPr>
              <a:t>a) Elabore una pregunta cerrada </a:t>
            </a:r>
            <a:r>
              <a:rPr lang="es-ES" sz="2400" dirty="0" err="1">
                <a:solidFill>
                  <a:srgbClr val="002060"/>
                </a:solidFill>
                <a:latin typeface="Arial"/>
                <a:cs typeface="Arial"/>
              </a:rPr>
              <a:t>precodificada</a:t>
            </a:r>
            <a:r>
              <a:rPr lang="es-ES" sz="2400" dirty="0">
                <a:solidFill>
                  <a:srgbClr val="002060"/>
                </a:solidFill>
                <a:latin typeface="Arial"/>
                <a:cs typeface="Arial"/>
              </a:rPr>
              <a:t> y otra pregunta abierta para dos de las variables del estudio.  </a:t>
            </a:r>
          </a:p>
          <a:p>
            <a:r>
              <a:rPr lang="es-ES" sz="2400" dirty="0">
                <a:solidFill>
                  <a:srgbClr val="002060"/>
                </a:solidFill>
                <a:latin typeface="Arial"/>
                <a:cs typeface="Arial"/>
              </a:rPr>
              <a:t>	</a:t>
            </a:r>
          </a:p>
          <a:p>
            <a:r>
              <a:rPr lang="es-ES" sz="2400" dirty="0">
                <a:solidFill>
                  <a:srgbClr val="002060"/>
                </a:solidFill>
                <a:latin typeface="Arial"/>
                <a:cs typeface="Arial"/>
              </a:rPr>
              <a:t>Pregunta cerrada:</a:t>
            </a:r>
          </a:p>
          <a:p>
            <a:r>
              <a:rPr lang="es-ES" sz="2400" dirty="0">
                <a:solidFill>
                  <a:srgbClr val="002060"/>
                </a:solidFill>
                <a:latin typeface="Arial"/>
                <a:cs typeface="Arial"/>
              </a:rPr>
              <a:t> </a:t>
            </a:r>
          </a:p>
          <a:p>
            <a:pPr lvl="0"/>
            <a:r>
              <a:rPr lang="es-ES" sz="2400" dirty="0">
                <a:solidFill>
                  <a:srgbClr val="002060"/>
                </a:solidFill>
                <a:latin typeface="Arial"/>
                <a:cs typeface="Arial"/>
              </a:rPr>
              <a:t>¿Cuál es el año de carrera que está cursando?</a:t>
            </a:r>
          </a:p>
          <a:p>
            <a:pPr lvl="0"/>
            <a:r>
              <a:rPr lang="es-ES" sz="2400" dirty="0">
                <a:solidFill>
                  <a:srgbClr val="002060"/>
                </a:solidFill>
                <a:latin typeface="Arial"/>
                <a:cs typeface="Arial"/>
              </a:rPr>
              <a:t>     1. Primer Año      2. Segundo Año      3.Tercer Año</a:t>
            </a:r>
          </a:p>
          <a:p>
            <a:pPr lvl="0"/>
            <a:r>
              <a:rPr lang="es-ES" sz="2400" dirty="0">
                <a:solidFill>
                  <a:srgbClr val="002060"/>
                </a:solidFill>
                <a:latin typeface="Arial"/>
                <a:cs typeface="Arial"/>
              </a:rPr>
              <a:t>      4. Cuarto Año    5. Quinto Año</a:t>
            </a:r>
          </a:p>
          <a:p>
            <a:r>
              <a:rPr lang="es-ES" sz="2400" dirty="0">
                <a:solidFill>
                  <a:srgbClr val="002060"/>
                </a:solidFill>
                <a:latin typeface="Arial"/>
                <a:cs typeface="Arial"/>
              </a:rPr>
              <a:t> </a:t>
            </a:r>
          </a:p>
          <a:p>
            <a:r>
              <a:rPr lang="es-ES" sz="2400" dirty="0">
                <a:solidFill>
                  <a:srgbClr val="002060"/>
                </a:solidFill>
                <a:latin typeface="Arial"/>
                <a:cs typeface="Arial"/>
              </a:rPr>
              <a:t>Pregunta abierta:</a:t>
            </a:r>
          </a:p>
          <a:p>
            <a:r>
              <a:rPr lang="es-ES" sz="2400" dirty="0">
                <a:solidFill>
                  <a:srgbClr val="002060"/>
                </a:solidFill>
                <a:latin typeface="Arial"/>
                <a:cs typeface="Arial"/>
              </a:rPr>
              <a:t> </a:t>
            </a:r>
          </a:p>
          <a:p>
            <a:r>
              <a:rPr lang="es-ES" sz="2400" dirty="0">
                <a:solidFill>
                  <a:srgbClr val="002060"/>
                </a:solidFill>
                <a:latin typeface="Arial"/>
                <a:cs typeface="Arial"/>
              </a:rPr>
              <a:t> ¿Cuántas horas dedica al estudio?</a:t>
            </a:r>
          </a:p>
          <a:p>
            <a:pPr algn="just">
              <a:lnSpc>
                <a:spcPts val="3540"/>
              </a:lnSpc>
            </a:pPr>
            <a:endParaRPr lang="es-CR" sz="2400" dirty="0">
              <a:solidFill>
                <a:srgbClr val="002060"/>
              </a:solidFill>
              <a:latin typeface="Arial"/>
              <a:cs typeface="Arial"/>
            </a:endParaRPr>
          </a:p>
        </p:txBody>
      </p:sp>
    </p:spTree>
    <p:extLst>
      <p:ext uri="{BB962C8B-B14F-4D97-AF65-F5344CB8AC3E}">
        <p14:creationId xmlns:p14="http://schemas.microsoft.com/office/powerpoint/2010/main" val="196794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box(in)">
                                      <p:cBhvr>
                                        <p:cTn id="7" dur="20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blinds(horizontal)">
                                      <p:cBhvr>
                                        <p:cTn id="12" dur="500"/>
                                        <p:tgtEl>
                                          <p:spTgt spid="4">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blinds(horizontal)">
                                      <p:cBhvr>
                                        <p:cTn id="15" dur="500"/>
                                        <p:tgtEl>
                                          <p:spTgt spid="4">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xEl>
                                              <p:pRg st="10" end="10"/>
                                            </p:txEl>
                                          </p:spTgt>
                                        </p:tgtEl>
                                        <p:attrNameLst>
                                          <p:attrName>style.visibility</p:attrName>
                                        </p:attrNameLst>
                                      </p:cBhvr>
                                      <p:to>
                                        <p:strVal val="visible"/>
                                      </p:to>
                                    </p:set>
                                    <p:animEffect transition="in" filter="blinds(horizontal)">
                                      <p:cBhvr>
                                        <p:cTn id="2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24000" y="260648"/>
            <a:ext cx="9144000" cy="1143000"/>
          </a:xfrm>
        </p:spPr>
        <p:txBody>
          <a:bodyPr>
            <a:noAutofit/>
          </a:bodyPr>
          <a:lstStyle/>
          <a:p>
            <a:r>
              <a:rPr lang="es-CR" sz="3200" b="1" dirty="0">
                <a:solidFill>
                  <a:srgbClr val="002060"/>
                </a:solidFill>
                <a:latin typeface="Arial"/>
                <a:cs typeface="Arial"/>
              </a:rPr>
              <a:t>Ejercicio </a:t>
            </a:r>
            <a:r>
              <a:rPr lang="es-CR" sz="3200" b="1" dirty="0" smtClean="0">
                <a:solidFill>
                  <a:srgbClr val="002060"/>
                </a:solidFill>
                <a:latin typeface="Arial"/>
                <a:cs typeface="Arial"/>
              </a:rPr>
              <a:t>3</a:t>
            </a:r>
            <a:endParaRPr lang="es-CR" sz="3200" b="1" dirty="0">
              <a:solidFill>
                <a:srgbClr val="002060"/>
              </a:solidFill>
              <a:latin typeface="Arial"/>
              <a:cs typeface="Arial"/>
            </a:endParaRPr>
          </a:p>
        </p:txBody>
      </p:sp>
      <p:sp>
        <p:nvSpPr>
          <p:cNvPr id="4" name="3 Rectángulo"/>
          <p:cNvSpPr/>
          <p:nvPr/>
        </p:nvSpPr>
        <p:spPr>
          <a:xfrm>
            <a:off x="1429062" y="1443191"/>
            <a:ext cx="10081120" cy="4603824"/>
          </a:xfrm>
          <a:prstGeom prst="rect">
            <a:avLst/>
          </a:prstGeom>
        </p:spPr>
        <p:txBody>
          <a:bodyPr wrap="square">
            <a:spAutoFit/>
          </a:bodyPr>
          <a:lstStyle/>
          <a:p>
            <a:pPr lvl="0"/>
            <a:r>
              <a:rPr lang="es-ES" sz="2400" dirty="0">
                <a:solidFill>
                  <a:srgbClr val="002060"/>
                </a:solidFill>
                <a:latin typeface="Arial"/>
                <a:cs typeface="Arial"/>
              </a:rPr>
              <a:t>b) Elabore una pregunta filtro y otra de acción </a:t>
            </a:r>
            <a:r>
              <a:rPr lang="es-ES" sz="2400" dirty="0" err="1">
                <a:solidFill>
                  <a:srgbClr val="002060"/>
                </a:solidFill>
                <a:latin typeface="Arial"/>
                <a:cs typeface="Arial"/>
              </a:rPr>
              <a:t>precodificadas</a:t>
            </a:r>
            <a:r>
              <a:rPr lang="es-ES" sz="2400" dirty="0">
                <a:solidFill>
                  <a:srgbClr val="002060"/>
                </a:solidFill>
                <a:latin typeface="Arial"/>
                <a:cs typeface="Arial"/>
              </a:rPr>
              <a:t>. </a:t>
            </a:r>
          </a:p>
          <a:p>
            <a:r>
              <a:rPr lang="es-ES" sz="2400" dirty="0">
                <a:solidFill>
                  <a:srgbClr val="002060"/>
                </a:solidFill>
                <a:latin typeface="Arial"/>
                <a:cs typeface="Arial"/>
              </a:rPr>
              <a:t>	</a:t>
            </a:r>
          </a:p>
          <a:p>
            <a:r>
              <a:rPr lang="es-ES" sz="2400" dirty="0">
                <a:solidFill>
                  <a:srgbClr val="002060"/>
                </a:solidFill>
                <a:latin typeface="Arial"/>
                <a:cs typeface="Arial"/>
              </a:rPr>
              <a:t>Pregunta filtro:</a:t>
            </a:r>
          </a:p>
          <a:p>
            <a:r>
              <a:rPr lang="es-ES" sz="2400" dirty="0">
                <a:solidFill>
                  <a:srgbClr val="002060"/>
                </a:solidFill>
                <a:latin typeface="Arial"/>
                <a:cs typeface="Arial"/>
              </a:rPr>
              <a:t> </a:t>
            </a:r>
          </a:p>
          <a:p>
            <a:pPr lvl="0"/>
            <a:r>
              <a:rPr lang="es-ES" sz="2400" dirty="0">
                <a:solidFill>
                  <a:srgbClr val="002060"/>
                </a:solidFill>
                <a:latin typeface="Arial"/>
                <a:cs typeface="Arial"/>
              </a:rPr>
              <a:t>¿Utiliza usted las redes sociales?</a:t>
            </a:r>
          </a:p>
          <a:p>
            <a:pPr lvl="0"/>
            <a:r>
              <a:rPr lang="es-ES" sz="2400" dirty="0">
                <a:solidFill>
                  <a:srgbClr val="002060"/>
                </a:solidFill>
                <a:latin typeface="Arial"/>
                <a:cs typeface="Arial"/>
              </a:rPr>
              <a:t>     1. Si            2. </a:t>
            </a:r>
            <a:r>
              <a:rPr lang="es-ES" sz="2400" dirty="0" smtClean="0">
                <a:solidFill>
                  <a:srgbClr val="002060"/>
                </a:solidFill>
                <a:latin typeface="Arial"/>
                <a:cs typeface="Arial"/>
              </a:rPr>
              <a:t>No (Pase a la pregunta 5)</a:t>
            </a:r>
            <a:endParaRPr lang="es-ES" sz="2400" dirty="0">
              <a:solidFill>
                <a:srgbClr val="002060"/>
              </a:solidFill>
              <a:latin typeface="Arial"/>
              <a:cs typeface="Arial"/>
            </a:endParaRPr>
          </a:p>
          <a:p>
            <a:r>
              <a:rPr lang="es-ES" sz="2400" dirty="0">
                <a:solidFill>
                  <a:srgbClr val="002060"/>
                </a:solidFill>
                <a:latin typeface="Arial"/>
                <a:cs typeface="Arial"/>
              </a:rPr>
              <a:t> </a:t>
            </a:r>
          </a:p>
          <a:p>
            <a:r>
              <a:rPr lang="es-ES" sz="2400" dirty="0">
                <a:solidFill>
                  <a:srgbClr val="002060"/>
                </a:solidFill>
                <a:latin typeface="Arial"/>
                <a:cs typeface="Arial"/>
              </a:rPr>
              <a:t>Pregunta de acción:</a:t>
            </a:r>
          </a:p>
          <a:p>
            <a:r>
              <a:rPr lang="es-ES" sz="2400" dirty="0">
                <a:solidFill>
                  <a:srgbClr val="002060"/>
                </a:solidFill>
                <a:latin typeface="Arial"/>
                <a:cs typeface="Arial"/>
              </a:rPr>
              <a:t> </a:t>
            </a:r>
          </a:p>
          <a:p>
            <a:r>
              <a:rPr lang="es-ES" sz="2400" dirty="0">
                <a:solidFill>
                  <a:srgbClr val="002060"/>
                </a:solidFill>
                <a:latin typeface="Arial"/>
                <a:cs typeface="Arial"/>
              </a:rPr>
              <a:t> </a:t>
            </a:r>
            <a:r>
              <a:rPr lang="es-ES" sz="2400" dirty="0" smtClean="0">
                <a:solidFill>
                  <a:srgbClr val="002060"/>
                </a:solidFill>
                <a:latin typeface="Arial"/>
                <a:cs typeface="Arial"/>
              </a:rPr>
              <a:t>¿La semana anterior usted entró a </a:t>
            </a:r>
            <a:r>
              <a:rPr lang="es-CR" sz="2400" dirty="0">
                <a:solidFill>
                  <a:srgbClr val="002060"/>
                </a:solidFill>
                <a:cs typeface="Arial"/>
              </a:rPr>
              <a:t>Twitter</a:t>
            </a:r>
            <a:r>
              <a:rPr lang="es-ES" sz="2400" dirty="0" smtClean="0">
                <a:solidFill>
                  <a:srgbClr val="002060"/>
                </a:solidFill>
                <a:latin typeface="Arial"/>
                <a:cs typeface="Arial"/>
              </a:rPr>
              <a:t>?</a:t>
            </a:r>
            <a:endParaRPr lang="es-ES" sz="2400" dirty="0">
              <a:solidFill>
                <a:srgbClr val="002060"/>
              </a:solidFill>
              <a:latin typeface="Arial"/>
              <a:cs typeface="Arial"/>
            </a:endParaRPr>
          </a:p>
          <a:p>
            <a:r>
              <a:rPr lang="es-MX" sz="2400" dirty="0">
                <a:solidFill>
                  <a:srgbClr val="002060"/>
                </a:solidFill>
                <a:latin typeface="Arial"/>
                <a:cs typeface="Arial"/>
              </a:rPr>
              <a:t>    1. Si                2. No</a:t>
            </a:r>
            <a:endParaRPr lang="es-ES" sz="2400" dirty="0">
              <a:solidFill>
                <a:srgbClr val="002060"/>
              </a:solidFill>
              <a:latin typeface="Arial"/>
              <a:cs typeface="Arial"/>
            </a:endParaRPr>
          </a:p>
          <a:p>
            <a:pPr algn="just">
              <a:lnSpc>
                <a:spcPts val="3540"/>
              </a:lnSpc>
            </a:pPr>
            <a:endParaRPr lang="es-CR" sz="2400" dirty="0">
              <a:solidFill>
                <a:srgbClr val="002060"/>
              </a:solidFill>
              <a:latin typeface="Arial"/>
              <a:cs typeface="Arial"/>
            </a:endParaRPr>
          </a:p>
        </p:txBody>
      </p:sp>
    </p:spTree>
    <p:extLst>
      <p:ext uri="{BB962C8B-B14F-4D97-AF65-F5344CB8AC3E}">
        <p14:creationId xmlns:p14="http://schemas.microsoft.com/office/powerpoint/2010/main" val="175264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box(in)">
                                      <p:cBhvr>
                                        <p:cTn id="7" dur="20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blinds(horizontal)">
                                      <p:cBhvr>
                                        <p:cTn id="12" dur="2000"/>
                                        <p:tgtEl>
                                          <p:spTgt spid="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blinds(horizontal)">
                                      <p:cBhvr>
                                        <p:cTn id="17" dur="2000"/>
                                        <p:tgtEl>
                                          <p:spTgt spid="4">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blinds(horizontal)">
                                      <p:cBhvr>
                                        <p:cTn id="22" dur="2000"/>
                                        <p:tgtEl>
                                          <p:spTgt spid="4">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box(in)">
                                      <p:cBhvr>
                                        <p:cTn id="27" dur="20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341784"/>
            <a:ext cx="12192000" cy="1143000"/>
          </a:xfrm>
        </p:spPr>
        <p:txBody>
          <a:bodyPr>
            <a:normAutofit/>
          </a:bodyPr>
          <a:lstStyle/>
          <a:p>
            <a:r>
              <a:rPr lang="es-CR" sz="3600" b="1" dirty="0" smtClean="0">
                <a:solidFill>
                  <a:schemeClr val="bg1"/>
                </a:solidFill>
                <a:latin typeface="Arial" panose="020B0604020202020204" pitchFamily="34" charset="0"/>
                <a:cs typeface="Arial" panose="020B0604020202020204" pitchFamily="34" charset="0"/>
              </a:rPr>
              <a:t>Muchas gracias…</a:t>
            </a:r>
            <a:endParaRPr lang="es-CR" sz="3600" b="1" dirty="0">
              <a:solidFill>
                <a:schemeClr val="bg1"/>
              </a:solidFill>
              <a:latin typeface="Arial" panose="020B0604020202020204" pitchFamily="34" charset="0"/>
              <a:cs typeface="Arial" panose="020B0604020202020204" pitchFamily="34" charset="0"/>
            </a:endParaRPr>
          </a:p>
        </p:txBody>
      </p:sp>
      <p:sp>
        <p:nvSpPr>
          <p:cNvPr id="4" name="3 CuadroTexto"/>
          <p:cNvSpPr txBox="1"/>
          <p:nvPr/>
        </p:nvSpPr>
        <p:spPr>
          <a:xfrm>
            <a:off x="3143672" y="2132856"/>
            <a:ext cx="6552728" cy="3277820"/>
          </a:xfrm>
          <a:prstGeom prst="rect">
            <a:avLst/>
          </a:prstGeom>
          <a:noFill/>
        </p:spPr>
        <p:txBody>
          <a:bodyPr wrap="square" rtlCol="0">
            <a:spAutoFit/>
          </a:bodyPr>
          <a:lstStyle/>
          <a:p>
            <a:r>
              <a:rPr lang="es-CR" sz="2300" dirty="0" smtClean="0">
                <a:solidFill>
                  <a:schemeClr val="bg1"/>
                </a:solidFill>
                <a:latin typeface="Arial"/>
                <a:cs typeface="Arial"/>
              </a:rPr>
              <a:t>Licenciada</a:t>
            </a:r>
          </a:p>
          <a:p>
            <a:r>
              <a:rPr lang="es-CR" sz="2300" dirty="0" smtClean="0">
                <a:solidFill>
                  <a:schemeClr val="bg1"/>
                </a:solidFill>
                <a:latin typeface="Arial"/>
                <a:cs typeface="Arial"/>
              </a:rPr>
              <a:t>Arlyne Alfaro Araya</a:t>
            </a:r>
          </a:p>
          <a:p>
            <a:endParaRPr lang="es-CR" sz="2300" dirty="0" smtClean="0">
              <a:solidFill>
                <a:schemeClr val="bg1"/>
              </a:solidFill>
              <a:latin typeface="Arial"/>
              <a:cs typeface="Arial"/>
            </a:endParaRPr>
          </a:p>
          <a:p>
            <a:r>
              <a:rPr lang="es-CR" sz="2300" dirty="0" smtClean="0">
                <a:solidFill>
                  <a:schemeClr val="bg1"/>
                </a:solidFill>
                <a:latin typeface="Arial"/>
                <a:cs typeface="Arial"/>
              </a:rPr>
              <a:t>Tutora de Estadística, Cátedra de Estadística</a:t>
            </a:r>
          </a:p>
          <a:p>
            <a:endParaRPr lang="es-CR" sz="2300" dirty="0" smtClean="0">
              <a:solidFill>
                <a:schemeClr val="bg1"/>
              </a:solidFill>
              <a:latin typeface="Arial"/>
              <a:cs typeface="Arial"/>
            </a:endParaRPr>
          </a:p>
          <a:p>
            <a:r>
              <a:rPr lang="es-CR" sz="2300" b="1" dirty="0" smtClean="0">
                <a:solidFill>
                  <a:schemeClr val="bg1"/>
                </a:solidFill>
                <a:latin typeface="Arial"/>
                <a:cs typeface="Arial"/>
              </a:rPr>
              <a:t>Escuela de Ciencias </a:t>
            </a:r>
            <a:r>
              <a:rPr lang="es-CR" sz="2300" b="1" dirty="0">
                <a:solidFill>
                  <a:schemeClr val="bg1"/>
                </a:solidFill>
                <a:latin typeface="Arial"/>
                <a:cs typeface="Arial"/>
              </a:rPr>
              <a:t>de la administración, ECA</a:t>
            </a:r>
          </a:p>
          <a:p>
            <a:pPr algn="ctr"/>
            <a:r>
              <a:rPr lang="es-CR" sz="2300" b="1" dirty="0" smtClean="0">
                <a:solidFill>
                  <a:schemeClr val="bg1"/>
                </a:solidFill>
                <a:latin typeface="Arial"/>
                <a:cs typeface="Arial"/>
              </a:rPr>
              <a:t>UNED</a:t>
            </a:r>
            <a:endParaRPr lang="es-CR" sz="2300" b="1" dirty="0">
              <a:solidFill>
                <a:schemeClr val="bg1"/>
              </a:solidFill>
              <a:latin typeface="Arial"/>
              <a:cs typeface="Arial"/>
            </a:endParaRPr>
          </a:p>
          <a:p>
            <a:endParaRPr lang="es-CR" sz="2300" dirty="0">
              <a:solidFill>
                <a:schemeClr val="bg1"/>
              </a:solidFill>
              <a:latin typeface="Arial"/>
              <a:cs typeface="Arial"/>
            </a:endParaRPr>
          </a:p>
        </p:txBody>
      </p:sp>
    </p:spTree>
    <p:extLst>
      <p:ext uri="{BB962C8B-B14F-4D97-AF65-F5344CB8AC3E}">
        <p14:creationId xmlns:p14="http://schemas.microsoft.com/office/powerpoint/2010/main" val="2062617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r"/>
            <a:r>
              <a:rPr lang="es-MX" b="1" dirty="0" smtClean="0"/>
              <a:t>El Cuestionario</a:t>
            </a:r>
            <a:endParaRPr lang="es-ES" dirty="0"/>
          </a:p>
        </p:txBody>
      </p:sp>
      <p:sp>
        <p:nvSpPr>
          <p:cNvPr id="6" name="2 Marcador de contenido"/>
          <p:cNvSpPr>
            <a:spLocks noGrp="1"/>
          </p:cNvSpPr>
          <p:nvPr>
            <p:ph sz="quarter" idx="1"/>
          </p:nvPr>
        </p:nvSpPr>
        <p:spPr>
          <a:xfrm>
            <a:off x="609600" y="1124744"/>
            <a:ext cx="10972800" cy="5400599"/>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lnSpcReduction="10000"/>
          </a:bodyPr>
          <a:lstStyle/>
          <a:p>
            <a:pPr marL="0" indent="0" algn="just" defTabSz="914400">
              <a:buNone/>
            </a:pPr>
            <a:endParaRPr lang="es-MX" sz="2400" b="1" dirty="0">
              <a:solidFill>
                <a:schemeClr val="tx2">
                  <a:lumMod val="90000"/>
                  <a:lumOff val="10000"/>
                </a:schemeClr>
              </a:solidFill>
            </a:endParaRPr>
          </a:p>
          <a:p>
            <a:pPr marL="0" algn="just" defTabSz="914400"/>
            <a:r>
              <a:rPr lang="es-MX" sz="2400" b="1" dirty="0">
                <a:solidFill>
                  <a:schemeClr val="tx2">
                    <a:lumMod val="90000"/>
                    <a:lumOff val="10000"/>
                  </a:schemeClr>
                </a:solidFill>
              </a:rPr>
              <a:t>Funciones del cuestionario: </a:t>
            </a:r>
            <a:endParaRPr lang="es-MX" sz="2400" b="1" dirty="0" smtClean="0">
              <a:solidFill>
                <a:schemeClr val="tx2">
                  <a:lumMod val="90000"/>
                  <a:lumOff val="10000"/>
                </a:schemeClr>
              </a:solidFill>
            </a:endParaRPr>
          </a:p>
          <a:p>
            <a:pPr marL="0" algn="just" defTabSz="914400"/>
            <a:endParaRPr lang="es-MX" sz="2400" b="1" dirty="0" smtClean="0">
              <a:solidFill>
                <a:schemeClr val="tx2">
                  <a:lumMod val="90000"/>
                  <a:lumOff val="10000"/>
                </a:schemeClr>
              </a:solidFill>
            </a:endParaRPr>
          </a:p>
          <a:p>
            <a:pPr marL="800100" lvl="2" algn="just" defTabSz="914400"/>
            <a:r>
              <a:rPr lang="es-MX" b="1" dirty="0" smtClean="0">
                <a:solidFill>
                  <a:schemeClr val="tx2">
                    <a:lumMod val="90000"/>
                    <a:lumOff val="10000"/>
                  </a:schemeClr>
                </a:solidFill>
              </a:rPr>
              <a:t>Obtener </a:t>
            </a:r>
            <a:r>
              <a:rPr lang="es-MX" b="1" dirty="0">
                <a:solidFill>
                  <a:schemeClr val="tx2">
                    <a:lumMod val="90000"/>
                    <a:lumOff val="10000"/>
                  </a:schemeClr>
                </a:solidFill>
              </a:rPr>
              <a:t>por medio de las preguntas las respuestas </a:t>
            </a:r>
            <a:r>
              <a:rPr lang="es-MX" b="1" dirty="0" smtClean="0">
                <a:solidFill>
                  <a:schemeClr val="tx2">
                    <a:lumMod val="90000"/>
                    <a:lumOff val="10000"/>
                  </a:schemeClr>
                </a:solidFill>
              </a:rPr>
              <a:t>válidas y confiables para </a:t>
            </a:r>
            <a:r>
              <a:rPr lang="es-MX" b="1" dirty="0">
                <a:solidFill>
                  <a:schemeClr val="tx2">
                    <a:lumMod val="90000"/>
                    <a:lumOff val="10000"/>
                  </a:schemeClr>
                </a:solidFill>
              </a:rPr>
              <a:t>cumplir objetivos de la investigación</a:t>
            </a:r>
            <a:r>
              <a:rPr lang="es-MX" b="1" dirty="0" smtClean="0">
                <a:solidFill>
                  <a:schemeClr val="tx2">
                    <a:lumMod val="90000"/>
                    <a:lumOff val="10000"/>
                  </a:schemeClr>
                </a:solidFill>
              </a:rPr>
              <a:t>.</a:t>
            </a:r>
          </a:p>
          <a:p>
            <a:pPr marL="800100" lvl="2" algn="just" defTabSz="914400"/>
            <a:endParaRPr lang="es-MX" b="1" dirty="0" smtClean="0">
              <a:solidFill>
                <a:schemeClr val="tx2">
                  <a:lumMod val="90000"/>
                  <a:lumOff val="10000"/>
                </a:schemeClr>
              </a:solidFill>
            </a:endParaRPr>
          </a:p>
          <a:p>
            <a:pPr marL="800100" lvl="2" algn="just" defTabSz="914400"/>
            <a:r>
              <a:rPr lang="es-MX" b="1" dirty="0" smtClean="0">
                <a:solidFill>
                  <a:schemeClr val="tx2">
                    <a:lumMod val="90000"/>
                    <a:lumOff val="10000"/>
                  </a:schemeClr>
                </a:solidFill>
              </a:rPr>
              <a:t>Guiar la entrevista y ayudar </a:t>
            </a:r>
            <a:r>
              <a:rPr lang="es-MX" b="1" dirty="0">
                <a:solidFill>
                  <a:schemeClr val="tx2">
                    <a:lumMod val="90000"/>
                    <a:lumOff val="10000"/>
                  </a:schemeClr>
                </a:solidFill>
              </a:rPr>
              <a:t>al </a:t>
            </a:r>
            <a:r>
              <a:rPr lang="es-MX" b="1" dirty="0" smtClean="0">
                <a:solidFill>
                  <a:schemeClr val="tx2">
                    <a:lumMod val="90000"/>
                    <a:lumOff val="10000"/>
                  </a:schemeClr>
                </a:solidFill>
              </a:rPr>
              <a:t>entrevistador </a:t>
            </a:r>
            <a:r>
              <a:rPr lang="es-MX" b="1" dirty="0">
                <a:solidFill>
                  <a:schemeClr val="tx2">
                    <a:lumMod val="90000"/>
                    <a:lumOff val="10000"/>
                  </a:schemeClr>
                </a:solidFill>
              </a:rPr>
              <a:t>a motivar al informante (orden y redacción de las preguntas). </a:t>
            </a:r>
            <a:endParaRPr lang="es-MX" b="1" dirty="0" smtClean="0">
              <a:solidFill>
                <a:schemeClr val="tx2">
                  <a:lumMod val="90000"/>
                  <a:lumOff val="10000"/>
                </a:schemeClr>
              </a:solidFill>
            </a:endParaRPr>
          </a:p>
          <a:p>
            <a:pPr marL="800100" lvl="2" algn="just" defTabSz="914400"/>
            <a:endParaRPr lang="es-MX" b="1" dirty="0" smtClean="0">
              <a:solidFill>
                <a:schemeClr val="tx2">
                  <a:lumMod val="90000"/>
                  <a:lumOff val="10000"/>
                </a:schemeClr>
              </a:solidFill>
            </a:endParaRPr>
          </a:p>
          <a:p>
            <a:pPr marL="800100" lvl="2" algn="just" defTabSz="914400"/>
            <a:r>
              <a:rPr lang="es-MX" b="1" dirty="0" smtClean="0">
                <a:solidFill>
                  <a:schemeClr val="tx2">
                    <a:lumMod val="90000"/>
                    <a:lumOff val="10000"/>
                  </a:schemeClr>
                </a:solidFill>
              </a:rPr>
              <a:t>Facilitar </a:t>
            </a:r>
            <a:r>
              <a:rPr lang="es-MX" b="1" dirty="0">
                <a:solidFill>
                  <a:schemeClr val="tx2">
                    <a:lumMod val="90000"/>
                    <a:lumOff val="10000"/>
                  </a:schemeClr>
                </a:solidFill>
              </a:rPr>
              <a:t>el </a:t>
            </a:r>
            <a:r>
              <a:rPr lang="es-MX" b="1" dirty="0" smtClean="0">
                <a:solidFill>
                  <a:schemeClr val="tx2">
                    <a:lumMod val="90000"/>
                    <a:lumOff val="10000"/>
                  </a:schemeClr>
                </a:solidFill>
              </a:rPr>
              <a:t> correcto registro de las preguntas, codificación y procesamiento de datos. </a:t>
            </a:r>
            <a:endParaRPr lang="es-MX" b="1" dirty="0">
              <a:solidFill>
                <a:schemeClr val="tx2">
                  <a:lumMod val="90000"/>
                  <a:lumOff val="10000"/>
                </a:schemeClr>
              </a:solidFill>
            </a:endParaRPr>
          </a:p>
          <a:p>
            <a:pPr marL="0" indent="0" algn="just" defTabSz="914400">
              <a:buNone/>
            </a:pPr>
            <a:endParaRPr lang="es-MX" sz="2400" b="1" dirty="0" smtClean="0">
              <a:solidFill>
                <a:schemeClr val="tx2">
                  <a:lumMod val="90000"/>
                  <a:lumOff val="10000"/>
                </a:schemeClr>
              </a:solidFill>
            </a:endParaRPr>
          </a:p>
          <a:p>
            <a:pPr marL="0" indent="0" algn="just" defTabSz="914400">
              <a:buNone/>
            </a:pPr>
            <a:r>
              <a:rPr lang="es-MX" sz="2400" b="1" dirty="0" smtClean="0">
                <a:solidFill>
                  <a:schemeClr val="tx2">
                    <a:lumMod val="90000"/>
                    <a:lumOff val="10000"/>
                  </a:schemeClr>
                </a:solidFill>
              </a:rPr>
              <a:t>Información </a:t>
            </a:r>
            <a:r>
              <a:rPr lang="es-MX" sz="2400" b="1" dirty="0">
                <a:solidFill>
                  <a:schemeClr val="tx2">
                    <a:lumMod val="90000"/>
                    <a:lumOff val="10000"/>
                  </a:schemeClr>
                </a:solidFill>
              </a:rPr>
              <a:t>pertinente (preguntas básicas), válida (respuestas reflejan la realidad) y confiable (mismos individuos-mismas respuestas).</a:t>
            </a:r>
          </a:p>
          <a:p>
            <a:pPr marL="0" algn="just" defTabSz="914400"/>
            <a:endParaRPr lang="es-ES" sz="2400" b="1" dirty="0">
              <a:solidFill>
                <a:schemeClr val="tx2">
                  <a:lumMod val="90000"/>
                  <a:lumOff val="10000"/>
                </a:schemeClr>
              </a:solidFill>
            </a:endParaRPr>
          </a:p>
        </p:txBody>
      </p:sp>
    </p:spTree>
    <p:extLst>
      <p:ext uri="{BB962C8B-B14F-4D97-AF65-F5344CB8AC3E}">
        <p14:creationId xmlns:p14="http://schemas.microsoft.com/office/powerpoint/2010/main" val="3345682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38400" y="274638"/>
            <a:ext cx="7772400" cy="778098"/>
          </a:xfrm>
        </p:spPr>
        <p:txBody>
          <a:bodyPr>
            <a:normAutofit/>
          </a:bodyPr>
          <a:lstStyle/>
          <a:p>
            <a:pPr algn="r"/>
            <a:r>
              <a:rPr lang="es-MX" b="1" dirty="0" smtClean="0"/>
              <a:t>El Cuestionario</a:t>
            </a:r>
            <a:endParaRPr lang="es-ES" dirty="0"/>
          </a:p>
        </p:txBody>
      </p:sp>
      <p:sp>
        <p:nvSpPr>
          <p:cNvPr id="6" name="2 Marcador de contenido"/>
          <p:cNvSpPr>
            <a:spLocks noGrp="1"/>
          </p:cNvSpPr>
          <p:nvPr>
            <p:ph sz="quarter" idx="1"/>
          </p:nvPr>
        </p:nvSpPr>
        <p:spPr>
          <a:xfrm>
            <a:off x="551384" y="1268760"/>
            <a:ext cx="10873208" cy="4968552"/>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0" indent="0" algn="just" defTabSz="914400">
              <a:buNone/>
            </a:pPr>
            <a:r>
              <a:rPr lang="es-MX" sz="2400" b="1" dirty="0" smtClean="0">
                <a:solidFill>
                  <a:schemeClr val="tx2">
                    <a:lumMod val="90000"/>
                    <a:lumOff val="10000"/>
                  </a:schemeClr>
                </a:solidFill>
              </a:rPr>
              <a:t>Preguntas de investigación: es una preocupación básica, una interrogante que debe aclararse, son más complejas y abarcadoras que las del cuestionario.</a:t>
            </a:r>
          </a:p>
          <a:p>
            <a:pPr marL="0" indent="0" algn="just" defTabSz="914400">
              <a:buNone/>
            </a:pPr>
            <a:endParaRPr lang="es-MX" sz="2400" b="1" dirty="0">
              <a:solidFill>
                <a:schemeClr val="tx2">
                  <a:lumMod val="90000"/>
                  <a:lumOff val="10000"/>
                </a:schemeClr>
              </a:solidFill>
            </a:endParaRPr>
          </a:p>
          <a:p>
            <a:pPr marL="0" indent="0" algn="just" defTabSz="914400">
              <a:buNone/>
            </a:pPr>
            <a:r>
              <a:rPr lang="es-MX" sz="2400" b="1" dirty="0" smtClean="0">
                <a:solidFill>
                  <a:schemeClr val="tx2">
                    <a:lumMod val="90000"/>
                    <a:lumOff val="10000"/>
                  </a:schemeClr>
                </a:solidFill>
              </a:rPr>
              <a:t>Preguntas del cuestionario: se refiere a un atributo específico directamente medible.</a:t>
            </a:r>
          </a:p>
          <a:p>
            <a:pPr marL="0" indent="0" algn="just" defTabSz="914400">
              <a:buNone/>
            </a:pPr>
            <a:endParaRPr lang="es-MX" sz="2400" b="1" dirty="0">
              <a:solidFill>
                <a:schemeClr val="tx2">
                  <a:lumMod val="90000"/>
                  <a:lumOff val="10000"/>
                </a:schemeClr>
              </a:solidFill>
            </a:endParaRPr>
          </a:p>
          <a:p>
            <a:pPr marL="0" indent="0" algn="just" defTabSz="914400">
              <a:buNone/>
            </a:pPr>
            <a:r>
              <a:rPr lang="es-MX" sz="2400" b="1" dirty="0">
                <a:solidFill>
                  <a:schemeClr val="tx2">
                    <a:lumMod val="90000"/>
                    <a:lumOff val="10000"/>
                  </a:schemeClr>
                </a:solidFill>
              </a:rPr>
              <a:t>Preguntas del cuestionario deben responder a las interrogantes de la investigación planteadas.</a:t>
            </a:r>
          </a:p>
          <a:p>
            <a:pPr marL="0" indent="0" algn="just" defTabSz="914400">
              <a:buNone/>
            </a:pPr>
            <a:endParaRPr lang="es-MX" sz="2400" b="1" dirty="0">
              <a:solidFill>
                <a:schemeClr val="tx2">
                  <a:lumMod val="90000"/>
                  <a:lumOff val="10000"/>
                </a:schemeClr>
              </a:solidFill>
            </a:endParaRPr>
          </a:p>
          <a:p>
            <a:pPr marL="0" indent="0" algn="just" defTabSz="914400">
              <a:buNone/>
            </a:pPr>
            <a:r>
              <a:rPr lang="es-MX" sz="2400" b="1" dirty="0">
                <a:solidFill>
                  <a:schemeClr val="tx2">
                    <a:lumMod val="90000"/>
                    <a:lumOff val="10000"/>
                  </a:schemeClr>
                </a:solidFill>
              </a:rPr>
              <a:t>Pueden plantearse varias preguntas para cada interrogante, las cuales deben ser redactadas en términos sencillos y fáciles de entender.</a:t>
            </a:r>
          </a:p>
          <a:p>
            <a:pPr marL="0" indent="0" algn="just" defTabSz="914400">
              <a:buNone/>
            </a:pPr>
            <a:endParaRPr lang="es-MX" sz="2400" b="1" dirty="0">
              <a:solidFill>
                <a:schemeClr val="tx2">
                  <a:lumMod val="90000"/>
                  <a:lumOff val="10000"/>
                </a:schemeClr>
              </a:solidFill>
            </a:endParaRPr>
          </a:p>
          <a:p>
            <a:pPr marL="0" indent="0" algn="just" defTabSz="914400">
              <a:buNone/>
            </a:pPr>
            <a:endParaRPr lang="es-MX" sz="2400" b="1" dirty="0">
              <a:solidFill>
                <a:schemeClr val="tx2">
                  <a:lumMod val="90000"/>
                  <a:lumOff val="10000"/>
                </a:schemeClr>
              </a:solidFill>
            </a:endParaRPr>
          </a:p>
        </p:txBody>
      </p:sp>
    </p:spTree>
    <p:extLst>
      <p:ext uri="{BB962C8B-B14F-4D97-AF65-F5344CB8AC3E}">
        <p14:creationId xmlns:p14="http://schemas.microsoft.com/office/powerpoint/2010/main" val="2999570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38400" y="274638"/>
            <a:ext cx="7772400" cy="778098"/>
          </a:xfrm>
        </p:spPr>
        <p:txBody>
          <a:bodyPr>
            <a:normAutofit/>
          </a:bodyPr>
          <a:lstStyle/>
          <a:p>
            <a:pPr algn="r"/>
            <a:r>
              <a:rPr lang="es-MX" b="1" dirty="0" smtClean="0"/>
              <a:t>El Cuestionario</a:t>
            </a:r>
            <a:endParaRPr lang="es-ES" dirty="0"/>
          </a:p>
        </p:txBody>
      </p:sp>
      <p:sp>
        <p:nvSpPr>
          <p:cNvPr id="6" name="2 Marcador de contenido"/>
          <p:cNvSpPr>
            <a:spLocks noGrp="1"/>
          </p:cNvSpPr>
          <p:nvPr>
            <p:ph sz="quarter" idx="1"/>
          </p:nvPr>
        </p:nvSpPr>
        <p:spPr>
          <a:xfrm>
            <a:off x="551384" y="1268760"/>
            <a:ext cx="10873208" cy="5256584"/>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0" indent="0" algn="ctr" defTabSz="914400">
              <a:buNone/>
            </a:pPr>
            <a:r>
              <a:rPr lang="es-MX" b="1" dirty="0" smtClean="0">
                <a:solidFill>
                  <a:srgbClr val="C00000"/>
                </a:solidFill>
              </a:rPr>
              <a:t>Formas de las preguntas</a:t>
            </a:r>
          </a:p>
          <a:p>
            <a:pPr marL="0" indent="0" algn="ctr" defTabSz="914400">
              <a:buNone/>
            </a:pPr>
            <a:endParaRPr lang="es-MX" sz="2400" b="1" dirty="0">
              <a:solidFill>
                <a:srgbClr val="C00000"/>
              </a:solidFill>
            </a:endParaRPr>
          </a:p>
          <a:p>
            <a:pPr algn="just" defTabSz="914400"/>
            <a:r>
              <a:rPr lang="es-MX" sz="2400" b="1" dirty="0" smtClean="0">
                <a:solidFill>
                  <a:schemeClr val="tx2">
                    <a:lumMod val="90000"/>
                    <a:lumOff val="10000"/>
                  </a:schemeClr>
                </a:solidFill>
              </a:rPr>
              <a:t>Preguntas </a:t>
            </a:r>
            <a:r>
              <a:rPr lang="es-MX" sz="2400" b="1" dirty="0">
                <a:solidFill>
                  <a:schemeClr val="tx2">
                    <a:lumMod val="90000"/>
                    <a:lumOff val="10000"/>
                  </a:schemeClr>
                </a:solidFill>
              </a:rPr>
              <a:t>cerradas: respuestas limitadas a alternativas definidas previamente. </a:t>
            </a:r>
            <a:r>
              <a:rPr lang="es-MX" sz="2400" b="1" dirty="0" smtClean="0">
                <a:solidFill>
                  <a:schemeClr val="tx2">
                    <a:lumMod val="90000"/>
                    <a:lumOff val="10000"/>
                  </a:schemeClr>
                </a:solidFill>
              </a:rPr>
              <a:t>Son fácil </a:t>
            </a:r>
            <a:r>
              <a:rPr lang="es-MX" sz="2400" b="1" dirty="0">
                <a:solidFill>
                  <a:schemeClr val="tx2">
                    <a:lumMod val="90000"/>
                    <a:lumOff val="10000"/>
                  </a:schemeClr>
                </a:solidFill>
              </a:rPr>
              <a:t>de procesar y analizar pero limita la </a:t>
            </a:r>
            <a:r>
              <a:rPr lang="es-MX" sz="2400" b="1" dirty="0" smtClean="0">
                <a:solidFill>
                  <a:schemeClr val="tx2">
                    <a:lumMod val="90000"/>
                    <a:lumOff val="10000"/>
                  </a:schemeClr>
                </a:solidFill>
              </a:rPr>
              <a:t>respuesta.</a:t>
            </a:r>
          </a:p>
          <a:p>
            <a:pPr lvl="1" indent="-342900" algn="just" defTabSz="914400"/>
            <a:r>
              <a:rPr lang="es-MX" sz="2200" b="1" dirty="0" smtClean="0">
                <a:solidFill>
                  <a:schemeClr val="tx2">
                    <a:lumMod val="90000"/>
                    <a:lumOff val="10000"/>
                  </a:schemeClr>
                </a:solidFill>
              </a:rPr>
              <a:t>Dicotómicas: dos posibles respuestas: SI o No.</a:t>
            </a:r>
          </a:p>
          <a:p>
            <a:pPr lvl="1" indent="-342900" algn="just" defTabSz="914400"/>
            <a:r>
              <a:rPr lang="es-MX" sz="2200" b="1" dirty="0" smtClean="0">
                <a:solidFill>
                  <a:schemeClr val="tx2">
                    <a:lumMod val="90000"/>
                    <a:lumOff val="10000"/>
                  </a:schemeClr>
                </a:solidFill>
              </a:rPr>
              <a:t>Opciones múltiples: se presentan varias opciones pero solo una respuesta es válida</a:t>
            </a:r>
          </a:p>
          <a:p>
            <a:pPr lvl="1" indent="-342900" algn="just" defTabSz="914400"/>
            <a:r>
              <a:rPr lang="es-MX" sz="2200" b="1" dirty="0" smtClean="0">
                <a:solidFill>
                  <a:schemeClr val="tx2">
                    <a:lumMod val="90000"/>
                    <a:lumOff val="10000"/>
                  </a:schemeClr>
                </a:solidFill>
              </a:rPr>
              <a:t>Respuesta múltiple: se acepta más de una respuesta </a:t>
            </a:r>
            <a:endParaRPr lang="es-MX" sz="2200" b="1" dirty="0">
              <a:solidFill>
                <a:schemeClr val="tx2">
                  <a:lumMod val="90000"/>
                  <a:lumOff val="10000"/>
                </a:schemeClr>
              </a:solidFill>
            </a:endParaRPr>
          </a:p>
          <a:p>
            <a:pPr lvl="1" indent="-342900" algn="just" defTabSz="914400"/>
            <a:endParaRPr lang="es-MX" sz="2400" b="1" dirty="0" smtClean="0">
              <a:solidFill>
                <a:schemeClr val="tx2">
                  <a:lumMod val="90000"/>
                  <a:lumOff val="10000"/>
                </a:schemeClr>
              </a:solidFill>
            </a:endParaRPr>
          </a:p>
          <a:p>
            <a:pPr algn="just" defTabSz="914400"/>
            <a:r>
              <a:rPr lang="es-MX" sz="2400" b="1" dirty="0">
                <a:solidFill>
                  <a:schemeClr val="tx2">
                    <a:lumMod val="90000"/>
                    <a:lumOff val="10000"/>
                  </a:schemeClr>
                </a:solidFill>
              </a:rPr>
              <a:t>Batería de preguntas: indagar </a:t>
            </a:r>
            <a:r>
              <a:rPr lang="es-MX" sz="2400" b="1" dirty="0" smtClean="0">
                <a:solidFill>
                  <a:schemeClr val="tx2">
                    <a:lumMod val="90000"/>
                    <a:lumOff val="10000"/>
                  </a:schemeClr>
                </a:solidFill>
              </a:rPr>
              <a:t>varias dimensiones </a:t>
            </a:r>
            <a:r>
              <a:rPr lang="es-MX" sz="2400" b="1" dirty="0">
                <a:solidFill>
                  <a:schemeClr val="tx2">
                    <a:lumMod val="90000"/>
                    <a:lumOff val="10000"/>
                  </a:schemeClr>
                </a:solidFill>
              </a:rPr>
              <a:t>de un tópico con esquema de interrogación estandarizado. Facilita la comparación de respuestas.</a:t>
            </a:r>
            <a:endParaRPr lang="es-ES" sz="2400" b="1" dirty="0">
              <a:solidFill>
                <a:schemeClr val="tx2">
                  <a:lumMod val="90000"/>
                  <a:lumOff val="10000"/>
                </a:schemeClr>
              </a:solidFill>
            </a:endParaRPr>
          </a:p>
          <a:p>
            <a:pPr lvl="1" indent="-342900" algn="just" defTabSz="914400"/>
            <a:endParaRPr lang="es-MX" sz="2000" b="1" dirty="0">
              <a:solidFill>
                <a:schemeClr val="tx2">
                  <a:lumMod val="90000"/>
                  <a:lumOff val="10000"/>
                </a:schemeClr>
              </a:solidFill>
            </a:endParaRPr>
          </a:p>
          <a:p>
            <a:pPr marL="0" indent="0" algn="just" defTabSz="914400">
              <a:buNone/>
            </a:pPr>
            <a:endParaRPr lang="es-MX" sz="2400" b="1" dirty="0">
              <a:solidFill>
                <a:schemeClr val="tx2">
                  <a:lumMod val="90000"/>
                  <a:lumOff val="10000"/>
                </a:schemeClr>
              </a:solidFill>
            </a:endParaRPr>
          </a:p>
        </p:txBody>
      </p:sp>
    </p:spTree>
    <p:extLst>
      <p:ext uri="{BB962C8B-B14F-4D97-AF65-F5344CB8AC3E}">
        <p14:creationId xmlns:p14="http://schemas.microsoft.com/office/powerpoint/2010/main" val="157414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38400" y="274638"/>
            <a:ext cx="7772400" cy="778098"/>
          </a:xfrm>
        </p:spPr>
        <p:txBody>
          <a:bodyPr>
            <a:normAutofit/>
          </a:bodyPr>
          <a:lstStyle/>
          <a:p>
            <a:pPr algn="r"/>
            <a:r>
              <a:rPr lang="es-MX" b="1" dirty="0" smtClean="0"/>
              <a:t>El Cuestionario</a:t>
            </a:r>
            <a:endParaRPr lang="es-ES" dirty="0"/>
          </a:p>
        </p:txBody>
      </p:sp>
      <p:pic>
        <p:nvPicPr>
          <p:cNvPr id="7" name="Marcador de contenido 6"/>
          <p:cNvPicPr>
            <a:picLocks noGrp="1" noChangeAspect="1"/>
          </p:cNvPicPr>
          <p:nvPr>
            <p:ph idx="1"/>
          </p:nvPr>
        </p:nvPicPr>
        <p:blipFill>
          <a:blip r:embed="rId3"/>
          <a:stretch>
            <a:fillRect/>
          </a:stretch>
        </p:blipFill>
        <p:spPr>
          <a:xfrm>
            <a:off x="551384" y="1772816"/>
            <a:ext cx="10441160" cy="3151232"/>
          </a:xfrm>
          <a:prstGeom prst="rect">
            <a:avLst/>
          </a:prstGeom>
        </p:spPr>
      </p:pic>
      <p:sp>
        <p:nvSpPr>
          <p:cNvPr id="8" name="CuadroTexto 7"/>
          <p:cNvSpPr txBox="1"/>
          <p:nvPr/>
        </p:nvSpPr>
        <p:spPr>
          <a:xfrm rot="20074221">
            <a:off x="9015171" y="1736198"/>
            <a:ext cx="1566454" cy="400110"/>
          </a:xfrm>
          <a:prstGeom prst="rect">
            <a:avLst/>
          </a:prstGeom>
          <a:noFill/>
        </p:spPr>
        <p:txBody>
          <a:bodyPr wrap="none" rtlCol="0">
            <a:spAutoFit/>
          </a:bodyPr>
          <a:lstStyle/>
          <a:p>
            <a:r>
              <a:rPr lang="es-CR" sz="2000" b="1" dirty="0" smtClean="0"/>
              <a:t>Dicotómica</a:t>
            </a:r>
            <a:endParaRPr lang="es-CR" sz="2000" b="1" dirty="0"/>
          </a:p>
        </p:txBody>
      </p:sp>
      <p:sp>
        <p:nvSpPr>
          <p:cNvPr id="9" name="CuadroTexto 8"/>
          <p:cNvSpPr txBox="1"/>
          <p:nvPr/>
        </p:nvSpPr>
        <p:spPr>
          <a:xfrm rot="20074221">
            <a:off x="9317899" y="3996371"/>
            <a:ext cx="2547492" cy="400110"/>
          </a:xfrm>
          <a:prstGeom prst="rect">
            <a:avLst/>
          </a:prstGeom>
          <a:noFill/>
        </p:spPr>
        <p:txBody>
          <a:bodyPr wrap="none" rtlCol="0">
            <a:spAutoFit/>
          </a:bodyPr>
          <a:lstStyle/>
          <a:p>
            <a:r>
              <a:rPr lang="es-CR" sz="2000" b="1" dirty="0" smtClean="0"/>
              <a:t>Opciones múltiples</a:t>
            </a:r>
            <a:endParaRPr lang="es-CR" sz="2000" b="1" dirty="0"/>
          </a:p>
        </p:txBody>
      </p:sp>
    </p:spTree>
    <p:extLst>
      <p:ext uri="{BB962C8B-B14F-4D97-AF65-F5344CB8AC3E}">
        <p14:creationId xmlns:p14="http://schemas.microsoft.com/office/powerpoint/2010/main" val="2019012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38400" y="274638"/>
            <a:ext cx="7772400" cy="778098"/>
          </a:xfrm>
        </p:spPr>
        <p:txBody>
          <a:bodyPr>
            <a:normAutofit/>
          </a:bodyPr>
          <a:lstStyle/>
          <a:p>
            <a:pPr algn="r"/>
            <a:r>
              <a:rPr lang="es-MX" b="1" dirty="0" smtClean="0"/>
              <a:t>El Cuestionario</a:t>
            </a:r>
            <a:endParaRPr lang="es-ES" dirty="0"/>
          </a:p>
        </p:txBody>
      </p:sp>
      <p:pic>
        <p:nvPicPr>
          <p:cNvPr id="4" name="Marcador de contenido 3"/>
          <p:cNvPicPr>
            <a:picLocks noGrp="1" noChangeAspect="1"/>
          </p:cNvPicPr>
          <p:nvPr>
            <p:ph idx="1"/>
          </p:nvPr>
        </p:nvPicPr>
        <p:blipFill>
          <a:blip r:embed="rId3"/>
          <a:stretch>
            <a:fillRect/>
          </a:stretch>
        </p:blipFill>
        <p:spPr>
          <a:xfrm>
            <a:off x="701763" y="1600200"/>
            <a:ext cx="9282669" cy="4525963"/>
          </a:xfrm>
          <a:prstGeom prst="rect">
            <a:avLst/>
          </a:prstGeom>
        </p:spPr>
      </p:pic>
      <p:sp>
        <p:nvSpPr>
          <p:cNvPr id="3" name="CuadroTexto 2"/>
          <p:cNvSpPr txBox="1"/>
          <p:nvPr/>
        </p:nvSpPr>
        <p:spPr>
          <a:xfrm rot="18193344">
            <a:off x="9389501" y="3042393"/>
            <a:ext cx="2735044" cy="400110"/>
          </a:xfrm>
          <a:prstGeom prst="rect">
            <a:avLst/>
          </a:prstGeom>
          <a:noFill/>
        </p:spPr>
        <p:txBody>
          <a:bodyPr wrap="none" rtlCol="0">
            <a:spAutoFit/>
          </a:bodyPr>
          <a:lstStyle/>
          <a:p>
            <a:r>
              <a:rPr lang="es-CR" sz="2000" b="1" dirty="0" smtClean="0"/>
              <a:t>Batería de preguntas</a:t>
            </a:r>
            <a:endParaRPr lang="es-CR" sz="2000" b="1" dirty="0"/>
          </a:p>
        </p:txBody>
      </p:sp>
    </p:spTree>
    <p:extLst>
      <p:ext uri="{BB962C8B-B14F-4D97-AF65-F5344CB8AC3E}">
        <p14:creationId xmlns:p14="http://schemas.microsoft.com/office/powerpoint/2010/main" val="22897807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38400" y="274638"/>
            <a:ext cx="7772400" cy="778098"/>
          </a:xfrm>
        </p:spPr>
        <p:txBody>
          <a:bodyPr>
            <a:normAutofit/>
          </a:bodyPr>
          <a:lstStyle/>
          <a:p>
            <a:pPr algn="r"/>
            <a:r>
              <a:rPr lang="es-MX" b="1" dirty="0" smtClean="0"/>
              <a:t>El Cuestionario</a:t>
            </a:r>
            <a:endParaRPr lang="es-ES" dirty="0"/>
          </a:p>
        </p:txBody>
      </p:sp>
      <p:sp>
        <p:nvSpPr>
          <p:cNvPr id="6" name="2 Marcador de contenido"/>
          <p:cNvSpPr>
            <a:spLocks noGrp="1"/>
          </p:cNvSpPr>
          <p:nvPr>
            <p:ph sz="quarter" idx="1"/>
          </p:nvPr>
        </p:nvSpPr>
        <p:spPr>
          <a:xfrm>
            <a:off x="551384" y="1052736"/>
            <a:ext cx="10873208" cy="5616624"/>
          </a:xfr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p>
            <a:pPr marL="0" indent="0" algn="ctr" defTabSz="914400">
              <a:buNone/>
            </a:pPr>
            <a:r>
              <a:rPr lang="es-MX" b="1" dirty="0" smtClean="0">
                <a:solidFill>
                  <a:srgbClr val="C00000"/>
                </a:solidFill>
              </a:rPr>
              <a:t>Formas de las preguntas</a:t>
            </a:r>
          </a:p>
          <a:p>
            <a:pPr marL="0" indent="0" algn="just" defTabSz="914400">
              <a:buNone/>
            </a:pPr>
            <a:endParaRPr lang="es-MX" sz="2400" b="1" dirty="0">
              <a:solidFill>
                <a:schemeClr val="tx2">
                  <a:lumMod val="90000"/>
                  <a:lumOff val="10000"/>
                </a:schemeClr>
              </a:solidFill>
            </a:endParaRPr>
          </a:p>
          <a:p>
            <a:pPr marL="0" indent="0" algn="just" defTabSz="914400">
              <a:buNone/>
            </a:pPr>
            <a:r>
              <a:rPr lang="es-MX" sz="2400" b="1" dirty="0">
                <a:solidFill>
                  <a:schemeClr val="tx2">
                    <a:lumMod val="90000"/>
                    <a:lumOff val="10000"/>
                  </a:schemeClr>
                </a:solidFill>
              </a:rPr>
              <a:t>Preguntas abiertas: respuesta </a:t>
            </a:r>
            <a:r>
              <a:rPr lang="es-MX" sz="2400" b="1" dirty="0" smtClean="0">
                <a:solidFill>
                  <a:schemeClr val="tx2">
                    <a:lumMod val="90000"/>
                    <a:lumOff val="10000"/>
                  </a:schemeClr>
                </a:solidFill>
              </a:rPr>
              <a:t>libre, son </a:t>
            </a:r>
            <a:r>
              <a:rPr lang="es-MX" sz="2400" b="1" dirty="0">
                <a:solidFill>
                  <a:schemeClr val="tx2">
                    <a:lumMod val="90000"/>
                    <a:lumOff val="10000"/>
                  </a:schemeClr>
                </a:solidFill>
              </a:rPr>
              <a:t>útiles en temas de opinión o cuando no están bien definidas las </a:t>
            </a:r>
            <a:r>
              <a:rPr lang="es-MX" sz="2400" b="1" dirty="0" smtClean="0">
                <a:solidFill>
                  <a:schemeClr val="tx2">
                    <a:lumMod val="90000"/>
                    <a:lumOff val="10000"/>
                  </a:schemeClr>
                </a:solidFill>
              </a:rPr>
              <a:t>respuestas. Presentan problemas </a:t>
            </a:r>
            <a:r>
              <a:rPr lang="es-MX" sz="2400" b="1" dirty="0">
                <a:solidFill>
                  <a:schemeClr val="tx2">
                    <a:lumMod val="90000"/>
                    <a:lumOff val="10000"/>
                  </a:schemeClr>
                </a:solidFill>
              </a:rPr>
              <a:t>de procesamiento, se debe establecer las respuestas en </a:t>
            </a:r>
            <a:r>
              <a:rPr lang="es-MX" sz="2400" b="1" dirty="0" smtClean="0">
                <a:solidFill>
                  <a:schemeClr val="tx2">
                    <a:lumMod val="90000"/>
                    <a:lumOff val="10000"/>
                  </a:schemeClr>
                </a:solidFill>
              </a:rPr>
              <a:t>categorías. </a:t>
            </a:r>
          </a:p>
          <a:p>
            <a:pPr lvl="1" indent="-342900" algn="just" defTabSz="914400"/>
            <a:r>
              <a:rPr lang="es-MX" sz="2200" b="1" dirty="0" smtClean="0">
                <a:solidFill>
                  <a:schemeClr val="tx2">
                    <a:lumMod val="90000"/>
                    <a:lumOff val="10000"/>
                  </a:schemeClr>
                </a:solidFill>
              </a:rPr>
              <a:t>Simple: para indicar hechos o información que no requieren explicación</a:t>
            </a:r>
          </a:p>
          <a:p>
            <a:pPr lvl="1" indent="-342900" algn="just" defTabSz="914400"/>
            <a:r>
              <a:rPr lang="es-MX" sz="2200" b="1" dirty="0" smtClean="0">
                <a:solidFill>
                  <a:schemeClr val="tx2">
                    <a:lumMod val="90000"/>
                    <a:lumOff val="10000"/>
                  </a:schemeClr>
                </a:solidFill>
              </a:rPr>
              <a:t>Típicas: requiere razonamiento y explicación por parte del entrevistador </a:t>
            </a:r>
          </a:p>
          <a:p>
            <a:pPr lvl="1" indent="-342900" algn="just" defTabSz="914400"/>
            <a:r>
              <a:rPr lang="es-MX" sz="2200" b="1" dirty="0" smtClean="0">
                <a:solidFill>
                  <a:schemeClr val="tx2">
                    <a:lumMod val="90000"/>
                    <a:lumOff val="10000"/>
                  </a:schemeClr>
                </a:solidFill>
              </a:rPr>
              <a:t>Abiertas de registro cerrado: no limita las respuesta pero debe ser clasificada dentro de un grupo de opciones preestablecidas </a:t>
            </a:r>
          </a:p>
          <a:p>
            <a:pPr lvl="1" indent="-342900" algn="just" defTabSz="914400"/>
            <a:endParaRPr lang="es-MX" sz="2200" b="1" dirty="0" smtClean="0">
              <a:solidFill>
                <a:schemeClr val="tx2">
                  <a:lumMod val="90000"/>
                  <a:lumOff val="10000"/>
                </a:schemeClr>
              </a:solidFill>
            </a:endParaRPr>
          </a:p>
          <a:p>
            <a:pPr marL="0" indent="0" algn="just" defTabSz="914400">
              <a:buNone/>
            </a:pPr>
            <a:r>
              <a:rPr lang="es-MX" sz="2400" b="1" dirty="0">
                <a:solidFill>
                  <a:schemeClr val="tx2">
                    <a:lumMod val="90000"/>
                    <a:lumOff val="10000"/>
                  </a:schemeClr>
                </a:solidFill>
              </a:rPr>
              <a:t>Preguntas </a:t>
            </a:r>
            <a:r>
              <a:rPr lang="es-MX" sz="2400" b="1" dirty="0" err="1">
                <a:solidFill>
                  <a:schemeClr val="tx2">
                    <a:lumMod val="90000"/>
                    <a:lumOff val="10000"/>
                  </a:schemeClr>
                </a:solidFill>
              </a:rPr>
              <a:t>semi</a:t>
            </a:r>
            <a:r>
              <a:rPr lang="es-MX" sz="2400" b="1" dirty="0">
                <a:solidFill>
                  <a:schemeClr val="tx2">
                    <a:lumMod val="90000"/>
                    <a:lumOff val="10000"/>
                  </a:schemeClr>
                </a:solidFill>
              </a:rPr>
              <a:t>-abiertas: pregunta cerrada pero deja posibilidad de agregar otra respuesta.</a:t>
            </a:r>
          </a:p>
          <a:p>
            <a:pPr lvl="1" indent="-342900" algn="just" defTabSz="914400"/>
            <a:endParaRPr lang="es-MX" sz="2400" b="1" dirty="0">
              <a:solidFill>
                <a:schemeClr val="tx2">
                  <a:lumMod val="90000"/>
                  <a:lumOff val="10000"/>
                </a:schemeClr>
              </a:solidFill>
            </a:endParaRPr>
          </a:p>
        </p:txBody>
      </p:sp>
    </p:spTree>
    <p:extLst>
      <p:ext uri="{BB962C8B-B14F-4D97-AF65-F5344CB8AC3E}">
        <p14:creationId xmlns:p14="http://schemas.microsoft.com/office/powerpoint/2010/main" val="1069676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38400" y="274638"/>
            <a:ext cx="7772400" cy="778098"/>
          </a:xfrm>
        </p:spPr>
        <p:txBody>
          <a:bodyPr>
            <a:normAutofit/>
          </a:bodyPr>
          <a:lstStyle/>
          <a:p>
            <a:pPr algn="r"/>
            <a:r>
              <a:rPr lang="es-MX" b="1" dirty="0" smtClean="0"/>
              <a:t>El Cuestionario</a:t>
            </a:r>
            <a:endParaRPr lang="es-ES" dirty="0"/>
          </a:p>
        </p:txBody>
      </p:sp>
      <p:pic>
        <p:nvPicPr>
          <p:cNvPr id="4" name="Marcador de contenido 3"/>
          <p:cNvPicPr>
            <a:picLocks noGrp="1" noChangeAspect="1"/>
          </p:cNvPicPr>
          <p:nvPr>
            <p:ph idx="1"/>
          </p:nvPr>
        </p:nvPicPr>
        <p:blipFill>
          <a:blip r:embed="rId3"/>
          <a:stretch>
            <a:fillRect/>
          </a:stretch>
        </p:blipFill>
        <p:spPr>
          <a:xfrm>
            <a:off x="1065784" y="1340768"/>
            <a:ext cx="9145016" cy="4713387"/>
          </a:xfrm>
          <a:prstGeom prst="rect">
            <a:avLst/>
          </a:prstGeom>
        </p:spPr>
      </p:pic>
      <p:sp>
        <p:nvSpPr>
          <p:cNvPr id="5" name="CuadroTexto 4"/>
          <p:cNvSpPr txBox="1"/>
          <p:nvPr/>
        </p:nvSpPr>
        <p:spPr>
          <a:xfrm rot="18708651">
            <a:off x="8975035" y="2635210"/>
            <a:ext cx="3522019" cy="707886"/>
          </a:xfrm>
          <a:prstGeom prst="rect">
            <a:avLst/>
          </a:prstGeom>
          <a:noFill/>
        </p:spPr>
        <p:txBody>
          <a:bodyPr wrap="square" rtlCol="0">
            <a:spAutoFit/>
          </a:bodyPr>
          <a:lstStyle/>
          <a:p>
            <a:r>
              <a:rPr lang="es-CR" sz="2000" b="1" dirty="0" smtClean="0"/>
              <a:t>Abierta con registro cerrado</a:t>
            </a:r>
            <a:endParaRPr lang="es-CR" sz="2000" b="1" dirty="0"/>
          </a:p>
        </p:txBody>
      </p:sp>
    </p:spTree>
    <p:extLst>
      <p:ext uri="{BB962C8B-B14F-4D97-AF65-F5344CB8AC3E}">
        <p14:creationId xmlns:p14="http://schemas.microsoft.com/office/powerpoint/2010/main" val="441797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UNED-fondo blanco">
      <a:dk1>
        <a:srgbClr val="002060"/>
      </a:dk1>
      <a:lt1>
        <a:srgbClr val="002060"/>
      </a:lt1>
      <a:dk2>
        <a:srgbClr val="002060"/>
      </a:dk2>
      <a:lt2>
        <a:srgbClr val="FFFFFF"/>
      </a:lt2>
      <a:accent1>
        <a:srgbClr val="009999"/>
      </a:accent1>
      <a:accent2>
        <a:srgbClr val="00823B"/>
      </a:accent2>
      <a:accent3>
        <a:srgbClr val="7030A0"/>
      </a:accent3>
      <a:accent4>
        <a:srgbClr val="2755D7"/>
      </a:accent4>
      <a:accent5>
        <a:srgbClr val="FF6600"/>
      </a:accent5>
      <a:accent6>
        <a:srgbClr val="25D382"/>
      </a:accent6>
      <a:hlink>
        <a:srgbClr val="5C5CD6"/>
      </a:hlink>
      <a:folHlink>
        <a:srgbClr val="80008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1281</Words>
  <Application>Microsoft Office PowerPoint</Application>
  <PresentationFormat>Panorámica</PresentationFormat>
  <Paragraphs>219</Paragraphs>
  <Slides>23</Slides>
  <Notes>21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Verdana</vt:lpstr>
      <vt:lpstr>1_Tema de Office</vt:lpstr>
      <vt:lpstr>Presentación de PowerPoint</vt:lpstr>
      <vt:lpstr>El Cuestionario</vt:lpstr>
      <vt:lpstr>El Cuestionario</vt:lpstr>
      <vt:lpstr>El Cuestionario</vt:lpstr>
      <vt:lpstr>El Cuestionario</vt:lpstr>
      <vt:lpstr>El Cuestionario</vt:lpstr>
      <vt:lpstr>El Cuestionario</vt:lpstr>
      <vt:lpstr>El Cuestionario</vt:lpstr>
      <vt:lpstr>El Cuestionario</vt:lpstr>
      <vt:lpstr>El Cuestionario</vt:lpstr>
      <vt:lpstr>El Cuestionario</vt:lpstr>
      <vt:lpstr>El Cuestionario</vt:lpstr>
      <vt:lpstr>El Cuestionario</vt:lpstr>
      <vt:lpstr>El Cuestionario</vt:lpstr>
      <vt:lpstr>Ejercicio 1</vt:lpstr>
      <vt:lpstr>Ejercicio 1</vt:lpstr>
      <vt:lpstr>Ejercicio 1</vt:lpstr>
      <vt:lpstr>Ejercicio 2</vt:lpstr>
      <vt:lpstr>Ejercicio 2</vt:lpstr>
      <vt:lpstr>Ejercicio 3</vt:lpstr>
      <vt:lpstr>Ejercicio 3</vt:lpstr>
      <vt:lpstr>Ejercicio 3</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Veronica</dc:creator>
  <cp:lastModifiedBy>Elisa Sanchez Godinez</cp:lastModifiedBy>
  <cp:revision>30</cp:revision>
  <dcterms:created xsi:type="dcterms:W3CDTF">2015-09-17T00:16:54Z</dcterms:created>
  <dcterms:modified xsi:type="dcterms:W3CDTF">2018-11-27T21:19:03Z</dcterms:modified>
</cp:coreProperties>
</file>