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68" r:id="rId2"/>
    <p:sldId id="326" r:id="rId3"/>
    <p:sldId id="327" r:id="rId4"/>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9" r:id="rId25"/>
    <p:sldId id="352" r:id="rId26"/>
    <p:sldId id="350" r:id="rId27"/>
    <p:sldId id="351" r:id="rId28"/>
    <p:sldId id="285" r:id="rId29"/>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5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747" autoAdjust="0"/>
  </p:normalViewPr>
  <p:slideViewPr>
    <p:cSldViewPr>
      <p:cViewPr varScale="1">
        <p:scale>
          <a:sx n="55" d="100"/>
          <a:sy n="55" d="100"/>
        </p:scale>
        <p:origin x="894"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D1416C-C0AC-4078-A6C6-8F20BF37484F}" type="datetimeFigureOut">
              <a:rPr lang="es-ES" smtClean="0"/>
              <a:pPr/>
              <a:t>27/11/2018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D82065-D2CC-43C6-898D-25DDF0E32EF2}" type="slidenum">
              <a:rPr lang="es-ES" smtClean="0"/>
              <a:pPr/>
              <a:t>‹Nº›</a:t>
            </a:fld>
            <a:endParaRPr lang="es-ES"/>
          </a:p>
        </p:txBody>
      </p:sp>
    </p:spTree>
    <p:extLst>
      <p:ext uri="{BB962C8B-B14F-4D97-AF65-F5344CB8AC3E}">
        <p14:creationId xmlns:p14="http://schemas.microsoft.com/office/powerpoint/2010/main" val="428230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10</a:t>
            </a:fld>
            <a:endParaRPr lang="es-ES"/>
          </a:p>
        </p:txBody>
      </p:sp>
    </p:spTree>
    <p:extLst>
      <p:ext uri="{BB962C8B-B14F-4D97-AF65-F5344CB8AC3E}">
        <p14:creationId xmlns:p14="http://schemas.microsoft.com/office/powerpoint/2010/main" val="105281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20</a:t>
            </a:fld>
            <a:endParaRPr lang="es-ES"/>
          </a:p>
        </p:txBody>
      </p:sp>
    </p:spTree>
    <p:extLst>
      <p:ext uri="{BB962C8B-B14F-4D97-AF65-F5344CB8AC3E}">
        <p14:creationId xmlns:p14="http://schemas.microsoft.com/office/powerpoint/2010/main" val="997330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21</a:t>
            </a:fld>
            <a:endParaRPr lang="es-ES"/>
          </a:p>
        </p:txBody>
      </p:sp>
    </p:spTree>
    <p:extLst>
      <p:ext uri="{BB962C8B-B14F-4D97-AF65-F5344CB8AC3E}">
        <p14:creationId xmlns:p14="http://schemas.microsoft.com/office/powerpoint/2010/main" val="2408165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22</a:t>
            </a:fld>
            <a:endParaRPr lang="es-ES"/>
          </a:p>
        </p:txBody>
      </p:sp>
    </p:spTree>
    <p:extLst>
      <p:ext uri="{BB962C8B-B14F-4D97-AF65-F5344CB8AC3E}">
        <p14:creationId xmlns:p14="http://schemas.microsoft.com/office/powerpoint/2010/main" val="459811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11</a:t>
            </a:fld>
            <a:endParaRPr lang="es-ES"/>
          </a:p>
        </p:txBody>
      </p:sp>
    </p:spTree>
    <p:extLst>
      <p:ext uri="{BB962C8B-B14F-4D97-AF65-F5344CB8AC3E}">
        <p14:creationId xmlns:p14="http://schemas.microsoft.com/office/powerpoint/2010/main" val="3319381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12</a:t>
            </a:fld>
            <a:endParaRPr lang="es-ES"/>
          </a:p>
        </p:txBody>
      </p:sp>
    </p:spTree>
    <p:extLst>
      <p:ext uri="{BB962C8B-B14F-4D97-AF65-F5344CB8AC3E}">
        <p14:creationId xmlns:p14="http://schemas.microsoft.com/office/powerpoint/2010/main" val="2923898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13</a:t>
            </a:fld>
            <a:endParaRPr lang="es-ES"/>
          </a:p>
        </p:txBody>
      </p:sp>
    </p:spTree>
    <p:extLst>
      <p:ext uri="{BB962C8B-B14F-4D97-AF65-F5344CB8AC3E}">
        <p14:creationId xmlns:p14="http://schemas.microsoft.com/office/powerpoint/2010/main" val="670341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15</a:t>
            </a:fld>
            <a:endParaRPr lang="es-ES"/>
          </a:p>
        </p:txBody>
      </p:sp>
    </p:spTree>
    <p:extLst>
      <p:ext uri="{BB962C8B-B14F-4D97-AF65-F5344CB8AC3E}">
        <p14:creationId xmlns:p14="http://schemas.microsoft.com/office/powerpoint/2010/main" val="4246977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16</a:t>
            </a:fld>
            <a:endParaRPr lang="es-ES"/>
          </a:p>
        </p:txBody>
      </p:sp>
    </p:spTree>
    <p:extLst>
      <p:ext uri="{BB962C8B-B14F-4D97-AF65-F5344CB8AC3E}">
        <p14:creationId xmlns:p14="http://schemas.microsoft.com/office/powerpoint/2010/main" val="874114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17</a:t>
            </a:fld>
            <a:endParaRPr lang="es-ES"/>
          </a:p>
        </p:txBody>
      </p:sp>
    </p:spTree>
    <p:extLst>
      <p:ext uri="{BB962C8B-B14F-4D97-AF65-F5344CB8AC3E}">
        <p14:creationId xmlns:p14="http://schemas.microsoft.com/office/powerpoint/2010/main" val="1607653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18</a:t>
            </a:fld>
            <a:endParaRPr lang="es-ES"/>
          </a:p>
        </p:txBody>
      </p:sp>
    </p:spTree>
    <p:extLst>
      <p:ext uri="{BB962C8B-B14F-4D97-AF65-F5344CB8AC3E}">
        <p14:creationId xmlns:p14="http://schemas.microsoft.com/office/powerpoint/2010/main" val="3238689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19</a:t>
            </a:fld>
            <a:endParaRPr lang="es-ES"/>
          </a:p>
        </p:txBody>
      </p:sp>
    </p:spTree>
    <p:extLst>
      <p:ext uri="{BB962C8B-B14F-4D97-AF65-F5344CB8AC3E}">
        <p14:creationId xmlns:p14="http://schemas.microsoft.com/office/powerpoint/2010/main" val="730824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x-none"/>
              <a:t>Clic para editar título</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Haga clic para modificar el estilo de subtítulo del patrón</a:t>
            </a:r>
            <a:endParaRPr lang="es-ES"/>
          </a:p>
        </p:txBody>
      </p:sp>
      <p:sp>
        <p:nvSpPr>
          <p:cNvPr id="4" name="Marcador de fecha 3"/>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67659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 para editar título</a:t>
            </a:r>
            <a:endParaRPr lang="es-ES"/>
          </a:p>
        </p:txBody>
      </p:sp>
      <p:sp>
        <p:nvSpPr>
          <p:cNvPr id="3" name="Marcador de texto vertical 2"/>
          <p:cNvSpPr>
            <a:spLocks noGrp="1"/>
          </p:cNvSpPr>
          <p:nvPr>
            <p:ph type="body" orient="vert" idx="1"/>
          </p:nvPr>
        </p:nvSpPr>
        <p:spPr/>
        <p:txBody>
          <a:bodyPr vert="eaVert"/>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fecha 3"/>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616671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x-none"/>
              <a:t>Clic para editar título</a:t>
            </a:r>
            <a:endParaRPr lang="es-ES"/>
          </a:p>
        </p:txBody>
      </p:sp>
      <p:sp>
        <p:nvSpPr>
          <p:cNvPr id="3" name="Marcador de texto vertical 2"/>
          <p:cNvSpPr>
            <a:spLocks noGrp="1"/>
          </p:cNvSpPr>
          <p:nvPr>
            <p:ph type="body" orient="vert" idx="1"/>
          </p:nvPr>
        </p:nvSpPr>
        <p:spPr>
          <a:xfrm>
            <a:off x="609600" y="274639"/>
            <a:ext cx="8026400" cy="5851525"/>
          </a:xfrm>
        </p:spPr>
        <p:txBody>
          <a:bodyPr vert="eaVert"/>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fecha 3"/>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06016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 para editar título</a:t>
            </a:r>
            <a:endParaRPr lang="es-ES"/>
          </a:p>
        </p:txBody>
      </p:sp>
      <p:sp>
        <p:nvSpPr>
          <p:cNvPr id="3" name="Marcador de contenido 2"/>
          <p:cNvSpPr>
            <a:spLocks noGrp="1"/>
          </p:cNvSpPr>
          <p:nvPr>
            <p:ph idx="1"/>
          </p:nvPr>
        </p:nvSpPr>
        <p:spPr/>
        <p:txBody>
          <a:body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fecha 3"/>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62598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x-none"/>
              <a:t>Clic para editar título</a:t>
            </a:r>
            <a:endParaRPr lang="es-ES"/>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Haga clic para modificar el estilo de texto del patrón</a:t>
            </a:r>
          </a:p>
        </p:txBody>
      </p:sp>
      <p:sp>
        <p:nvSpPr>
          <p:cNvPr id="4" name="Marcador de fecha 3"/>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98964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 para editar título</a:t>
            </a:r>
            <a:endParaRPr lang="es-ES"/>
          </a:p>
        </p:txBody>
      </p:sp>
      <p:sp>
        <p:nvSpPr>
          <p:cNvPr id="3" name="Marcador de contenid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contenid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5" name="Marcador de fecha 4"/>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33785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x-none"/>
              <a:t>Clic para editar título</a:t>
            </a:r>
            <a:endParaRPr lang="es-ES"/>
          </a:p>
        </p:txBody>
      </p:sp>
      <p:sp>
        <p:nvSpPr>
          <p:cNvPr id="3" name="Marcador de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Haga clic para modificar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5" name="Marcador de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Haga clic para modificar el estilo de texto del patrón</a:t>
            </a:r>
          </a:p>
        </p:txBody>
      </p:sp>
      <p:sp>
        <p:nvSpPr>
          <p:cNvPr id="6" name="Marcador de conteni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7" name="Marcador de fecha 6"/>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ES">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5898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 para editar título</a:t>
            </a:r>
            <a:endParaRPr lang="es-ES"/>
          </a:p>
        </p:txBody>
      </p:sp>
      <p:sp>
        <p:nvSpPr>
          <p:cNvPr id="3" name="Marcador de fecha 2"/>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ES">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26698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3" name="Marcador de pie de página 2"/>
          <p:cNvSpPr>
            <a:spLocks noGrp="1"/>
          </p:cNvSpPr>
          <p:nvPr>
            <p:ph type="ftr" sz="quarter" idx="11"/>
          </p:nvPr>
        </p:nvSpPr>
        <p:spPr/>
        <p:txBody>
          <a:bodyPr/>
          <a:lstStyle/>
          <a:p>
            <a:endParaRPr lang="es-ES">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428409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x-none"/>
              <a:t>Clic para editar título</a:t>
            </a:r>
            <a:endParaRPr lang="es-ES"/>
          </a:p>
        </p:txBody>
      </p:sp>
      <p:sp>
        <p:nvSpPr>
          <p:cNvPr id="3" name="Marcador de conteni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Haga clic para modificar el estilo de texto del patrón</a:t>
            </a:r>
          </a:p>
        </p:txBody>
      </p:sp>
      <p:sp>
        <p:nvSpPr>
          <p:cNvPr id="5" name="Marcador de fecha 4"/>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30494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x-none"/>
              <a:t>Clic para editar título</a:t>
            </a:r>
            <a:endParaRPr lang="es-ES"/>
          </a:p>
        </p:txBody>
      </p:sp>
      <p:sp>
        <p:nvSpPr>
          <p:cNvPr id="3" name="Marcador de posición de imagen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Haga clic para modificar el estilo de texto del patrón</a:t>
            </a:r>
          </a:p>
        </p:txBody>
      </p:sp>
      <p:sp>
        <p:nvSpPr>
          <p:cNvPr id="5" name="Marcador de fecha 4"/>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72063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x-none"/>
              <a:t>Clic para editar título</a:t>
            </a:r>
            <a:endParaRPr lang="es-ES"/>
          </a:p>
        </p:txBody>
      </p:sp>
      <p:sp>
        <p:nvSpPr>
          <p:cNvPr id="3" name="Marcador de tex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fech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D81B5534-46A4-F94C-B6E2-81C4089E7BF5}" type="datetimeFigureOut">
              <a:rPr lang="es-ES" smtClean="0">
                <a:solidFill>
                  <a:prstClr val="black">
                    <a:tint val="75000"/>
                  </a:prstClr>
                </a:solidFill>
              </a:rPr>
              <a:pPr defTabSz="457200"/>
              <a:t>27/11/2018</a:t>
            </a:fld>
            <a:endParaRPr lang="es-ES">
              <a:solidFill>
                <a:prstClr val="black">
                  <a:tint val="75000"/>
                </a:prstClr>
              </a:solidFill>
            </a:endParaRPr>
          </a:p>
        </p:txBody>
      </p:sp>
      <p:sp>
        <p:nvSpPr>
          <p:cNvPr id="5" name="Marcador de pie de pá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s-ES">
              <a:solidFill>
                <a:prstClr val="black">
                  <a:tint val="75000"/>
                </a:prstClr>
              </a:solidFill>
            </a:endParaRPr>
          </a:p>
        </p:txBody>
      </p:sp>
      <p:sp>
        <p:nvSpPr>
          <p:cNvPr id="6" name="Marcador de número de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1EFB6AFE-28F9-0247-8F47-6CD88C777586}" type="slidenum">
              <a:rPr lang="es-ES" smtClean="0">
                <a:solidFill>
                  <a:prstClr val="black">
                    <a:tint val="75000"/>
                  </a:prstClr>
                </a:solidFill>
              </a:rPr>
              <a:pPr defTabSz="457200"/>
              <a:t>‹Nº›</a:t>
            </a:fld>
            <a:endParaRPr lang="es-ES">
              <a:solidFill>
                <a:prstClr val="black">
                  <a:tint val="75000"/>
                </a:prstClr>
              </a:solidFill>
            </a:endParaRPr>
          </a:p>
        </p:txBody>
      </p:sp>
    </p:spTree>
    <p:extLst>
      <p:ext uri="{BB962C8B-B14F-4D97-AF65-F5344CB8AC3E}">
        <p14:creationId xmlns:p14="http://schemas.microsoft.com/office/powerpoint/2010/main" val="33082539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 name="2 CuadroTexto"/>
          <p:cNvSpPr txBox="1">
            <a:spLocks noChangeArrowheads="1"/>
          </p:cNvSpPr>
          <p:nvPr/>
        </p:nvSpPr>
        <p:spPr bwMode="auto">
          <a:xfrm>
            <a:off x="4978220" y="5248275"/>
            <a:ext cx="5113337" cy="424732"/>
          </a:xfrm>
          <a:prstGeom prst="rect">
            <a:avLst/>
          </a:prstGeom>
          <a:noFill/>
          <a:ln w="9525">
            <a:noFill/>
            <a:miter lim="800000"/>
            <a:headEnd/>
            <a:tailEnd/>
          </a:ln>
        </p:spPr>
        <p:txBody>
          <a:bodyPr>
            <a:prstTxWarp prst="textNoShape">
              <a:avLst/>
            </a:prstTxWarp>
            <a:spAutoFit/>
          </a:bodyPr>
          <a:lstStyle/>
          <a:p>
            <a:pPr algn="ctr">
              <a:lnSpc>
                <a:spcPct val="90000"/>
              </a:lnSpc>
            </a:pPr>
            <a:r>
              <a:rPr lang="es-MX" sz="2400" dirty="0" err="1" smtClean="0">
                <a:solidFill>
                  <a:srgbClr val="002060"/>
                </a:solidFill>
                <a:latin typeface="Arial" pitchFamily="34" charset="0"/>
                <a:ea typeface="Arial" pitchFamily="81" charset="0"/>
                <a:cs typeface="Arial" pitchFamily="34" charset="0"/>
              </a:rPr>
              <a:t>Arlyne</a:t>
            </a:r>
            <a:r>
              <a:rPr lang="es-MX" sz="2400" dirty="0" smtClean="0">
                <a:solidFill>
                  <a:srgbClr val="002060"/>
                </a:solidFill>
                <a:latin typeface="Arial" pitchFamily="34" charset="0"/>
                <a:ea typeface="Arial" pitchFamily="81" charset="0"/>
                <a:cs typeface="Arial" pitchFamily="34" charset="0"/>
              </a:rPr>
              <a:t> Alfaro Araya</a:t>
            </a:r>
            <a:endParaRPr lang="es-CR" sz="2400" dirty="0">
              <a:solidFill>
                <a:srgbClr val="002060"/>
              </a:solidFill>
              <a:latin typeface="Arial" pitchFamily="34" charset="0"/>
              <a:ea typeface="Arial" pitchFamily="81" charset="0"/>
              <a:cs typeface="Arial" pitchFamily="34" charset="0"/>
            </a:endParaRPr>
          </a:p>
        </p:txBody>
      </p:sp>
      <p:sp>
        <p:nvSpPr>
          <p:cNvPr id="3" name="1 Título"/>
          <p:cNvSpPr txBox="1">
            <a:spLocks/>
          </p:cNvSpPr>
          <p:nvPr/>
        </p:nvSpPr>
        <p:spPr bwMode="auto">
          <a:xfrm>
            <a:off x="4417832" y="836614"/>
            <a:ext cx="6234113" cy="1470025"/>
          </a:xfrm>
          <a:prstGeom prst="rect">
            <a:avLst/>
          </a:prstGeom>
          <a:noFill/>
          <a:ln w="9525">
            <a:noFill/>
            <a:miter lim="800000"/>
            <a:headEnd/>
            <a:tailEnd/>
          </a:ln>
        </p:spPr>
        <p:txBody>
          <a:bodyPr anchor="ctr">
            <a:prstTxWarp prst="textNoShape">
              <a:avLst/>
            </a:prstTxWarp>
          </a:bodyPr>
          <a:lstStyle/>
          <a:p>
            <a:pPr algn="ctr"/>
            <a:r>
              <a:rPr lang="es-ES" sz="2000" dirty="0">
                <a:solidFill>
                  <a:srgbClr val="002060"/>
                </a:solidFill>
                <a:latin typeface="Arial" pitchFamily="34" charset="0"/>
                <a:ea typeface="Arial" pitchFamily="81" charset="0"/>
                <a:cs typeface="Arial" pitchFamily="34" charset="0"/>
              </a:rPr>
              <a:t>Universidad Estatal a Distancia</a:t>
            </a:r>
            <a:br>
              <a:rPr lang="es-ES" sz="2000" dirty="0">
                <a:solidFill>
                  <a:srgbClr val="002060"/>
                </a:solidFill>
                <a:latin typeface="Arial" pitchFamily="34" charset="0"/>
                <a:ea typeface="Arial" pitchFamily="81" charset="0"/>
                <a:cs typeface="Arial" pitchFamily="34" charset="0"/>
              </a:rPr>
            </a:br>
            <a:r>
              <a:rPr lang="es-ES" sz="2000" dirty="0">
                <a:solidFill>
                  <a:srgbClr val="002060"/>
                </a:solidFill>
                <a:latin typeface="Arial" pitchFamily="34" charset="0"/>
                <a:ea typeface="Arial" pitchFamily="81" charset="0"/>
                <a:cs typeface="Arial" pitchFamily="34" charset="0"/>
              </a:rPr>
              <a:t>Escuela Ciencias de la Administración</a:t>
            </a:r>
          </a:p>
          <a:p>
            <a:pPr algn="ctr"/>
            <a:r>
              <a:rPr lang="es-ES" sz="2000" dirty="0" smtClean="0">
                <a:solidFill>
                  <a:srgbClr val="002060"/>
                </a:solidFill>
                <a:latin typeface="Arial" pitchFamily="34" charset="0"/>
                <a:ea typeface="Arial" pitchFamily="81" charset="0"/>
                <a:cs typeface="Arial" pitchFamily="34" charset="0"/>
              </a:rPr>
              <a:t>Cátedra de Estadística</a:t>
            </a:r>
            <a:r>
              <a:rPr lang="es-ES" sz="2000" dirty="0">
                <a:solidFill>
                  <a:srgbClr val="002060"/>
                </a:solidFill>
                <a:latin typeface="Arial" pitchFamily="34" charset="0"/>
                <a:ea typeface="Arial" pitchFamily="81" charset="0"/>
                <a:cs typeface="Arial" pitchFamily="34" charset="0"/>
              </a:rPr>
              <a:t/>
            </a:r>
            <a:br>
              <a:rPr lang="es-ES" sz="2000" dirty="0">
                <a:solidFill>
                  <a:srgbClr val="002060"/>
                </a:solidFill>
                <a:latin typeface="Arial" pitchFamily="34" charset="0"/>
                <a:ea typeface="Arial" pitchFamily="81" charset="0"/>
                <a:cs typeface="Arial" pitchFamily="34" charset="0"/>
              </a:rPr>
            </a:br>
            <a:endParaRPr lang="es-ES" sz="2000" dirty="0">
              <a:solidFill>
                <a:srgbClr val="002060"/>
              </a:solidFill>
              <a:latin typeface="Arial" pitchFamily="34" charset="0"/>
              <a:ea typeface="Arial" pitchFamily="81" charset="0"/>
              <a:cs typeface="Arial" pitchFamily="34" charset="0"/>
            </a:endParaRPr>
          </a:p>
        </p:txBody>
      </p:sp>
      <p:sp>
        <p:nvSpPr>
          <p:cNvPr id="4" name="4 Marcador de contenido"/>
          <p:cNvSpPr txBox="1">
            <a:spLocks/>
          </p:cNvSpPr>
          <p:nvPr/>
        </p:nvSpPr>
        <p:spPr bwMode="auto">
          <a:xfrm>
            <a:off x="4552768" y="2775098"/>
            <a:ext cx="5940000" cy="1682598"/>
          </a:xfrm>
          <a:prstGeom prst="rect">
            <a:avLst/>
          </a:prstGeom>
          <a:noFill/>
          <a:ln w="9525">
            <a:noFill/>
            <a:miter lim="800000"/>
            <a:headEnd/>
            <a:tailEnd/>
          </a:ln>
        </p:spPr>
        <p:txBody>
          <a:bodyPr anchor="ctr">
            <a:prstTxWarp prst="textNoShape">
              <a:avLst/>
            </a:prstTxWarp>
          </a:bodyPr>
          <a:lstStyle/>
          <a:p>
            <a:pPr algn="ctr">
              <a:lnSpc>
                <a:spcPct val="90000"/>
              </a:lnSpc>
              <a:spcAft>
                <a:spcPts val="600"/>
              </a:spcAft>
              <a:defRPr/>
            </a:pPr>
            <a:r>
              <a:rPr lang="es-ES" sz="2600" b="1" dirty="0" smtClean="0">
                <a:solidFill>
                  <a:srgbClr val="0070C0"/>
                </a:solidFill>
                <a:latin typeface="Arial" pitchFamily="34" charset="0"/>
                <a:cs typeface="Arial" pitchFamily="34" charset="0"/>
              </a:rPr>
              <a:t>VIDEOTUTORÍA Estadística I</a:t>
            </a:r>
            <a:endParaRPr lang="es-ES" sz="2600" b="1" dirty="0">
              <a:solidFill>
                <a:srgbClr val="0070C0"/>
              </a:solidFill>
              <a:latin typeface="Arial" pitchFamily="34" charset="0"/>
              <a:cs typeface="Arial" pitchFamily="34" charset="0"/>
            </a:endParaRPr>
          </a:p>
          <a:p>
            <a:pPr algn="ctr">
              <a:lnSpc>
                <a:spcPct val="90000"/>
              </a:lnSpc>
              <a:defRPr/>
            </a:pPr>
            <a:r>
              <a:rPr lang="es-ES" sz="3000" b="1" dirty="0" smtClean="0">
                <a:solidFill>
                  <a:srgbClr val="002060"/>
                </a:solidFill>
                <a:latin typeface="Arial" pitchFamily="34" charset="0"/>
                <a:cs typeface="Arial" pitchFamily="34" charset="0"/>
              </a:rPr>
              <a:t>Capítulo 4</a:t>
            </a:r>
          </a:p>
          <a:p>
            <a:pPr algn="ctr">
              <a:lnSpc>
                <a:spcPct val="90000"/>
              </a:lnSpc>
              <a:defRPr/>
            </a:pPr>
            <a:r>
              <a:rPr lang="es-MX" sz="3000" b="1" dirty="0" smtClean="0">
                <a:solidFill>
                  <a:srgbClr val="002060"/>
                </a:solidFill>
                <a:latin typeface="Arial" pitchFamily="34" charset="0"/>
                <a:ea typeface="Arial" pitchFamily="-88" charset="0"/>
                <a:cs typeface="Arial" pitchFamily="34" charset="0"/>
              </a:rPr>
              <a:t>Los Números Relativos</a:t>
            </a:r>
            <a:endParaRPr lang="es-CR" sz="3000" b="1" dirty="0">
              <a:solidFill>
                <a:srgbClr val="002060"/>
              </a:solidFill>
              <a:latin typeface="Arial" pitchFamily="34" charset="0"/>
              <a:ea typeface="Arial" pitchFamily="-88" charset="0"/>
              <a:cs typeface="Arial" pitchFamily="34" charset="0"/>
            </a:endParaRPr>
          </a:p>
        </p:txBody>
      </p:sp>
    </p:spTree>
    <p:extLst>
      <p:ext uri="{BB962C8B-B14F-4D97-AF65-F5344CB8AC3E}">
        <p14:creationId xmlns:p14="http://schemas.microsoft.com/office/powerpoint/2010/main" val="3063383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97429" y="188640"/>
            <a:ext cx="10363200" cy="1143000"/>
          </a:xfrm>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527381" y="1268760"/>
            <a:ext cx="11233248" cy="5184576"/>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algn="just" defTabSz="914400">
              <a:buNone/>
            </a:pPr>
            <a:r>
              <a:rPr lang="es-MX" sz="1900" b="1" dirty="0" smtClean="0">
                <a:solidFill>
                  <a:srgbClr val="C00000"/>
                </a:solidFill>
              </a:rPr>
              <a:t>Tasas de crecimiento</a:t>
            </a:r>
            <a:r>
              <a:rPr lang="es-MX" sz="1900" b="1" dirty="0" smtClean="0">
                <a:solidFill>
                  <a:schemeClr val="tx2">
                    <a:lumMod val="90000"/>
                    <a:lumOff val="10000"/>
                  </a:schemeClr>
                </a:solidFill>
              </a:rPr>
              <a:t>: resumen el comportamiento de una variable en un cierto período e implican la selección de un modelo de crecimiento.</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err="1" smtClean="0">
                <a:solidFill>
                  <a:schemeClr val="tx2">
                    <a:lumMod val="90000"/>
                    <a:lumOff val="10000"/>
                  </a:schemeClr>
                </a:solidFill>
              </a:rPr>
              <a:t>N</a:t>
            </a:r>
            <a:r>
              <a:rPr lang="es-MX" sz="1900" b="1" baseline="-25000" dirty="0" err="1" smtClean="0">
                <a:solidFill>
                  <a:schemeClr val="tx2">
                    <a:lumMod val="90000"/>
                    <a:lumOff val="10000"/>
                  </a:schemeClr>
                </a:solidFill>
              </a:rPr>
              <a:t>t</a:t>
            </a:r>
            <a:r>
              <a:rPr lang="es-MX" sz="1900" b="1" dirty="0" smtClean="0">
                <a:solidFill>
                  <a:schemeClr val="tx2">
                    <a:lumMod val="90000"/>
                    <a:lumOff val="10000"/>
                  </a:schemeClr>
                </a:solidFill>
              </a:rPr>
              <a:t> : población en el año final t.</a:t>
            </a:r>
          </a:p>
          <a:p>
            <a:pPr algn="just" defTabSz="914400">
              <a:buNone/>
            </a:pPr>
            <a:r>
              <a:rPr lang="es-MX" sz="1900" b="1" dirty="0" smtClean="0">
                <a:solidFill>
                  <a:schemeClr val="tx2">
                    <a:lumMod val="90000"/>
                    <a:lumOff val="10000"/>
                  </a:schemeClr>
                </a:solidFill>
              </a:rPr>
              <a:t>N</a:t>
            </a:r>
            <a:r>
              <a:rPr lang="es-MX" sz="1900" b="1" baseline="-25000" dirty="0" smtClean="0">
                <a:solidFill>
                  <a:schemeClr val="tx2">
                    <a:lumMod val="90000"/>
                    <a:lumOff val="10000"/>
                  </a:schemeClr>
                </a:solidFill>
              </a:rPr>
              <a:t>o</a:t>
            </a:r>
            <a:r>
              <a:rPr lang="es-MX" sz="1900" b="1" dirty="0" smtClean="0">
                <a:solidFill>
                  <a:schemeClr val="tx2">
                    <a:lumMod val="90000"/>
                    <a:lumOff val="10000"/>
                  </a:schemeClr>
                </a:solidFill>
              </a:rPr>
              <a:t>: población en el año inicial o.</a:t>
            </a:r>
          </a:p>
          <a:p>
            <a:pPr algn="just" defTabSz="914400">
              <a:buNone/>
            </a:pPr>
            <a:r>
              <a:rPr lang="es-MX" sz="1900" b="1" dirty="0" smtClean="0">
                <a:solidFill>
                  <a:schemeClr val="tx2">
                    <a:lumMod val="90000"/>
                    <a:lumOff val="10000"/>
                  </a:schemeClr>
                </a:solidFill>
              </a:rPr>
              <a:t> r : tasa de crecimiento por período</a:t>
            </a:r>
          </a:p>
          <a:p>
            <a:pPr algn="just" defTabSz="914400">
              <a:buNone/>
            </a:pPr>
            <a:r>
              <a:rPr lang="es-MX" sz="1900" b="1" dirty="0" smtClean="0">
                <a:solidFill>
                  <a:schemeClr val="tx2">
                    <a:lumMod val="90000"/>
                    <a:lumOff val="10000"/>
                  </a:schemeClr>
                </a:solidFill>
              </a:rPr>
              <a:t> t : número de años (tiempo)</a:t>
            </a:r>
          </a:p>
          <a:p>
            <a:pPr algn="just" defTabSz="914400">
              <a:buNone/>
            </a:pPr>
            <a:r>
              <a:rPr lang="es-MX" sz="1900" b="1" dirty="0" smtClean="0">
                <a:solidFill>
                  <a:schemeClr val="tx2">
                    <a:lumMod val="90000"/>
                    <a:lumOff val="10000"/>
                  </a:schemeClr>
                </a:solidFill>
              </a:rPr>
              <a:t> </a:t>
            </a:r>
          </a:p>
          <a:p>
            <a:pPr algn="just" defTabSz="914400">
              <a:buNone/>
            </a:pPr>
            <a:r>
              <a:rPr lang="es-MX" sz="1900" b="1" dirty="0" smtClean="0">
                <a:solidFill>
                  <a:schemeClr val="tx2">
                    <a:lumMod val="90000"/>
                    <a:lumOff val="10000"/>
                  </a:schemeClr>
                </a:solidFill>
              </a:rPr>
              <a:t>Modelo aritmético: supone que la población creció en una cantidad igual cada año. El aumento se aplica a la población inicial de cada período, así que los aumentos absolutos son constantes.</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   r =  (</a:t>
            </a:r>
            <a:r>
              <a:rPr lang="es-MX" sz="1900" b="1" dirty="0" err="1" smtClean="0">
                <a:solidFill>
                  <a:schemeClr val="tx2">
                    <a:lumMod val="90000"/>
                    <a:lumOff val="10000"/>
                  </a:schemeClr>
                </a:solidFill>
              </a:rPr>
              <a:t>N</a:t>
            </a:r>
            <a:r>
              <a:rPr lang="es-MX" sz="1900" b="1" baseline="-25000" dirty="0" err="1" smtClean="0">
                <a:solidFill>
                  <a:schemeClr val="tx2">
                    <a:lumMod val="90000"/>
                    <a:lumOff val="10000"/>
                  </a:schemeClr>
                </a:solidFill>
              </a:rPr>
              <a:t>t</a:t>
            </a:r>
            <a:r>
              <a:rPr lang="es-MX" sz="1900" b="1" dirty="0" smtClean="0">
                <a:solidFill>
                  <a:schemeClr val="tx2">
                    <a:lumMod val="90000"/>
                    <a:lumOff val="10000"/>
                  </a:schemeClr>
                </a:solidFill>
              </a:rPr>
              <a:t>-N</a:t>
            </a:r>
            <a:r>
              <a:rPr lang="es-MX" sz="1900" b="1" baseline="-25000" dirty="0" smtClean="0">
                <a:solidFill>
                  <a:schemeClr val="tx2">
                    <a:lumMod val="90000"/>
                    <a:lumOff val="10000"/>
                  </a:schemeClr>
                </a:solidFill>
              </a:rPr>
              <a:t>o</a:t>
            </a:r>
            <a:r>
              <a:rPr lang="es-MX" sz="1900" b="1" dirty="0" smtClean="0">
                <a:solidFill>
                  <a:schemeClr val="tx2">
                    <a:lumMod val="90000"/>
                    <a:lumOff val="10000"/>
                  </a:schemeClr>
                </a:solidFill>
              </a:rPr>
              <a:t>)/(N</a:t>
            </a:r>
            <a:r>
              <a:rPr lang="es-MX" sz="1900" b="1" baseline="-25000" dirty="0" smtClean="0">
                <a:solidFill>
                  <a:schemeClr val="tx2">
                    <a:lumMod val="90000"/>
                    <a:lumOff val="10000"/>
                  </a:schemeClr>
                </a:solidFill>
              </a:rPr>
              <a:t>o</a:t>
            </a:r>
            <a:r>
              <a:rPr lang="es-MX" sz="1900" b="1" dirty="0" smtClean="0">
                <a:solidFill>
                  <a:schemeClr val="tx2">
                    <a:lumMod val="90000"/>
                    <a:lumOff val="10000"/>
                  </a:schemeClr>
                </a:solidFill>
              </a:rPr>
              <a:t>) *(1/t)	 </a:t>
            </a:r>
            <a:r>
              <a:rPr lang="es-MX" sz="1900" b="1" dirty="0">
                <a:solidFill>
                  <a:schemeClr val="tx2">
                    <a:lumMod val="90000"/>
                    <a:lumOff val="10000"/>
                  </a:schemeClr>
                </a:solidFill>
              </a:rPr>
              <a:t>	</a:t>
            </a:r>
            <a:r>
              <a:rPr lang="es-MX" sz="1900" b="1" dirty="0" err="1">
                <a:solidFill>
                  <a:schemeClr val="tx2">
                    <a:lumMod val="90000"/>
                    <a:lumOff val="10000"/>
                  </a:schemeClr>
                </a:solidFill>
              </a:rPr>
              <a:t>N</a:t>
            </a:r>
            <a:r>
              <a:rPr lang="es-MX" sz="1900" b="1" baseline="-25000" dirty="0" err="1" smtClean="0">
                <a:solidFill>
                  <a:schemeClr val="tx2">
                    <a:lumMod val="90000"/>
                    <a:lumOff val="10000"/>
                  </a:schemeClr>
                </a:solidFill>
              </a:rPr>
              <a:t>t</a:t>
            </a:r>
            <a:r>
              <a:rPr lang="es-MX" sz="1900" b="1" dirty="0">
                <a:solidFill>
                  <a:schemeClr val="tx2">
                    <a:lumMod val="90000"/>
                    <a:lumOff val="10000"/>
                  </a:schemeClr>
                </a:solidFill>
              </a:rPr>
              <a:t> = N</a:t>
            </a:r>
            <a:r>
              <a:rPr lang="es-MX" sz="1900" b="1" baseline="-25000" dirty="0" err="1" smtClean="0">
                <a:solidFill>
                  <a:schemeClr val="tx2">
                    <a:lumMod val="90000"/>
                    <a:lumOff val="10000"/>
                  </a:schemeClr>
                </a:solidFill>
              </a:rPr>
              <a:t>o</a:t>
            </a:r>
            <a:r>
              <a:rPr lang="es-MX" sz="1900" b="1" dirty="0">
                <a:solidFill>
                  <a:schemeClr val="tx2">
                    <a:lumMod val="90000"/>
                    <a:lumOff val="10000"/>
                  </a:schemeClr>
                </a:solidFill>
              </a:rPr>
              <a:t> (1+ </a:t>
            </a:r>
            <a:r>
              <a:rPr lang="es-MX" sz="1900" b="1" dirty="0" err="1">
                <a:solidFill>
                  <a:schemeClr val="tx2">
                    <a:lumMod val="90000"/>
                    <a:lumOff val="10000"/>
                  </a:schemeClr>
                </a:solidFill>
              </a:rPr>
              <a:t>rt</a:t>
            </a:r>
            <a:r>
              <a:rPr lang="es-MX" sz="1900" b="1" dirty="0">
                <a:solidFill>
                  <a:schemeClr val="tx2">
                    <a:lumMod val="90000"/>
                    <a:lumOff val="10000"/>
                  </a:schemeClr>
                </a:solidFill>
              </a:rPr>
              <a:t>) </a:t>
            </a:r>
            <a:endParaRPr lang="es-ES" sz="1900" b="1" dirty="0">
              <a:solidFill>
                <a:schemeClr val="tx2">
                  <a:lumMod val="90000"/>
                  <a:lumOff val="10000"/>
                </a:schemeClr>
              </a:solidFill>
            </a:endParaRPr>
          </a:p>
        </p:txBody>
      </p:sp>
    </p:spTree>
    <p:extLst>
      <p:ext uri="{BB962C8B-B14F-4D97-AF65-F5344CB8AC3E}">
        <p14:creationId xmlns:p14="http://schemas.microsoft.com/office/powerpoint/2010/main" val="3664649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97429" y="188640"/>
            <a:ext cx="10363200" cy="1143000"/>
          </a:xfrm>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527381" y="1556792"/>
            <a:ext cx="11233248" cy="4896544"/>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algn="just" defTabSz="914400">
              <a:buNone/>
            </a:pPr>
            <a:r>
              <a:rPr lang="es-MX" sz="1900" b="1" dirty="0" smtClean="0">
                <a:solidFill>
                  <a:schemeClr val="tx2">
                    <a:lumMod val="90000"/>
                    <a:lumOff val="10000"/>
                  </a:schemeClr>
                </a:solidFill>
              </a:rPr>
              <a:t>Ejemplo: Pág. 139</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En 1993 Costa Rica recibió 684.005 turistas y en el 2008 ingresaron 2.089.174. Cuál es el crecimiento en el número de turistas ingresados durante 15 años?</a:t>
            </a:r>
          </a:p>
          <a:p>
            <a:pPr algn="just" defTabSz="914400">
              <a:buNone/>
            </a:pPr>
            <a:r>
              <a:rPr lang="es-MX" sz="1900" b="1" dirty="0" smtClean="0">
                <a:solidFill>
                  <a:schemeClr val="tx2">
                    <a:lumMod val="90000"/>
                    <a:lumOff val="10000"/>
                  </a:schemeClr>
                </a:solidFill>
              </a:rPr>
              <a:t>   (</a:t>
            </a:r>
            <a:r>
              <a:rPr lang="es-MX" sz="1900" b="1" dirty="0" err="1" smtClean="0">
                <a:solidFill>
                  <a:schemeClr val="tx2">
                    <a:lumMod val="90000"/>
                    <a:lumOff val="10000"/>
                  </a:schemeClr>
                </a:solidFill>
              </a:rPr>
              <a:t>N</a:t>
            </a:r>
            <a:r>
              <a:rPr lang="es-MX" sz="1900" b="1" baseline="-25000" dirty="0" err="1" smtClean="0">
                <a:solidFill>
                  <a:schemeClr val="tx2">
                    <a:lumMod val="90000"/>
                    <a:lumOff val="10000"/>
                  </a:schemeClr>
                </a:solidFill>
              </a:rPr>
              <a:t>t</a:t>
            </a:r>
            <a:r>
              <a:rPr lang="es-MX" sz="1900" b="1" dirty="0" smtClean="0">
                <a:solidFill>
                  <a:schemeClr val="tx2">
                    <a:lumMod val="90000"/>
                    <a:lumOff val="10000"/>
                  </a:schemeClr>
                </a:solidFill>
              </a:rPr>
              <a:t>- N</a:t>
            </a:r>
            <a:r>
              <a:rPr lang="es-MX" sz="1900" b="1" baseline="-25000" dirty="0" smtClean="0">
                <a:solidFill>
                  <a:schemeClr val="tx2">
                    <a:lumMod val="90000"/>
                    <a:lumOff val="10000"/>
                  </a:schemeClr>
                </a:solidFill>
              </a:rPr>
              <a:t>o</a:t>
            </a:r>
            <a:r>
              <a:rPr lang="es-MX" sz="1900" b="1" dirty="0" smtClean="0">
                <a:solidFill>
                  <a:schemeClr val="tx2">
                    <a:lumMod val="90000"/>
                    <a:lumOff val="10000"/>
                  </a:schemeClr>
                </a:solidFill>
              </a:rPr>
              <a:t>) / (N</a:t>
            </a:r>
            <a:r>
              <a:rPr lang="es-MX" sz="1900" b="1" baseline="-25000" dirty="0" smtClean="0">
                <a:solidFill>
                  <a:schemeClr val="tx2">
                    <a:lumMod val="90000"/>
                    <a:lumOff val="10000"/>
                  </a:schemeClr>
                </a:solidFill>
              </a:rPr>
              <a:t>o</a:t>
            </a:r>
            <a:r>
              <a:rPr lang="es-MX" sz="1900" b="1" dirty="0" smtClean="0">
                <a:solidFill>
                  <a:schemeClr val="tx2">
                    <a:lumMod val="90000"/>
                    <a:lumOff val="10000"/>
                  </a:schemeClr>
                </a:solidFill>
              </a:rPr>
              <a:t>) = aumento relativo en 15 años</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(2.089.174-684.005)/684.005 = 2,0543 *100 = 205,43%	 </a:t>
            </a:r>
            <a:r>
              <a:rPr lang="es-MX" sz="1900" b="1" dirty="0">
                <a:solidFill>
                  <a:schemeClr val="tx2">
                    <a:lumMod val="90000"/>
                    <a:lumOff val="10000"/>
                  </a:schemeClr>
                </a:solidFill>
              </a:rPr>
              <a:t>	</a:t>
            </a: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205,43% indica que por cada 100 turistas que ingresaron en el ´93, en el ´08 entraron 205.</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Para determinar la tasa de crecimiento, debe relacionarse el cambio relativo con el tiempo transcurrido (15 años) y suponer que el número de turistas que ingresan siguen un determinado patrón de crecimiento</a:t>
            </a:r>
            <a:endParaRPr lang="es-ES" sz="1900" b="1" dirty="0">
              <a:solidFill>
                <a:schemeClr val="tx2">
                  <a:lumMod val="90000"/>
                  <a:lumOff val="10000"/>
                </a:schemeClr>
              </a:solidFill>
            </a:endParaRPr>
          </a:p>
        </p:txBody>
      </p:sp>
    </p:spTree>
    <p:extLst>
      <p:ext uri="{BB962C8B-B14F-4D97-AF65-F5344CB8AC3E}">
        <p14:creationId xmlns:p14="http://schemas.microsoft.com/office/powerpoint/2010/main" val="4248445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97429" y="188640"/>
            <a:ext cx="10363200" cy="1143000"/>
          </a:xfrm>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527381" y="1556792"/>
            <a:ext cx="11233248" cy="4896544"/>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algn="just" defTabSz="914400">
              <a:buNone/>
            </a:pPr>
            <a:r>
              <a:rPr lang="es-MX" sz="1900" b="1" dirty="0" smtClean="0">
                <a:solidFill>
                  <a:schemeClr val="tx2">
                    <a:lumMod val="90000"/>
                    <a:lumOff val="10000"/>
                  </a:schemeClr>
                </a:solidFill>
              </a:rPr>
              <a:t>Ejemplo:</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Si se supone un crecimiento aritmético (crece la misma cantidad cada año)</a:t>
            </a:r>
          </a:p>
          <a:p>
            <a:pPr algn="just" defTabSz="914400">
              <a:buNone/>
            </a:pPr>
            <a:r>
              <a:rPr lang="es-MX" sz="1900" b="1" dirty="0" smtClean="0">
                <a:solidFill>
                  <a:schemeClr val="tx2">
                    <a:lumMod val="90000"/>
                    <a:lumOff val="10000"/>
                  </a:schemeClr>
                </a:solidFill>
              </a:rPr>
              <a:t>                           r = (</a:t>
            </a:r>
            <a:r>
              <a:rPr lang="es-MX" sz="1900" b="1" dirty="0" err="1" smtClean="0">
                <a:solidFill>
                  <a:schemeClr val="tx2">
                    <a:lumMod val="90000"/>
                    <a:lumOff val="10000"/>
                  </a:schemeClr>
                </a:solidFill>
              </a:rPr>
              <a:t>N</a:t>
            </a:r>
            <a:r>
              <a:rPr lang="es-MX" sz="1900" b="1" baseline="-25000" dirty="0" err="1" smtClean="0">
                <a:solidFill>
                  <a:schemeClr val="tx2">
                    <a:lumMod val="90000"/>
                    <a:lumOff val="10000"/>
                  </a:schemeClr>
                </a:solidFill>
              </a:rPr>
              <a:t>t</a:t>
            </a:r>
            <a:r>
              <a:rPr lang="es-MX" sz="1900" b="1" dirty="0" smtClean="0">
                <a:solidFill>
                  <a:schemeClr val="tx2">
                    <a:lumMod val="90000"/>
                    <a:lumOff val="10000"/>
                  </a:schemeClr>
                </a:solidFill>
              </a:rPr>
              <a:t>-N</a:t>
            </a:r>
            <a:r>
              <a:rPr lang="es-MX" sz="1900" b="1" baseline="-25000" dirty="0" err="1" smtClean="0">
                <a:solidFill>
                  <a:schemeClr val="tx2">
                    <a:lumMod val="90000"/>
                    <a:lumOff val="10000"/>
                  </a:schemeClr>
                </a:solidFill>
              </a:rPr>
              <a:t>o</a:t>
            </a:r>
            <a:r>
              <a:rPr lang="es-MX" sz="1900" b="1" dirty="0" smtClean="0">
                <a:solidFill>
                  <a:schemeClr val="tx2">
                    <a:lumMod val="90000"/>
                    <a:lumOff val="10000"/>
                  </a:schemeClr>
                </a:solidFill>
              </a:rPr>
              <a:t>) / (</a:t>
            </a:r>
            <a:r>
              <a:rPr lang="es-MX" sz="1900" b="1" dirty="0" err="1" smtClean="0">
                <a:solidFill>
                  <a:schemeClr val="tx2">
                    <a:lumMod val="90000"/>
                    <a:lumOff val="10000"/>
                  </a:schemeClr>
                </a:solidFill>
              </a:rPr>
              <a:t>tN</a:t>
            </a:r>
            <a:r>
              <a:rPr lang="es-MX" sz="1900" b="1" baseline="-25000" dirty="0" err="1" smtClean="0">
                <a:solidFill>
                  <a:schemeClr val="tx2">
                    <a:lumMod val="90000"/>
                    <a:lumOff val="10000"/>
                  </a:schemeClr>
                </a:solidFill>
              </a:rPr>
              <a:t>o</a:t>
            </a:r>
            <a:r>
              <a:rPr lang="es-MX" sz="1900" b="1" dirty="0" smtClean="0">
                <a:solidFill>
                  <a:schemeClr val="tx2">
                    <a:lumMod val="90000"/>
                    <a:lumOff val="10000"/>
                  </a:schemeClr>
                </a:solidFill>
              </a:rPr>
              <a:t>)</a:t>
            </a:r>
          </a:p>
          <a:p>
            <a:pPr algn="just" defTabSz="914400">
              <a:buNone/>
            </a:pPr>
            <a:r>
              <a:rPr lang="es-MX" sz="1900" b="1" dirty="0" smtClean="0">
                <a:solidFill>
                  <a:schemeClr val="tx2">
                    <a:lumMod val="90000"/>
                    <a:lumOff val="10000"/>
                  </a:schemeClr>
                </a:solidFill>
              </a:rPr>
              <a:t> r  = (2.089.174-684.005)/ (15*684.005) *100 = 13,69%	 </a:t>
            </a:r>
          </a:p>
          <a:p>
            <a:pPr algn="just" defTabSz="914400">
              <a:buNone/>
            </a:pPr>
            <a:r>
              <a:rPr lang="es-MX" sz="1900" b="1" dirty="0">
                <a:solidFill>
                  <a:schemeClr val="tx2">
                    <a:lumMod val="90000"/>
                    <a:lumOff val="10000"/>
                  </a:schemeClr>
                </a:solidFill>
              </a:rPr>
              <a:t>	</a:t>
            </a:r>
            <a:r>
              <a:rPr lang="es-MX" sz="1900" b="1" dirty="0" smtClean="0">
                <a:solidFill>
                  <a:schemeClr val="tx2">
                    <a:lumMod val="90000"/>
                    <a:lumOff val="10000"/>
                  </a:schemeClr>
                </a:solidFill>
              </a:rPr>
              <a:t>13,7% tasa promedio anual de crecimiento del número de turistas entre 1993 y 2008. </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Proyección de la cantidad de turistas para el 2013</a:t>
            </a:r>
            <a:r>
              <a:rPr lang="es-CR" sz="2000" dirty="0"/>
              <a:t>, </a:t>
            </a:r>
            <a:r>
              <a:rPr lang="es-CR" sz="2000" b="1" dirty="0"/>
              <a:t>tomando como base el </a:t>
            </a:r>
            <a:r>
              <a:rPr lang="es-CR" sz="2000" b="1" dirty="0" smtClean="0"/>
              <a:t>2008:</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err="1" smtClean="0">
                <a:solidFill>
                  <a:schemeClr val="tx2">
                    <a:lumMod val="90000"/>
                    <a:lumOff val="10000"/>
                  </a:schemeClr>
                </a:solidFill>
              </a:rPr>
              <a:t>N</a:t>
            </a:r>
            <a:r>
              <a:rPr lang="es-MX" sz="1900" b="1" baseline="-25000" dirty="0" err="1" smtClean="0">
                <a:solidFill>
                  <a:schemeClr val="tx2">
                    <a:lumMod val="90000"/>
                    <a:lumOff val="10000"/>
                  </a:schemeClr>
                </a:solidFill>
              </a:rPr>
              <a:t>t</a:t>
            </a:r>
            <a:r>
              <a:rPr lang="es-MX" sz="1900" b="1" dirty="0" smtClean="0">
                <a:solidFill>
                  <a:schemeClr val="tx2">
                    <a:lumMod val="90000"/>
                    <a:lumOff val="10000"/>
                  </a:schemeClr>
                </a:solidFill>
              </a:rPr>
              <a:t> = N</a:t>
            </a:r>
            <a:r>
              <a:rPr lang="es-MX" sz="1900" b="1" baseline="-25000" dirty="0" smtClean="0">
                <a:solidFill>
                  <a:schemeClr val="tx2">
                    <a:lumMod val="90000"/>
                    <a:lumOff val="10000"/>
                  </a:schemeClr>
                </a:solidFill>
              </a:rPr>
              <a:t>o</a:t>
            </a:r>
            <a:r>
              <a:rPr lang="es-MX" sz="1900" b="1" dirty="0" smtClean="0">
                <a:solidFill>
                  <a:schemeClr val="tx2">
                    <a:lumMod val="90000"/>
                    <a:lumOff val="10000"/>
                  </a:schemeClr>
                </a:solidFill>
              </a:rPr>
              <a:t> (1+ </a:t>
            </a:r>
            <a:r>
              <a:rPr lang="es-MX" sz="1900" b="1" dirty="0" err="1" smtClean="0">
                <a:solidFill>
                  <a:schemeClr val="tx2">
                    <a:lumMod val="90000"/>
                    <a:lumOff val="10000"/>
                  </a:schemeClr>
                </a:solidFill>
              </a:rPr>
              <a:t>rt</a:t>
            </a:r>
            <a:r>
              <a:rPr lang="es-MX" sz="1900" b="1" dirty="0" smtClean="0">
                <a:solidFill>
                  <a:schemeClr val="tx2">
                    <a:lumMod val="90000"/>
                    <a:lumOff val="10000"/>
                  </a:schemeClr>
                </a:solidFill>
              </a:rPr>
              <a:t>),    si r= 13,69 y t = 5 años</a:t>
            </a:r>
          </a:p>
          <a:p>
            <a:pPr algn="just" defTabSz="914400">
              <a:buNone/>
            </a:pPr>
            <a:r>
              <a:rPr lang="es-MX" sz="1900" b="1" dirty="0" smtClean="0">
                <a:solidFill>
                  <a:schemeClr val="tx2">
                    <a:lumMod val="90000"/>
                    <a:lumOff val="10000"/>
                  </a:schemeClr>
                </a:solidFill>
              </a:rPr>
              <a:t>N</a:t>
            </a:r>
            <a:r>
              <a:rPr lang="es-MX" sz="1900" b="1" baseline="-25000" dirty="0" err="1" smtClean="0">
                <a:solidFill>
                  <a:schemeClr val="tx2">
                    <a:lumMod val="90000"/>
                    <a:lumOff val="10000"/>
                  </a:schemeClr>
                </a:solidFill>
              </a:rPr>
              <a:t>2013</a:t>
            </a:r>
            <a:r>
              <a:rPr lang="es-MX" sz="1900" b="1" dirty="0" smtClean="0">
                <a:solidFill>
                  <a:schemeClr val="tx2">
                    <a:lumMod val="90000"/>
                    <a:lumOff val="10000"/>
                  </a:schemeClr>
                </a:solidFill>
              </a:rPr>
              <a:t> = 2.089.174*(1+ 0,1369*5) = 3.519.213</a:t>
            </a:r>
          </a:p>
        </p:txBody>
      </p:sp>
    </p:spTree>
    <p:extLst>
      <p:ext uri="{BB962C8B-B14F-4D97-AF65-F5344CB8AC3E}">
        <p14:creationId xmlns:p14="http://schemas.microsoft.com/office/powerpoint/2010/main" val="241787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527381" y="1556792"/>
            <a:ext cx="11233248" cy="4896544"/>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algn="just" defTabSz="914400">
              <a:buNone/>
            </a:pPr>
            <a:r>
              <a:rPr lang="es-MX" sz="1900" b="1" dirty="0" smtClean="0">
                <a:solidFill>
                  <a:schemeClr val="tx2">
                    <a:lumMod val="90000"/>
                    <a:lumOff val="10000"/>
                  </a:schemeClr>
                </a:solidFill>
              </a:rPr>
              <a:t>Modelo geométrico: supone que la población crece en un mismo porcentaje cada año. La tasa es aplicada a la población al principio de cada año incorporando los aumentos de cada año. Aumentos anuales absolutos son crecientes.</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	</a:t>
            </a:r>
            <a:r>
              <a:rPr lang="es-MX" sz="1900" b="1" dirty="0" err="1" smtClean="0">
                <a:solidFill>
                  <a:schemeClr val="tx2">
                    <a:lumMod val="90000"/>
                    <a:lumOff val="10000"/>
                  </a:schemeClr>
                </a:solidFill>
              </a:rPr>
              <a:t>N</a:t>
            </a:r>
            <a:r>
              <a:rPr lang="es-MX" sz="1900" b="1" baseline="-25000" dirty="0" err="1" smtClean="0">
                <a:solidFill>
                  <a:schemeClr val="tx2">
                    <a:lumMod val="90000"/>
                    <a:lumOff val="10000"/>
                  </a:schemeClr>
                </a:solidFill>
              </a:rPr>
              <a:t>t</a:t>
            </a:r>
            <a:r>
              <a:rPr lang="es-MX" sz="1900" b="1" baseline="-25000" dirty="0" smtClean="0">
                <a:solidFill>
                  <a:schemeClr val="tx2">
                    <a:lumMod val="90000"/>
                    <a:lumOff val="10000"/>
                  </a:schemeClr>
                </a:solidFill>
              </a:rPr>
              <a:t> </a:t>
            </a:r>
            <a:r>
              <a:rPr lang="es-MX" sz="1900" b="1" dirty="0" smtClean="0">
                <a:solidFill>
                  <a:schemeClr val="tx2">
                    <a:lumMod val="90000"/>
                    <a:lumOff val="10000"/>
                  </a:schemeClr>
                </a:solidFill>
              </a:rPr>
              <a:t>= No (1+ r)</a:t>
            </a:r>
            <a:r>
              <a:rPr lang="es-MX" sz="1900" b="1" baseline="30000" dirty="0" smtClean="0">
                <a:solidFill>
                  <a:schemeClr val="tx2">
                    <a:lumMod val="90000"/>
                    <a:lumOff val="10000"/>
                  </a:schemeClr>
                </a:solidFill>
              </a:rPr>
              <a:t>t </a:t>
            </a:r>
            <a:r>
              <a:rPr lang="es-MX" sz="1900" b="1" dirty="0" smtClean="0">
                <a:solidFill>
                  <a:schemeClr val="tx2">
                    <a:lumMod val="90000"/>
                    <a:lumOff val="10000"/>
                  </a:schemeClr>
                </a:solidFill>
              </a:rPr>
              <a:t>       r = </a:t>
            </a:r>
            <a:r>
              <a:rPr lang="es-MX" sz="1900" b="1" dirty="0">
                <a:solidFill>
                  <a:schemeClr val="tx2">
                    <a:lumMod val="90000"/>
                    <a:lumOff val="10000"/>
                  </a:schemeClr>
                </a:solidFill>
              </a:rPr>
              <a:t>(</a:t>
            </a:r>
            <a:r>
              <a:rPr lang="es-MX" sz="1900" b="1" dirty="0" err="1">
                <a:solidFill>
                  <a:schemeClr val="tx2">
                    <a:lumMod val="90000"/>
                    <a:lumOff val="10000"/>
                  </a:schemeClr>
                </a:solidFill>
              </a:rPr>
              <a:t>N</a:t>
            </a:r>
            <a:r>
              <a:rPr lang="es-MX" sz="1900" b="1" baseline="-25000" dirty="0" err="1" smtClean="0">
                <a:solidFill>
                  <a:schemeClr val="tx2">
                    <a:lumMod val="90000"/>
                    <a:lumOff val="10000"/>
                  </a:schemeClr>
                </a:solidFill>
              </a:rPr>
              <a:t>t</a:t>
            </a:r>
            <a:r>
              <a:rPr lang="es-MX" sz="1900" b="1" baseline="-25000" dirty="0" smtClean="0">
                <a:solidFill>
                  <a:schemeClr val="tx2">
                    <a:lumMod val="90000"/>
                    <a:lumOff val="10000"/>
                  </a:schemeClr>
                </a:solidFill>
              </a:rPr>
              <a:t> </a:t>
            </a:r>
            <a:r>
              <a:rPr lang="es-MX" sz="1900" b="1" dirty="0">
                <a:solidFill>
                  <a:schemeClr val="tx2">
                    <a:lumMod val="90000"/>
                    <a:lumOff val="10000"/>
                  </a:schemeClr>
                </a:solidFill>
              </a:rPr>
              <a:t>/ N</a:t>
            </a:r>
            <a:r>
              <a:rPr lang="es-MX" sz="1900" b="1" baseline="-25000" dirty="0" smtClean="0">
                <a:solidFill>
                  <a:schemeClr val="tx2">
                    <a:lumMod val="90000"/>
                    <a:lumOff val="10000"/>
                  </a:schemeClr>
                </a:solidFill>
              </a:rPr>
              <a:t>o</a:t>
            </a:r>
            <a:r>
              <a:rPr lang="es-MX" sz="1900" b="1" dirty="0" smtClean="0">
                <a:solidFill>
                  <a:schemeClr val="tx2">
                    <a:lumMod val="90000"/>
                    <a:lumOff val="10000"/>
                  </a:schemeClr>
                </a:solidFill>
              </a:rPr>
              <a:t>)</a:t>
            </a:r>
            <a:r>
              <a:rPr lang="es-MX" sz="1900" b="1" baseline="30000" dirty="0" smtClean="0">
                <a:solidFill>
                  <a:schemeClr val="tx2">
                    <a:lumMod val="90000"/>
                    <a:lumOff val="10000"/>
                  </a:schemeClr>
                </a:solidFill>
              </a:rPr>
              <a:t>(1/t)</a:t>
            </a:r>
            <a:r>
              <a:rPr lang="es-MX" sz="1900" b="1" dirty="0" smtClean="0">
                <a:solidFill>
                  <a:schemeClr val="tx2">
                    <a:lumMod val="90000"/>
                    <a:lumOff val="10000"/>
                  </a:schemeClr>
                </a:solidFill>
              </a:rPr>
              <a:t> -1</a:t>
            </a:r>
          </a:p>
          <a:p>
            <a:pPr algn="just" defTabSz="914400">
              <a:buNone/>
            </a:pPr>
            <a:endParaRPr lang="es-MX" sz="1900" b="1" dirty="0" smtClean="0">
              <a:solidFill>
                <a:schemeClr val="tx2">
                  <a:lumMod val="90000"/>
                  <a:lumOff val="10000"/>
                </a:schemeClr>
              </a:solidFill>
            </a:endParaRP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Modelo exponencial: Incrementos se dan en períodos regulares anuales, los aumentos se producen al final de cada año. La tasa se aplica a la población del comienzo del año. Crecimiento continuo.</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   </a:t>
            </a:r>
            <a:r>
              <a:rPr lang="es-MX" sz="1900" b="1" dirty="0" err="1" smtClean="0">
                <a:solidFill>
                  <a:schemeClr val="tx2">
                    <a:lumMod val="90000"/>
                    <a:lumOff val="10000"/>
                  </a:schemeClr>
                </a:solidFill>
              </a:rPr>
              <a:t>N</a:t>
            </a:r>
            <a:r>
              <a:rPr lang="es-MX" sz="1900" b="1" baseline="-25000" dirty="0" err="1" smtClean="0">
                <a:solidFill>
                  <a:schemeClr val="tx2">
                    <a:lumMod val="90000"/>
                    <a:lumOff val="10000"/>
                  </a:schemeClr>
                </a:solidFill>
              </a:rPr>
              <a:t>t </a:t>
            </a:r>
            <a:r>
              <a:rPr lang="es-MX" sz="1900" b="1" dirty="0" smtClean="0">
                <a:solidFill>
                  <a:schemeClr val="tx2">
                    <a:lumMod val="90000"/>
                    <a:lumOff val="10000"/>
                  </a:schemeClr>
                </a:solidFill>
              </a:rPr>
              <a:t>= N</a:t>
            </a:r>
            <a:r>
              <a:rPr lang="es-MX" sz="1900" b="1" baseline="-25000" dirty="0" err="1" smtClean="0">
                <a:solidFill>
                  <a:schemeClr val="tx2">
                    <a:lumMod val="90000"/>
                    <a:lumOff val="10000"/>
                  </a:schemeClr>
                </a:solidFill>
              </a:rPr>
              <a:t>o</a:t>
            </a:r>
            <a:r>
              <a:rPr lang="es-MX" sz="1900" b="1" dirty="0" smtClean="0">
                <a:solidFill>
                  <a:schemeClr val="tx2">
                    <a:lumMod val="90000"/>
                    <a:lumOff val="10000"/>
                  </a:schemeClr>
                </a:solidFill>
              </a:rPr>
              <a:t> </a:t>
            </a:r>
            <a:r>
              <a:rPr lang="es-MX" sz="1900" b="1" dirty="0" err="1" smtClean="0">
                <a:solidFill>
                  <a:schemeClr val="tx2">
                    <a:lumMod val="90000"/>
                    <a:lumOff val="10000"/>
                  </a:schemeClr>
                </a:solidFill>
              </a:rPr>
              <a:t>e</a:t>
            </a:r>
            <a:r>
              <a:rPr lang="es-MX" sz="1900" b="1" baseline="30000" dirty="0" err="1" smtClean="0">
                <a:solidFill>
                  <a:schemeClr val="tx2">
                    <a:lumMod val="90000"/>
                    <a:lumOff val="10000"/>
                  </a:schemeClr>
                </a:solidFill>
              </a:rPr>
              <a:t>rt</a:t>
            </a:r>
            <a:r>
              <a:rPr lang="es-MX" sz="1900" b="1" dirty="0" smtClean="0">
                <a:solidFill>
                  <a:schemeClr val="tx2">
                    <a:lumMod val="90000"/>
                    <a:lumOff val="10000"/>
                  </a:schemeClr>
                </a:solidFill>
              </a:rPr>
              <a:t>     	r = 1/t </a:t>
            </a:r>
            <a:r>
              <a:rPr lang="es-MX" sz="1900" b="1" dirty="0" err="1" smtClean="0">
                <a:solidFill>
                  <a:schemeClr val="tx2">
                    <a:lumMod val="90000"/>
                    <a:lumOff val="10000"/>
                  </a:schemeClr>
                </a:solidFill>
              </a:rPr>
              <a:t>ln</a:t>
            </a:r>
            <a:r>
              <a:rPr lang="es-MX" sz="1900" b="1" dirty="0" smtClean="0">
                <a:solidFill>
                  <a:schemeClr val="tx2">
                    <a:lumMod val="90000"/>
                    <a:lumOff val="10000"/>
                  </a:schemeClr>
                </a:solidFill>
              </a:rPr>
              <a:t>(</a:t>
            </a:r>
            <a:r>
              <a:rPr lang="es-MX" sz="1900" b="1" dirty="0" err="1" smtClean="0">
                <a:solidFill>
                  <a:schemeClr val="tx2">
                    <a:lumMod val="90000"/>
                    <a:lumOff val="10000"/>
                  </a:schemeClr>
                </a:solidFill>
              </a:rPr>
              <a:t>N</a:t>
            </a:r>
            <a:r>
              <a:rPr lang="es-MX" sz="1900" b="1" baseline="-25000" dirty="0" err="1" smtClean="0">
                <a:solidFill>
                  <a:schemeClr val="tx2">
                    <a:lumMod val="90000"/>
                    <a:lumOff val="10000"/>
                  </a:schemeClr>
                </a:solidFill>
              </a:rPr>
              <a:t>t</a:t>
            </a:r>
            <a:r>
              <a:rPr lang="es-MX" sz="1900" b="1" dirty="0" smtClean="0">
                <a:solidFill>
                  <a:schemeClr val="tx2">
                    <a:lumMod val="90000"/>
                    <a:lumOff val="10000"/>
                  </a:schemeClr>
                </a:solidFill>
              </a:rPr>
              <a:t>/N</a:t>
            </a:r>
            <a:r>
              <a:rPr lang="es-MX" sz="1900" b="1" baseline="-25000" dirty="0" err="1" smtClean="0">
                <a:solidFill>
                  <a:schemeClr val="tx2">
                    <a:lumMod val="90000"/>
                    <a:lumOff val="10000"/>
                  </a:schemeClr>
                </a:solidFill>
              </a:rPr>
              <a:t>o</a:t>
            </a:r>
            <a:r>
              <a:rPr lang="es-MX" sz="1900" b="1" dirty="0" smtClean="0">
                <a:solidFill>
                  <a:schemeClr val="tx2">
                    <a:lumMod val="90000"/>
                    <a:lumOff val="10000"/>
                  </a:schemeClr>
                </a:solidFill>
              </a:rPr>
              <a:t>)</a:t>
            </a:r>
            <a:endParaRPr lang="es-ES" sz="1900" b="1" dirty="0">
              <a:solidFill>
                <a:schemeClr val="tx2">
                  <a:lumMod val="90000"/>
                  <a:lumOff val="10000"/>
                </a:schemeClr>
              </a:solidFill>
            </a:endParaRPr>
          </a:p>
        </p:txBody>
      </p:sp>
    </p:spTree>
    <p:extLst>
      <p:ext uri="{BB962C8B-B14F-4D97-AF65-F5344CB8AC3E}">
        <p14:creationId xmlns:p14="http://schemas.microsoft.com/office/powerpoint/2010/main" val="249112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t0.gstatic.com/images?q=tbn:ANd9GcQtT9KsZIuhxtCRXlwOKGyp9s3b9iOY61oWMh_labFLATe4e1YEnoI2ciXW0A"/>
          <p:cNvPicPr>
            <a:picLocks noChangeAspect="1" noChangeArrowheads="1"/>
          </p:cNvPicPr>
          <p:nvPr/>
        </p:nvPicPr>
        <p:blipFill>
          <a:blip r:embed="rId2" cstate="print"/>
          <a:srcRect/>
          <a:stretch>
            <a:fillRect/>
          </a:stretch>
        </p:blipFill>
        <p:spPr bwMode="auto">
          <a:xfrm>
            <a:off x="431370" y="1484784"/>
            <a:ext cx="5856651" cy="2736304"/>
          </a:xfrm>
          <a:prstGeom prst="rect">
            <a:avLst/>
          </a:prstGeom>
          <a:noFill/>
        </p:spPr>
      </p:pic>
      <p:pic>
        <p:nvPicPr>
          <p:cNvPr id="29704" name="Picture 8" descr="http://mazcue.com/wp-content/uploads/2011/01/exponencial-lineal.jpg"/>
          <p:cNvPicPr>
            <a:picLocks noChangeAspect="1" noChangeArrowheads="1"/>
          </p:cNvPicPr>
          <p:nvPr/>
        </p:nvPicPr>
        <p:blipFill>
          <a:blip r:embed="rId3" cstate="print"/>
          <a:srcRect/>
          <a:stretch>
            <a:fillRect/>
          </a:stretch>
        </p:blipFill>
        <p:spPr bwMode="auto">
          <a:xfrm>
            <a:off x="5711957" y="3933056"/>
            <a:ext cx="6192011" cy="2664296"/>
          </a:xfrm>
          <a:prstGeom prst="rect">
            <a:avLst/>
          </a:prstGeom>
          <a:noFill/>
        </p:spPr>
      </p:pic>
      <p:sp>
        <p:nvSpPr>
          <p:cNvPr id="9" name="1 Título"/>
          <p:cNvSpPr>
            <a:spLocks noGrp="1"/>
          </p:cNvSpPr>
          <p:nvPr>
            <p:ph type="title"/>
          </p:nvPr>
        </p:nvSpPr>
        <p:spPr/>
        <p:txBody>
          <a:bodyPr>
            <a:normAutofit/>
          </a:bodyPr>
          <a:lstStyle/>
          <a:p>
            <a:pPr algn="r"/>
            <a:r>
              <a:rPr lang="es-MX" b="1" dirty="0" smtClean="0"/>
              <a:t>Los números relativos</a:t>
            </a:r>
            <a:endParaRPr lang="es-ES" b="1" dirty="0"/>
          </a:p>
        </p:txBody>
      </p:sp>
      <p:sp>
        <p:nvSpPr>
          <p:cNvPr id="10" name="9 CuadroTexto"/>
          <p:cNvSpPr txBox="1"/>
          <p:nvPr/>
        </p:nvSpPr>
        <p:spPr>
          <a:xfrm>
            <a:off x="6864086" y="2060849"/>
            <a:ext cx="3262432" cy="646331"/>
          </a:xfrm>
          <a:prstGeom prst="rect">
            <a:avLst/>
          </a:prstGeom>
          <a:noFill/>
        </p:spPr>
        <p:txBody>
          <a:bodyPr wrap="none" rtlCol="0">
            <a:spAutoFit/>
          </a:bodyPr>
          <a:lstStyle/>
          <a:p>
            <a:r>
              <a:rPr lang="es-CR" b="1" dirty="0" smtClean="0">
                <a:effectLst>
                  <a:outerShdw blurRad="38100" dist="38100" dir="2700000" algn="tl">
                    <a:srgbClr val="000000">
                      <a:alpha val="43137"/>
                    </a:srgbClr>
                  </a:outerShdw>
                </a:effectLst>
              </a:rPr>
              <a:t>Comparación gráfica de las </a:t>
            </a:r>
          </a:p>
          <a:p>
            <a:r>
              <a:rPr lang="es-CR" b="1" dirty="0" smtClean="0">
                <a:effectLst>
                  <a:outerShdw blurRad="38100" dist="38100" dir="2700000" algn="tl">
                    <a:srgbClr val="000000">
                      <a:alpha val="43137"/>
                    </a:srgbClr>
                  </a:outerShdw>
                </a:effectLst>
              </a:rPr>
              <a:t>curvas de crecimiento</a:t>
            </a:r>
            <a:endParaRPr lang="es-C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83541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527381" y="1484784"/>
            <a:ext cx="11233248" cy="4968552"/>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p>
            <a:pPr algn="ctr" defTabSz="914400">
              <a:buNone/>
            </a:pPr>
            <a:r>
              <a:rPr lang="es-MX" sz="1900" b="1" dirty="0" smtClean="0">
                <a:solidFill>
                  <a:srgbClr val="C00000"/>
                </a:solidFill>
              </a:rPr>
              <a:t>Algunos ejemplos del uso de números relativos con datos del censo de población del 2000</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Porcentaje de población urbana: Población urbana / población total *100</a:t>
            </a:r>
          </a:p>
          <a:p>
            <a:pPr algn="just" defTabSz="914400">
              <a:buNone/>
            </a:pPr>
            <a:r>
              <a:rPr lang="es-MX" sz="1900" b="1" dirty="0" smtClean="0">
                <a:solidFill>
                  <a:schemeClr val="tx2">
                    <a:lumMod val="90000"/>
                    <a:lumOff val="10000"/>
                  </a:schemeClr>
                </a:solidFill>
              </a:rPr>
              <a:t>= 2.249.414/3.810.179*100 = 59%, en el 2000, 59 de cada 100 personas residentes en Costa Rica vivían en la zona urbana</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Densidad de población: Población total/superficie en km</a:t>
            </a:r>
            <a:r>
              <a:rPr lang="es-MX" sz="1900" b="1" baseline="30000" dirty="0" smtClean="0">
                <a:solidFill>
                  <a:schemeClr val="tx2">
                    <a:lumMod val="90000"/>
                    <a:lumOff val="10000"/>
                  </a:schemeClr>
                </a:solidFill>
              </a:rPr>
              <a:t>2</a:t>
            </a:r>
          </a:p>
          <a:p>
            <a:pPr algn="just" defTabSz="914400">
              <a:buNone/>
            </a:pPr>
            <a:r>
              <a:rPr lang="es-MX" sz="1900" b="1" dirty="0" smtClean="0">
                <a:solidFill>
                  <a:schemeClr val="tx2">
                    <a:lumMod val="90000"/>
                    <a:lumOff val="10000"/>
                  </a:schemeClr>
                </a:solidFill>
              </a:rPr>
              <a:t>	=3.810.179/51.100= 74,6 habitantes/km</a:t>
            </a:r>
            <a:r>
              <a:rPr lang="es-MX" sz="1900" b="1" baseline="30000" dirty="0" smtClean="0">
                <a:solidFill>
                  <a:schemeClr val="tx2">
                    <a:lumMod val="90000"/>
                    <a:lumOff val="10000"/>
                  </a:schemeClr>
                </a:solidFill>
              </a:rPr>
              <a:t>2</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Tasa bruta de actividad = (PEA, julio 2008)/(Población total julio 2008)</a:t>
            </a:r>
          </a:p>
          <a:p>
            <a:pPr algn="just" defTabSz="914400">
              <a:buNone/>
            </a:pPr>
            <a:r>
              <a:rPr lang="es-MX" sz="1900" b="1" dirty="0" smtClean="0">
                <a:solidFill>
                  <a:schemeClr val="tx2">
                    <a:lumMod val="90000"/>
                    <a:lumOff val="10000"/>
                  </a:schemeClr>
                </a:solidFill>
              </a:rPr>
              <a:t>=(2.059.613/4.533.162)*100=45,4%, En el 2008 participaban en la actividad económica un 45,4% de la población total.</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Índice de Masa Corporal: Peso (kg)/m</a:t>
            </a:r>
            <a:r>
              <a:rPr lang="es-MX" sz="1900" b="1" baseline="30000" dirty="0" smtClean="0">
                <a:solidFill>
                  <a:schemeClr val="tx2">
                    <a:lumMod val="90000"/>
                    <a:lumOff val="10000"/>
                  </a:schemeClr>
                </a:solidFill>
              </a:rPr>
              <a:t>2</a:t>
            </a:r>
            <a:r>
              <a:rPr lang="es-MX" sz="1900" b="1" dirty="0" smtClean="0">
                <a:solidFill>
                  <a:schemeClr val="tx2">
                    <a:lumMod val="90000"/>
                    <a:lumOff val="10000"/>
                  </a:schemeClr>
                </a:solidFill>
              </a:rPr>
              <a:t> </a:t>
            </a:r>
          </a:p>
          <a:p>
            <a:pPr algn="just" defTabSz="914400">
              <a:buNone/>
            </a:pPr>
            <a:r>
              <a:rPr lang="es-MX" sz="1900" b="1" dirty="0" smtClean="0">
                <a:solidFill>
                  <a:schemeClr val="tx2">
                    <a:lumMod val="90000"/>
                    <a:lumOff val="10000"/>
                  </a:schemeClr>
                </a:solidFill>
              </a:rPr>
              <a:t>	= 60/(1,60)</a:t>
            </a:r>
            <a:r>
              <a:rPr lang="es-MX" sz="1900" b="1" baseline="30000" dirty="0" smtClean="0">
                <a:solidFill>
                  <a:schemeClr val="tx2">
                    <a:lumMod val="90000"/>
                    <a:lumOff val="10000"/>
                  </a:schemeClr>
                </a:solidFill>
              </a:rPr>
              <a:t>2</a:t>
            </a:r>
            <a:r>
              <a:rPr lang="es-MX" sz="1900" b="1" dirty="0" smtClean="0">
                <a:solidFill>
                  <a:schemeClr val="tx2">
                    <a:lumMod val="90000"/>
                    <a:lumOff val="10000"/>
                  </a:schemeClr>
                </a:solidFill>
              </a:rPr>
              <a:t> = 23,43, Menos de 25 está en peso ideal</a:t>
            </a:r>
          </a:p>
          <a:p>
            <a:pPr algn="just" defTabSz="914400">
              <a:buNone/>
            </a:pPr>
            <a:endParaRPr lang="es-MX" sz="1900" b="1" dirty="0" smtClean="0">
              <a:solidFill>
                <a:schemeClr val="tx2">
                  <a:lumMod val="90000"/>
                  <a:lumOff val="10000"/>
                </a:schemeClr>
              </a:solidFill>
            </a:endParaRPr>
          </a:p>
          <a:p>
            <a:pPr algn="just" defTabSz="914400">
              <a:buNone/>
            </a:pPr>
            <a:endParaRPr lang="es-MX" sz="1900" b="1" dirty="0" smtClean="0">
              <a:solidFill>
                <a:schemeClr val="tx2">
                  <a:lumMod val="90000"/>
                  <a:lumOff val="10000"/>
                </a:schemeClr>
              </a:solidFill>
            </a:endParaRPr>
          </a:p>
          <a:p>
            <a:pPr algn="just" defTabSz="914400">
              <a:buNone/>
            </a:pPr>
            <a:endParaRPr lang="es-MX" sz="1900" b="1" dirty="0" smtClean="0">
              <a:solidFill>
                <a:schemeClr val="tx2">
                  <a:lumMod val="90000"/>
                  <a:lumOff val="10000"/>
                </a:schemeClr>
              </a:solidFill>
            </a:endParaRPr>
          </a:p>
          <a:p>
            <a:pPr algn="just" defTabSz="914400">
              <a:buNone/>
            </a:pPr>
            <a:endParaRPr lang="es-ES" sz="1900" b="1" dirty="0">
              <a:solidFill>
                <a:schemeClr val="tx2">
                  <a:lumMod val="90000"/>
                  <a:lumOff val="10000"/>
                </a:schemeClr>
              </a:solidFill>
            </a:endParaRPr>
          </a:p>
        </p:txBody>
      </p:sp>
    </p:spTree>
    <p:extLst>
      <p:ext uri="{BB962C8B-B14F-4D97-AF65-F5344CB8AC3E}">
        <p14:creationId xmlns:p14="http://schemas.microsoft.com/office/powerpoint/2010/main" val="83981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95467" y="0"/>
            <a:ext cx="10363200" cy="1143000"/>
          </a:xfrm>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1308497" y="1412776"/>
            <a:ext cx="9865096" cy="4536504"/>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algn="ctr" defTabSz="914400">
              <a:buNone/>
            </a:pPr>
            <a:r>
              <a:rPr lang="es-MX" sz="2000" b="1" dirty="0" smtClean="0">
                <a:solidFill>
                  <a:srgbClr val="C00000"/>
                </a:solidFill>
              </a:rPr>
              <a:t>Promedio de relativos</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Cuando se requiere hacer un promedio de los relativos (proporciones, razones o tasas índices) de diferentes zonas o grupos para obtener un valor para un conjunto, es posible calcular un promedio simple solo si los valores relativos tienen la misma base de lo contrario debe usarse un promedio ponderado.</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Ejemplo</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En una encuesta de opinión realizada en enero del 2009 se entrevistó a personas de 18 años y más y se les preguntó si en la vivienda donde residían tenían computadora.</a:t>
            </a:r>
          </a:p>
          <a:p>
            <a:pPr algn="just" defTabSz="914400">
              <a:buNone/>
            </a:pPr>
            <a:endParaRPr lang="es-MX" sz="1900" b="1" dirty="0" smtClean="0">
              <a:solidFill>
                <a:schemeClr val="tx2">
                  <a:lumMod val="90000"/>
                  <a:lumOff val="10000"/>
                </a:schemeClr>
              </a:solidFill>
            </a:endParaRPr>
          </a:p>
        </p:txBody>
      </p:sp>
    </p:spTree>
    <p:extLst>
      <p:ext uri="{BB962C8B-B14F-4D97-AF65-F5344CB8AC3E}">
        <p14:creationId xmlns:p14="http://schemas.microsoft.com/office/powerpoint/2010/main" val="3218711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95467" y="0"/>
            <a:ext cx="10363200" cy="764704"/>
          </a:xfrm>
        </p:spPr>
        <p:txBody>
          <a:bodyPr>
            <a:normAutofit/>
          </a:bodyPr>
          <a:lstStyle/>
          <a:p>
            <a:pPr algn="r"/>
            <a:r>
              <a:rPr lang="es-MX" b="1" dirty="0" smtClean="0"/>
              <a:t>Los números relativos</a:t>
            </a:r>
            <a:endParaRPr lang="es-ES" b="1" dirty="0"/>
          </a:p>
        </p:txBody>
      </p:sp>
      <p:sp>
        <p:nvSpPr>
          <p:cNvPr id="6" name="5 CuadroTexto"/>
          <p:cNvSpPr txBox="1"/>
          <p:nvPr/>
        </p:nvSpPr>
        <p:spPr>
          <a:xfrm>
            <a:off x="431371" y="3284985"/>
            <a:ext cx="11521280" cy="295773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p>
            <a:pPr marL="342900" indent="-342900" algn="just">
              <a:spcBef>
                <a:spcPct val="20000"/>
              </a:spcBef>
            </a:pPr>
            <a:r>
              <a:rPr lang="es-MX" sz="1900" b="1" dirty="0" smtClean="0">
                <a:solidFill>
                  <a:schemeClr val="tx2">
                    <a:lumMod val="90000"/>
                    <a:lumOff val="10000"/>
                  </a:schemeClr>
                </a:solidFill>
              </a:rPr>
              <a:t>Cuál es la proporción a nivel nacional de entrevistados que residen en viviendas con computadora?</a:t>
            </a:r>
          </a:p>
          <a:p>
            <a:pPr marL="342900" indent="-342900" algn="just">
              <a:spcBef>
                <a:spcPct val="20000"/>
              </a:spcBef>
            </a:pPr>
            <a:endParaRPr lang="es-MX" sz="1900" b="1" dirty="0" smtClean="0">
              <a:solidFill>
                <a:schemeClr val="tx2">
                  <a:lumMod val="90000"/>
                  <a:lumOff val="10000"/>
                </a:schemeClr>
              </a:solidFill>
            </a:endParaRPr>
          </a:p>
          <a:p>
            <a:pPr marL="342900" indent="-342900" algn="just">
              <a:spcBef>
                <a:spcPct val="20000"/>
              </a:spcBef>
            </a:pPr>
            <a:r>
              <a:rPr lang="es-MX" sz="1900" b="1" dirty="0" smtClean="0">
                <a:solidFill>
                  <a:schemeClr val="tx2">
                    <a:lumMod val="90000"/>
                    <a:lumOff val="10000"/>
                  </a:schemeClr>
                </a:solidFill>
              </a:rPr>
              <a:t>El promedio simple es= (59,9+40,1+31,1)/3= 43,7%. Este valor no es correcto porque supone que el número de costarricenses adultos es el mismo en cada una de las zonas, lo que no es cierto. Lo correcto es ponderar por el número de costarricenses que hay en cada región. </a:t>
            </a:r>
          </a:p>
          <a:p>
            <a:pPr marL="342900" indent="-342900" algn="just">
              <a:spcBef>
                <a:spcPct val="20000"/>
              </a:spcBef>
            </a:pPr>
            <a:endParaRPr lang="es-MX" sz="1900" b="1" dirty="0" smtClean="0">
              <a:solidFill>
                <a:schemeClr val="tx2">
                  <a:lumMod val="90000"/>
                  <a:lumOff val="10000"/>
                </a:schemeClr>
              </a:solidFill>
            </a:endParaRPr>
          </a:p>
          <a:p>
            <a:pPr marL="342900" indent="-342900" algn="just">
              <a:spcBef>
                <a:spcPct val="20000"/>
              </a:spcBef>
            </a:pPr>
            <a:r>
              <a:rPr lang="es-MX" sz="1900" b="1" dirty="0" smtClean="0">
                <a:solidFill>
                  <a:schemeClr val="tx2">
                    <a:lumMod val="90000"/>
                    <a:lumOff val="10000"/>
                  </a:schemeClr>
                </a:solidFill>
              </a:rPr>
              <a:t>El porcentaje de adultos residentes en viviendas donde hay computadora = </a:t>
            </a:r>
          </a:p>
          <a:p>
            <a:pPr marL="342900" indent="-342900" algn="ctr">
              <a:spcBef>
                <a:spcPct val="20000"/>
              </a:spcBef>
            </a:pPr>
            <a:r>
              <a:rPr lang="es-MX" sz="1900" b="1" dirty="0" smtClean="0">
                <a:solidFill>
                  <a:schemeClr val="tx2">
                    <a:lumMod val="90000"/>
                    <a:lumOff val="10000"/>
                  </a:schemeClr>
                </a:solidFill>
              </a:rPr>
              <a:t>1.319.877/2.787.058 = 47,3%  </a:t>
            </a:r>
            <a:endParaRPr lang="es-ES" sz="1900" b="1" dirty="0">
              <a:solidFill>
                <a:schemeClr val="tx2">
                  <a:lumMod val="90000"/>
                  <a:lumOff val="10000"/>
                </a:schemeClr>
              </a:solidFill>
            </a:endParaRPr>
          </a:p>
        </p:txBody>
      </p:sp>
      <p:pic>
        <p:nvPicPr>
          <p:cNvPr id="1028" name="Picture 4"/>
          <p:cNvPicPr>
            <a:picLocks noGrp="1" noChangeAspect="1" noChangeArrowheads="1"/>
          </p:cNvPicPr>
          <p:nvPr>
            <p:ph sz="quarter" idx="1"/>
          </p:nvPr>
        </p:nvPicPr>
        <p:blipFill>
          <a:blip r:embed="rId3" cstate="print"/>
          <a:srcRect/>
          <a:stretch>
            <a:fillRect/>
          </a:stretch>
        </p:blipFill>
        <p:spPr bwMode="auto">
          <a:xfrm>
            <a:off x="1199456" y="836712"/>
            <a:ext cx="9289032" cy="2088232"/>
          </a:xfrm>
          <a:prstGeom prst="rect">
            <a:avLst/>
          </a:prstGeom>
          <a:solidFill>
            <a:schemeClr val="bg2"/>
          </a:solidFill>
          <a:ln w="9525">
            <a:noFill/>
            <a:miter lim="800000"/>
            <a:headEnd/>
            <a:tailEnd/>
          </a:ln>
          <a:effectLst/>
        </p:spPr>
      </p:pic>
    </p:spTree>
    <p:extLst>
      <p:ext uri="{BB962C8B-B14F-4D97-AF65-F5344CB8AC3E}">
        <p14:creationId xmlns:p14="http://schemas.microsoft.com/office/powerpoint/2010/main" val="2795105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99456" y="0"/>
            <a:ext cx="10363200" cy="836712"/>
          </a:xfrm>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1199456" y="908720"/>
            <a:ext cx="10081121" cy="5184576"/>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p>
            <a:pPr algn="ctr" defTabSz="914400">
              <a:buNone/>
            </a:pPr>
            <a:r>
              <a:rPr lang="es-MX" sz="2400" b="1" dirty="0" smtClean="0">
                <a:solidFill>
                  <a:srgbClr val="C00000"/>
                </a:solidFill>
              </a:rPr>
              <a:t>Índices</a:t>
            </a:r>
          </a:p>
          <a:p>
            <a:pPr algn="ctr" defTabSz="914400">
              <a:buNone/>
            </a:pPr>
            <a:endParaRPr lang="es-MX" sz="2400" b="1" dirty="0" smtClean="0">
              <a:solidFill>
                <a:srgbClr val="C00000"/>
              </a:solidFill>
            </a:endParaRPr>
          </a:p>
          <a:p>
            <a:pPr algn="just" defTabSz="914400">
              <a:buNone/>
            </a:pPr>
            <a:r>
              <a:rPr lang="es-MX" sz="2400" b="1" dirty="0" smtClean="0">
                <a:solidFill>
                  <a:srgbClr val="C00000"/>
                </a:solidFill>
              </a:rPr>
              <a:t> </a:t>
            </a:r>
            <a:r>
              <a:rPr lang="es-MX" sz="2000" b="1" dirty="0" smtClean="0">
                <a:solidFill>
                  <a:schemeClr val="tx2">
                    <a:lumMod val="90000"/>
                    <a:lumOff val="10000"/>
                  </a:schemeClr>
                </a:solidFill>
              </a:rPr>
              <a:t>Es un número que expresa el cambio relativo ocurrido entre un período o situación base y otro período o situación de interés específico, período de referencia, en un conjunto de variables. </a:t>
            </a:r>
          </a:p>
          <a:p>
            <a:pPr algn="just" defTabSz="914400">
              <a:buNone/>
            </a:pPr>
            <a:endParaRPr lang="es-MX" sz="2000" b="1" dirty="0" smtClean="0">
              <a:solidFill>
                <a:schemeClr val="tx2">
                  <a:lumMod val="90000"/>
                  <a:lumOff val="10000"/>
                </a:schemeClr>
              </a:solidFill>
            </a:endParaRPr>
          </a:p>
          <a:p>
            <a:pPr algn="just" defTabSz="914400">
              <a:buNone/>
            </a:pPr>
            <a:r>
              <a:rPr lang="es-MX" sz="2000" b="1" dirty="0" smtClean="0">
                <a:solidFill>
                  <a:schemeClr val="tx2">
                    <a:lumMod val="90000"/>
                    <a:lumOff val="10000"/>
                  </a:schemeClr>
                </a:solidFill>
              </a:rPr>
              <a:t>Permiten comparaciones de las variables de un cierto fenómeno a los largo del tiempo o del espacio.</a:t>
            </a:r>
          </a:p>
          <a:p>
            <a:pPr algn="just" defTabSz="914400">
              <a:buNone/>
            </a:pPr>
            <a:endParaRPr lang="es-MX" sz="2000" b="1" dirty="0" smtClean="0">
              <a:solidFill>
                <a:schemeClr val="tx2">
                  <a:lumMod val="90000"/>
                  <a:lumOff val="10000"/>
                </a:schemeClr>
              </a:solidFill>
            </a:endParaRPr>
          </a:p>
          <a:p>
            <a:pPr algn="just" defTabSz="914400">
              <a:buNone/>
            </a:pPr>
            <a:r>
              <a:rPr lang="es-MX" sz="2000" b="1" dirty="0" smtClean="0">
                <a:solidFill>
                  <a:schemeClr val="tx2">
                    <a:lumMod val="90000"/>
                    <a:lumOff val="10000"/>
                  </a:schemeClr>
                </a:solidFill>
              </a:rPr>
              <a:t>Índice simple, son relativos simples construidos para una sola variable</a:t>
            </a:r>
          </a:p>
          <a:p>
            <a:pPr algn="just" defTabSz="914400">
              <a:buNone/>
            </a:pPr>
            <a:r>
              <a:rPr lang="es-MX" sz="2000" b="1" dirty="0" smtClean="0">
                <a:solidFill>
                  <a:schemeClr val="tx2">
                    <a:lumMod val="90000"/>
                    <a:lumOff val="10000"/>
                  </a:schemeClr>
                </a:solidFill>
              </a:rPr>
              <a:t>Índices compuestos, consideran un grupo de variables. </a:t>
            </a:r>
          </a:p>
          <a:p>
            <a:pPr algn="just" defTabSz="914400">
              <a:buNone/>
            </a:pPr>
            <a:endParaRPr lang="es-MX" sz="2000" b="1" dirty="0" smtClean="0">
              <a:solidFill>
                <a:schemeClr val="tx2">
                  <a:lumMod val="90000"/>
                  <a:lumOff val="10000"/>
                </a:schemeClr>
              </a:solidFill>
            </a:endParaRPr>
          </a:p>
          <a:p>
            <a:pPr algn="just" defTabSz="914400"/>
            <a:r>
              <a:rPr lang="es-MX" sz="2000" b="1" dirty="0" smtClean="0">
                <a:solidFill>
                  <a:schemeClr val="tx2">
                    <a:lumMod val="90000"/>
                    <a:lumOff val="10000"/>
                  </a:schemeClr>
                </a:solidFill>
              </a:rPr>
              <a:t>Precio-cantidad en el año de interés / precio-cantidad en el año base * 100</a:t>
            </a:r>
          </a:p>
          <a:p>
            <a:pPr algn="just" defTabSz="914400"/>
            <a:endParaRPr lang="es-MX" sz="2000" b="1" dirty="0" smtClean="0">
              <a:solidFill>
                <a:schemeClr val="tx2">
                  <a:lumMod val="90000"/>
                  <a:lumOff val="10000"/>
                </a:schemeClr>
              </a:solidFill>
            </a:endParaRPr>
          </a:p>
          <a:p>
            <a:pPr algn="just" defTabSz="914400">
              <a:buNone/>
            </a:pPr>
            <a:endParaRPr lang="es-MX" sz="2000" b="1" dirty="0" smtClean="0">
              <a:solidFill>
                <a:schemeClr val="tx2">
                  <a:lumMod val="90000"/>
                  <a:lumOff val="10000"/>
                </a:schemeClr>
              </a:solidFill>
            </a:endParaRPr>
          </a:p>
        </p:txBody>
      </p:sp>
    </p:spTree>
    <p:extLst>
      <p:ext uri="{BB962C8B-B14F-4D97-AF65-F5344CB8AC3E}">
        <p14:creationId xmlns:p14="http://schemas.microsoft.com/office/powerpoint/2010/main" val="4030936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99456" y="0"/>
            <a:ext cx="10363200" cy="836712"/>
          </a:xfrm>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695400" y="908720"/>
            <a:ext cx="10849205" cy="2736304"/>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85000" lnSpcReduction="20000"/>
          </a:bodyPr>
          <a:lstStyle/>
          <a:p>
            <a:pPr algn="just" defTabSz="914400">
              <a:buNone/>
            </a:pPr>
            <a:r>
              <a:rPr lang="es-MX" sz="2100" b="1" dirty="0" smtClean="0">
                <a:solidFill>
                  <a:schemeClr val="tx2">
                    <a:lumMod val="90000"/>
                    <a:lumOff val="10000"/>
                  </a:schemeClr>
                </a:solidFill>
              </a:rPr>
              <a:t>Ejemplo de Índice simple: pág. 156</a:t>
            </a:r>
          </a:p>
          <a:p>
            <a:pPr algn="just" defTabSz="914400">
              <a:buNone/>
            </a:pPr>
            <a:endParaRPr lang="es-MX" sz="2100" b="1" dirty="0" smtClean="0">
              <a:solidFill>
                <a:schemeClr val="tx2">
                  <a:lumMod val="90000"/>
                  <a:lumOff val="10000"/>
                </a:schemeClr>
              </a:solidFill>
            </a:endParaRPr>
          </a:p>
          <a:p>
            <a:pPr algn="just" defTabSz="914400">
              <a:buNone/>
            </a:pPr>
            <a:r>
              <a:rPr lang="es-MX" sz="2100" b="1" dirty="0" smtClean="0">
                <a:solidFill>
                  <a:schemeClr val="tx2">
                    <a:lumMod val="90000"/>
                    <a:lumOff val="10000"/>
                  </a:schemeClr>
                </a:solidFill>
              </a:rPr>
              <a:t>Se desea analizar la evolución del número de homicidios en Costa Rica tomando como base el año 1990, el índice para el año 1999 sería:</a:t>
            </a:r>
          </a:p>
          <a:p>
            <a:pPr algn="just" defTabSz="914400">
              <a:buNone/>
            </a:pPr>
            <a:endParaRPr lang="es-MX" sz="2100" b="1" dirty="0" smtClean="0">
              <a:solidFill>
                <a:schemeClr val="tx2">
                  <a:lumMod val="90000"/>
                  <a:lumOff val="10000"/>
                </a:schemeClr>
              </a:solidFill>
            </a:endParaRPr>
          </a:p>
          <a:p>
            <a:pPr algn="just" defTabSz="914400">
              <a:buFont typeface="Arial"/>
              <a:buNone/>
            </a:pPr>
            <a:r>
              <a:rPr lang="es-MX" sz="2100" b="1" dirty="0" smtClean="0">
                <a:solidFill>
                  <a:schemeClr val="tx2">
                    <a:lumMod val="90000"/>
                    <a:lumOff val="10000"/>
                  </a:schemeClr>
                </a:solidFill>
              </a:rPr>
              <a:t>Número homicidios 1999/Número homicidios 1990= 236/135 *100= 174,8%</a:t>
            </a:r>
          </a:p>
          <a:p>
            <a:pPr algn="just" defTabSz="914400">
              <a:buFont typeface="Arial"/>
              <a:buNone/>
            </a:pPr>
            <a:endParaRPr lang="es-MX" sz="2100" b="1" dirty="0" smtClean="0">
              <a:solidFill>
                <a:schemeClr val="tx2">
                  <a:lumMod val="90000"/>
                  <a:lumOff val="10000"/>
                </a:schemeClr>
              </a:solidFill>
            </a:endParaRPr>
          </a:p>
          <a:p>
            <a:pPr algn="just" defTabSz="914400">
              <a:buFont typeface="Arial"/>
              <a:buNone/>
            </a:pPr>
            <a:r>
              <a:rPr lang="es-MX" sz="2100" b="1" dirty="0" smtClean="0">
                <a:solidFill>
                  <a:schemeClr val="tx2">
                    <a:lumMod val="90000"/>
                    <a:lumOff val="10000"/>
                  </a:schemeClr>
                </a:solidFill>
              </a:rPr>
              <a:t>Por cada 100 homicidios de 1990 se produjeron 175 en el año 1999.</a:t>
            </a:r>
          </a:p>
          <a:p>
            <a:pPr algn="just" defTabSz="914400">
              <a:buFont typeface="Arial"/>
              <a:buNone/>
            </a:pPr>
            <a:r>
              <a:rPr lang="es-MX" sz="2100" b="1" dirty="0" smtClean="0">
                <a:solidFill>
                  <a:schemeClr val="tx2">
                    <a:lumMod val="90000"/>
                    <a:lumOff val="10000"/>
                  </a:schemeClr>
                </a:solidFill>
              </a:rPr>
              <a:t> Para el año 2009, el índice = 525/135*100=388,9%, El número de homicidios en el 2009 alcanzó 3,9 veces los ocurridos en 1990.</a:t>
            </a:r>
          </a:p>
          <a:p>
            <a:pPr algn="just" defTabSz="914400">
              <a:buFont typeface="Arial"/>
              <a:buNone/>
            </a:pPr>
            <a:endParaRPr lang="es-MX" sz="1900" b="1" dirty="0" smtClean="0">
              <a:solidFill>
                <a:schemeClr val="tx2">
                  <a:lumMod val="90000"/>
                  <a:lumOff val="10000"/>
                </a:schemeClr>
              </a:solidFill>
            </a:endParaRPr>
          </a:p>
        </p:txBody>
      </p:sp>
      <p:pic>
        <p:nvPicPr>
          <p:cNvPr id="2051" name="Picture 3"/>
          <p:cNvPicPr>
            <a:picLocks noChangeAspect="1" noChangeArrowheads="1"/>
          </p:cNvPicPr>
          <p:nvPr/>
        </p:nvPicPr>
        <p:blipFill>
          <a:blip r:embed="rId3" cstate="print"/>
          <a:srcRect/>
          <a:stretch>
            <a:fillRect/>
          </a:stretch>
        </p:blipFill>
        <p:spPr bwMode="auto">
          <a:xfrm>
            <a:off x="2927648" y="3933056"/>
            <a:ext cx="6912768" cy="2674338"/>
          </a:xfrm>
          <a:prstGeom prst="rect">
            <a:avLst/>
          </a:prstGeom>
          <a:noFill/>
          <a:ln w="9525">
            <a:noFill/>
            <a:miter lim="800000"/>
            <a:headEnd/>
            <a:tailEnd/>
          </a:ln>
          <a:effectLst/>
        </p:spPr>
      </p:pic>
    </p:spTree>
    <p:extLst>
      <p:ext uri="{BB962C8B-B14F-4D97-AF65-F5344CB8AC3E}">
        <p14:creationId xmlns:p14="http://schemas.microsoft.com/office/powerpoint/2010/main" val="2857033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1199456" y="1628800"/>
            <a:ext cx="10105123" cy="4896544"/>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algn="just" defTabSz="914400">
              <a:lnSpc>
                <a:spcPct val="110000"/>
              </a:lnSpc>
              <a:buNone/>
            </a:pPr>
            <a:r>
              <a:rPr lang="es-MX" sz="2200" b="1" dirty="0" smtClean="0">
                <a:solidFill>
                  <a:schemeClr val="tx2">
                    <a:lumMod val="90000"/>
                    <a:lumOff val="10000"/>
                  </a:schemeClr>
                </a:solidFill>
              </a:rPr>
              <a:t>Números relativos ayudan a resumir la información, a hacer comparaciones con otros grupos de datos, a expresar relación entre dos o más números. Se incluyen razones, porcentajes, tasas e índices.</a:t>
            </a:r>
          </a:p>
          <a:p>
            <a:pPr algn="just" defTabSz="914400">
              <a:lnSpc>
                <a:spcPct val="110000"/>
              </a:lnSpc>
              <a:buFont typeface="Arial"/>
              <a:buNone/>
            </a:pPr>
            <a:endParaRPr lang="es-MX" sz="2200" b="1" dirty="0" smtClean="0">
              <a:solidFill>
                <a:schemeClr val="tx2">
                  <a:lumMod val="90000"/>
                  <a:lumOff val="10000"/>
                </a:schemeClr>
              </a:solidFill>
            </a:endParaRPr>
          </a:p>
          <a:p>
            <a:pPr algn="ctr" defTabSz="914400">
              <a:lnSpc>
                <a:spcPct val="110000"/>
              </a:lnSpc>
              <a:buNone/>
            </a:pPr>
            <a:r>
              <a:rPr lang="es-MX" sz="2200" b="1" dirty="0" smtClean="0">
                <a:solidFill>
                  <a:srgbClr val="C00000"/>
                </a:solidFill>
              </a:rPr>
              <a:t>Razón  </a:t>
            </a:r>
          </a:p>
          <a:p>
            <a:pPr algn="just" defTabSz="914400">
              <a:lnSpc>
                <a:spcPct val="110000"/>
              </a:lnSpc>
              <a:buNone/>
            </a:pPr>
            <a:r>
              <a:rPr lang="es-MX" sz="2200" b="1" dirty="0" smtClean="0">
                <a:solidFill>
                  <a:schemeClr val="tx2">
                    <a:lumMod val="90000"/>
                    <a:lumOff val="10000"/>
                  </a:schemeClr>
                </a:solidFill>
              </a:rPr>
              <a:t>Relación entre dos números. Los números pueden provenir del mismo universo de datos o universos diferentes.</a:t>
            </a:r>
          </a:p>
          <a:p>
            <a:pPr algn="just" defTabSz="914400">
              <a:lnSpc>
                <a:spcPct val="110000"/>
              </a:lnSpc>
            </a:pPr>
            <a:endParaRPr lang="es-MX" sz="2200" b="1" dirty="0" smtClean="0">
              <a:solidFill>
                <a:schemeClr val="tx2">
                  <a:lumMod val="90000"/>
                  <a:lumOff val="10000"/>
                </a:schemeClr>
              </a:solidFill>
            </a:endParaRPr>
          </a:p>
          <a:p>
            <a:pPr algn="just" defTabSz="914400">
              <a:lnSpc>
                <a:spcPct val="110000"/>
              </a:lnSpc>
              <a:buFont typeface="Arial"/>
              <a:buNone/>
            </a:pPr>
            <a:r>
              <a:rPr lang="es-MX" sz="2200" b="1" dirty="0" smtClean="0">
                <a:solidFill>
                  <a:schemeClr val="tx2">
                    <a:lumMod val="90000"/>
                    <a:lumOff val="10000"/>
                  </a:schemeClr>
                </a:solidFill>
              </a:rPr>
              <a:t> Sea A=50 la cantidad de hombres y sea B=25 la cantidad de mujeres</a:t>
            </a:r>
          </a:p>
          <a:p>
            <a:pPr algn="just" defTabSz="914400">
              <a:lnSpc>
                <a:spcPct val="110000"/>
              </a:lnSpc>
              <a:buFont typeface="Arial"/>
              <a:buNone/>
            </a:pPr>
            <a:r>
              <a:rPr lang="es-MX" sz="2200" b="1" dirty="0" smtClean="0">
                <a:solidFill>
                  <a:schemeClr val="tx2">
                    <a:lumMod val="90000"/>
                    <a:lumOff val="10000"/>
                  </a:schemeClr>
                </a:solidFill>
              </a:rPr>
              <a:t>	A/B= 50/25 = 2, Hay 2 hombres por cada mujer. </a:t>
            </a:r>
          </a:p>
        </p:txBody>
      </p:sp>
    </p:spTree>
    <p:extLst>
      <p:ext uri="{BB962C8B-B14F-4D97-AF65-F5344CB8AC3E}">
        <p14:creationId xmlns:p14="http://schemas.microsoft.com/office/powerpoint/2010/main" val="2418188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97429" y="188640"/>
            <a:ext cx="10363200" cy="1143000"/>
          </a:xfrm>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527381" y="1556792"/>
            <a:ext cx="11233248" cy="4896544"/>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algn="just" defTabSz="914400">
              <a:buNone/>
            </a:pPr>
            <a:r>
              <a:rPr lang="es-MX" sz="1900" b="1" dirty="0" smtClean="0">
                <a:solidFill>
                  <a:srgbClr val="C00000"/>
                </a:solidFill>
              </a:rPr>
              <a:t>Índices de precios:</a:t>
            </a:r>
          </a:p>
          <a:p>
            <a:pPr algn="just" defTabSz="914400">
              <a:buNone/>
            </a:pPr>
            <a:endParaRPr lang="es-MX" sz="1900" b="1" dirty="0" smtClean="0">
              <a:solidFill>
                <a:schemeClr val="tx2">
                  <a:lumMod val="90000"/>
                  <a:lumOff val="10000"/>
                </a:schemeClr>
              </a:solidFill>
            </a:endParaRPr>
          </a:p>
          <a:p>
            <a:pPr algn="just" defTabSz="914400">
              <a:buNone/>
            </a:pPr>
            <a:r>
              <a:rPr lang="es-CR" sz="1900" b="1" dirty="0" smtClean="0">
                <a:solidFill>
                  <a:schemeClr val="tx2">
                    <a:lumMod val="90000"/>
                    <a:lumOff val="10000"/>
                  </a:schemeClr>
                </a:solidFill>
              </a:rPr>
              <a:t> Mide l</a:t>
            </a:r>
            <a:r>
              <a:rPr lang="es-MX" sz="1900" b="1" dirty="0" smtClean="0">
                <a:solidFill>
                  <a:schemeClr val="tx2">
                    <a:lumMod val="90000"/>
                    <a:lumOff val="10000"/>
                  </a:schemeClr>
                </a:solidFill>
              </a:rPr>
              <a:t>a evolución de los precios  para un conjunto de productos. Refleja la variación en el poder adquisitivo de la moneda (colón, dólar </a:t>
            </a:r>
            <a:r>
              <a:rPr lang="es-MX" sz="1900" b="1" dirty="0" err="1" smtClean="0">
                <a:solidFill>
                  <a:schemeClr val="tx2">
                    <a:lumMod val="90000"/>
                    <a:lumOff val="10000"/>
                  </a:schemeClr>
                </a:solidFill>
              </a:rPr>
              <a:t>etc</a:t>
            </a:r>
            <a:r>
              <a:rPr lang="es-MX" sz="1900" b="1" dirty="0" smtClean="0">
                <a:solidFill>
                  <a:schemeClr val="tx2">
                    <a:lumMod val="90000"/>
                    <a:lumOff val="10000"/>
                  </a:schemeClr>
                </a:solidFill>
              </a:rPr>
              <a:t>). </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Agregado simple = es la suma de los precios de los artículos en el año de interés y dividiendo entre la suma de precios del año base.</a:t>
            </a:r>
            <a:r>
              <a:rPr lang="es-CR" sz="1900" b="1" dirty="0" smtClean="0">
                <a:solidFill>
                  <a:schemeClr val="tx2">
                    <a:lumMod val="90000"/>
                    <a:lumOff val="10000"/>
                  </a:schemeClr>
                </a:solidFill>
              </a:rPr>
              <a:t> Sirve principalmente para series cronológicas.</a:t>
            </a:r>
          </a:p>
          <a:p>
            <a:pPr algn="just" defTabSz="914400">
              <a:buNone/>
            </a:pPr>
            <a:endParaRPr lang="es-CR"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Ejemplo:  pág. 160</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Suponga que una familia consume solo 5 artículos y se está interesado en conocer cómo ha afectado los cambios en los precios de esa  “canasta” de artículos que consume en 3 años. </a:t>
            </a:r>
            <a:endParaRPr lang="es-ES" sz="1900" b="1" dirty="0">
              <a:solidFill>
                <a:schemeClr val="tx2">
                  <a:lumMod val="90000"/>
                  <a:lumOff val="10000"/>
                </a:schemeClr>
              </a:solidFill>
            </a:endParaRPr>
          </a:p>
        </p:txBody>
      </p:sp>
    </p:spTree>
    <p:extLst>
      <p:ext uri="{BB962C8B-B14F-4D97-AF65-F5344CB8AC3E}">
        <p14:creationId xmlns:p14="http://schemas.microsoft.com/office/powerpoint/2010/main" val="1170490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97429" y="188640"/>
            <a:ext cx="10363200" cy="1143000"/>
          </a:xfrm>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911424" y="5085184"/>
            <a:ext cx="10009112" cy="1224136"/>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p>
            <a:pPr algn="just" defTabSz="914400">
              <a:buNone/>
            </a:pPr>
            <a:r>
              <a:rPr lang="es-CR" sz="1900" b="1" dirty="0" smtClean="0">
                <a:solidFill>
                  <a:schemeClr val="tx2">
                    <a:lumMod val="90000"/>
                    <a:lumOff val="10000"/>
                  </a:schemeClr>
                </a:solidFill>
              </a:rPr>
              <a:t>Tiene la desventaja de no considerar las cantidades consumidas de cada artículo y su importancia dentro del consumo familiar, además de que se ve afectado por la unidad de medida con la que se recoge el precio.</a:t>
            </a:r>
          </a:p>
          <a:p>
            <a:pPr algn="just" defTabSz="914400">
              <a:buNone/>
            </a:pPr>
            <a:r>
              <a:rPr lang="es-CR" sz="1900" b="1" dirty="0" smtClean="0">
                <a:solidFill>
                  <a:schemeClr val="tx2">
                    <a:lumMod val="90000"/>
                    <a:lumOff val="10000"/>
                  </a:schemeClr>
                </a:solidFill>
              </a:rPr>
              <a:t>Solo toma en cuenta el total gastado por año.</a:t>
            </a:r>
            <a:endParaRPr lang="es-MX" sz="1900" b="1" dirty="0" smtClean="0">
              <a:solidFill>
                <a:schemeClr val="tx2">
                  <a:lumMod val="90000"/>
                  <a:lumOff val="10000"/>
                </a:schemeClr>
              </a:solidFill>
            </a:endParaRPr>
          </a:p>
          <a:p>
            <a:pPr algn="just" defTabSz="914400">
              <a:buNone/>
            </a:pPr>
            <a:endParaRPr lang="es-ES" sz="1900" b="1" dirty="0">
              <a:solidFill>
                <a:schemeClr val="tx2">
                  <a:lumMod val="90000"/>
                  <a:lumOff val="10000"/>
                </a:schemeClr>
              </a:solidFill>
            </a:endParaRPr>
          </a:p>
        </p:txBody>
      </p:sp>
      <p:graphicFrame>
        <p:nvGraphicFramePr>
          <p:cNvPr id="4" name="3 Tabla"/>
          <p:cNvGraphicFramePr>
            <a:graphicFrameLocks noGrp="1"/>
          </p:cNvGraphicFramePr>
          <p:nvPr/>
        </p:nvGraphicFramePr>
        <p:xfrm>
          <a:off x="1703512" y="1628800"/>
          <a:ext cx="8448941" cy="2387154"/>
        </p:xfrm>
        <a:graphic>
          <a:graphicData uri="http://schemas.openxmlformats.org/drawingml/2006/table">
            <a:tbl>
              <a:tblPr/>
              <a:tblGrid>
                <a:gridCol w="2648175">
                  <a:extLst>
                    <a:ext uri="{9D8B030D-6E8A-4147-A177-3AD203B41FA5}">
                      <a16:colId xmlns:a16="http://schemas.microsoft.com/office/drawing/2014/main" val="20000"/>
                    </a:ext>
                  </a:extLst>
                </a:gridCol>
                <a:gridCol w="1891555">
                  <a:extLst>
                    <a:ext uri="{9D8B030D-6E8A-4147-A177-3AD203B41FA5}">
                      <a16:colId xmlns:a16="http://schemas.microsoft.com/office/drawing/2014/main" val="20001"/>
                    </a:ext>
                  </a:extLst>
                </a:gridCol>
                <a:gridCol w="1508943">
                  <a:extLst>
                    <a:ext uri="{9D8B030D-6E8A-4147-A177-3AD203B41FA5}">
                      <a16:colId xmlns:a16="http://schemas.microsoft.com/office/drawing/2014/main" val="20002"/>
                    </a:ext>
                  </a:extLst>
                </a:gridCol>
                <a:gridCol w="1248139">
                  <a:extLst>
                    <a:ext uri="{9D8B030D-6E8A-4147-A177-3AD203B41FA5}">
                      <a16:colId xmlns:a16="http://schemas.microsoft.com/office/drawing/2014/main" val="20003"/>
                    </a:ext>
                  </a:extLst>
                </a:gridCol>
                <a:gridCol w="1152129">
                  <a:extLst>
                    <a:ext uri="{9D8B030D-6E8A-4147-A177-3AD203B41FA5}">
                      <a16:colId xmlns:a16="http://schemas.microsoft.com/office/drawing/2014/main" val="20004"/>
                    </a:ext>
                  </a:extLst>
                </a:gridCol>
              </a:tblGrid>
              <a:tr h="298161">
                <a:tc gridSpan="5">
                  <a:txBody>
                    <a:bodyPr/>
                    <a:lstStyle/>
                    <a:p>
                      <a:pPr algn="ctr" fontAlgn="b"/>
                      <a:r>
                        <a:rPr lang="es-ES" sz="2000" b="1" i="0" u="none" strike="noStrike" dirty="0">
                          <a:solidFill>
                            <a:srgbClr val="000000"/>
                          </a:solidFill>
                          <a:latin typeface="Calibri"/>
                        </a:rPr>
                        <a:t>Consumo familiar de cinco artículos</a:t>
                      </a:r>
                    </a:p>
                  </a:txBody>
                  <a:tcPr marL="10160" marR="10160" marT="762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565974">
                <a:tc>
                  <a:txBody>
                    <a:bodyPr/>
                    <a:lstStyle/>
                    <a:p>
                      <a:pPr algn="ctr" fontAlgn="ctr"/>
                      <a:r>
                        <a:rPr lang="es-ES" sz="1600" b="0" i="0" u="none" strike="noStrike">
                          <a:solidFill>
                            <a:srgbClr val="000000"/>
                          </a:solidFill>
                          <a:latin typeface="Calibri"/>
                        </a:rPr>
                        <a:t>Artículo</a:t>
                      </a:r>
                    </a:p>
                  </a:txBody>
                  <a:tcPr marL="10160" marR="1016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s-ES" sz="1600" b="0" i="0" u="none" strike="noStrike">
                          <a:solidFill>
                            <a:srgbClr val="000000"/>
                          </a:solidFill>
                          <a:latin typeface="Calibri"/>
                        </a:rPr>
                        <a:t>Unidad</a:t>
                      </a:r>
                    </a:p>
                  </a:txBody>
                  <a:tcPr marL="10160" marR="1016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s-ES" sz="1600" b="0" i="0" u="none" strike="noStrike">
                          <a:solidFill>
                            <a:srgbClr val="000000"/>
                          </a:solidFill>
                          <a:latin typeface="Calibri"/>
                        </a:rPr>
                        <a:t>Año base 2003</a:t>
                      </a:r>
                    </a:p>
                  </a:txBody>
                  <a:tcPr marL="10160" marR="1016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s-ES" sz="1600" b="0" i="0" u="none" strike="noStrike" dirty="0">
                          <a:solidFill>
                            <a:srgbClr val="000000"/>
                          </a:solidFill>
                          <a:latin typeface="Calibri"/>
                        </a:rPr>
                        <a:t>Año 1 2006</a:t>
                      </a:r>
                    </a:p>
                  </a:txBody>
                  <a:tcPr marL="10160" marR="1016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s-ES" sz="1600" b="0" i="0" u="none" strike="noStrike" dirty="0">
                          <a:solidFill>
                            <a:srgbClr val="000000"/>
                          </a:solidFill>
                          <a:latin typeface="Calibri"/>
                        </a:rPr>
                        <a:t>Año 2 2009</a:t>
                      </a:r>
                    </a:p>
                  </a:txBody>
                  <a:tcPr marL="10160" marR="1016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019">
                <a:tc>
                  <a:txBody>
                    <a:bodyPr/>
                    <a:lstStyle/>
                    <a:p>
                      <a:pPr algn="l" fontAlgn="b"/>
                      <a:r>
                        <a:rPr lang="es-ES" sz="1600" b="0" i="0" u="none" strike="noStrike">
                          <a:solidFill>
                            <a:srgbClr val="000000"/>
                          </a:solidFill>
                          <a:latin typeface="Calibri"/>
                        </a:rPr>
                        <a:t>Arroz bolsa</a:t>
                      </a:r>
                    </a:p>
                  </a:txBody>
                  <a:tcPr marL="10160" marR="10160" marT="7620" marB="0" anchor="b">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l" fontAlgn="b"/>
                      <a:r>
                        <a:rPr lang="es-ES" sz="1600" b="0" i="0" u="none" strike="noStrike">
                          <a:solidFill>
                            <a:srgbClr val="000000"/>
                          </a:solidFill>
                          <a:latin typeface="Calibri"/>
                        </a:rPr>
                        <a:t>2 kg</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s-ES" sz="1600" b="0" i="0" u="none" strike="noStrike">
                          <a:solidFill>
                            <a:srgbClr val="000000"/>
                          </a:solidFill>
                          <a:latin typeface="Calibri"/>
                        </a:rPr>
                        <a:t>400</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s-ES" sz="1600" b="0" i="0" u="none" strike="noStrike">
                          <a:solidFill>
                            <a:srgbClr val="000000"/>
                          </a:solidFill>
                          <a:latin typeface="Calibri"/>
                        </a:rPr>
                        <a:t>600</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s-ES" sz="1600" b="0" i="0" u="none" strike="noStrike" dirty="0">
                          <a:solidFill>
                            <a:srgbClr val="000000"/>
                          </a:solidFill>
                          <a:latin typeface="Calibri"/>
                        </a:rPr>
                        <a:t>1220</a:t>
                      </a:r>
                    </a:p>
                  </a:txBody>
                  <a:tcPr marL="10160" marR="10160" marT="7620" marB="0" anchor="b">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28019">
                <a:tc>
                  <a:txBody>
                    <a:bodyPr/>
                    <a:lstStyle/>
                    <a:p>
                      <a:pPr algn="l" fontAlgn="b"/>
                      <a:r>
                        <a:rPr lang="es-ES" sz="1600" b="0" i="0" u="none" strike="noStrike">
                          <a:solidFill>
                            <a:srgbClr val="000000"/>
                          </a:solidFill>
                          <a:latin typeface="Calibri"/>
                        </a:rPr>
                        <a:t>Aceite</a:t>
                      </a:r>
                    </a:p>
                  </a:txBody>
                  <a:tcPr marL="10160" marR="1016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1600" b="0" i="0" u="none" strike="noStrike">
                          <a:solidFill>
                            <a:srgbClr val="000000"/>
                          </a:solidFill>
                          <a:latin typeface="Calibri"/>
                        </a:rPr>
                        <a:t>1 litro</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600" b="0" i="0" u="none" strike="noStrike">
                          <a:solidFill>
                            <a:srgbClr val="000000"/>
                          </a:solidFill>
                          <a:latin typeface="Calibri"/>
                        </a:rPr>
                        <a:t>485</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600" b="0" i="0" u="none" strike="noStrike">
                          <a:solidFill>
                            <a:srgbClr val="000000"/>
                          </a:solidFill>
                          <a:latin typeface="Calibri"/>
                        </a:rPr>
                        <a:t>690</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600" b="0" i="0" u="none" strike="noStrike" dirty="0">
                          <a:solidFill>
                            <a:srgbClr val="000000"/>
                          </a:solidFill>
                          <a:latin typeface="Calibri"/>
                        </a:rPr>
                        <a:t>1100</a:t>
                      </a:r>
                    </a:p>
                  </a:txBody>
                  <a:tcPr marL="10160" marR="10160" marT="762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228019">
                <a:tc>
                  <a:txBody>
                    <a:bodyPr/>
                    <a:lstStyle/>
                    <a:p>
                      <a:pPr algn="l" fontAlgn="b"/>
                      <a:r>
                        <a:rPr lang="es-ES" sz="1600" b="0" i="0" u="none" strike="noStrike" dirty="0">
                          <a:solidFill>
                            <a:srgbClr val="000000"/>
                          </a:solidFill>
                          <a:latin typeface="Calibri"/>
                        </a:rPr>
                        <a:t>Sal</a:t>
                      </a:r>
                    </a:p>
                  </a:txBody>
                  <a:tcPr marL="10160" marR="1016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1600" b="0" i="0" u="none" strike="noStrike" dirty="0">
                          <a:solidFill>
                            <a:srgbClr val="000000"/>
                          </a:solidFill>
                          <a:latin typeface="Calibri"/>
                        </a:rPr>
                        <a:t>bolsa 500 </a:t>
                      </a:r>
                      <a:r>
                        <a:rPr lang="es-ES" sz="1600" b="0" i="0" u="none" strike="noStrike" dirty="0" err="1" smtClean="0">
                          <a:solidFill>
                            <a:srgbClr val="000000"/>
                          </a:solidFill>
                          <a:latin typeface="Calibri"/>
                        </a:rPr>
                        <a:t>gms</a:t>
                      </a:r>
                      <a:endParaRPr lang="es-ES" sz="1600" b="0" i="0" u="none" strike="noStrike" dirty="0">
                        <a:solidFill>
                          <a:srgbClr val="000000"/>
                        </a:solidFill>
                        <a:latin typeface="Calibri"/>
                      </a:endParaRP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600" b="0" i="0" u="none" strike="noStrike">
                          <a:solidFill>
                            <a:srgbClr val="000000"/>
                          </a:solidFill>
                          <a:latin typeface="Calibri"/>
                        </a:rPr>
                        <a:t>90</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600" b="0" i="0" u="none" strike="noStrike">
                          <a:solidFill>
                            <a:srgbClr val="000000"/>
                          </a:solidFill>
                          <a:latin typeface="Calibri"/>
                        </a:rPr>
                        <a:t>140</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600" b="0" i="0" u="none" strike="noStrike" dirty="0">
                          <a:solidFill>
                            <a:srgbClr val="000000"/>
                          </a:solidFill>
                          <a:latin typeface="Calibri"/>
                        </a:rPr>
                        <a:t>200</a:t>
                      </a:r>
                    </a:p>
                  </a:txBody>
                  <a:tcPr marL="10160" marR="10160" marT="762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228019">
                <a:tc>
                  <a:txBody>
                    <a:bodyPr/>
                    <a:lstStyle/>
                    <a:p>
                      <a:pPr algn="l" fontAlgn="b"/>
                      <a:r>
                        <a:rPr lang="es-ES" sz="1600" b="0" i="0" u="none" strike="noStrike">
                          <a:solidFill>
                            <a:srgbClr val="000000"/>
                          </a:solidFill>
                          <a:latin typeface="Calibri"/>
                        </a:rPr>
                        <a:t>Café</a:t>
                      </a:r>
                    </a:p>
                  </a:txBody>
                  <a:tcPr marL="10160" marR="1016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1600" b="0" i="0" u="none" strike="noStrike">
                          <a:solidFill>
                            <a:srgbClr val="000000"/>
                          </a:solidFill>
                          <a:latin typeface="Calibri"/>
                        </a:rPr>
                        <a:t>bolsa 1 kg</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600" b="0" i="0" u="none" strike="noStrike">
                          <a:solidFill>
                            <a:srgbClr val="000000"/>
                          </a:solidFill>
                          <a:latin typeface="Calibri"/>
                        </a:rPr>
                        <a:t>1170</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600" b="0" i="0" u="none" strike="noStrike">
                          <a:solidFill>
                            <a:srgbClr val="000000"/>
                          </a:solidFill>
                          <a:latin typeface="Calibri"/>
                        </a:rPr>
                        <a:t>2415</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600" b="0" i="0" u="none" strike="noStrike" dirty="0">
                          <a:solidFill>
                            <a:srgbClr val="000000"/>
                          </a:solidFill>
                          <a:latin typeface="Calibri"/>
                        </a:rPr>
                        <a:t>1730</a:t>
                      </a:r>
                    </a:p>
                  </a:txBody>
                  <a:tcPr marL="10160" marR="10160" marT="762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228019">
                <a:tc>
                  <a:txBody>
                    <a:bodyPr/>
                    <a:lstStyle/>
                    <a:p>
                      <a:pPr algn="l" fontAlgn="b"/>
                      <a:r>
                        <a:rPr lang="es-ES" sz="1600" b="0" i="0" u="none" strike="noStrike">
                          <a:solidFill>
                            <a:srgbClr val="000000"/>
                          </a:solidFill>
                          <a:latin typeface="Calibri"/>
                        </a:rPr>
                        <a:t>Pan baguette</a:t>
                      </a:r>
                    </a:p>
                  </a:txBody>
                  <a:tcPr marL="10160" marR="1016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ES" sz="1600" b="0" i="0" u="none" strike="noStrike">
                          <a:solidFill>
                            <a:srgbClr val="000000"/>
                          </a:solidFill>
                          <a:latin typeface="Calibri"/>
                        </a:rPr>
                        <a:t>corriente</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ES" sz="1600" b="0" i="0" u="none" strike="noStrike">
                          <a:solidFill>
                            <a:srgbClr val="000000"/>
                          </a:solidFill>
                          <a:latin typeface="Calibri"/>
                        </a:rPr>
                        <a:t>200</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ES" sz="1600" b="0" i="0" u="none" strike="noStrike">
                          <a:solidFill>
                            <a:srgbClr val="000000"/>
                          </a:solidFill>
                          <a:latin typeface="Calibri"/>
                        </a:rPr>
                        <a:t>320</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s-ES" sz="1600" b="0" i="0" u="none" strike="noStrike" dirty="0">
                          <a:solidFill>
                            <a:srgbClr val="000000"/>
                          </a:solidFill>
                          <a:latin typeface="Calibri"/>
                        </a:rPr>
                        <a:t>400</a:t>
                      </a:r>
                    </a:p>
                  </a:txBody>
                  <a:tcPr marL="10160" marR="1016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8019">
                <a:tc>
                  <a:txBody>
                    <a:bodyPr/>
                    <a:lstStyle/>
                    <a:p>
                      <a:pPr algn="l" fontAlgn="b"/>
                      <a:r>
                        <a:rPr lang="es-ES" sz="1600" b="1" i="0" u="none" strike="noStrike">
                          <a:solidFill>
                            <a:srgbClr val="000000"/>
                          </a:solidFill>
                          <a:latin typeface="Calibri"/>
                        </a:rPr>
                        <a:t>Total</a:t>
                      </a:r>
                    </a:p>
                  </a:txBody>
                  <a:tcPr marL="10160" marR="1016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600" b="1" i="0" u="none" strike="noStrike">
                          <a:solidFill>
                            <a:srgbClr val="000000"/>
                          </a:solidFill>
                          <a:latin typeface="Calibri"/>
                        </a:rPr>
                        <a:t> </a:t>
                      </a:r>
                    </a:p>
                  </a:txBody>
                  <a:tcPr marL="10160" marR="1016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600" b="1" i="0" u="none" strike="noStrike" dirty="0">
                          <a:solidFill>
                            <a:srgbClr val="000000"/>
                          </a:solidFill>
                          <a:latin typeface="Calibri"/>
                        </a:rPr>
                        <a:t>2345</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600" b="1" i="0" u="none" strike="noStrike" dirty="0">
                          <a:solidFill>
                            <a:srgbClr val="000000"/>
                          </a:solidFill>
                          <a:latin typeface="Calibri"/>
                        </a:rPr>
                        <a:t>4165</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600" b="1" i="0" u="none" strike="noStrike" dirty="0">
                          <a:solidFill>
                            <a:srgbClr val="000000"/>
                          </a:solidFill>
                          <a:latin typeface="Calibri"/>
                        </a:rPr>
                        <a:t>4650</a:t>
                      </a:r>
                    </a:p>
                  </a:txBody>
                  <a:tcPr marL="10160" marR="1016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4 CuadroTexto"/>
          <p:cNvSpPr txBox="1"/>
          <p:nvPr/>
        </p:nvSpPr>
        <p:spPr>
          <a:xfrm>
            <a:off x="911424" y="4293096"/>
            <a:ext cx="10009112" cy="73558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342900" indent="-342900" algn="just">
              <a:spcBef>
                <a:spcPct val="20000"/>
              </a:spcBef>
            </a:pPr>
            <a:r>
              <a:rPr lang="es-MX" sz="1900" b="1" dirty="0" smtClean="0">
                <a:solidFill>
                  <a:schemeClr val="tx2">
                    <a:lumMod val="90000"/>
                    <a:lumOff val="10000"/>
                  </a:schemeClr>
                </a:solidFill>
              </a:rPr>
              <a:t>Índice 2006-2003 = 4.165/2.345*100 = 177,6%.</a:t>
            </a:r>
          </a:p>
          <a:p>
            <a:pPr marL="342900" indent="-342900" algn="just">
              <a:spcBef>
                <a:spcPct val="20000"/>
              </a:spcBef>
            </a:pPr>
            <a:r>
              <a:rPr lang="es-MX" sz="1900" b="1" dirty="0" smtClean="0">
                <a:solidFill>
                  <a:schemeClr val="tx2">
                    <a:lumMod val="90000"/>
                    <a:lumOff val="10000"/>
                  </a:schemeClr>
                </a:solidFill>
              </a:rPr>
              <a:t> Por cada 100 colones pagados en el 2003 se deben pagar en el 2006,  178 colones</a:t>
            </a:r>
            <a:endParaRPr lang="es-ES" sz="1900" b="1" dirty="0">
              <a:solidFill>
                <a:schemeClr val="tx2">
                  <a:lumMod val="90000"/>
                  <a:lumOff val="10000"/>
                </a:schemeClr>
              </a:solidFill>
            </a:endParaRPr>
          </a:p>
        </p:txBody>
      </p:sp>
    </p:spTree>
    <p:extLst>
      <p:ext uri="{BB962C8B-B14F-4D97-AF65-F5344CB8AC3E}">
        <p14:creationId xmlns:p14="http://schemas.microsoft.com/office/powerpoint/2010/main" val="340156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1199456" y="1484784"/>
            <a:ext cx="10033115" cy="4896544"/>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92500" lnSpcReduction="20000"/>
          </a:bodyPr>
          <a:lstStyle/>
          <a:p>
            <a:pPr algn="just" defTabSz="914400">
              <a:buNone/>
            </a:pPr>
            <a:r>
              <a:rPr lang="es-MX" sz="1900" b="1" dirty="0" smtClean="0">
                <a:solidFill>
                  <a:srgbClr val="C00000"/>
                </a:solidFill>
              </a:rPr>
              <a:t>Índices de precios ponderados </a:t>
            </a:r>
          </a:p>
          <a:p>
            <a:pPr algn="just" defTabSz="914400">
              <a:buNone/>
            </a:pPr>
            <a:endParaRPr lang="es-MX" sz="1900" b="1" dirty="0" smtClean="0">
              <a:solidFill>
                <a:srgbClr val="C00000"/>
              </a:solidFill>
            </a:endParaRPr>
          </a:p>
          <a:p>
            <a:pPr algn="just" defTabSz="914400">
              <a:buNone/>
            </a:pPr>
            <a:r>
              <a:rPr lang="es-MX" sz="1900" b="1" dirty="0" smtClean="0">
                <a:solidFill>
                  <a:schemeClr val="tx2">
                    <a:lumMod val="90000"/>
                    <a:lumOff val="10000"/>
                  </a:schemeClr>
                </a:solidFill>
              </a:rPr>
              <a:t>Se multiplica el precio de cada producto para cada año de interés por la cantidad comprada para cada producto en el año de referencia. Con la suma de estos productos por año se calcula el índice. </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Fórmula de </a:t>
            </a:r>
            <a:r>
              <a:rPr lang="es-MX" sz="1900" b="1" dirty="0" err="1" smtClean="0">
                <a:solidFill>
                  <a:schemeClr val="tx2">
                    <a:lumMod val="90000"/>
                    <a:lumOff val="10000"/>
                  </a:schemeClr>
                </a:solidFill>
              </a:rPr>
              <a:t>Laspeyres</a:t>
            </a:r>
            <a:r>
              <a:rPr lang="es-MX" sz="1900" b="1" dirty="0" smtClean="0">
                <a:solidFill>
                  <a:schemeClr val="tx2">
                    <a:lumMod val="90000"/>
                    <a:lumOff val="10000"/>
                  </a:schemeClr>
                </a:solidFill>
              </a:rPr>
              <a:t>: Considera en el cálculo la canasta de productos del año base.</a:t>
            </a:r>
          </a:p>
          <a:p>
            <a:pPr algn="just" defTabSz="914400">
              <a:buNone/>
            </a:pPr>
            <a:r>
              <a:rPr lang="es-MX" sz="1900" b="1" dirty="0" smtClean="0">
                <a:solidFill>
                  <a:schemeClr val="tx2">
                    <a:lumMod val="90000"/>
                    <a:lumOff val="10000"/>
                  </a:schemeClr>
                </a:solidFill>
              </a:rPr>
              <a:t>  I= (</a:t>
            </a:r>
            <a:r>
              <a:rPr lang="el-GR" sz="1900" b="1" dirty="0" smtClean="0">
                <a:solidFill>
                  <a:schemeClr val="tx2">
                    <a:lumMod val="90000"/>
                    <a:lumOff val="10000"/>
                  </a:schemeClr>
                </a:solidFill>
              </a:rPr>
              <a:t>Σ</a:t>
            </a:r>
            <a:r>
              <a:rPr lang="es-MX" sz="1900" b="1" dirty="0" smtClean="0">
                <a:solidFill>
                  <a:schemeClr val="tx2">
                    <a:lumMod val="90000"/>
                    <a:lumOff val="10000"/>
                  </a:schemeClr>
                </a:solidFill>
              </a:rPr>
              <a:t> </a:t>
            </a:r>
            <a:r>
              <a:rPr lang="es-MX" sz="1900" b="1" dirty="0" err="1" smtClean="0">
                <a:solidFill>
                  <a:schemeClr val="tx2">
                    <a:lumMod val="90000"/>
                    <a:lumOff val="10000"/>
                  </a:schemeClr>
                </a:solidFill>
              </a:rPr>
              <a:t>pn</a:t>
            </a:r>
            <a:r>
              <a:rPr lang="es-MX" sz="1900" b="1" dirty="0" smtClean="0">
                <a:solidFill>
                  <a:schemeClr val="tx2">
                    <a:lumMod val="90000"/>
                    <a:lumOff val="10000"/>
                  </a:schemeClr>
                </a:solidFill>
              </a:rPr>
              <a:t>*</a:t>
            </a:r>
            <a:r>
              <a:rPr lang="es-MX" sz="1900" b="1" dirty="0" err="1" smtClean="0">
                <a:solidFill>
                  <a:schemeClr val="tx2">
                    <a:lumMod val="90000"/>
                    <a:lumOff val="10000"/>
                  </a:schemeClr>
                </a:solidFill>
              </a:rPr>
              <a:t>qo</a:t>
            </a:r>
            <a:r>
              <a:rPr lang="es-MX" sz="1900" b="1" dirty="0" smtClean="0">
                <a:solidFill>
                  <a:schemeClr val="tx2">
                    <a:lumMod val="90000"/>
                    <a:lumOff val="10000"/>
                  </a:schemeClr>
                </a:solidFill>
              </a:rPr>
              <a:t>)/(</a:t>
            </a:r>
            <a:r>
              <a:rPr lang="el-GR" sz="1900" b="1" dirty="0" smtClean="0">
                <a:solidFill>
                  <a:schemeClr val="tx2">
                    <a:lumMod val="90000"/>
                    <a:lumOff val="10000"/>
                  </a:schemeClr>
                </a:solidFill>
              </a:rPr>
              <a:t>Σ</a:t>
            </a:r>
            <a:r>
              <a:rPr lang="es-MX" sz="1900" b="1" dirty="0" err="1" smtClean="0">
                <a:solidFill>
                  <a:schemeClr val="tx2">
                    <a:lumMod val="90000"/>
                    <a:lumOff val="10000"/>
                  </a:schemeClr>
                </a:solidFill>
              </a:rPr>
              <a:t>po</a:t>
            </a:r>
            <a:r>
              <a:rPr lang="es-MX" sz="1900" b="1" dirty="0" smtClean="0">
                <a:solidFill>
                  <a:schemeClr val="tx2">
                    <a:lumMod val="90000"/>
                    <a:lumOff val="10000"/>
                  </a:schemeClr>
                </a:solidFill>
              </a:rPr>
              <a:t>*</a:t>
            </a:r>
            <a:r>
              <a:rPr lang="es-MX" sz="1900" b="1" dirty="0" err="1" smtClean="0">
                <a:solidFill>
                  <a:schemeClr val="tx2">
                    <a:lumMod val="90000"/>
                    <a:lumOff val="10000"/>
                  </a:schemeClr>
                </a:solidFill>
              </a:rPr>
              <a:t>qo</a:t>
            </a:r>
            <a:r>
              <a:rPr lang="es-MX" sz="1900" b="1" dirty="0" smtClean="0">
                <a:solidFill>
                  <a:schemeClr val="tx2">
                    <a:lumMod val="90000"/>
                    <a:lumOff val="10000"/>
                  </a:schemeClr>
                </a:solidFill>
              </a:rPr>
              <a:t>), </a:t>
            </a:r>
          </a:p>
          <a:p>
            <a:pPr algn="just" defTabSz="914400">
              <a:buNone/>
            </a:pPr>
            <a:r>
              <a:rPr lang="es-MX" sz="1900" b="1" dirty="0" smtClean="0">
                <a:solidFill>
                  <a:schemeClr val="tx2">
                    <a:lumMod val="90000"/>
                    <a:lumOff val="10000"/>
                  </a:schemeClr>
                </a:solidFill>
              </a:rPr>
              <a:t>donde  </a:t>
            </a:r>
            <a:r>
              <a:rPr lang="es-MX" sz="1900" b="1" dirty="0" err="1" smtClean="0">
                <a:solidFill>
                  <a:schemeClr val="tx2">
                    <a:lumMod val="90000"/>
                    <a:lumOff val="10000"/>
                  </a:schemeClr>
                </a:solidFill>
              </a:rPr>
              <a:t>po</a:t>
            </a:r>
            <a:r>
              <a:rPr lang="es-MX" sz="1900" b="1" dirty="0" smtClean="0">
                <a:solidFill>
                  <a:schemeClr val="tx2">
                    <a:lumMod val="90000"/>
                    <a:lumOff val="10000"/>
                  </a:schemeClr>
                </a:solidFill>
              </a:rPr>
              <a:t> y </a:t>
            </a:r>
            <a:r>
              <a:rPr lang="es-MX" sz="1900" b="1" dirty="0" err="1" smtClean="0">
                <a:solidFill>
                  <a:schemeClr val="tx2">
                    <a:lumMod val="90000"/>
                    <a:lumOff val="10000"/>
                  </a:schemeClr>
                </a:solidFill>
              </a:rPr>
              <a:t>qo</a:t>
            </a:r>
            <a:r>
              <a:rPr lang="es-MX" sz="1900" b="1" dirty="0" smtClean="0">
                <a:solidFill>
                  <a:schemeClr val="tx2">
                    <a:lumMod val="90000"/>
                    <a:lumOff val="10000"/>
                  </a:schemeClr>
                </a:solidFill>
              </a:rPr>
              <a:t> son el precio y cantidad del año base</a:t>
            </a:r>
          </a:p>
          <a:p>
            <a:pPr algn="just" defTabSz="914400">
              <a:buNone/>
            </a:pPr>
            <a:r>
              <a:rPr lang="es-MX" sz="1900" b="1" dirty="0" err="1" smtClean="0">
                <a:solidFill>
                  <a:schemeClr val="tx2">
                    <a:lumMod val="90000"/>
                    <a:lumOff val="10000"/>
                  </a:schemeClr>
                </a:solidFill>
              </a:rPr>
              <a:t>pn</a:t>
            </a:r>
            <a:r>
              <a:rPr lang="es-MX" sz="1900" b="1" dirty="0" smtClean="0">
                <a:solidFill>
                  <a:schemeClr val="tx2">
                    <a:lumMod val="90000"/>
                    <a:lumOff val="10000"/>
                  </a:schemeClr>
                </a:solidFill>
              </a:rPr>
              <a:t> es el precio del año de interés.</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Si el índice es 174,4% para la relación 2003-2006 se interpreta: Comprar la canasta de bienes del 2003 cuesta un 74% más en el 2006.</a:t>
            </a:r>
          </a:p>
          <a:p>
            <a:pPr algn="just" defTabSz="914400">
              <a:buNone/>
            </a:pPr>
            <a:endParaRPr lang="es-MX" sz="1900" b="1" dirty="0" smtClean="0">
              <a:solidFill>
                <a:schemeClr val="tx2">
                  <a:lumMod val="90000"/>
                  <a:lumOff val="10000"/>
                </a:schemeClr>
              </a:solidFill>
            </a:endParaRP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Por los cambios en las costumbres de compra de las familias la canasta de productos del año base se va </a:t>
            </a:r>
            <a:r>
              <a:rPr lang="es-MX" sz="1900" b="1" dirty="0" err="1" smtClean="0">
                <a:solidFill>
                  <a:schemeClr val="tx2">
                    <a:lumMod val="90000"/>
                    <a:lumOff val="10000"/>
                  </a:schemeClr>
                </a:solidFill>
              </a:rPr>
              <a:t>desactualizando</a:t>
            </a:r>
            <a:r>
              <a:rPr lang="es-MX" sz="1900" b="1" dirty="0" smtClean="0">
                <a:solidFill>
                  <a:schemeClr val="tx2">
                    <a:lumMod val="90000"/>
                    <a:lumOff val="10000"/>
                  </a:schemeClr>
                </a:solidFill>
              </a:rPr>
              <a:t>.</a:t>
            </a:r>
            <a:endParaRPr lang="es-ES" sz="1900" b="1" dirty="0">
              <a:solidFill>
                <a:schemeClr val="tx2">
                  <a:lumMod val="90000"/>
                  <a:lumOff val="1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335360" y="1484784"/>
            <a:ext cx="11425269" cy="4824536"/>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p>
            <a:pPr algn="just" defTabSz="914400">
              <a:buNone/>
            </a:pPr>
            <a:r>
              <a:rPr lang="es-MX" sz="1900" b="1" dirty="0" smtClean="0">
                <a:solidFill>
                  <a:schemeClr val="tx2">
                    <a:lumMod val="90000"/>
                    <a:lumOff val="10000"/>
                  </a:schemeClr>
                </a:solidFill>
              </a:rPr>
              <a:t>Fórmula de </a:t>
            </a:r>
            <a:r>
              <a:rPr lang="es-MX" sz="1900" b="1" dirty="0" err="1" smtClean="0">
                <a:solidFill>
                  <a:schemeClr val="tx2">
                    <a:lumMod val="90000"/>
                    <a:lumOff val="10000"/>
                  </a:schemeClr>
                </a:solidFill>
              </a:rPr>
              <a:t>Paasche</a:t>
            </a:r>
            <a:r>
              <a:rPr lang="es-MX" sz="1900" b="1" dirty="0" smtClean="0">
                <a:solidFill>
                  <a:schemeClr val="tx2">
                    <a:lumMod val="90000"/>
                    <a:lumOff val="10000"/>
                  </a:schemeClr>
                </a:solidFill>
              </a:rPr>
              <a:t>: Considera en el cálculo la canasta de productos del año de  interés o actual.</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 I= (</a:t>
            </a:r>
            <a:r>
              <a:rPr lang="el-GR" sz="1900" b="1" dirty="0" smtClean="0">
                <a:solidFill>
                  <a:schemeClr val="tx2">
                    <a:lumMod val="90000"/>
                    <a:lumOff val="10000"/>
                  </a:schemeClr>
                </a:solidFill>
              </a:rPr>
              <a:t>Σ</a:t>
            </a:r>
            <a:r>
              <a:rPr lang="es-MX" sz="1900" b="1" dirty="0" smtClean="0">
                <a:solidFill>
                  <a:schemeClr val="tx2">
                    <a:lumMod val="90000"/>
                    <a:lumOff val="10000"/>
                  </a:schemeClr>
                </a:solidFill>
              </a:rPr>
              <a:t> </a:t>
            </a:r>
            <a:r>
              <a:rPr lang="es-MX" sz="1900" b="1" dirty="0" err="1" smtClean="0">
                <a:solidFill>
                  <a:schemeClr val="tx2">
                    <a:lumMod val="90000"/>
                    <a:lumOff val="10000"/>
                  </a:schemeClr>
                </a:solidFill>
              </a:rPr>
              <a:t>pn</a:t>
            </a:r>
            <a:r>
              <a:rPr lang="es-MX" sz="1900" b="1" dirty="0" smtClean="0">
                <a:solidFill>
                  <a:schemeClr val="tx2">
                    <a:lumMod val="90000"/>
                    <a:lumOff val="10000"/>
                  </a:schemeClr>
                </a:solidFill>
              </a:rPr>
              <a:t>*</a:t>
            </a:r>
            <a:r>
              <a:rPr lang="es-MX" sz="1900" b="1" dirty="0" err="1" smtClean="0">
                <a:solidFill>
                  <a:schemeClr val="tx2">
                    <a:lumMod val="90000"/>
                    <a:lumOff val="10000"/>
                  </a:schemeClr>
                </a:solidFill>
              </a:rPr>
              <a:t>qn</a:t>
            </a:r>
            <a:r>
              <a:rPr lang="es-MX" sz="1900" b="1" dirty="0" smtClean="0">
                <a:solidFill>
                  <a:schemeClr val="tx2">
                    <a:lumMod val="90000"/>
                    <a:lumOff val="10000"/>
                  </a:schemeClr>
                </a:solidFill>
              </a:rPr>
              <a:t>)/(</a:t>
            </a:r>
            <a:r>
              <a:rPr lang="el-GR" sz="1900" b="1" dirty="0" smtClean="0">
                <a:solidFill>
                  <a:schemeClr val="tx2">
                    <a:lumMod val="90000"/>
                    <a:lumOff val="10000"/>
                  </a:schemeClr>
                </a:solidFill>
              </a:rPr>
              <a:t>Σ</a:t>
            </a:r>
            <a:r>
              <a:rPr lang="es-MX" sz="1900" b="1" dirty="0" err="1" smtClean="0">
                <a:solidFill>
                  <a:schemeClr val="tx2">
                    <a:lumMod val="90000"/>
                    <a:lumOff val="10000"/>
                  </a:schemeClr>
                </a:solidFill>
              </a:rPr>
              <a:t>po</a:t>
            </a:r>
            <a:r>
              <a:rPr lang="es-MX" sz="1900" b="1" dirty="0" smtClean="0">
                <a:solidFill>
                  <a:schemeClr val="tx2">
                    <a:lumMod val="90000"/>
                    <a:lumOff val="10000"/>
                  </a:schemeClr>
                </a:solidFill>
              </a:rPr>
              <a:t>*</a:t>
            </a:r>
            <a:r>
              <a:rPr lang="es-MX" sz="1900" b="1" dirty="0" err="1" smtClean="0">
                <a:solidFill>
                  <a:schemeClr val="tx2">
                    <a:lumMod val="90000"/>
                    <a:lumOff val="10000"/>
                  </a:schemeClr>
                </a:solidFill>
              </a:rPr>
              <a:t>qn</a:t>
            </a:r>
            <a:r>
              <a:rPr lang="es-MX" sz="1900" b="1" dirty="0" smtClean="0">
                <a:solidFill>
                  <a:schemeClr val="tx2">
                    <a:lumMod val="90000"/>
                    <a:lumOff val="10000"/>
                  </a:schemeClr>
                </a:solidFill>
              </a:rPr>
              <a:t>), </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donde  </a:t>
            </a:r>
            <a:r>
              <a:rPr lang="es-MX" sz="1900" b="1" dirty="0" err="1" smtClean="0">
                <a:solidFill>
                  <a:schemeClr val="tx2">
                    <a:lumMod val="90000"/>
                    <a:lumOff val="10000"/>
                  </a:schemeClr>
                </a:solidFill>
              </a:rPr>
              <a:t>po</a:t>
            </a:r>
            <a:r>
              <a:rPr lang="es-MX" sz="1900" b="1" dirty="0" smtClean="0">
                <a:solidFill>
                  <a:schemeClr val="tx2">
                    <a:lumMod val="90000"/>
                    <a:lumOff val="10000"/>
                  </a:schemeClr>
                </a:solidFill>
              </a:rPr>
              <a:t>  el precio del año base </a:t>
            </a:r>
          </a:p>
          <a:p>
            <a:pPr algn="just" defTabSz="914400">
              <a:buNone/>
            </a:pPr>
            <a:r>
              <a:rPr lang="es-MX" sz="1900" b="1" dirty="0" smtClean="0">
                <a:solidFill>
                  <a:schemeClr val="tx2">
                    <a:lumMod val="90000"/>
                    <a:lumOff val="10000"/>
                  </a:schemeClr>
                </a:solidFill>
              </a:rPr>
              <a:t> </a:t>
            </a:r>
            <a:r>
              <a:rPr lang="es-MX" sz="1900" b="1" dirty="0" err="1" smtClean="0">
                <a:solidFill>
                  <a:schemeClr val="tx2">
                    <a:lumMod val="90000"/>
                    <a:lumOff val="10000"/>
                  </a:schemeClr>
                </a:solidFill>
              </a:rPr>
              <a:t>pn</a:t>
            </a:r>
            <a:r>
              <a:rPr lang="es-MX" sz="1900" b="1" dirty="0" smtClean="0">
                <a:solidFill>
                  <a:schemeClr val="tx2">
                    <a:lumMod val="90000"/>
                    <a:lumOff val="10000"/>
                  </a:schemeClr>
                </a:solidFill>
              </a:rPr>
              <a:t> y  </a:t>
            </a:r>
            <a:r>
              <a:rPr lang="es-MX" sz="1900" b="1" dirty="0" err="1" smtClean="0">
                <a:solidFill>
                  <a:schemeClr val="tx2">
                    <a:lumMod val="90000"/>
                    <a:lumOff val="10000"/>
                  </a:schemeClr>
                </a:solidFill>
              </a:rPr>
              <a:t>qn</a:t>
            </a:r>
            <a:r>
              <a:rPr lang="es-MX" sz="1900" b="1" dirty="0" smtClean="0">
                <a:solidFill>
                  <a:schemeClr val="tx2">
                    <a:lumMod val="90000"/>
                    <a:lumOff val="10000"/>
                  </a:schemeClr>
                </a:solidFill>
              </a:rPr>
              <a:t> son el  precio y cantidad  del año de interés.</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Si el índice es 172,5% para la relación 2003-2006 se interpreta: El costo de las cantidades compradas de cada bien en el año 2006 es un 72,5%, más caras de lo que había costado en el  año 2003.</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Para mantener actualizada la canasta debe mantener un registro continuo de las cantidades consumidas de cada artículo en cada año, por lo que si solo se quiere es medir  los cambios en los precios es más práctico el uso de </a:t>
            </a:r>
            <a:r>
              <a:rPr lang="es-MX" sz="1900" b="1" dirty="0" err="1" smtClean="0">
                <a:solidFill>
                  <a:schemeClr val="tx2">
                    <a:lumMod val="90000"/>
                    <a:lumOff val="10000"/>
                  </a:schemeClr>
                </a:solidFill>
              </a:rPr>
              <a:t>Laspeyres</a:t>
            </a:r>
            <a:r>
              <a:rPr lang="es-MX" sz="1900" b="1" dirty="0" smtClean="0">
                <a:solidFill>
                  <a:schemeClr val="tx2">
                    <a:lumMod val="90000"/>
                    <a:lumOff val="10000"/>
                  </a:schemeClr>
                </a:solidFill>
              </a:rPr>
              <a:t>, además de que éste último permite hacer comparaciones entre cada año y el año base como también entre años.</a:t>
            </a:r>
          </a:p>
        </p:txBody>
      </p:sp>
      <p:sp>
        <p:nvSpPr>
          <p:cNvPr id="4" name="1 Título"/>
          <p:cNvSpPr>
            <a:spLocks noGrp="1"/>
          </p:cNvSpPr>
          <p:nvPr>
            <p:ph type="title"/>
          </p:nvPr>
        </p:nvSpPr>
        <p:spPr/>
        <p:txBody>
          <a:bodyPr>
            <a:normAutofit/>
          </a:bodyPr>
          <a:lstStyle/>
          <a:p>
            <a:pPr algn="r"/>
            <a:r>
              <a:rPr lang="es-MX" b="1" dirty="0" smtClean="0"/>
              <a:t>Los números relativos</a:t>
            </a:r>
            <a:endParaRPr lang="es-E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662531230"/>
              </p:ext>
            </p:extLst>
          </p:nvPr>
        </p:nvGraphicFramePr>
        <p:xfrm>
          <a:off x="707401" y="2861951"/>
          <a:ext cx="4344483" cy="2439533"/>
        </p:xfrm>
        <a:graphic>
          <a:graphicData uri="http://schemas.openxmlformats.org/drawingml/2006/table">
            <a:tbl>
              <a:tblPr/>
              <a:tblGrid>
                <a:gridCol w="1032115">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tblGrid>
              <a:tr h="510364">
                <a:tc>
                  <a:txBody>
                    <a:bodyPr/>
                    <a:lstStyle/>
                    <a:p>
                      <a:pPr algn="l" fontAlgn="b"/>
                      <a:r>
                        <a:rPr lang="es-CR" sz="1600" b="1" i="0" u="none" strike="noStrike" dirty="0">
                          <a:solidFill>
                            <a:srgbClr val="000000"/>
                          </a:solidFill>
                          <a:latin typeface="Arial"/>
                        </a:rPr>
                        <a:t>A</a:t>
                      </a:r>
                      <a:r>
                        <a:rPr lang="es-CR" sz="1400" b="1" i="0" u="none" strike="noStrike" dirty="0">
                          <a:solidFill>
                            <a:srgbClr val="000000"/>
                          </a:solidFill>
                          <a:latin typeface="Arial"/>
                        </a:rPr>
                        <a:t>rticulo</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1" i="0" u="none" strike="noStrike" dirty="0" smtClean="0">
                          <a:solidFill>
                            <a:srgbClr val="000000"/>
                          </a:solidFill>
                          <a:latin typeface="Arial"/>
                        </a:rPr>
                        <a:t>2007 </a:t>
                      </a:r>
                      <a:r>
                        <a:rPr lang="es-CR" sz="1600" b="1" i="0" u="none" strike="noStrike" dirty="0">
                          <a:solidFill>
                            <a:srgbClr val="000000"/>
                          </a:solidFill>
                          <a:latin typeface="Arial"/>
                        </a:rPr>
                        <a:t>(0)</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1" i="0" u="none" strike="noStrike" dirty="0" smtClean="0">
                          <a:solidFill>
                            <a:srgbClr val="000000"/>
                          </a:solidFill>
                          <a:latin typeface="Arial"/>
                        </a:rPr>
                        <a:t>2010 </a:t>
                      </a:r>
                      <a:r>
                        <a:rPr lang="es-CR" sz="1600" b="1" i="0" u="none" strike="noStrike" dirty="0">
                          <a:solidFill>
                            <a:srgbClr val="000000"/>
                          </a:solidFill>
                          <a:latin typeface="Arial"/>
                        </a:rPr>
                        <a:t>(1)</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2640">
                <a:tc>
                  <a:txBody>
                    <a:bodyPr/>
                    <a:lstStyle/>
                    <a:p>
                      <a:pPr algn="l" fontAlgn="b"/>
                      <a:r>
                        <a:rPr lang="es-CR" sz="1600" b="0" i="0" u="none" strike="noStrike" dirty="0">
                          <a:solidFill>
                            <a:srgbClr val="000000"/>
                          </a:solidFill>
                          <a:latin typeface="Arial"/>
                        </a:rPr>
                        <a:t>Arroz</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dirty="0">
                          <a:solidFill>
                            <a:srgbClr val="000000"/>
                          </a:solidFill>
                          <a:latin typeface="Arial"/>
                        </a:rPr>
                        <a:t>20*10</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latin typeface="Arial"/>
                        </a:rPr>
                        <a:t>20*20</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2640">
                <a:tc>
                  <a:txBody>
                    <a:bodyPr/>
                    <a:lstStyle/>
                    <a:p>
                      <a:pPr algn="l" fontAlgn="b"/>
                      <a:r>
                        <a:rPr lang="es-CR" sz="1600" b="0" i="0" u="none" strike="noStrike">
                          <a:solidFill>
                            <a:srgbClr val="000000"/>
                          </a:solidFill>
                          <a:latin typeface="Arial"/>
                        </a:rPr>
                        <a:t>Sal</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dirty="0">
                          <a:solidFill>
                            <a:srgbClr val="000000"/>
                          </a:solidFill>
                          <a:latin typeface="Arial"/>
                        </a:rPr>
                        <a:t>1*8</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dirty="0">
                          <a:solidFill>
                            <a:srgbClr val="000000"/>
                          </a:solidFill>
                          <a:latin typeface="Arial"/>
                        </a:rPr>
                        <a:t>1*9</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2640">
                <a:tc>
                  <a:txBody>
                    <a:bodyPr/>
                    <a:lstStyle/>
                    <a:p>
                      <a:pPr algn="l" fontAlgn="b"/>
                      <a:r>
                        <a:rPr lang="es-CR" sz="1600" b="0" i="0" u="none" strike="noStrike">
                          <a:solidFill>
                            <a:srgbClr val="000000"/>
                          </a:solidFill>
                          <a:latin typeface="Arial"/>
                        </a:rPr>
                        <a:t>Café</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latin typeface="Arial"/>
                        </a:rPr>
                        <a:t>2*40</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dirty="0">
                          <a:solidFill>
                            <a:srgbClr val="000000"/>
                          </a:solidFill>
                          <a:latin typeface="Arial"/>
                        </a:rPr>
                        <a:t>2*40</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2640">
                <a:tc>
                  <a:txBody>
                    <a:bodyPr/>
                    <a:lstStyle/>
                    <a:p>
                      <a:pPr algn="l" fontAlgn="b"/>
                      <a:r>
                        <a:rPr lang="es-CR" sz="1600" b="0" i="0" u="none" strike="noStrike">
                          <a:solidFill>
                            <a:srgbClr val="000000"/>
                          </a:solidFill>
                          <a:latin typeface="Arial"/>
                        </a:rPr>
                        <a:t>Azúcar</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latin typeface="Arial"/>
                        </a:rPr>
                        <a:t>15*16</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dirty="0">
                          <a:solidFill>
                            <a:srgbClr val="000000"/>
                          </a:solidFill>
                          <a:latin typeface="Arial"/>
                        </a:rPr>
                        <a:t>15*17</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2640">
                <a:tc>
                  <a:txBody>
                    <a:bodyPr/>
                    <a:lstStyle/>
                    <a:p>
                      <a:pPr algn="l" fontAlgn="b"/>
                      <a:r>
                        <a:rPr lang="es-CR" sz="1600" b="0" i="0" u="none" strike="noStrike">
                          <a:solidFill>
                            <a:srgbClr val="000000"/>
                          </a:solidFill>
                          <a:latin typeface="Arial"/>
                        </a:rPr>
                        <a:t>Leche</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latin typeface="Arial"/>
                        </a:rPr>
                        <a:t>2*36</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0" i="0" u="none" strike="noStrike">
                          <a:solidFill>
                            <a:srgbClr val="000000"/>
                          </a:solidFill>
                          <a:latin typeface="Arial"/>
                        </a:rPr>
                        <a:t>2*37</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2640">
                <a:tc>
                  <a:txBody>
                    <a:bodyPr/>
                    <a:lstStyle/>
                    <a:p>
                      <a:pPr algn="l" fontAlgn="b"/>
                      <a:r>
                        <a:rPr lang="es-CR" sz="1600" b="0" i="0" u="none" strike="noStrike">
                          <a:solidFill>
                            <a:srgbClr val="000000"/>
                          </a:solidFill>
                          <a:latin typeface="Arial"/>
                        </a:rPr>
                        <a:t>Total</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1" i="0" u="none" strike="noStrike" dirty="0">
                          <a:solidFill>
                            <a:srgbClr val="000000"/>
                          </a:solidFill>
                          <a:latin typeface="Arial"/>
                        </a:rPr>
                        <a:t>600</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600" b="1" i="0" u="none" strike="noStrike" dirty="0">
                          <a:solidFill>
                            <a:srgbClr val="000000"/>
                          </a:solidFill>
                          <a:latin typeface="Arial"/>
                        </a:rPr>
                        <a:t>818</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3329">
                <a:tc>
                  <a:txBody>
                    <a:bodyPr/>
                    <a:lstStyle/>
                    <a:p>
                      <a:pPr algn="l" fontAlgn="b"/>
                      <a:r>
                        <a:rPr lang="es-CR" sz="1400" b="1" i="0" u="none" strike="noStrike" dirty="0">
                          <a:solidFill>
                            <a:srgbClr val="000000"/>
                          </a:solidFill>
                          <a:latin typeface="Arial"/>
                        </a:rPr>
                        <a:t>Índice</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400" b="1" i="0" u="none" strike="noStrike" dirty="0">
                          <a:solidFill>
                            <a:srgbClr val="000000"/>
                          </a:solidFill>
                          <a:latin typeface="Arial"/>
                        </a:rPr>
                        <a:t>600/600*100=100</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CR" sz="1400" b="1" i="0" u="none" strike="noStrike" dirty="0">
                          <a:solidFill>
                            <a:srgbClr val="000000"/>
                          </a:solidFill>
                          <a:latin typeface="Arial"/>
                        </a:rPr>
                        <a:t>818/600*100=136</a:t>
                      </a:r>
                    </a:p>
                  </a:txBody>
                  <a:tcPr marL="10160" marR="1016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4 Rectángulo"/>
          <p:cNvSpPr/>
          <p:nvPr/>
        </p:nvSpPr>
        <p:spPr>
          <a:xfrm>
            <a:off x="335361" y="5445224"/>
            <a:ext cx="4968552" cy="923330"/>
          </a:xfrm>
          <a:prstGeom prst="rect">
            <a:avLst/>
          </a:prstGeom>
        </p:spPr>
        <p:txBody>
          <a:bodyPr wrap="square">
            <a:spAutoFit/>
          </a:bodyPr>
          <a:lstStyle/>
          <a:p>
            <a:r>
              <a:rPr lang="es-CR" dirty="0" smtClean="0"/>
              <a:t>La canasta de productos del año base (2007) cuesta en 2010  un </a:t>
            </a:r>
            <a:r>
              <a:rPr lang="es-CR" b="1" dirty="0" smtClean="0"/>
              <a:t>36%</a:t>
            </a:r>
            <a:r>
              <a:rPr lang="es-CR" dirty="0" smtClean="0"/>
              <a:t> más de lo que costó en el año base.</a:t>
            </a:r>
            <a:endParaRPr lang="es-CR" dirty="0"/>
          </a:p>
        </p:txBody>
      </p:sp>
      <p:sp>
        <p:nvSpPr>
          <p:cNvPr id="7" name="6 Rectángulo"/>
          <p:cNvSpPr/>
          <p:nvPr/>
        </p:nvSpPr>
        <p:spPr>
          <a:xfrm>
            <a:off x="335360" y="1844824"/>
            <a:ext cx="1454244" cy="400110"/>
          </a:xfrm>
          <a:prstGeom prst="rect">
            <a:avLst/>
          </a:prstGeom>
        </p:spPr>
        <p:txBody>
          <a:bodyPr wrap="none">
            <a:spAutoFit/>
          </a:bodyPr>
          <a:lstStyle/>
          <a:p>
            <a:r>
              <a:rPr lang="es-CR" sz="2000" b="1" dirty="0" err="1" smtClean="0">
                <a:latin typeface="Arial" pitchFamily="34" charset="0"/>
                <a:cs typeface="Arial" pitchFamily="34" charset="0"/>
              </a:rPr>
              <a:t>Laspeyres</a:t>
            </a:r>
            <a:endParaRPr lang="es-CR" sz="2000" dirty="0">
              <a:latin typeface="Arial" pitchFamily="34" charset="0"/>
              <a:cs typeface="Arial" pitchFamily="34" charset="0"/>
            </a:endParaRPr>
          </a:p>
        </p:txBody>
      </p:sp>
      <p:sp>
        <p:nvSpPr>
          <p:cNvPr id="8" name="7 Rectángulo"/>
          <p:cNvSpPr/>
          <p:nvPr/>
        </p:nvSpPr>
        <p:spPr>
          <a:xfrm>
            <a:off x="335360" y="2348880"/>
            <a:ext cx="2345514" cy="369332"/>
          </a:xfrm>
          <a:prstGeom prst="rect">
            <a:avLst/>
          </a:prstGeom>
        </p:spPr>
        <p:txBody>
          <a:bodyPr wrap="none">
            <a:spAutoFit/>
          </a:bodyPr>
          <a:lstStyle/>
          <a:p>
            <a:r>
              <a:rPr lang="es-MX" b="1" dirty="0" smtClean="0">
                <a:latin typeface="Arial" pitchFamily="34" charset="0"/>
                <a:cs typeface="Arial" pitchFamily="34" charset="0"/>
              </a:rPr>
              <a:t>I= (</a:t>
            </a:r>
            <a:r>
              <a:rPr lang="el-GR" b="1" dirty="0" smtClean="0">
                <a:latin typeface="Arial" pitchFamily="34" charset="0"/>
                <a:cs typeface="Arial" pitchFamily="34" charset="0"/>
              </a:rPr>
              <a:t>Σ</a:t>
            </a:r>
            <a:r>
              <a:rPr lang="es-MX" b="1" dirty="0" smtClean="0">
                <a:latin typeface="Arial" pitchFamily="34" charset="0"/>
                <a:cs typeface="Arial" pitchFamily="34" charset="0"/>
              </a:rPr>
              <a:t> </a:t>
            </a:r>
            <a:r>
              <a:rPr lang="es-MX" b="1" dirty="0" err="1" smtClean="0">
                <a:latin typeface="Arial" pitchFamily="34" charset="0"/>
                <a:cs typeface="Arial" pitchFamily="34" charset="0"/>
              </a:rPr>
              <a:t>p</a:t>
            </a:r>
            <a:r>
              <a:rPr lang="es-MX" b="1" baseline="-25000" dirty="0" err="1" smtClean="0">
                <a:latin typeface="Arial" pitchFamily="34" charset="0"/>
                <a:cs typeface="Arial" pitchFamily="34" charset="0"/>
              </a:rPr>
              <a:t>n</a:t>
            </a:r>
            <a:r>
              <a:rPr lang="es-MX" b="1" dirty="0" smtClean="0">
                <a:latin typeface="Arial" pitchFamily="34" charset="0"/>
                <a:cs typeface="Arial" pitchFamily="34" charset="0"/>
              </a:rPr>
              <a:t>*</a:t>
            </a:r>
            <a:r>
              <a:rPr lang="es-MX" b="1" dirty="0" err="1" smtClean="0">
                <a:latin typeface="Arial" pitchFamily="34" charset="0"/>
                <a:cs typeface="Arial" pitchFamily="34" charset="0"/>
              </a:rPr>
              <a:t>q</a:t>
            </a:r>
            <a:r>
              <a:rPr lang="es-MX" b="1" baseline="-25000" dirty="0" err="1" smtClean="0">
                <a:latin typeface="Arial" pitchFamily="34" charset="0"/>
                <a:cs typeface="Arial" pitchFamily="34" charset="0"/>
              </a:rPr>
              <a:t>o</a:t>
            </a:r>
            <a:r>
              <a:rPr lang="es-MX" b="1" dirty="0" smtClean="0">
                <a:latin typeface="Arial" pitchFamily="34" charset="0"/>
                <a:cs typeface="Arial" pitchFamily="34" charset="0"/>
              </a:rPr>
              <a:t>)/(</a:t>
            </a:r>
            <a:r>
              <a:rPr lang="el-GR" b="1" dirty="0" smtClean="0">
                <a:latin typeface="Arial" pitchFamily="34" charset="0"/>
                <a:cs typeface="Arial" pitchFamily="34" charset="0"/>
              </a:rPr>
              <a:t>Σ</a:t>
            </a:r>
            <a:r>
              <a:rPr lang="es-MX" b="1" dirty="0" err="1" smtClean="0">
                <a:latin typeface="Arial" pitchFamily="34" charset="0"/>
                <a:cs typeface="Arial" pitchFamily="34" charset="0"/>
              </a:rPr>
              <a:t>p</a:t>
            </a:r>
            <a:r>
              <a:rPr lang="es-MX" b="1" baseline="-25000" dirty="0" err="1" smtClean="0">
                <a:latin typeface="Arial" pitchFamily="34" charset="0"/>
                <a:cs typeface="Arial" pitchFamily="34" charset="0"/>
              </a:rPr>
              <a:t>o</a:t>
            </a:r>
            <a:r>
              <a:rPr lang="es-MX" b="1" dirty="0" smtClean="0">
                <a:latin typeface="Arial" pitchFamily="34" charset="0"/>
                <a:cs typeface="Arial" pitchFamily="34" charset="0"/>
              </a:rPr>
              <a:t>*</a:t>
            </a:r>
            <a:r>
              <a:rPr lang="es-MX" b="1" dirty="0" err="1" smtClean="0">
                <a:latin typeface="Arial" pitchFamily="34" charset="0"/>
                <a:cs typeface="Arial" pitchFamily="34" charset="0"/>
              </a:rPr>
              <a:t>q</a:t>
            </a:r>
            <a:r>
              <a:rPr lang="es-MX" b="1" baseline="-25000" dirty="0" err="1" smtClean="0">
                <a:latin typeface="Arial" pitchFamily="34" charset="0"/>
                <a:cs typeface="Arial" pitchFamily="34" charset="0"/>
              </a:rPr>
              <a:t>o</a:t>
            </a:r>
            <a:r>
              <a:rPr lang="es-MX" b="1" dirty="0" smtClean="0">
                <a:latin typeface="Arial" pitchFamily="34" charset="0"/>
                <a:cs typeface="Arial" pitchFamily="34" charset="0"/>
              </a:rPr>
              <a:t>),</a:t>
            </a:r>
            <a:endParaRPr lang="es-CR" dirty="0"/>
          </a:p>
        </p:txBody>
      </p:sp>
      <p:sp>
        <p:nvSpPr>
          <p:cNvPr id="9" name="8 Rectángulo"/>
          <p:cNvSpPr/>
          <p:nvPr/>
        </p:nvSpPr>
        <p:spPr>
          <a:xfrm>
            <a:off x="8256240" y="1772816"/>
            <a:ext cx="3298339" cy="954107"/>
          </a:xfrm>
          <a:prstGeom prst="rect">
            <a:avLst/>
          </a:prstGeom>
        </p:spPr>
        <p:txBody>
          <a:bodyPr wrap="square">
            <a:spAutoFit/>
          </a:bodyPr>
          <a:lstStyle/>
          <a:p>
            <a:r>
              <a:rPr lang="es-MX" sz="2000" b="1" dirty="0" err="1" smtClean="0">
                <a:latin typeface="Arial" pitchFamily="34" charset="0"/>
                <a:cs typeface="Arial" pitchFamily="34" charset="0"/>
              </a:rPr>
              <a:t>Paasche</a:t>
            </a:r>
            <a:r>
              <a:rPr lang="es-MX" b="1" dirty="0" smtClean="0">
                <a:latin typeface="Arial" pitchFamily="34" charset="0"/>
                <a:cs typeface="Arial" pitchFamily="34" charset="0"/>
              </a:rPr>
              <a:t> </a:t>
            </a:r>
          </a:p>
          <a:p>
            <a:endParaRPr lang="es-MX" b="1" dirty="0" smtClean="0">
              <a:latin typeface="Arial" pitchFamily="34" charset="0"/>
              <a:cs typeface="Arial" pitchFamily="34" charset="0"/>
            </a:endParaRPr>
          </a:p>
          <a:p>
            <a:r>
              <a:rPr lang="es-MX" b="1" dirty="0" smtClean="0">
                <a:latin typeface="Arial" pitchFamily="34" charset="0"/>
                <a:cs typeface="Arial" pitchFamily="34" charset="0"/>
              </a:rPr>
              <a:t> I= (</a:t>
            </a:r>
            <a:r>
              <a:rPr lang="el-GR" b="1" dirty="0" smtClean="0">
                <a:latin typeface="Arial" pitchFamily="34" charset="0"/>
                <a:cs typeface="Arial" pitchFamily="34" charset="0"/>
              </a:rPr>
              <a:t>Σ</a:t>
            </a:r>
            <a:r>
              <a:rPr lang="es-MX" b="1" dirty="0" smtClean="0">
                <a:latin typeface="Arial" pitchFamily="34" charset="0"/>
                <a:cs typeface="Arial" pitchFamily="34" charset="0"/>
              </a:rPr>
              <a:t> </a:t>
            </a:r>
            <a:r>
              <a:rPr lang="es-MX" b="1" dirty="0" err="1" smtClean="0">
                <a:latin typeface="Arial" pitchFamily="34" charset="0"/>
                <a:cs typeface="Arial" pitchFamily="34" charset="0"/>
              </a:rPr>
              <a:t>p</a:t>
            </a:r>
            <a:r>
              <a:rPr lang="es-MX" b="1" baseline="-25000" dirty="0" err="1" smtClean="0">
                <a:latin typeface="Arial" pitchFamily="34" charset="0"/>
                <a:cs typeface="Arial" pitchFamily="34" charset="0"/>
              </a:rPr>
              <a:t>n</a:t>
            </a:r>
            <a:r>
              <a:rPr lang="es-MX" b="1" dirty="0" smtClean="0">
                <a:latin typeface="Arial" pitchFamily="34" charset="0"/>
                <a:cs typeface="Arial" pitchFamily="34" charset="0"/>
              </a:rPr>
              <a:t>*</a:t>
            </a:r>
            <a:r>
              <a:rPr lang="es-MX" b="1" dirty="0" err="1" smtClean="0">
                <a:latin typeface="Arial" pitchFamily="34" charset="0"/>
                <a:cs typeface="Arial" pitchFamily="34" charset="0"/>
              </a:rPr>
              <a:t>q</a:t>
            </a:r>
            <a:r>
              <a:rPr lang="es-MX" b="1" baseline="-25000" dirty="0" err="1" smtClean="0">
                <a:latin typeface="Arial" pitchFamily="34" charset="0"/>
                <a:cs typeface="Arial" pitchFamily="34" charset="0"/>
              </a:rPr>
              <a:t>n</a:t>
            </a:r>
            <a:r>
              <a:rPr lang="es-MX" b="1" dirty="0" smtClean="0">
                <a:latin typeface="Arial" pitchFamily="34" charset="0"/>
                <a:cs typeface="Arial" pitchFamily="34" charset="0"/>
              </a:rPr>
              <a:t>)/(</a:t>
            </a:r>
            <a:r>
              <a:rPr lang="el-GR" b="1" dirty="0" smtClean="0">
                <a:latin typeface="Arial" pitchFamily="34" charset="0"/>
                <a:cs typeface="Arial" pitchFamily="34" charset="0"/>
              </a:rPr>
              <a:t>Σ</a:t>
            </a:r>
            <a:r>
              <a:rPr lang="es-MX" b="1" dirty="0" err="1" smtClean="0">
                <a:latin typeface="Arial" pitchFamily="34" charset="0"/>
                <a:cs typeface="Arial" pitchFamily="34" charset="0"/>
              </a:rPr>
              <a:t>p</a:t>
            </a:r>
            <a:r>
              <a:rPr lang="es-MX" b="1" baseline="-25000" dirty="0" err="1" smtClean="0">
                <a:latin typeface="Arial" pitchFamily="34" charset="0"/>
                <a:cs typeface="Arial" pitchFamily="34" charset="0"/>
              </a:rPr>
              <a:t>o</a:t>
            </a:r>
            <a:r>
              <a:rPr lang="es-MX" b="1" dirty="0" smtClean="0">
                <a:latin typeface="Arial" pitchFamily="34" charset="0"/>
                <a:cs typeface="Arial" pitchFamily="34" charset="0"/>
              </a:rPr>
              <a:t>*</a:t>
            </a:r>
            <a:r>
              <a:rPr lang="es-MX" b="1" dirty="0" err="1" smtClean="0">
                <a:latin typeface="Arial" pitchFamily="34" charset="0"/>
                <a:cs typeface="Arial" pitchFamily="34" charset="0"/>
              </a:rPr>
              <a:t>q</a:t>
            </a:r>
            <a:r>
              <a:rPr lang="es-MX" b="1" baseline="-25000" dirty="0" err="1" smtClean="0">
                <a:latin typeface="Arial" pitchFamily="34" charset="0"/>
                <a:cs typeface="Arial" pitchFamily="34" charset="0"/>
              </a:rPr>
              <a:t>n</a:t>
            </a:r>
            <a:r>
              <a:rPr lang="es-MX" b="1" dirty="0" smtClean="0">
                <a:latin typeface="Arial" pitchFamily="34" charset="0"/>
                <a:cs typeface="Arial" pitchFamily="34" charset="0"/>
              </a:rPr>
              <a:t>), </a:t>
            </a:r>
            <a:endParaRPr lang="es-ES" dirty="0"/>
          </a:p>
        </p:txBody>
      </p:sp>
      <p:sp>
        <p:nvSpPr>
          <p:cNvPr id="11" name="10 Rectángulo"/>
          <p:cNvSpPr/>
          <p:nvPr/>
        </p:nvSpPr>
        <p:spPr>
          <a:xfrm>
            <a:off x="6336028" y="5517232"/>
            <a:ext cx="5520612" cy="646331"/>
          </a:xfrm>
          <a:prstGeom prst="rect">
            <a:avLst/>
          </a:prstGeom>
        </p:spPr>
        <p:txBody>
          <a:bodyPr wrap="square">
            <a:spAutoFit/>
          </a:bodyPr>
          <a:lstStyle/>
          <a:p>
            <a:r>
              <a:rPr lang="es-MX" dirty="0" smtClean="0"/>
              <a:t>Los costos de la canasta comprada en 2010 es un </a:t>
            </a:r>
            <a:r>
              <a:rPr lang="es-MX" b="1" dirty="0" smtClean="0"/>
              <a:t>133%</a:t>
            </a:r>
            <a:r>
              <a:rPr lang="es-MX" dirty="0" smtClean="0"/>
              <a:t> de lo que  había costado en el año 2007.</a:t>
            </a:r>
            <a:endParaRPr lang="es-ES" dirty="0"/>
          </a:p>
        </p:txBody>
      </p:sp>
      <p:graphicFrame>
        <p:nvGraphicFramePr>
          <p:cNvPr id="12" name="11 Tabla"/>
          <p:cNvGraphicFramePr>
            <a:graphicFrameLocks noGrp="1"/>
          </p:cNvGraphicFramePr>
          <p:nvPr>
            <p:extLst>
              <p:ext uri="{D42A27DB-BD31-4B8C-83A1-F6EECF244321}">
                <p14:modId xmlns:p14="http://schemas.microsoft.com/office/powerpoint/2010/main" val="3785508005"/>
              </p:ext>
            </p:extLst>
          </p:nvPr>
        </p:nvGraphicFramePr>
        <p:xfrm>
          <a:off x="6336028" y="2861951"/>
          <a:ext cx="4872541" cy="2448272"/>
        </p:xfrm>
        <a:graphic>
          <a:graphicData uri="http://schemas.openxmlformats.org/drawingml/2006/table">
            <a:tbl>
              <a:tblPr/>
              <a:tblGrid>
                <a:gridCol w="1711973">
                  <a:extLst>
                    <a:ext uri="{9D8B030D-6E8A-4147-A177-3AD203B41FA5}">
                      <a16:colId xmlns:a16="http://schemas.microsoft.com/office/drawing/2014/main" val="20000"/>
                    </a:ext>
                  </a:extLst>
                </a:gridCol>
                <a:gridCol w="1360367">
                  <a:extLst>
                    <a:ext uri="{9D8B030D-6E8A-4147-A177-3AD203B41FA5}">
                      <a16:colId xmlns:a16="http://schemas.microsoft.com/office/drawing/2014/main" val="20001"/>
                    </a:ext>
                  </a:extLst>
                </a:gridCol>
                <a:gridCol w="1800201">
                  <a:extLst>
                    <a:ext uri="{9D8B030D-6E8A-4147-A177-3AD203B41FA5}">
                      <a16:colId xmlns:a16="http://schemas.microsoft.com/office/drawing/2014/main" val="20002"/>
                    </a:ext>
                  </a:extLst>
                </a:gridCol>
              </a:tblGrid>
              <a:tr h="406739">
                <a:tc>
                  <a:txBody>
                    <a:bodyPr/>
                    <a:lstStyle/>
                    <a:p>
                      <a:pPr algn="ctr" fontAlgn="b"/>
                      <a:r>
                        <a:rPr lang="es-ES" sz="1400" b="1" i="0" u="none" strike="noStrike" dirty="0">
                          <a:solidFill>
                            <a:srgbClr val="000000"/>
                          </a:solidFill>
                          <a:latin typeface="Arial"/>
                        </a:rPr>
                        <a:t>Artículo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400" b="1" i="0" u="none" strike="noStrike" dirty="0">
                          <a:solidFill>
                            <a:srgbClr val="000000"/>
                          </a:solidFill>
                          <a:latin typeface="Arial"/>
                        </a:rPr>
                        <a:t>P </a:t>
                      </a:r>
                      <a:r>
                        <a:rPr lang="es-ES" sz="1400" b="1" i="0" u="none" strike="noStrike" dirty="0" smtClean="0">
                          <a:solidFill>
                            <a:srgbClr val="000000"/>
                          </a:solidFill>
                          <a:latin typeface="Arial"/>
                        </a:rPr>
                        <a:t>07-Q10</a:t>
                      </a:r>
                      <a:endParaRPr lang="es-ES" sz="1400" b="1" i="0" u="none" strike="noStrike" dirty="0">
                        <a:solidFill>
                          <a:srgbClr val="000000"/>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400" b="1" i="0" u="none" strike="noStrike" dirty="0">
                          <a:solidFill>
                            <a:srgbClr val="000000"/>
                          </a:solidFill>
                          <a:latin typeface="Arial"/>
                        </a:rPr>
                        <a:t>P </a:t>
                      </a:r>
                      <a:r>
                        <a:rPr lang="es-ES" sz="1400" b="1" i="0" u="none" strike="noStrike" dirty="0" smtClean="0">
                          <a:solidFill>
                            <a:srgbClr val="000000"/>
                          </a:solidFill>
                          <a:latin typeface="Arial"/>
                        </a:rPr>
                        <a:t>10-Q10</a:t>
                      </a:r>
                      <a:endParaRPr lang="es-ES" sz="1400" b="1" i="0" u="none" strike="noStrike" dirty="0">
                        <a:solidFill>
                          <a:srgbClr val="000000"/>
                        </a:solidFill>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1159">
                <a:tc>
                  <a:txBody>
                    <a:bodyPr/>
                    <a:lstStyle/>
                    <a:p>
                      <a:pPr algn="ctr" fontAlgn="b"/>
                      <a:r>
                        <a:rPr lang="es-ES" sz="1400" b="0" i="0" u="none" strike="noStrike">
                          <a:solidFill>
                            <a:srgbClr val="000000"/>
                          </a:solidFill>
                          <a:latin typeface="Arial"/>
                        </a:rPr>
                        <a:t>Arroz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rgbClr val="000000"/>
                          </a:solidFill>
                          <a:latin typeface="Arial"/>
                        </a:rPr>
                        <a:t>18*10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rgbClr val="000000"/>
                          </a:solidFill>
                          <a:latin typeface="Arial"/>
                        </a:rPr>
                        <a:t>18*20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1159">
                <a:tc>
                  <a:txBody>
                    <a:bodyPr/>
                    <a:lstStyle/>
                    <a:p>
                      <a:pPr algn="ctr" fontAlgn="b"/>
                      <a:r>
                        <a:rPr lang="es-ES" sz="1400" b="0" i="0" u="none" strike="noStrike">
                          <a:solidFill>
                            <a:srgbClr val="000000"/>
                          </a:solidFill>
                          <a:latin typeface="Arial"/>
                        </a:rPr>
                        <a:t>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rgbClr val="000000"/>
                          </a:solidFill>
                          <a:latin typeface="Arial"/>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rgbClr val="000000"/>
                          </a:solidFill>
                          <a:latin typeface="Arial"/>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1159">
                <a:tc>
                  <a:txBody>
                    <a:bodyPr/>
                    <a:lstStyle/>
                    <a:p>
                      <a:pPr algn="ctr" fontAlgn="b"/>
                      <a:r>
                        <a:rPr lang="es-ES" sz="1400" b="0" i="0" u="none" strike="noStrike">
                          <a:solidFill>
                            <a:srgbClr val="000000"/>
                          </a:solidFill>
                          <a:latin typeface="Arial"/>
                        </a:rPr>
                        <a:t>Café</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rgbClr val="000000"/>
                          </a:solidFill>
                          <a:latin typeface="Arial"/>
                        </a:rPr>
                        <a:t>2*40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rgbClr val="000000"/>
                          </a:solidFill>
                          <a:latin typeface="Arial"/>
                        </a:rPr>
                        <a:t>2*40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1159">
                <a:tc>
                  <a:txBody>
                    <a:bodyPr/>
                    <a:lstStyle/>
                    <a:p>
                      <a:pPr algn="ctr" fontAlgn="b"/>
                      <a:r>
                        <a:rPr lang="es-ES" sz="1400" b="0" i="0" u="none" strike="noStrike">
                          <a:solidFill>
                            <a:srgbClr val="000000"/>
                          </a:solidFill>
                          <a:latin typeface="Arial"/>
                        </a:rPr>
                        <a:t>Azúcar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rgbClr val="000000"/>
                          </a:solidFill>
                          <a:latin typeface="Arial"/>
                        </a:rPr>
                        <a:t>17*16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rgbClr val="000000"/>
                          </a:solidFill>
                          <a:latin typeface="Arial"/>
                        </a:rPr>
                        <a:t>17*17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1159">
                <a:tc>
                  <a:txBody>
                    <a:bodyPr/>
                    <a:lstStyle/>
                    <a:p>
                      <a:pPr algn="ctr" fontAlgn="b"/>
                      <a:r>
                        <a:rPr lang="es-ES" sz="1400" b="0" i="0" u="none" strike="noStrike">
                          <a:solidFill>
                            <a:srgbClr val="000000"/>
                          </a:solidFill>
                          <a:latin typeface="Arial"/>
                        </a:rPr>
                        <a:t>Leche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rgbClr val="000000"/>
                          </a:solidFill>
                          <a:latin typeface="Arial"/>
                        </a:rPr>
                        <a:t>1*36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400" b="0" i="0" u="none" strike="noStrike">
                          <a:solidFill>
                            <a:srgbClr val="000000"/>
                          </a:solidFill>
                          <a:latin typeface="Arial"/>
                        </a:rPr>
                        <a:t>2*37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1159">
                <a:tc>
                  <a:txBody>
                    <a:bodyPr/>
                    <a:lstStyle/>
                    <a:p>
                      <a:pPr algn="ctr" fontAlgn="b"/>
                      <a:r>
                        <a:rPr lang="es-ES" sz="1400" b="0" i="0" u="none" strike="noStrike">
                          <a:solidFill>
                            <a:srgbClr val="000000"/>
                          </a:solidFill>
                          <a:latin typeface="Arial"/>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400" b="1" i="0" u="none" strike="noStrike" dirty="0">
                          <a:solidFill>
                            <a:srgbClr val="000000"/>
                          </a:solidFill>
                          <a:latin typeface="Arial"/>
                        </a:rPr>
                        <a:t>612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400" b="1" i="0" u="none" strike="noStrike" dirty="0">
                          <a:solidFill>
                            <a:srgbClr val="000000"/>
                          </a:solidFill>
                          <a:latin typeface="Arial"/>
                        </a:rPr>
                        <a:t>812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4579">
                <a:tc>
                  <a:txBody>
                    <a:bodyPr/>
                    <a:lstStyle/>
                    <a:p>
                      <a:pPr algn="ctr" fontAlgn="b"/>
                      <a:r>
                        <a:rPr lang="es-ES" sz="1400" b="1" i="0" u="none" strike="noStrike">
                          <a:solidFill>
                            <a:srgbClr val="000000"/>
                          </a:solidFill>
                          <a:latin typeface="Arial"/>
                        </a:rPr>
                        <a:t>Indice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1"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400" b="1" i="0" u="none" strike="noStrike" dirty="0">
                          <a:solidFill>
                            <a:srgbClr val="000000"/>
                          </a:solidFill>
                          <a:latin typeface="Arial"/>
                        </a:rPr>
                        <a:t>812/612*100 =133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13" name="12 Tabla"/>
          <p:cNvGraphicFramePr>
            <a:graphicFrameLocks noGrp="1"/>
          </p:cNvGraphicFramePr>
          <p:nvPr>
            <p:extLst>
              <p:ext uri="{D42A27DB-BD31-4B8C-83A1-F6EECF244321}">
                <p14:modId xmlns:p14="http://schemas.microsoft.com/office/powerpoint/2010/main" val="3236613520"/>
              </p:ext>
            </p:extLst>
          </p:nvPr>
        </p:nvGraphicFramePr>
        <p:xfrm>
          <a:off x="3309975" y="434241"/>
          <a:ext cx="4371915" cy="1810693"/>
        </p:xfrm>
        <a:graphic>
          <a:graphicData uri="http://schemas.openxmlformats.org/drawingml/2006/table">
            <a:tbl>
              <a:tblPr/>
              <a:tblGrid>
                <a:gridCol w="874383">
                  <a:extLst>
                    <a:ext uri="{9D8B030D-6E8A-4147-A177-3AD203B41FA5}">
                      <a16:colId xmlns:a16="http://schemas.microsoft.com/office/drawing/2014/main" val="20000"/>
                    </a:ext>
                  </a:extLst>
                </a:gridCol>
                <a:gridCol w="874383">
                  <a:extLst>
                    <a:ext uri="{9D8B030D-6E8A-4147-A177-3AD203B41FA5}">
                      <a16:colId xmlns:a16="http://schemas.microsoft.com/office/drawing/2014/main" val="20001"/>
                    </a:ext>
                  </a:extLst>
                </a:gridCol>
                <a:gridCol w="874383">
                  <a:extLst>
                    <a:ext uri="{9D8B030D-6E8A-4147-A177-3AD203B41FA5}">
                      <a16:colId xmlns:a16="http://schemas.microsoft.com/office/drawing/2014/main" val="20002"/>
                    </a:ext>
                  </a:extLst>
                </a:gridCol>
                <a:gridCol w="874383">
                  <a:extLst>
                    <a:ext uri="{9D8B030D-6E8A-4147-A177-3AD203B41FA5}">
                      <a16:colId xmlns:a16="http://schemas.microsoft.com/office/drawing/2014/main" val="20003"/>
                    </a:ext>
                  </a:extLst>
                </a:gridCol>
                <a:gridCol w="874383">
                  <a:extLst>
                    <a:ext uri="{9D8B030D-6E8A-4147-A177-3AD203B41FA5}">
                      <a16:colId xmlns:a16="http://schemas.microsoft.com/office/drawing/2014/main" val="20004"/>
                    </a:ext>
                  </a:extLst>
                </a:gridCol>
              </a:tblGrid>
              <a:tr h="244023">
                <a:tc rowSpan="2">
                  <a:txBody>
                    <a:bodyPr/>
                    <a:lstStyle/>
                    <a:p>
                      <a:pPr algn="ctr" fontAlgn="b"/>
                      <a:r>
                        <a:rPr lang="es-ES" sz="1600" b="1" i="0" u="none" strike="noStrike" dirty="0">
                          <a:solidFill>
                            <a:srgbClr val="000000"/>
                          </a:solidFill>
                          <a:latin typeface="Arial"/>
                        </a:rPr>
                        <a:t>Articulo</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s-ES" sz="1600" b="1" i="0" u="none" strike="noStrike" dirty="0" smtClean="0">
                          <a:solidFill>
                            <a:srgbClr val="000000"/>
                          </a:solidFill>
                          <a:latin typeface="Arial"/>
                        </a:rPr>
                        <a:t>2007 </a:t>
                      </a:r>
                      <a:r>
                        <a:rPr lang="es-ES" sz="1600" b="1" i="0" u="none" strike="noStrike" dirty="0">
                          <a:solidFill>
                            <a:srgbClr val="000000"/>
                          </a:solidFill>
                          <a:latin typeface="Arial"/>
                        </a:rPr>
                        <a:t>(0)</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tc gridSpan="2">
                  <a:txBody>
                    <a:bodyPr/>
                    <a:lstStyle/>
                    <a:p>
                      <a:pPr algn="ctr" fontAlgn="b"/>
                      <a:r>
                        <a:rPr lang="es-ES" sz="1600" b="1" i="0" u="none" strike="noStrike" dirty="0" smtClean="0">
                          <a:solidFill>
                            <a:srgbClr val="000000"/>
                          </a:solidFill>
                          <a:latin typeface="Arial"/>
                        </a:rPr>
                        <a:t>2010 </a:t>
                      </a:r>
                      <a:r>
                        <a:rPr lang="es-ES" sz="1600" b="1" i="0" u="none" strike="noStrike" dirty="0">
                          <a:solidFill>
                            <a:srgbClr val="000000"/>
                          </a:solidFill>
                          <a:latin typeface="Arial"/>
                        </a:rPr>
                        <a:t>(1)</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10000"/>
                  </a:ext>
                </a:extLst>
              </a:tr>
              <a:tr h="290503">
                <a:tc vMerge="1">
                  <a:txBody>
                    <a:bodyPr/>
                    <a:lstStyle/>
                    <a:p>
                      <a:endParaRPr lang="es-ES"/>
                    </a:p>
                  </a:txBody>
                  <a:tcPr/>
                </a:tc>
                <a:tc>
                  <a:txBody>
                    <a:bodyPr/>
                    <a:lstStyle/>
                    <a:p>
                      <a:pPr algn="ctr" fontAlgn="b"/>
                      <a:r>
                        <a:rPr lang="es-ES" sz="1600" b="1" i="0" u="none" strike="noStrike">
                          <a:solidFill>
                            <a:srgbClr val="000000"/>
                          </a:solidFill>
                          <a:latin typeface="Arial"/>
                        </a:rPr>
                        <a:t>P</a:t>
                      </a:r>
                      <a:r>
                        <a:rPr lang="es-ES" sz="1600" b="1" i="0" u="none" strike="noStrike" baseline="-25000">
                          <a:solidFill>
                            <a:srgbClr val="000000"/>
                          </a:solidFill>
                          <a:latin typeface="Arial"/>
                        </a:rPr>
                        <a:t>0</a:t>
                      </a:r>
                      <a:endParaRPr lang="es-ES" sz="1600" b="1" i="0" u="none" strike="noStrike">
                        <a:solidFill>
                          <a:srgbClr val="000000"/>
                        </a:solidFill>
                        <a:latin typeface="Arial"/>
                      </a:endParaRP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1" i="0" u="none" strike="noStrike">
                          <a:solidFill>
                            <a:srgbClr val="000000"/>
                          </a:solidFill>
                          <a:latin typeface="Arial"/>
                        </a:rPr>
                        <a:t>Q</a:t>
                      </a:r>
                      <a:r>
                        <a:rPr lang="es-ES" sz="1600" b="1" i="0" u="none" strike="noStrike" baseline="-25000">
                          <a:solidFill>
                            <a:srgbClr val="000000"/>
                          </a:solidFill>
                          <a:latin typeface="Arial"/>
                        </a:rPr>
                        <a:t>0</a:t>
                      </a:r>
                      <a:endParaRPr lang="es-ES" sz="1600" b="1" i="0" u="none" strike="noStrike">
                        <a:solidFill>
                          <a:srgbClr val="000000"/>
                        </a:solidFill>
                        <a:latin typeface="Arial"/>
                      </a:endParaRP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1" i="0" u="none" strike="noStrike">
                          <a:solidFill>
                            <a:srgbClr val="000000"/>
                          </a:solidFill>
                          <a:latin typeface="Arial"/>
                        </a:rPr>
                        <a:t>P</a:t>
                      </a:r>
                      <a:r>
                        <a:rPr lang="es-ES" sz="1600" b="1" i="0" u="none" strike="noStrike" baseline="-25000">
                          <a:solidFill>
                            <a:srgbClr val="000000"/>
                          </a:solidFill>
                          <a:latin typeface="Arial"/>
                        </a:rPr>
                        <a:t>1</a:t>
                      </a:r>
                      <a:endParaRPr lang="es-ES" sz="1600" b="1" i="0" u="none" strike="noStrike">
                        <a:solidFill>
                          <a:srgbClr val="000000"/>
                        </a:solidFill>
                        <a:latin typeface="Arial"/>
                      </a:endParaRP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1" i="0" u="none" strike="noStrike">
                          <a:solidFill>
                            <a:srgbClr val="000000"/>
                          </a:solidFill>
                          <a:latin typeface="Arial"/>
                        </a:rPr>
                        <a:t>Q</a:t>
                      </a:r>
                      <a:r>
                        <a:rPr lang="es-ES" sz="1600" b="1" i="0" u="none" strike="noStrike" baseline="-25000">
                          <a:solidFill>
                            <a:srgbClr val="000000"/>
                          </a:solidFill>
                          <a:latin typeface="Arial"/>
                        </a:rPr>
                        <a:t>1</a:t>
                      </a:r>
                      <a:endParaRPr lang="es-ES" sz="1600" b="1" i="0" u="none" strike="noStrike">
                        <a:solidFill>
                          <a:srgbClr val="000000"/>
                        </a:solidFill>
                        <a:latin typeface="Arial"/>
                      </a:endParaRP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4023">
                <a:tc>
                  <a:txBody>
                    <a:bodyPr/>
                    <a:lstStyle/>
                    <a:p>
                      <a:pPr algn="l" fontAlgn="b"/>
                      <a:r>
                        <a:rPr lang="es-ES" sz="1600" b="0" i="0" u="none" strike="noStrike">
                          <a:solidFill>
                            <a:srgbClr val="000000"/>
                          </a:solidFill>
                          <a:latin typeface="Arial"/>
                        </a:rPr>
                        <a:t>Arroz</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10</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20</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20</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18</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4023">
                <a:tc>
                  <a:txBody>
                    <a:bodyPr/>
                    <a:lstStyle/>
                    <a:p>
                      <a:pPr algn="l" fontAlgn="b"/>
                      <a:r>
                        <a:rPr lang="es-ES" sz="1600" b="0" i="0" u="none" strike="noStrike">
                          <a:solidFill>
                            <a:srgbClr val="000000"/>
                          </a:solidFill>
                          <a:latin typeface="Arial"/>
                        </a:rPr>
                        <a:t>Sal</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8</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1</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9</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1</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4023">
                <a:tc>
                  <a:txBody>
                    <a:bodyPr/>
                    <a:lstStyle/>
                    <a:p>
                      <a:pPr algn="l" fontAlgn="b"/>
                      <a:r>
                        <a:rPr lang="es-ES" sz="1600" b="0" i="0" u="none" strike="noStrike">
                          <a:solidFill>
                            <a:srgbClr val="000000"/>
                          </a:solidFill>
                          <a:latin typeface="Arial"/>
                        </a:rPr>
                        <a:t>Café</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40</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2</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40</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2</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44023">
                <a:tc>
                  <a:txBody>
                    <a:bodyPr/>
                    <a:lstStyle/>
                    <a:p>
                      <a:pPr algn="l" fontAlgn="b"/>
                      <a:r>
                        <a:rPr lang="es-ES" sz="1600" b="0" i="0" u="none" strike="noStrike">
                          <a:solidFill>
                            <a:srgbClr val="000000"/>
                          </a:solidFill>
                          <a:latin typeface="Arial"/>
                        </a:rPr>
                        <a:t>Azúcar</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16</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15</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17</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17</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4023">
                <a:tc>
                  <a:txBody>
                    <a:bodyPr/>
                    <a:lstStyle/>
                    <a:p>
                      <a:pPr algn="l" fontAlgn="b"/>
                      <a:r>
                        <a:rPr lang="es-ES" sz="1600" b="0" i="0" u="none" strike="noStrike">
                          <a:solidFill>
                            <a:srgbClr val="000000"/>
                          </a:solidFill>
                          <a:latin typeface="Arial"/>
                        </a:rPr>
                        <a:t>Leche</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36</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2</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Arial"/>
                        </a:rPr>
                        <a:t>37</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dirty="0">
                          <a:solidFill>
                            <a:srgbClr val="000000"/>
                          </a:solidFill>
                          <a:latin typeface="Arial"/>
                        </a:rPr>
                        <a:t>2</a:t>
                      </a:r>
                    </a:p>
                  </a:txBody>
                  <a:tcPr marL="12700" marR="12700"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695400" y="1412776"/>
            <a:ext cx="10657184" cy="3744416"/>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algn="just" defTabSz="914400">
              <a:buNone/>
            </a:pPr>
            <a:r>
              <a:rPr lang="es-MX" sz="2000" b="1" dirty="0" smtClean="0">
                <a:solidFill>
                  <a:schemeClr val="tx2">
                    <a:lumMod val="90000"/>
                    <a:lumOff val="10000"/>
                  </a:schemeClr>
                </a:solidFill>
              </a:rPr>
              <a:t>Aspectos que deben considerarse para cálculo de los índices: </a:t>
            </a:r>
          </a:p>
          <a:p>
            <a:pPr algn="just" defTabSz="914400">
              <a:buNone/>
            </a:pPr>
            <a:endParaRPr lang="es-MX" sz="2000" b="1" dirty="0" smtClean="0">
              <a:solidFill>
                <a:schemeClr val="tx2">
                  <a:lumMod val="90000"/>
                  <a:lumOff val="10000"/>
                </a:schemeClr>
              </a:solidFill>
            </a:endParaRPr>
          </a:p>
          <a:p>
            <a:pPr algn="just" defTabSz="914400"/>
            <a:r>
              <a:rPr lang="es-MX" sz="2000" b="1" dirty="0" smtClean="0">
                <a:solidFill>
                  <a:schemeClr val="tx2">
                    <a:lumMod val="90000"/>
                    <a:lumOff val="10000"/>
                  </a:schemeClr>
                </a:solidFill>
              </a:rPr>
              <a:t>selección del período base (típico o normal), </a:t>
            </a:r>
          </a:p>
          <a:p>
            <a:pPr algn="just" defTabSz="914400"/>
            <a:r>
              <a:rPr lang="es-MX" sz="2000" b="1" dirty="0" smtClean="0">
                <a:solidFill>
                  <a:schemeClr val="tx2">
                    <a:lumMod val="90000"/>
                    <a:lumOff val="10000"/>
                  </a:schemeClr>
                </a:solidFill>
              </a:rPr>
              <a:t>selección de los artículos (ingresos, hábitos de consumo y gasto de las familias), </a:t>
            </a:r>
          </a:p>
          <a:p>
            <a:pPr algn="just" defTabSz="914400"/>
            <a:r>
              <a:rPr lang="es-MX" sz="2000" b="1" dirty="0" smtClean="0">
                <a:solidFill>
                  <a:schemeClr val="tx2">
                    <a:lumMod val="90000"/>
                    <a:lumOff val="10000"/>
                  </a:schemeClr>
                </a:solidFill>
              </a:rPr>
              <a:t>fórmula para el cálculo del índice (según uso que se dará),</a:t>
            </a:r>
          </a:p>
          <a:p>
            <a:pPr algn="just" defTabSz="914400"/>
            <a:r>
              <a:rPr lang="es-MX" sz="2000" b="1" dirty="0" smtClean="0">
                <a:solidFill>
                  <a:schemeClr val="tx2">
                    <a:lumMod val="90000"/>
                    <a:lumOff val="10000"/>
                  </a:schemeClr>
                </a:solidFill>
              </a:rPr>
              <a:t>ponderaciones o pesos de los artículos (importancia relativa en el presupuesto),   </a:t>
            </a:r>
          </a:p>
          <a:p>
            <a:pPr algn="just" defTabSz="914400"/>
            <a:r>
              <a:rPr lang="es-MX" sz="2000" b="1" dirty="0" smtClean="0">
                <a:solidFill>
                  <a:schemeClr val="tx2">
                    <a:lumMod val="90000"/>
                    <a:lumOff val="10000"/>
                  </a:schemeClr>
                </a:solidFill>
              </a:rPr>
              <a:t>procedimiento de recolección (artículos  y cantidades),</a:t>
            </a:r>
          </a:p>
          <a:p>
            <a:pPr algn="just" defTabSz="914400"/>
            <a:r>
              <a:rPr lang="es-MX" sz="2000" b="1" dirty="0" smtClean="0">
                <a:solidFill>
                  <a:schemeClr val="tx2">
                    <a:lumMod val="90000"/>
                    <a:lumOff val="10000"/>
                  </a:schemeClr>
                </a:solidFill>
              </a:rPr>
              <a:t>cambios de calidad y productos nuevos</a:t>
            </a:r>
            <a:endParaRPr lang="es-ES" sz="2000" b="1" dirty="0">
              <a:solidFill>
                <a:schemeClr val="tx2">
                  <a:lumMod val="90000"/>
                  <a:lumOff val="10000"/>
                </a:schemeClr>
              </a:solidFill>
            </a:endParaRPr>
          </a:p>
        </p:txBody>
      </p:sp>
      <p:sp>
        <p:nvSpPr>
          <p:cNvPr id="4" name="1 Título"/>
          <p:cNvSpPr>
            <a:spLocks noGrp="1"/>
          </p:cNvSpPr>
          <p:nvPr>
            <p:ph type="title"/>
          </p:nvPr>
        </p:nvSpPr>
        <p:spPr/>
        <p:txBody>
          <a:bodyPr>
            <a:normAutofit/>
          </a:bodyPr>
          <a:lstStyle/>
          <a:p>
            <a:pPr algn="r"/>
            <a:r>
              <a:rPr lang="es-MX" b="1" dirty="0" smtClean="0"/>
              <a:t>Los números relativos</a:t>
            </a:r>
            <a:endParaRPr lang="es-E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971430" y="1417638"/>
            <a:ext cx="10249139" cy="4572000"/>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92500" lnSpcReduction="10000"/>
          </a:bodyPr>
          <a:lstStyle/>
          <a:p>
            <a:pPr algn="just" defTabSz="914400"/>
            <a:r>
              <a:rPr lang="es-MX" sz="1900" b="1" dirty="0" smtClean="0">
                <a:solidFill>
                  <a:srgbClr val="C00000"/>
                </a:solidFill>
              </a:rPr>
              <a:t>Usos de índices de precios: </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Indica la evolución de los precios  para un conjunto de productos. Refleja la variación en el poder adquisitivo de la moneda (colón, dólar </a:t>
            </a:r>
            <a:r>
              <a:rPr lang="es-MX" sz="1900" b="1" dirty="0" err="1" smtClean="0">
                <a:solidFill>
                  <a:schemeClr val="tx2">
                    <a:lumMod val="90000"/>
                    <a:lumOff val="10000"/>
                  </a:schemeClr>
                </a:solidFill>
              </a:rPr>
              <a:t>etc</a:t>
            </a:r>
            <a:r>
              <a:rPr lang="es-MX" sz="1900" b="1" dirty="0" smtClean="0">
                <a:solidFill>
                  <a:schemeClr val="tx2">
                    <a:lumMod val="90000"/>
                    <a:lumOff val="10000"/>
                  </a:schemeClr>
                </a:solidFill>
              </a:rPr>
              <a:t>). </a:t>
            </a:r>
          </a:p>
          <a:p>
            <a:pPr algn="just" defTabSz="914400">
              <a:buNone/>
            </a:pPr>
            <a:endParaRPr lang="es-MX" sz="1900" b="1" dirty="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Cuando se tienen valores de una serie expresados en una cierta moneda que ha sufrido cambios en su poder adquisitivo, es difícil comparar o sacar conclusiones acerca de su comportamiento, por lo que se deflacta la serie para remover el efecto del cambio en los precios y expresarla en Valores reales.</a:t>
            </a:r>
          </a:p>
          <a:p>
            <a:pPr algn="just" defTabSz="914400">
              <a:buNone/>
            </a:pPr>
            <a:endParaRPr lang="es-MX" sz="1900" b="1" dirty="0">
              <a:solidFill>
                <a:schemeClr val="tx2">
                  <a:lumMod val="90000"/>
                  <a:lumOff val="10000"/>
                </a:schemeClr>
              </a:solidFill>
            </a:endParaRPr>
          </a:p>
          <a:p>
            <a:pPr algn="just" defTabSz="914400"/>
            <a:r>
              <a:rPr lang="es-MX" sz="1900" b="1" dirty="0" smtClean="0">
                <a:solidFill>
                  <a:schemeClr val="tx2">
                    <a:lumMod val="90000"/>
                    <a:lumOff val="10000"/>
                  </a:schemeClr>
                </a:solidFill>
              </a:rPr>
              <a:t>Para deflactar se toma las cifras de una serie indicadas en colones de los años en consideración (Valores nominales) y se divide entre los índices de precios de esos años, obteniendo una nueva serie expresada en colones con el poder adquisitivo del año base del índice.</a:t>
            </a:r>
          </a:p>
          <a:p>
            <a:pPr algn="ctr" defTabSz="914400">
              <a:buNone/>
            </a:pPr>
            <a:r>
              <a:rPr lang="es-MX" sz="1900" b="1" dirty="0" smtClean="0">
                <a:solidFill>
                  <a:schemeClr val="tx2">
                    <a:lumMod val="90000"/>
                    <a:lumOff val="10000"/>
                  </a:schemeClr>
                </a:solidFill>
              </a:rPr>
              <a:t>	Valor real en colones del año base= </a:t>
            </a:r>
          </a:p>
          <a:p>
            <a:pPr algn="ctr" defTabSz="914400">
              <a:buNone/>
            </a:pPr>
            <a:r>
              <a:rPr lang="es-MX" sz="1900" b="1" dirty="0" smtClean="0">
                <a:solidFill>
                  <a:schemeClr val="tx2">
                    <a:lumMod val="90000"/>
                    <a:lumOff val="10000"/>
                  </a:schemeClr>
                </a:solidFill>
              </a:rPr>
              <a:t>valor nominal del año Z/Índice de precios del año Z* 100</a:t>
            </a:r>
          </a:p>
          <a:p>
            <a:pPr algn="ctr" defTabSz="914400">
              <a:buNone/>
            </a:pPr>
            <a:endParaRPr lang="es-ES" sz="1900" b="1" dirty="0">
              <a:solidFill>
                <a:schemeClr val="tx2">
                  <a:lumMod val="90000"/>
                  <a:lumOff val="10000"/>
                </a:schemeClr>
              </a:solidFill>
            </a:endParaRPr>
          </a:p>
        </p:txBody>
      </p:sp>
      <p:sp>
        <p:nvSpPr>
          <p:cNvPr id="4" name="1 Título"/>
          <p:cNvSpPr>
            <a:spLocks noGrp="1"/>
          </p:cNvSpPr>
          <p:nvPr>
            <p:ph type="title"/>
          </p:nvPr>
        </p:nvSpPr>
        <p:spPr/>
        <p:txBody>
          <a:bodyPr>
            <a:normAutofit/>
          </a:bodyPr>
          <a:lstStyle/>
          <a:p>
            <a:pPr algn="r"/>
            <a:r>
              <a:rPr lang="es-MX" b="1" dirty="0" smtClean="0"/>
              <a:t>Los números relativos</a:t>
            </a:r>
            <a:endParaRPr lang="es-ES" b="1"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p:txBody>
          <a:bodyPr>
            <a:normAutofit/>
          </a:bodyPr>
          <a:lstStyle/>
          <a:p>
            <a:pPr algn="r"/>
            <a:r>
              <a:rPr lang="es-MX" b="1" dirty="0" smtClean="0"/>
              <a:t>Los números relativos</a:t>
            </a:r>
            <a:endParaRPr lang="es-ES" b="1" dirty="0"/>
          </a:p>
        </p:txBody>
      </p:sp>
      <p:sp>
        <p:nvSpPr>
          <p:cNvPr id="5" name="4 Marcador de contenido"/>
          <p:cNvSpPr>
            <a:spLocks noGrp="1"/>
          </p:cNvSpPr>
          <p:nvPr>
            <p:ph sz="quarter" idx="1"/>
          </p:nvPr>
        </p:nvSpPr>
        <p:spPr>
          <a:xfrm>
            <a:off x="431371" y="1268760"/>
            <a:ext cx="11151029" cy="5328592"/>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92500"/>
          </a:bodyPr>
          <a:lstStyle/>
          <a:p>
            <a:pPr algn="just" defTabSz="914400">
              <a:buFont typeface="Arial"/>
              <a:buNone/>
            </a:pPr>
            <a:r>
              <a:rPr lang="es-MX" sz="1900" b="1" dirty="0" smtClean="0">
                <a:solidFill>
                  <a:srgbClr val="C00000"/>
                </a:solidFill>
              </a:rPr>
              <a:t>Deflactar precios</a:t>
            </a:r>
          </a:p>
          <a:p>
            <a:pPr algn="just" defTabSz="914400">
              <a:buFont typeface="Arial"/>
              <a:buNone/>
            </a:pPr>
            <a:endParaRPr lang="es-MX" sz="1900" b="1" dirty="0" smtClean="0">
              <a:solidFill>
                <a:srgbClr val="C00000"/>
              </a:solidFill>
            </a:endParaRPr>
          </a:p>
          <a:p>
            <a:pPr algn="just" defTabSz="914400">
              <a:buFont typeface="Arial"/>
              <a:buNone/>
            </a:pPr>
            <a:r>
              <a:rPr lang="es-MX" sz="1900" b="1" dirty="0" smtClean="0">
                <a:solidFill>
                  <a:schemeClr val="tx2">
                    <a:lumMod val="90000"/>
                    <a:lumOff val="10000"/>
                  </a:schemeClr>
                </a:solidFill>
              </a:rPr>
              <a:t>Ejemplo: Si el salario mensual de un operario de la industria era de $540 en enero de 1991 y de  $600 en abril de 1994. Queremos deflactar $600.</a:t>
            </a:r>
          </a:p>
          <a:p>
            <a:pPr algn="just" defTabSz="914400">
              <a:buFont typeface="Arial"/>
              <a:buNone/>
            </a:pPr>
            <a:endParaRPr lang="es-MX" sz="1900" b="1" dirty="0" smtClean="0">
              <a:solidFill>
                <a:schemeClr val="tx2">
                  <a:lumMod val="90000"/>
                  <a:lumOff val="10000"/>
                </a:schemeClr>
              </a:solidFill>
            </a:endParaRPr>
          </a:p>
          <a:p>
            <a:pPr algn="just" defTabSz="914400">
              <a:buFont typeface="Arial"/>
              <a:buNone/>
            </a:pPr>
            <a:r>
              <a:rPr lang="es-MX" sz="1900" b="1" dirty="0" smtClean="0">
                <a:solidFill>
                  <a:schemeClr val="tx2">
                    <a:lumMod val="90000"/>
                    <a:lumOff val="10000"/>
                  </a:schemeClr>
                </a:solidFill>
              </a:rPr>
              <a:t>El número índice del mes al que se quiere llevar este monto: IPC de enero de 1991, base 1988=100.</a:t>
            </a:r>
          </a:p>
          <a:p>
            <a:pPr algn="just" defTabSz="914400">
              <a:buFont typeface="Arial"/>
              <a:buNone/>
            </a:pPr>
            <a:r>
              <a:rPr lang="es-MX" sz="1900" b="1" dirty="0" smtClean="0">
                <a:solidFill>
                  <a:schemeClr val="tx2">
                    <a:lumMod val="90000"/>
                    <a:lumOff val="10000"/>
                  </a:schemeClr>
                </a:solidFill>
              </a:rPr>
              <a:t>El número índice del mes en el que se encuentra expresado originalmente este monto: IPC abril de 1994, base 1988=100.</a:t>
            </a:r>
          </a:p>
          <a:p>
            <a:pPr algn="just" defTabSz="914400">
              <a:buFont typeface="Arial"/>
              <a:buNone/>
            </a:pPr>
            <a:endParaRPr lang="es-MX" sz="1900" b="1" dirty="0" smtClean="0">
              <a:solidFill>
                <a:schemeClr val="tx2">
                  <a:lumMod val="90000"/>
                  <a:lumOff val="10000"/>
                </a:schemeClr>
              </a:solidFill>
            </a:endParaRPr>
          </a:p>
          <a:p>
            <a:pPr algn="just" defTabSz="914400"/>
            <a:r>
              <a:rPr lang="es-MX" sz="1900" b="1" dirty="0" smtClean="0">
                <a:solidFill>
                  <a:schemeClr val="tx2">
                    <a:lumMod val="90000"/>
                    <a:lumOff val="10000"/>
                  </a:schemeClr>
                </a:solidFill>
              </a:rPr>
              <a:t>La fórmula es: $600*(IPC Enero1991)/ IPC Abril 1994 = (600*141.703,9 )/306.980,6 = </a:t>
            </a:r>
          </a:p>
          <a:p>
            <a:pPr algn="just" defTabSz="914400">
              <a:buFont typeface="Arial"/>
              <a:buNone/>
            </a:pPr>
            <a:r>
              <a:rPr lang="es-MX" sz="1900" b="1" dirty="0" smtClean="0">
                <a:solidFill>
                  <a:schemeClr val="tx2">
                    <a:lumMod val="90000"/>
                    <a:lumOff val="10000"/>
                  </a:schemeClr>
                </a:solidFill>
              </a:rPr>
              <a:t>      = $ 276,9</a:t>
            </a:r>
          </a:p>
          <a:p>
            <a:pPr algn="just" defTabSz="914400">
              <a:buFont typeface="Arial"/>
              <a:buNone/>
            </a:pPr>
            <a:r>
              <a:rPr lang="es-MX" sz="1900" b="1" dirty="0" smtClean="0">
                <a:solidFill>
                  <a:schemeClr val="tx2">
                    <a:lumMod val="90000"/>
                    <a:lumOff val="10000"/>
                  </a:schemeClr>
                </a:solidFill>
              </a:rPr>
              <a:t>Con este cálculo, la capacidad de compra de ambos salarios se vuelve comparable. El resultado muestra que, entre enero de 1991 y abril de 1994, el poder adquisitivo del salario de un operario de la industria se redujo de $540 a $276,9. En otros términos, con el salario de $600 en 1994, este operario puede adquirir un 49 % menos de lo que podía adquirir con su salario de $ 540 en 1991. </a:t>
            </a:r>
          </a:p>
          <a:p>
            <a:pPr algn="just" defTabSz="914400">
              <a:buFont typeface="Arial"/>
              <a:buNone/>
            </a:pPr>
            <a:r>
              <a:rPr lang="es-MX" sz="1900" b="1" dirty="0" smtClean="0">
                <a:solidFill>
                  <a:schemeClr val="tx2">
                    <a:lumMod val="90000"/>
                    <a:lumOff val="10000"/>
                  </a:schemeClr>
                </a:solidFill>
              </a:rPr>
              <a:t>(276,9-540)/540)= -0,488</a:t>
            </a:r>
            <a:endParaRPr lang="es-ES" sz="1900" b="1" dirty="0">
              <a:solidFill>
                <a:schemeClr val="tx2">
                  <a:lumMod val="90000"/>
                  <a:lumOff val="10000"/>
                </a:schemeClr>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341784"/>
            <a:ext cx="12192000" cy="1143000"/>
          </a:xfrm>
        </p:spPr>
        <p:txBody>
          <a:bodyPr>
            <a:normAutofit/>
          </a:bodyPr>
          <a:lstStyle/>
          <a:p>
            <a:r>
              <a:rPr lang="es-CR" sz="3600" b="1" dirty="0" smtClean="0">
                <a:solidFill>
                  <a:schemeClr val="bg1"/>
                </a:solidFill>
                <a:latin typeface="Arial" panose="020B0604020202020204" pitchFamily="34" charset="0"/>
                <a:cs typeface="Arial" panose="020B0604020202020204" pitchFamily="34" charset="0"/>
              </a:rPr>
              <a:t>Muchas gracias…</a:t>
            </a:r>
            <a:endParaRPr lang="es-CR" sz="3600" b="1" dirty="0">
              <a:solidFill>
                <a:schemeClr val="bg1"/>
              </a:solidFill>
              <a:latin typeface="Arial" panose="020B0604020202020204" pitchFamily="34" charset="0"/>
              <a:cs typeface="Arial" panose="020B0604020202020204" pitchFamily="34" charset="0"/>
            </a:endParaRPr>
          </a:p>
        </p:txBody>
      </p:sp>
      <p:sp>
        <p:nvSpPr>
          <p:cNvPr id="4" name="3 CuadroTexto"/>
          <p:cNvSpPr txBox="1"/>
          <p:nvPr/>
        </p:nvSpPr>
        <p:spPr>
          <a:xfrm>
            <a:off x="3143672" y="2132856"/>
            <a:ext cx="6552728" cy="3277820"/>
          </a:xfrm>
          <a:prstGeom prst="rect">
            <a:avLst/>
          </a:prstGeom>
          <a:noFill/>
        </p:spPr>
        <p:txBody>
          <a:bodyPr wrap="square" rtlCol="0">
            <a:spAutoFit/>
          </a:bodyPr>
          <a:lstStyle/>
          <a:p>
            <a:r>
              <a:rPr lang="es-CR" sz="2300" dirty="0" smtClean="0">
                <a:solidFill>
                  <a:schemeClr val="bg1"/>
                </a:solidFill>
                <a:latin typeface="Arial"/>
                <a:cs typeface="Arial"/>
              </a:rPr>
              <a:t>Licenciada</a:t>
            </a:r>
          </a:p>
          <a:p>
            <a:r>
              <a:rPr lang="es-CR" sz="2300" dirty="0" smtClean="0">
                <a:solidFill>
                  <a:schemeClr val="bg1"/>
                </a:solidFill>
                <a:latin typeface="Arial"/>
                <a:cs typeface="Arial"/>
              </a:rPr>
              <a:t>Arlyne Alfaro Araya</a:t>
            </a:r>
          </a:p>
          <a:p>
            <a:endParaRPr lang="es-CR" sz="2300" dirty="0" smtClean="0">
              <a:solidFill>
                <a:schemeClr val="bg1"/>
              </a:solidFill>
              <a:latin typeface="Arial"/>
              <a:cs typeface="Arial"/>
            </a:endParaRPr>
          </a:p>
          <a:p>
            <a:r>
              <a:rPr lang="es-CR" sz="2300" dirty="0" smtClean="0">
                <a:solidFill>
                  <a:schemeClr val="bg1"/>
                </a:solidFill>
                <a:latin typeface="Arial"/>
                <a:cs typeface="Arial"/>
              </a:rPr>
              <a:t>Tutora de Estadística, Cátedra de Estadística</a:t>
            </a:r>
          </a:p>
          <a:p>
            <a:endParaRPr lang="es-CR" sz="2300" dirty="0" smtClean="0">
              <a:solidFill>
                <a:schemeClr val="bg1"/>
              </a:solidFill>
              <a:latin typeface="Arial"/>
              <a:cs typeface="Arial"/>
            </a:endParaRPr>
          </a:p>
          <a:p>
            <a:r>
              <a:rPr lang="es-CR" sz="2300" b="1" dirty="0" smtClean="0">
                <a:solidFill>
                  <a:schemeClr val="bg1"/>
                </a:solidFill>
                <a:latin typeface="Arial"/>
                <a:cs typeface="Arial"/>
              </a:rPr>
              <a:t>Escuela de Ciencias </a:t>
            </a:r>
            <a:r>
              <a:rPr lang="es-CR" sz="2300" b="1" dirty="0">
                <a:solidFill>
                  <a:schemeClr val="bg1"/>
                </a:solidFill>
                <a:latin typeface="Arial"/>
                <a:cs typeface="Arial"/>
              </a:rPr>
              <a:t>de la administración, ECA</a:t>
            </a:r>
          </a:p>
          <a:p>
            <a:pPr algn="ctr"/>
            <a:r>
              <a:rPr lang="es-CR" sz="2300" b="1" dirty="0" smtClean="0">
                <a:solidFill>
                  <a:schemeClr val="bg1"/>
                </a:solidFill>
                <a:latin typeface="Arial"/>
                <a:cs typeface="Arial"/>
              </a:rPr>
              <a:t>UNED</a:t>
            </a:r>
            <a:endParaRPr lang="es-CR" sz="2300" b="1" dirty="0">
              <a:solidFill>
                <a:schemeClr val="bg1"/>
              </a:solidFill>
              <a:latin typeface="Arial"/>
              <a:cs typeface="Arial"/>
            </a:endParaRPr>
          </a:p>
          <a:p>
            <a:endParaRPr lang="es-CR" sz="2300" dirty="0">
              <a:solidFill>
                <a:schemeClr val="bg1"/>
              </a:solidFill>
              <a:latin typeface="Arial"/>
              <a:cs typeface="Arial"/>
            </a:endParaRPr>
          </a:p>
        </p:txBody>
      </p:sp>
    </p:spTree>
    <p:extLst>
      <p:ext uri="{BB962C8B-B14F-4D97-AF65-F5344CB8AC3E}">
        <p14:creationId xmlns:p14="http://schemas.microsoft.com/office/powerpoint/2010/main" val="2062617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815413" y="1556792"/>
            <a:ext cx="10747243" cy="4896544"/>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85000" lnSpcReduction="20000"/>
          </a:bodyPr>
          <a:lstStyle/>
          <a:p>
            <a:pPr algn="ctr" defTabSz="914400">
              <a:lnSpc>
                <a:spcPct val="110000"/>
              </a:lnSpc>
              <a:buNone/>
            </a:pPr>
            <a:r>
              <a:rPr lang="es-MX" sz="2600" b="1" dirty="0" smtClean="0">
                <a:solidFill>
                  <a:srgbClr val="C00000"/>
                </a:solidFill>
              </a:rPr>
              <a:t>Proporción</a:t>
            </a:r>
          </a:p>
          <a:p>
            <a:pPr algn="ctr" defTabSz="914400">
              <a:lnSpc>
                <a:spcPct val="110000"/>
              </a:lnSpc>
              <a:buNone/>
            </a:pPr>
            <a:endParaRPr lang="es-MX" sz="2600" b="1" dirty="0" smtClean="0">
              <a:solidFill>
                <a:srgbClr val="C00000"/>
              </a:solidFill>
            </a:endParaRPr>
          </a:p>
          <a:p>
            <a:pPr algn="just" defTabSz="914400">
              <a:lnSpc>
                <a:spcPct val="110000"/>
              </a:lnSpc>
              <a:buNone/>
            </a:pPr>
            <a:r>
              <a:rPr lang="es-MX" sz="2200" b="1" dirty="0" smtClean="0">
                <a:solidFill>
                  <a:schemeClr val="tx2">
                    <a:lumMod val="90000"/>
                    <a:lumOff val="10000"/>
                  </a:schemeClr>
                </a:solidFill>
              </a:rPr>
              <a:t> Es una razón pero relaciona dos números del mismo universo y relaciona una parte con el todo.</a:t>
            </a:r>
          </a:p>
          <a:p>
            <a:pPr algn="just" defTabSz="914400">
              <a:lnSpc>
                <a:spcPct val="110000"/>
              </a:lnSpc>
              <a:buNone/>
            </a:pPr>
            <a:endParaRPr lang="es-MX" sz="2200" b="1" dirty="0" smtClean="0">
              <a:solidFill>
                <a:schemeClr val="tx2">
                  <a:lumMod val="90000"/>
                  <a:lumOff val="10000"/>
                </a:schemeClr>
              </a:solidFill>
            </a:endParaRPr>
          </a:p>
          <a:p>
            <a:pPr algn="just" defTabSz="914400">
              <a:lnSpc>
                <a:spcPct val="110000"/>
              </a:lnSpc>
              <a:buFont typeface="Arial"/>
              <a:buNone/>
            </a:pPr>
            <a:r>
              <a:rPr lang="es-MX" sz="2200" b="1" dirty="0" smtClean="0">
                <a:solidFill>
                  <a:schemeClr val="tx2">
                    <a:lumMod val="90000"/>
                    <a:lumOff val="10000"/>
                  </a:schemeClr>
                </a:solidFill>
              </a:rPr>
              <a:t> Sea A=450 la cantidad de hombres y sea B=150 la cantidad de mujeres, entonces C=600 total de hombres y mujeres.</a:t>
            </a:r>
          </a:p>
          <a:p>
            <a:pPr algn="just" defTabSz="914400">
              <a:lnSpc>
                <a:spcPct val="110000"/>
              </a:lnSpc>
              <a:buFont typeface="Arial"/>
              <a:buNone/>
            </a:pPr>
            <a:r>
              <a:rPr lang="es-MX" sz="2200" b="1" dirty="0" smtClean="0">
                <a:solidFill>
                  <a:schemeClr val="tx2">
                    <a:lumMod val="90000"/>
                    <a:lumOff val="10000"/>
                  </a:schemeClr>
                </a:solidFill>
              </a:rPr>
              <a:t>			A/(A+B)= A/C = 450/600 = ¾= 0,75 , varía entre 0 y 1.</a:t>
            </a:r>
          </a:p>
          <a:p>
            <a:pPr algn="just" defTabSz="914400">
              <a:lnSpc>
                <a:spcPct val="110000"/>
              </a:lnSpc>
              <a:buFont typeface="Arial"/>
              <a:buNone/>
            </a:pPr>
            <a:endParaRPr lang="es-MX" sz="2200" b="1" dirty="0" smtClean="0">
              <a:solidFill>
                <a:schemeClr val="tx2">
                  <a:lumMod val="90000"/>
                  <a:lumOff val="10000"/>
                </a:schemeClr>
              </a:solidFill>
            </a:endParaRPr>
          </a:p>
          <a:p>
            <a:pPr algn="just" defTabSz="914400">
              <a:lnSpc>
                <a:spcPct val="110000"/>
              </a:lnSpc>
              <a:buFont typeface="Arial"/>
              <a:buNone/>
            </a:pPr>
            <a:r>
              <a:rPr lang="es-MX" sz="2200" b="1" dirty="0" smtClean="0">
                <a:solidFill>
                  <a:schemeClr val="tx2">
                    <a:lumMod val="90000"/>
                    <a:lumOff val="10000"/>
                  </a:schemeClr>
                </a:solidFill>
              </a:rPr>
              <a:t>Amplificación para facilitar la interpretación multiplicando con 100 o 1000 </a:t>
            </a:r>
            <a:r>
              <a:rPr lang="es-MX" sz="2200" b="1" dirty="0" err="1" smtClean="0">
                <a:solidFill>
                  <a:schemeClr val="tx2">
                    <a:lumMod val="90000"/>
                    <a:lumOff val="10000"/>
                  </a:schemeClr>
                </a:solidFill>
              </a:rPr>
              <a:t>etc</a:t>
            </a:r>
            <a:r>
              <a:rPr lang="es-MX" sz="2200" b="1" dirty="0" smtClean="0">
                <a:solidFill>
                  <a:schemeClr val="tx2">
                    <a:lumMod val="90000"/>
                    <a:lumOff val="10000"/>
                  </a:schemeClr>
                </a:solidFill>
              </a:rPr>
              <a:t>,  según sea el caso </a:t>
            </a:r>
          </a:p>
          <a:p>
            <a:pPr algn="just" defTabSz="914400">
              <a:lnSpc>
                <a:spcPct val="110000"/>
              </a:lnSpc>
              <a:buFont typeface="Arial"/>
              <a:buNone/>
            </a:pPr>
            <a:r>
              <a:rPr lang="es-MX" sz="2200" b="1" dirty="0" smtClean="0">
                <a:solidFill>
                  <a:schemeClr val="tx2">
                    <a:lumMod val="90000"/>
                    <a:lumOff val="10000"/>
                  </a:schemeClr>
                </a:solidFill>
              </a:rPr>
              <a:t> 	0,75*100= 75% , de los estudiantes el  75% son hombres.</a:t>
            </a:r>
          </a:p>
          <a:p>
            <a:pPr algn="just" defTabSz="914400">
              <a:lnSpc>
                <a:spcPct val="110000"/>
              </a:lnSpc>
              <a:buFont typeface="Arial"/>
              <a:buNone/>
            </a:pPr>
            <a:endParaRPr lang="es-MX" sz="2200" b="1" dirty="0" smtClean="0">
              <a:solidFill>
                <a:schemeClr val="tx2">
                  <a:lumMod val="90000"/>
                  <a:lumOff val="10000"/>
                </a:schemeClr>
              </a:solidFill>
            </a:endParaRPr>
          </a:p>
          <a:p>
            <a:pPr algn="just" defTabSz="914400">
              <a:lnSpc>
                <a:spcPct val="110000"/>
              </a:lnSpc>
              <a:buFont typeface="Arial"/>
              <a:buNone/>
            </a:pPr>
            <a:r>
              <a:rPr lang="es-MX" sz="2200" b="1" dirty="0" smtClean="0">
                <a:solidFill>
                  <a:schemeClr val="tx2">
                    <a:lumMod val="90000"/>
                    <a:lumOff val="10000"/>
                  </a:schemeClr>
                </a:solidFill>
              </a:rPr>
              <a:t>Índice de masculinidad: hombres/mujeres= 50/25=2, 2 hombres por cada mujer</a:t>
            </a:r>
          </a:p>
          <a:p>
            <a:pPr algn="just" defTabSz="914400">
              <a:lnSpc>
                <a:spcPct val="110000"/>
              </a:lnSpc>
              <a:buFont typeface="Arial"/>
              <a:buNone/>
            </a:pPr>
            <a:r>
              <a:rPr lang="es-MX" sz="2200" b="1" dirty="0" smtClean="0">
                <a:solidFill>
                  <a:schemeClr val="tx2">
                    <a:lumMod val="90000"/>
                    <a:lumOff val="10000"/>
                  </a:schemeClr>
                </a:solidFill>
              </a:rPr>
              <a:t>2*100=200,  se expresa 200 hombres por cada 100 mujeres.</a:t>
            </a:r>
            <a:endParaRPr lang="es-ES" sz="2200" b="1" dirty="0" smtClean="0">
              <a:solidFill>
                <a:schemeClr val="tx2">
                  <a:lumMod val="90000"/>
                  <a:lumOff val="10000"/>
                </a:schemeClr>
              </a:solidFill>
            </a:endParaRPr>
          </a:p>
          <a:p>
            <a:pPr algn="just" defTabSz="914400">
              <a:lnSpc>
                <a:spcPct val="110000"/>
              </a:lnSpc>
              <a:buFont typeface="Arial"/>
              <a:buNone/>
            </a:pPr>
            <a:endParaRPr lang="es-MX" sz="2200" b="1" dirty="0" smtClean="0">
              <a:solidFill>
                <a:schemeClr val="tx2">
                  <a:lumMod val="90000"/>
                  <a:lumOff val="10000"/>
                </a:schemeClr>
              </a:solidFill>
            </a:endParaRPr>
          </a:p>
          <a:p>
            <a:pPr algn="just" defTabSz="914400">
              <a:lnSpc>
                <a:spcPct val="110000"/>
              </a:lnSpc>
              <a:buFont typeface="Arial"/>
              <a:buNone/>
            </a:pPr>
            <a:endParaRPr lang="es-MX" sz="2200" b="1" dirty="0" smtClean="0">
              <a:solidFill>
                <a:schemeClr val="tx2">
                  <a:lumMod val="90000"/>
                  <a:lumOff val="10000"/>
                </a:schemeClr>
              </a:solidFill>
            </a:endParaRPr>
          </a:p>
          <a:p>
            <a:pPr algn="just" defTabSz="914400">
              <a:lnSpc>
                <a:spcPct val="110000"/>
              </a:lnSpc>
              <a:buFont typeface="Arial"/>
              <a:buNone/>
            </a:pPr>
            <a:endParaRPr lang="es-ES" sz="2200" b="1" dirty="0">
              <a:solidFill>
                <a:schemeClr val="tx2">
                  <a:lumMod val="90000"/>
                  <a:lumOff val="10000"/>
                </a:schemeClr>
              </a:solidFill>
            </a:endParaRPr>
          </a:p>
        </p:txBody>
      </p:sp>
    </p:spTree>
    <p:extLst>
      <p:ext uri="{BB962C8B-B14F-4D97-AF65-F5344CB8AC3E}">
        <p14:creationId xmlns:p14="http://schemas.microsoft.com/office/powerpoint/2010/main" val="1925184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51384" y="0"/>
            <a:ext cx="10972800" cy="1143000"/>
          </a:xfrm>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815413" y="1124744"/>
            <a:ext cx="10747243" cy="5328592"/>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p>
            <a:pPr algn="ctr" defTabSz="914400">
              <a:lnSpc>
                <a:spcPct val="110000"/>
              </a:lnSpc>
              <a:buFont typeface="Arial"/>
              <a:buNone/>
            </a:pPr>
            <a:r>
              <a:rPr lang="es-MX" sz="2200" b="1" dirty="0" smtClean="0">
                <a:solidFill>
                  <a:srgbClr val="C00000"/>
                </a:solidFill>
              </a:rPr>
              <a:t>Importancia de la base en la razón o proporción</a:t>
            </a:r>
          </a:p>
          <a:p>
            <a:pPr defTabSz="914400">
              <a:lnSpc>
                <a:spcPct val="110000"/>
              </a:lnSpc>
              <a:buFont typeface="Arial"/>
              <a:buNone/>
            </a:pPr>
            <a:endParaRPr lang="es-MX" sz="1800" b="1" dirty="0" smtClean="0">
              <a:solidFill>
                <a:schemeClr val="tx2">
                  <a:lumMod val="90000"/>
                  <a:lumOff val="10000"/>
                </a:schemeClr>
              </a:solidFill>
            </a:endParaRPr>
          </a:p>
          <a:p>
            <a:pPr defTabSz="914400">
              <a:lnSpc>
                <a:spcPct val="110000"/>
              </a:lnSpc>
              <a:buFont typeface="Arial"/>
              <a:buNone/>
            </a:pPr>
            <a:r>
              <a:rPr lang="es-MX" sz="1800" b="1" dirty="0" smtClean="0">
                <a:solidFill>
                  <a:schemeClr val="tx2">
                    <a:lumMod val="90000"/>
                    <a:lumOff val="10000"/>
                  </a:schemeClr>
                </a:solidFill>
              </a:rPr>
              <a:t>Ejemplo: pág. 131</a:t>
            </a:r>
          </a:p>
          <a:p>
            <a:pPr defTabSz="914400">
              <a:lnSpc>
                <a:spcPct val="110000"/>
              </a:lnSpc>
              <a:buFont typeface="Arial"/>
              <a:buNone/>
            </a:pPr>
            <a:endParaRPr lang="es-MX" sz="1800" b="1" dirty="0" smtClean="0">
              <a:solidFill>
                <a:schemeClr val="tx2">
                  <a:lumMod val="90000"/>
                  <a:lumOff val="10000"/>
                </a:schemeClr>
              </a:solidFill>
            </a:endParaRPr>
          </a:p>
          <a:p>
            <a:pPr algn="just" defTabSz="914400">
              <a:lnSpc>
                <a:spcPct val="110000"/>
              </a:lnSpc>
              <a:buFont typeface="Arial"/>
              <a:buNone/>
            </a:pPr>
            <a:r>
              <a:rPr lang="es-MX" sz="2000" b="1" dirty="0" smtClean="0">
                <a:solidFill>
                  <a:schemeClr val="tx2">
                    <a:lumMod val="90000"/>
                    <a:lumOff val="10000"/>
                  </a:schemeClr>
                </a:solidFill>
              </a:rPr>
              <a:t>Mujeres regidoras en 1990=157</a:t>
            </a:r>
          </a:p>
          <a:p>
            <a:pPr algn="just" defTabSz="914400">
              <a:lnSpc>
                <a:spcPct val="110000"/>
              </a:lnSpc>
              <a:buFont typeface="Arial"/>
              <a:buNone/>
            </a:pPr>
            <a:r>
              <a:rPr lang="es-MX" sz="2000" b="1" dirty="0" smtClean="0">
                <a:solidFill>
                  <a:schemeClr val="tx2">
                    <a:lumMod val="90000"/>
                    <a:lumOff val="10000"/>
                  </a:schemeClr>
                </a:solidFill>
              </a:rPr>
              <a:t>Mujeres regidoras  2010= 442</a:t>
            </a:r>
          </a:p>
          <a:p>
            <a:pPr algn="just" defTabSz="914400">
              <a:lnSpc>
                <a:spcPct val="110000"/>
              </a:lnSpc>
              <a:buFont typeface="Arial"/>
              <a:buNone/>
            </a:pPr>
            <a:r>
              <a:rPr lang="es-MX" sz="2000" b="1" dirty="0" smtClean="0">
                <a:solidFill>
                  <a:schemeClr val="tx2">
                    <a:lumMod val="90000"/>
                    <a:lumOff val="10000"/>
                  </a:schemeClr>
                </a:solidFill>
              </a:rPr>
              <a:t>Aumento absoluto entre 1990 y 2010 = 285</a:t>
            </a:r>
            <a:endParaRPr lang="es-MX" sz="2200" b="1" dirty="0" smtClean="0">
              <a:solidFill>
                <a:schemeClr val="tx2">
                  <a:lumMod val="90000"/>
                  <a:lumOff val="10000"/>
                </a:schemeClr>
              </a:solidFill>
            </a:endParaRPr>
          </a:p>
          <a:p>
            <a:pPr algn="just" defTabSz="914400">
              <a:lnSpc>
                <a:spcPct val="110000"/>
              </a:lnSpc>
              <a:buFont typeface="Arial"/>
              <a:buNone/>
            </a:pPr>
            <a:endParaRPr lang="es-MX" sz="2200" b="1" dirty="0" smtClean="0">
              <a:solidFill>
                <a:schemeClr val="tx2">
                  <a:lumMod val="90000"/>
                  <a:lumOff val="10000"/>
                </a:schemeClr>
              </a:solidFill>
            </a:endParaRPr>
          </a:p>
          <a:p>
            <a:pPr algn="just" defTabSz="914400">
              <a:lnSpc>
                <a:spcPct val="110000"/>
              </a:lnSpc>
              <a:buFont typeface="Arial"/>
              <a:buNone/>
            </a:pPr>
            <a:r>
              <a:rPr lang="es-MX" sz="2200" b="1" dirty="0" smtClean="0">
                <a:solidFill>
                  <a:schemeClr val="tx2">
                    <a:lumMod val="90000"/>
                    <a:lumOff val="10000"/>
                  </a:schemeClr>
                </a:solidFill>
              </a:rPr>
              <a:t>1. </a:t>
            </a:r>
            <a:r>
              <a:rPr lang="es-MX" sz="2000" b="1" dirty="0" smtClean="0">
                <a:solidFill>
                  <a:schemeClr val="tx2">
                    <a:lumMod val="90000"/>
                    <a:lumOff val="10000"/>
                  </a:schemeClr>
                </a:solidFill>
              </a:rPr>
              <a:t>442/157 *100 = 281%, por cada 100 mujeres regidoras del 1990 hay 281 en el 2010.</a:t>
            </a:r>
          </a:p>
          <a:p>
            <a:pPr algn="just" defTabSz="914400">
              <a:lnSpc>
                <a:spcPct val="110000"/>
              </a:lnSpc>
              <a:buFont typeface="Arial"/>
              <a:buNone/>
            </a:pPr>
            <a:r>
              <a:rPr lang="es-MX" sz="2000" b="1" dirty="0" smtClean="0">
                <a:solidFill>
                  <a:schemeClr val="tx2">
                    <a:lumMod val="90000"/>
                    <a:lumOff val="10000"/>
                  </a:schemeClr>
                </a:solidFill>
              </a:rPr>
              <a:t>2. 285/157 * 100= 181%. El número de mujeres regidoras aumentó un 181% con respecto al 1990. O bien por cada 100 regidoras electas en el  1990 hubo 181 más en el 2010.</a:t>
            </a:r>
          </a:p>
          <a:p>
            <a:pPr algn="just" defTabSz="914400">
              <a:lnSpc>
                <a:spcPct val="110000"/>
              </a:lnSpc>
              <a:buFont typeface="Arial"/>
              <a:buNone/>
            </a:pPr>
            <a:r>
              <a:rPr lang="es-MX" sz="2000" b="1" dirty="0" smtClean="0">
                <a:solidFill>
                  <a:schemeClr val="tx2">
                    <a:lumMod val="90000"/>
                    <a:lumOff val="10000"/>
                  </a:schemeClr>
                </a:solidFill>
              </a:rPr>
              <a:t>3. 157/442 * 100 = 35%,  por cada 100 regidoras  2010 había 35 en el  1990.  </a:t>
            </a:r>
          </a:p>
          <a:p>
            <a:pPr algn="just" defTabSz="914400">
              <a:lnSpc>
                <a:spcPct val="110000"/>
              </a:lnSpc>
              <a:buFont typeface="Arial"/>
              <a:buNone/>
            </a:pPr>
            <a:r>
              <a:rPr lang="es-MX" sz="2000" b="1" dirty="0" smtClean="0">
                <a:solidFill>
                  <a:schemeClr val="tx2">
                    <a:lumMod val="90000"/>
                    <a:lumOff val="10000"/>
                  </a:schemeClr>
                </a:solidFill>
              </a:rPr>
              <a:t>4. 285/442 * 100= 64%. El aumento en el número de regidoras representa un 64% del total de regidoras en 2010. </a:t>
            </a:r>
          </a:p>
          <a:p>
            <a:pPr algn="just" defTabSz="914400">
              <a:lnSpc>
                <a:spcPct val="110000"/>
              </a:lnSpc>
              <a:buFont typeface="Arial"/>
              <a:buNone/>
            </a:pPr>
            <a:endParaRPr lang="es-MX" sz="2200" b="1" dirty="0" smtClean="0">
              <a:solidFill>
                <a:schemeClr val="tx2">
                  <a:lumMod val="90000"/>
                  <a:lumOff val="10000"/>
                </a:schemeClr>
              </a:solidFill>
            </a:endParaRPr>
          </a:p>
          <a:p>
            <a:pPr algn="just" defTabSz="914400">
              <a:lnSpc>
                <a:spcPct val="110000"/>
              </a:lnSpc>
              <a:buFont typeface="Arial"/>
              <a:buNone/>
            </a:pPr>
            <a:endParaRPr lang="es-ES" sz="2200" b="1" dirty="0">
              <a:solidFill>
                <a:schemeClr val="tx2">
                  <a:lumMod val="90000"/>
                  <a:lumOff val="10000"/>
                </a:schemeClr>
              </a:solidFill>
            </a:endParaRPr>
          </a:p>
        </p:txBody>
      </p:sp>
    </p:spTree>
    <p:extLst>
      <p:ext uri="{BB962C8B-B14F-4D97-AF65-F5344CB8AC3E}">
        <p14:creationId xmlns:p14="http://schemas.microsoft.com/office/powerpoint/2010/main" val="3084221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99456" y="0"/>
            <a:ext cx="10363200" cy="1143000"/>
          </a:xfrm>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815413" y="1268760"/>
            <a:ext cx="10747243" cy="5184576"/>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85000" lnSpcReduction="20000"/>
          </a:bodyPr>
          <a:lstStyle/>
          <a:p>
            <a:pPr algn="just" defTabSz="914400">
              <a:lnSpc>
                <a:spcPct val="120000"/>
              </a:lnSpc>
              <a:buNone/>
            </a:pPr>
            <a:r>
              <a:rPr lang="es-MX" sz="2200" b="1" dirty="0" smtClean="0">
                <a:solidFill>
                  <a:schemeClr val="tx2">
                    <a:lumMod val="90000"/>
                    <a:lumOff val="10000"/>
                  </a:schemeClr>
                </a:solidFill>
              </a:rPr>
              <a:t>Ejemplo:</a:t>
            </a:r>
          </a:p>
          <a:p>
            <a:pPr algn="just" defTabSz="914400">
              <a:lnSpc>
                <a:spcPct val="120000"/>
              </a:lnSpc>
              <a:buNone/>
            </a:pPr>
            <a:endParaRPr lang="es-MX" sz="2200" b="1" dirty="0" smtClean="0">
              <a:solidFill>
                <a:schemeClr val="tx2">
                  <a:lumMod val="90000"/>
                  <a:lumOff val="10000"/>
                </a:schemeClr>
              </a:solidFill>
            </a:endParaRPr>
          </a:p>
          <a:p>
            <a:pPr algn="just" defTabSz="914400">
              <a:lnSpc>
                <a:spcPct val="120000"/>
              </a:lnSpc>
              <a:buNone/>
            </a:pPr>
            <a:r>
              <a:rPr lang="es-MX" sz="2200" b="1" dirty="0" smtClean="0">
                <a:solidFill>
                  <a:schemeClr val="tx2">
                    <a:lumMod val="90000"/>
                    <a:lumOff val="10000"/>
                  </a:schemeClr>
                </a:solidFill>
              </a:rPr>
              <a:t> Una universidad aceptó un total de 4.500 estudiantes nuevos para el próximo año lectivo, en lugar de los 4.000 recibidos este año.</a:t>
            </a:r>
          </a:p>
          <a:p>
            <a:pPr algn="just" defTabSz="914400">
              <a:lnSpc>
                <a:spcPct val="120000"/>
              </a:lnSpc>
              <a:buNone/>
            </a:pPr>
            <a:r>
              <a:rPr lang="es-MX" sz="2200" b="1" dirty="0" smtClean="0">
                <a:solidFill>
                  <a:schemeClr val="tx2">
                    <a:lumMod val="90000"/>
                    <a:lumOff val="10000"/>
                  </a:schemeClr>
                </a:solidFill>
              </a:rPr>
              <a:t>Si se quiere saber en qué medida está la universidad respondiendo a las demandas de ingreso el valor absoluto no es suficiente.</a:t>
            </a:r>
          </a:p>
          <a:p>
            <a:pPr algn="just" defTabSz="914400">
              <a:lnSpc>
                <a:spcPct val="120000"/>
              </a:lnSpc>
              <a:buNone/>
            </a:pPr>
            <a:endParaRPr lang="es-MX" sz="2200" b="1" dirty="0" smtClean="0">
              <a:solidFill>
                <a:schemeClr val="tx2">
                  <a:lumMod val="90000"/>
                  <a:lumOff val="10000"/>
                </a:schemeClr>
              </a:solidFill>
            </a:endParaRPr>
          </a:p>
          <a:p>
            <a:pPr algn="just" defTabSz="914400">
              <a:lnSpc>
                <a:spcPct val="120000"/>
              </a:lnSpc>
              <a:buNone/>
            </a:pPr>
            <a:r>
              <a:rPr lang="es-MX" sz="2200" b="1" dirty="0" smtClean="0">
                <a:solidFill>
                  <a:schemeClr val="tx2">
                    <a:lumMod val="90000"/>
                    <a:lumOff val="10000"/>
                  </a:schemeClr>
                </a:solidFill>
              </a:rPr>
              <a:t>Si se sabe que el número de aspirantes fueron 8.000 y 10.000 en cada año, se pude calcular la proporción de admitidos:</a:t>
            </a:r>
          </a:p>
          <a:p>
            <a:pPr algn="just" defTabSz="914400">
              <a:lnSpc>
                <a:spcPct val="120000"/>
              </a:lnSpc>
              <a:buNone/>
            </a:pPr>
            <a:r>
              <a:rPr lang="es-MX" sz="2200" b="1" dirty="0" smtClean="0">
                <a:solidFill>
                  <a:schemeClr val="tx2">
                    <a:lumMod val="90000"/>
                    <a:lumOff val="10000"/>
                  </a:schemeClr>
                </a:solidFill>
              </a:rPr>
              <a:t> </a:t>
            </a:r>
          </a:p>
          <a:p>
            <a:pPr algn="just" defTabSz="914400">
              <a:lnSpc>
                <a:spcPct val="120000"/>
              </a:lnSpc>
              <a:buNone/>
            </a:pPr>
            <a:r>
              <a:rPr lang="es-MX" sz="2200" b="1" dirty="0" smtClean="0">
                <a:solidFill>
                  <a:schemeClr val="tx2">
                    <a:lumMod val="90000"/>
                    <a:lumOff val="10000"/>
                  </a:schemeClr>
                </a:solidFill>
              </a:rPr>
              <a:t>1. 4.000/8.000 * 100 = 50%, se recibieron 50 de cada 100.</a:t>
            </a:r>
          </a:p>
          <a:p>
            <a:pPr algn="just" defTabSz="914400">
              <a:lnSpc>
                <a:spcPct val="120000"/>
              </a:lnSpc>
              <a:buNone/>
            </a:pPr>
            <a:r>
              <a:rPr lang="es-MX" sz="2200" b="1" dirty="0" smtClean="0">
                <a:solidFill>
                  <a:schemeClr val="tx2">
                    <a:lumMod val="90000"/>
                    <a:lumOff val="10000"/>
                  </a:schemeClr>
                </a:solidFill>
              </a:rPr>
              <a:t>2. 4.500/10.000 * 100= 45%, se recibirán 45 de cada 100.</a:t>
            </a:r>
          </a:p>
          <a:p>
            <a:pPr algn="just" defTabSz="914400">
              <a:lnSpc>
                <a:spcPct val="120000"/>
              </a:lnSpc>
              <a:buNone/>
            </a:pPr>
            <a:endParaRPr lang="es-MX" sz="2200" b="1" dirty="0" smtClean="0">
              <a:solidFill>
                <a:schemeClr val="tx2">
                  <a:lumMod val="90000"/>
                  <a:lumOff val="10000"/>
                </a:schemeClr>
              </a:solidFill>
            </a:endParaRPr>
          </a:p>
          <a:p>
            <a:pPr algn="just" defTabSz="914400">
              <a:lnSpc>
                <a:spcPct val="120000"/>
              </a:lnSpc>
              <a:buNone/>
            </a:pPr>
            <a:r>
              <a:rPr lang="es-MX" sz="2200" b="1" dirty="0" smtClean="0">
                <a:solidFill>
                  <a:schemeClr val="tx2">
                    <a:lumMod val="90000"/>
                    <a:lumOff val="10000"/>
                  </a:schemeClr>
                </a:solidFill>
              </a:rPr>
              <a:t>A pesar de que en términos absolutos se están recibiendo 500 estudiantes más, relativamente se reciben un 5% menos </a:t>
            </a:r>
            <a:r>
              <a:rPr lang="es-CR" sz="2200" b="1" dirty="0">
                <a:solidFill>
                  <a:schemeClr val="tx2">
                    <a:lumMod val="90000"/>
                    <a:lumOff val="10000"/>
                  </a:schemeClr>
                </a:solidFill>
              </a:rPr>
              <a:t>con respecto a los aspirantes de cada año</a:t>
            </a:r>
            <a:r>
              <a:rPr lang="es-MX" sz="2200" b="1" dirty="0">
                <a:solidFill>
                  <a:schemeClr val="tx2">
                    <a:lumMod val="90000"/>
                    <a:lumOff val="10000"/>
                  </a:schemeClr>
                </a:solidFill>
              </a:rPr>
              <a:t>.</a:t>
            </a:r>
          </a:p>
          <a:p>
            <a:pPr algn="just" defTabSz="914400">
              <a:lnSpc>
                <a:spcPct val="120000"/>
              </a:lnSpc>
              <a:buNone/>
            </a:pPr>
            <a:endParaRPr lang="es-ES" sz="2200" b="1" dirty="0">
              <a:solidFill>
                <a:schemeClr val="tx2">
                  <a:lumMod val="90000"/>
                  <a:lumOff val="10000"/>
                </a:schemeClr>
              </a:solidFill>
            </a:endParaRPr>
          </a:p>
        </p:txBody>
      </p:sp>
    </p:spTree>
    <p:extLst>
      <p:ext uri="{BB962C8B-B14F-4D97-AF65-F5344CB8AC3E}">
        <p14:creationId xmlns:p14="http://schemas.microsoft.com/office/powerpoint/2010/main" val="2923656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815413" y="1556792"/>
            <a:ext cx="10747243" cy="4896544"/>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algn="just" defTabSz="914400">
              <a:buNone/>
            </a:pPr>
            <a:r>
              <a:rPr lang="es-MX" sz="1900" b="1" dirty="0" smtClean="0">
                <a:solidFill>
                  <a:schemeClr val="tx2">
                    <a:lumMod val="90000"/>
                    <a:lumOff val="10000"/>
                  </a:schemeClr>
                </a:solidFill>
              </a:rPr>
              <a:t>Ejemplo: </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1. Si decimos que el 45% de la población es masculina cuanto sería el total de hombres si el total de la población es de 4.000.000?</a:t>
            </a:r>
          </a:p>
          <a:p>
            <a:pPr algn="just" defTabSz="914400">
              <a:buNone/>
            </a:pPr>
            <a:r>
              <a:rPr lang="es-MX" sz="1900" b="1" dirty="0" smtClean="0">
                <a:solidFill>
                  <a:schemeClr val="tx2">
                    <a:lumMod val="90000"/>
                    <a:lumOff val="10000"/>
                  </a:schemeClr>
                </a:solidFill>
              </a:rPr>
              <a:t>		4.000.000*0,45 = 1.800.000</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2. Cuánto sería el porcentaje y la cantidad de mujeres?</a:t>
            </a:r>
          </a:p>
          <a:p>
            <a:pPr algn="just" defTabSz="914400">
              <a:buNone/>
            </a:pPr>
            <a:r>
              <a:rPr lang="es-MX" sz="1900" b="1" dirty="0" smtClean="0">
                <a:solidFill>
                  <a:schemeClr val="tx2">
                    <a:lumMod val="90000"/>
                    <a:lumOff val="10000"/>
                  </a:schemeClr>
                </a:solidFill>
              </a:rPr>
              <a:t> 		1-0,45 = 0,55</a:t>
            </a:r>
          </a:p>
          <a:p>
            <a:pPr algn="just" defTabSz="914400">
              <a:buNone/>
            </a:pPr>
            <a:r>
              <a:rPr lang="es-MX" sz="1900" b="1" dirty="0" smtClean="0">
                <a:solidFill>
                  <a:schemeClr val="tx2">
                    <a:lumMod val="90000"/>
                    <a:lumOff val="10000"/>
                  </a:schemeClr>
                </a:solidFill>
              </a:rPr>
              <a:t>		4.000.000*0,55= 2.200.000</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3. Si la población urbana es de 3.000.000 y representa un 60% cuánto es la población total.? </a:t>
            </a:r>
          </a:p>
          <a:p>
            <a:pPr algn="just" defTabSz="914400">
              <a:buNone/>
            </a:pPr>
            <a:r>
              <a:rPr lang="es-MX" sz="1900" b="1" dirty="0" smtClean="0">
                <a:solidFill>
                  <a:schemeClr val="tx2">
                    <a:lumMod val="90000"/>
                    <a:lumOff val="10000"/>
                  </a:schemeClr>
                </a:solidFill>
              </a:rPr>
              <a:t>		X*0,60=3.000.000      X=3.000.000/0,60=5.000.000</a:t>
            </a:r>
          </a:p>
          <a:p>
            <a:pPr algn="just" defTabSz="914400">
              <a:buNone/>
            </a:pPr>
            <a:endParaRPr lang="es-MX" sz="1900" b="1" dirty="0" smtClean="0">
              <a:solidFill>
                <a:schemeClr val="tx2">
                  <a:lumMod val="90000"/>
                  <a:lumOff val="10000"/>
                </a:schemeClr>
              </a:solidFill>
            </a:endParaRPr>
          </a:p>
          <a:p>
            <a:pPr algn="just" defTabSz="914400">
              <a:buNone/>
            </a:pPr>
            <a:endParaRPr lang="es-MX" sz="1900" b="1" dirty="0" smtClean="0">
              <a:solidFill>
                <a:schemeClr val="tx2">
                  <a:lumMod val="90000"/>
                  <a:lumOff val="10000"/>
                </a:schemeClr>
              </a:solidFill>
            </a:endParaRPr>
          </a:p>
          <a:p>
            <a:pPr algn="just" defTabSz="914400">
              <a:buNone/>
            </a:pPr>
            <a:endParaRPr lang="es-ES" sz="1900" b="1" dirty="0">
              <a:solidFill>
                <a:schemeClr val="tx2">
                  <a:lumMod val="90000"/>
                  <a:lumOff val="10000"/>
                </a:schemeClr>
              </a:solidFill>
            </a:endParaRPr>
          </a:p>
        </p:txBody>
      </p:sp>
    </p:spTree>
    <p:extLst>
      <p:ext uri="{BB962C8B-B14F-4D97-AF65-F5344CB8AC3E}">
        <p14:creationId xmlns:p14="http://schemas.microsoft.com/office/powerpoint/2010/main" val="3452444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815413" y="1556792"/>
            <a:ext cx="10747243" cy="4896544"/>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algn="just" defTabSz="914400">
              <a:buNone/>
            </a:pPr>
            <a:r>
              <a:rPr lang="es-MX" sz="1900" b="1" dirty="0" smtClean="0">
                <a:solidFill>
                  <a:schemeClr val="tx2">
                    <a:lumMod val="90000"/>
                    <a:lumOff val="10000"/>
                  </a:schemeClr>
                </a:solidFill>
              </a:rPr>
              <a:t>Ejemplo:</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 4. Si hacemos compras en una tienda por 60.000 y tenemos que sumarle el 13% de I.V. cuánto es el total a pagar?</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	60.000*0,13 = 7.800</a:t>
            </a:r>
          </a:p>
          <a:p>
            <a:pPr algn="just" defTabSz="914400">
              <a:buNone/>
            </a:pPr>
            <a:r>
              <a:rPr lang="es-MX" sz="1900" b="1" dirty="0" smtClean="0">
                <a:solidFill>
                  <a:schemeClr val="tx2">
                    <a:lumMod val="90000"/>
                    <a:lumOff val="10000"/>
                  </a:schemeClr>
                </a:solidFill>
              </a:rPr>
              <a:t>	60.000 + 7.800 = 67.800</a:t>
            </a:r>
          </a:p>
          <a:p>
            <a:pPr algn="just" defTabSz="914400">
              <a:buNone/>
            </a:pPr>
            <a:r>
              <a:rPr lang="es-MX" sz="1900" b="1" dirty="0" smtClean="0">
                <a:solidFill>
                  <a:schemeClr val="tx2">
                    <a:lumMod val="90000"/>
                    <a:lumOff val="10000"/>
                  </a:schemeClr>
                </a:solidFill>
              </a:rPr>
              <a:t>Es lo mismo que:</a:t>
            </a:r>
          </a:p>
          <a:p>
            <a:pPr algn="just" defTabSz="914400">
              <a:buNone/>
            </a:pPr>
            <a:r>
              <a:rPr lang="es-MX" sz="1900" b="1" dirty="0" smtClean="0">
                <a:solidFill>
                  <a:schemeClr val="tx2">
                    <a:lumMod val="90000"/>
                    <a:lumOff val="10000"/>
                  </a:schemeClr>
                </a:solidFill>
              </a:rPr>
              <a:t>	60.000*1,13 = 67.800</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5. Si el total pagado es de 75.000 con I.V.I. cuánto es el valor de las compras sin impuesto?</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	75.000/1,13 = 66.372</a:t>
            </a:r>
          </a:p>
          <a:p>
            <a:pPr algn="just" defTabSz="914400">
              <a:buNone/>
            </a:pPr>
            <a:endParaRPr lang="es-MX" sz="1900" b="1" dirty="0" smtClean="0">
              <a:solidFill>
                <a:schemeClr val="tx2">
                  <a:lumMod val="90000"/>
                  <a:lumOff val="10000"/>
                </a:schemeClr>
              </a:solidFill>
            </a:endParaRPr>
          </a:p>
          <a:p>
            <a:pPr algn="just" defTabSz="914400">
              <a:buNone/>
            </a:pPr>
            <a:endParaRPr lang="es-ES" sz="1900" b="1" dirty="0">
              <a:solidFill>
                <a:schemeClr val="tx2">
                  <a:lumMod val="90000"/>
                  <a:lumOff val="10000"/>
                </a:schemeClr>
              </a:solidFill>
            </a:endParaRPr>
          </a:p>
        </p:txBody>
      </p:sp>
    </p:spTree>
    <p:extLst>
      <p:ext uri="{BB962C8B-B14F-4D97-AF65-F5344CB8AC3E}">
        <p14:creationId xmlns:p14="http://schemas.microsoft.com/office/powerpoint/2010/main" val="4092031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815413" y="1556792"/>
            <a:ext cx="10747243" cy="4896544"/>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algn="just" defTabSz="914400">
              <a:buNone/>
            </a:pPr>
            <a:r>
              <a:rPr lang="es-MX" sz="1900" b="1" dirty="0" smtClean="0">
                <a:solidFill>
                  <a:schemeClr val="tx2">
                    <a:lumMod val="90000"/>
                    <a:lumOff val="10000"/>
                  </a:schemeClr>
                </a:solidFill>
              </a:rPr>
              <a:t>Ejemplo: Pág. 133</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 Suponga que el número promedio de visitantes por semana a un parque de diversiones era de 2.000. Al gerente le informan que ese número se ha reducido en un 40%.</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En qué porcentaje debe aumentarse el número semanal de visitantes para obtener de nuevo una visita promedio de 2.000?</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El 40% de 2.000 es 2.000*0,40 = 800, 2.000-800=1.200. Esta es la cantidad de visitantes que actualmente llegan rebajando el 40%.</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800/1.200*100= 66,7% representa el % de visitantes que debe aumentarse.</a:t>
            </a:r>
          </a:p>
          <a:p>
            <a:pPr algn="just" defTabSz="914400">
              <a:buNone/>
            </a:pPr>
            <a:r>
              <a:rPr lang="es-MX" sz="1900" b="1" dirty="0" smtClean="0">
                <a:solidFill>
                  <a:schemeClr val="tx2">
                    <a:lumMod val="90000"/>
                    <a:lumOff val="10000"/>
                  </a:schemeClr>
                </a:solidFill>
              </a:rPr>
              <a:t>1.200*0,667=800</a:t>
            </a:r>
          </a:p>
          <a:p>
            <a:pPr algn="just" defTabSz="914400">
              <a:buNone/>
            </a:pPr>
            <a:r>
              <a:rPr lang="es-MX" sz="1900" b="1" dirty="0" smtClean="0">
                <a:solidFill>
                  <a:schemeClr val="tx2">
                    <a:lumMod val="90000"/>
                    <a:lumOff val="10000"/>
                  </a:schemeClr>
                </a:solidFill>
              </a:rPr>
              <a:t>1.200+ (1.200*0,667)= 1.200+800=2.000.  </a:t>
            </a:r>
          </a:p>
          <a:p>
            <a:pPr algn="just" defTabSz="914400">
              <a:buNone/>
            </a:pPr>
            <a:endParaRPr lang="es-MX" sz="1900" b="1" dirty="0" smtClean="0">
              <a:solidFill>
                <a:schemeClr val="tx2">
                  <a:lumMod val="90000"/>
                  <a:lumOff val="10000"/>
                </a:schemeClr>
              </a:solidFill>
            </a:endParaRPr>
          </a:p>
          <a:p>
            <a:pPr algn="just" defTabSz="914400">
              <a:buNone/>
            </a:pPr>
            <a:endParaRPr lang="es-MX" sz="1900" b="1" dirty="0" smtClean="0">
              <a:solidFill>
                <a:schemeClr val="tx2">
                  <a:lumMod val="90000"/>
                  <a:lumOff val="10000"/>
                </a:schemeClr>
              </a:solidFill>
            </a:endParaRPr>
          </a:p>
          <a:p>
            <a:pPr algn="just" defTabSz="914400">
              <a:buNone/>
            </a:pPr>
            <a:endParaRPr lang="es-ES" sz="1900" b="1" dirty="0">
              <a:solidFill>
                <a:schemeClr val="tx2">
                  <a:lumMod val="90000"/>
                  <a:lumOff val="10000"/>
                </a:schemeClr>
              </a:solidFill>
            </a:endParaRPr>
          </a:p>
        </p:txBody>
      </p:sp>
    </p:spTree>
    <p:extLst>
      <p:ext uri="{BB962C8B-B14F-4D97-AF65-F5344CB8AC3E}">
        <p14:creationId xmlns:p14="http://schemas.microsoft.com/office/powerpoint/2010/main" val="617986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95400" y="0"/>
            <a:ext cx="10972800" cy="1143000"/>
          </a:xfrm>
        </p:spPr>
        <p:txBody>
          <a:bodyPr>
            <a:normAutofit/>
          </a:bodyPr>
          <a:lstStyle/>
          <a:p>
            <a:pPr algn="r"/>
            <a:r>
              <a:rPr lang="es-MX" b="1" dirty="0" smtClean="0"/>
              <a:t>Los números relativos</a:t>
            </a:r>
            <a:endParaRPr lang="es-ES" b="1" dirty="0"/>
          </a:p>
        </p:txBody>
      </p:sp>
      <p:sp>
        <p:nvSpPr>
          <p:cNvPr id="3" name="2 Marcador de contenido"/>
          <p:cNvSpPr>
            <a:spLocks noGrp="1"/>
          </p:cNvSpPr>
          <p:nvPr>
            <p:ph sz="quarter" idx="1"/>
          </p:nvPr>
        </p:nvSpPr>
        <p:spPr>
          <a:xfrm>
            <a:off x="695400" y="1052736"/>
            <a:ext cx="10897211" cy="5400600"/>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p>
            <a:pPr algn="ctr" defTabSz="914400">
              <a:buNone/>
            </a:pPr>
            <a:r>
              <a:rPr lang="es-MX" sz="2400" b="1" dirty="0" smtClean="0">
                <a:solidFill>
                  <a:srgbClr val="C00000"/>
                </a:solidFill>
              </a:rPr>
              <a:t>Tasas</a:t>
            </a:r>
          </a:p>
          <a:p>
            <a:pPr algn="just" defTabSz="914400">
              <a:buNone/>
            </a:pPr>
            <a:r>
              <a:rPr lang="es-MX" sz="1900" b="1" dirty="0" smtClean="0">
                <a:solidFill>
                  <a:schemeClr val="tx2">
                    <a:lumMod val="90000"/>
                    <a:lumOff val="10000"/>
                  </a:schemeClr>
                </a:solidFill>
              </a:rPr>
              <a:t> Frecuencia relativa de un fenómeno en un período dado. </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Tasas vitales: tasa bruta de natalidad, tasa bruta de mortalidad, tasa de crecimiento natural. </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Tasa bruta de natalidad = (Nacimientos vivos ocurridos durante el año natural Z/ Población total a mitad de año natural Z)*1.000.</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Taza bruta de natalidad= (75.187 / 4.451.205) *1.000= 16,9 por mil. </a:t>
            </a:r>
          </a:p>
          <a:p>
            <a:pPr algn="just" defTabSz="914400">
              <a:buNone/>
            </a:pPr>
            <a:r>
              <a:rPr lang="es-MX" sz="1900" b="1" dirty="0" smtClean="0">
                <a:solidFill>
                  <a:schemeClr val="tx2">
                    <a:lumMod val="90000"/>
                    <a:lumOff val="10000"/>
                  </a:schemeClr>
                </a:solidFill>
              </a:rPr>
              <a:t>En 2008 ocurrieron en Costa Rica alrededor de 17 nacimientos por cada mil habitantes.</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Si  la tasa de mortalidad es igual a 4,0 por mil habitantes</a:t>
            </a:r>
          </a:p>
          <a:p>
            <a:pPr algn="just" defTabSz="914400">
              <a:buNone/>
            </a:pPr>
            <a:r>
              <a:rPr lang="es-MX" sz="1900" b="1" dirty="0" smtClean="0">
                <a:solidFill>
                  <a:schemeClr val="tx2">
                    <a:lumMod val="90000"/>
                    <a:lumOff val="10000"/>
                  </a:schemeClr>
                </a:solidFill>
              </a:rPr>
              <a:t>Tasa de crecimiento natural = tasa natalidad menos tasa de mortalidad.</a:t>
            </a:r>
          </a:p>
          <a:p>
            <a:pPr algn="just" defTabSz="914400">
              <a:buNone/>
            </a:pPr>
            <a:r>
              <a:rPr lang="es-MX" sz="1900" b="1" dirty="0" smtClean="0">
                <a:solidFill>
                  <a:schemeClr val="tx2">
                    <a:lumMod val="90000"/>
                    <a:lumOff val="10000"/>
                  </a:schemeClr>
                </a:solidFill>
              </a:rPr>
              <a:t> (16,9 – 4 = 12,9 por mil)</a:t>
            </a:r>
          </a:p>
          <a:p>
            <a:pPr algn="just" defTabSz="914400">
              <a:buNone/>
            </a:pPr>
            <a:endParaRPr lang="es-MX" sz="1900" b="1" dirty="0" smtClean="0">
              <a:solidFill>
                <a:schemeClr val="tx2">
                  <a:lumMod val="90000"/>
                  <a:lumOff val="10000"/>
                </a:schemeClr>
              </a:solidFill>
            </a:endParaRPr>
          </a:p>
          <a:p>
            <a:pPr algn="just" defTabSz="914400">
              <a:buNone/>
            </a:pPr>
            <a:r>
              <a:rPr lang="es-MX" sz="1900" b="1" dirty="0" smtClean="0">
                <a:solidFill>
                  <a:schemeClr val="tx2">
                    <a:lumMod val="90000"/>
                    <a:lumOff val="10000"/>
                  </a:schemeClr>
                </a:solidFill>
              </a:rPr>
              <a:t>En 2008, Costa Rica creció a un ritmo de 13 personas por cada 1.000 habitantes. </a:t>
            </a:r>
          </a:p>
          <a:p>
            <a:pPr algn="just" defTabSz="914400">
              <a:buNone/>
            </a:pPr>
            <a:endParaRPr lang="es-ES" sz="1900" b="1" dirty="0">
              <a:solidFill>
                <a:schemeClr val="tx2">
                  <a:lumMod val="90000"/>
                  <a:lumOff val="10000"/>
                </a:schemeClr>
              </a:solidFill>
            </a:endParaRPr>
          </a:p>
        </p:txBody>
      </p:sp>
    </p:spTree>
    <p:extLst>
      <p:ext uri="{BB962C8B-B14F-4D97-AF65-F5344CB8AC3E}">
        <p14:creationId xmlns:p14="http://schemas.microsoft.com/office/powerpoint/2010/main" val="3931586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UNED-fondo blanco">
      <a:dk1>
        <a:srgbClr val="002060"/>
      </a:dk1>
      <a:lt1>
        <a:srgbClr val="002060"/>
      </a:lt1>
      <a:dk2>
        <a:srgbClr val="002060"/>
      </a:dk2>
      <a:lt2>
        <a:srgbClr val="FFFFFF"/>
      </a:lt2>
      <a:accent1>
        <a:srgbClr val="009999"/>
      </a:accent1>
      <a:accent2>
        <a:srgbClr val="00823B"/>
      </a:accent2>
      <a:accent3>
        <a:srgbClr val="7030A0"/>
      </a:accent3>
      <a:accent4>
        <a:srgbClr val="2755D7"/>
      </a:accent4>
      <a:accent5>
        <a:srgbClr val="FF6600"/>
      </a:accent5>
      <a:accent6>
        <a:srgbClr val="25D382"/>
      </a:accent6>
      <a:hlink>
        <a:srgbClr val="5C5CD6"/>
      </a:hlink>
      <a:folHlink>
        <a:srgbClr val="80008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TotalTime>
  <Words>2576</Words>
  <Application>Microsoft Office PowerPoint</Application>
  <PresentationFormat>Panorámica</PresentationFormat>
  <Paragraphs>418</Paragraphs>
  <Slides>28</Slides>
  <Notes>12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28</vt:i4>
      </vt:variant>
    </vt:vector>
  </HeadingPairs>
  <TitlesOfParts>
    <vt:vector size="31" baseType="lpstr">
      <vt:lpstr>Arial</vt:lpstr>
      <vt:lpstr>Calibri</vt:lpstr>
      <vt:lpstr>1_Tema de Office</vt:lpstr>
      <vt:lpstr>Presentación de PowerPoint</vt:lpstr>
      <vt:lpstr>Los números relativos</vt:lpstr>
      <vt:lpstr>Los números relativos</vt:lpstr>
      <vt:lpstr>Los números relativos</vt:lpstr>
      <vt:lpstr>Los números relativos</vt:lpstr>
      <vt:lpstr>Los números relativos</vt:lpstr>
      <vt:lpstr>Los números relativos</vt:lpstr>
      <vt:lpstr>Los números relativos</vt:lpstr>
      <vt:lpstr>Los números relativos</vt:lpstr>
      <vt:lpstr>Los números relativos</vt:lpstr>
      <vt:lpstr>Los números relativos</vt:lpstr>
      <vt:lpstr>Los números relativos</vt:lpstr>
      <vt:lpstr>Los números relativos</vt:lpstr>
      <vt:lpstr>Los números relativos</vt:lpstr>
      <vt:lpstr>Los números relativos</vt:lpstr>
      <vt:lpstr>Los números relativos</vt:lpstr>
      <vt:lpstr>Los números relativos</vt:lpstr>
      <vt:lpstr>Los números relativos</vt:lpstr>
      <vt:lpstr>Los números relativos</vt:lpstr>
      <vt:lpstr>Los números relativos</vt:lpstr>
      <vt:lpstr>Los números relativos</vt:lpstr>
      <vt:lpstr>Los números relativos</vt:lpstr>
      <vt:lpstr>Los números relativos</vt:lpstr>
      <vt:lpstr>Presentación de PowerPoint</vt:lpstr>
      <vt:lpstr>Los números relativos</vt:lpstr>
      <vt:lpstr>Los números relativos</vt:lpstr>
      <vt:lpstr>Los números relativos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Veronica</dc:creator>
  <cp:lastModifiedBy>Elisa Sanchez Godinez</cp:lastModifiedBy>
  <cp:revision>44</cp:revision>
  <dcterms:created xsi:type="dcterms:W3CDTF">2015-09-17T00:16:54Z</dcterms:created>
  <dcterms:modified xsi:type="dcterms:W3CDTF">2018-11-27T21:47:12Z</dcterms:modified>
</cp:coreProperties>
</file>