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68" r:id="rId2"/>
    <p:sldId id="354" r:id="rId3"/>
    <p:sldId id="353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285" r:id="rId1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747" autoAdjust="0"/>
  </p:normalViewPr>
  <p:slideViewPr>
    <p:cSldViewPr>
      <p:cViewPr varScale="1">
        <p:scale>
          <a:sx n="55" d="100"/>
          <a:sy n="55" d="100"/>
        </p:scale>
        <p:origin x="89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54E95-D004-4EC3-BDD1-433B1F8E3E41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85F36932-9876-47D5-9DC5-2EF36A53B29A}">
      <dgm:prSet phldrT="[Texto]" custT="1"/>
      <dgm:spPr/>
      <dgm:t>
        <a:bodyPr/>
        <a:lstStyle/>
        <a:p>
          <a:r>
            <a:rPr lang="es-MX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Series cuantitativas</a:t>
          </a:r>
          <a:endParaRPr lang="es-ES" sz="16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FA27EB0C-E062-465E-AC3C-852B1A75CB60}" type="parTrans" cxnId="{E8955B27-4B0B-4AAB-A77E-AFB87F9E6A53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4E67768B-C9FD-4CD0-9248-F9845A4ABC21}" type="sibTrans" cxnId="{E8955B27-4B0B-4AAB-A77E-AFB87F9E6A53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CF399EB4-BF10-4A0A-A31E-F9501F8424EE}">
      <dgm:prSet phldrT="[Texto]" custT="1"/>
      <dgm:spPr/>
      <dgm:t>
        <a:bodyPr/>
        <a:lstStyle/>
        <a:p>
          <a:r>
            <a:rPr lang="es-MX" sz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Clasificaciones de una variable cuantitativa (discreta o continua).</a:t>
          </a:r>
          <a:endParaRPr lang="es-ES" sz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BCD6840E-59A8-4126-8521-3A86A723B8AF}" type="parTrans" cxnId="{A6ED4A8E-6E59-433D-9049-9E5589A219A9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FFEE0082-59B6-47A3-8A44-1014B6E50FBE}" type="sibTrans" cxnId="{A6ED4A8E-6E59-433D-9049-9E5589A219A9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2E2EA731-6EA1-4F5A-9C0F-27F92959B7B1}">
      <dgm:prSet phldrT="[Texto]" custT="1"/>
      <dgm:spPr/>
      <dgm:t>
        <a:bodyPr/>
        <a:lstStyle/>
        <a:p>
          <a:r>
            <a:rPr lang="es-MX" sz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Discreta: Número de cursos matriculados por los estudiantes 2013.</a:t>
          </a:r>
        </a:p>
        <a:p>
          <a:r>
            <a:rPr lang="es-MX" sz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Continua: Peso de los estudiantes </a:t>
          </a:r>
          <a:endParaRPr lang="es-ES" sz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568B6326-9537-4A79-AFF5-9246AE133B75}" type="parTrans" cxnId="{0A607FFB-82C0-49F5-A2DA-AD1E087C3947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E4C40259-8B0D-483F-9D7C-4DFC7C53B391}" type="sibTrans" cxnId="{0A607FFB-82C0-49F5-A2DA-AD1E087C3947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699273CE-ED39-407B-9DDA-E065B9535EE7}">
      <dgm:prSet phldrT="[Texto]" custT="1"/>
      <dgm:spPr/>
      <dgm:t>
        <a:bodyPr/>
        <a:lstStyle/>
        <a:p>
          <a:r>
            <a:rPr lang="es-MX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Series cualitativas</a:t>
          </a:r>
          <a:endParaRPr lang="es-ES" sz="16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7EE817AB-7F1A-43A8-A2AF-F687F4723541}" type="parTrans" cxnId="{A062C7ED-B870-4417-BD35-AF9C6A23B22C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8DD4F32B-16E3-4611-848E-9B1D76D4587E}" type="sibTrans" cxnId="{A062C7ED-B870-4417-BD35-AF9C6A23B22C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2857183E-1DB5-44EC-99FC-DCD05BE313D6}">
      <dgm:prSet phldrT="[Texto]" custT="1"/>
      <dgm:spPr/>
      <dgm:t>
        <a:bodyPr/>
        <a:lstStyle/>
        <a:p>
          <a:r>
            <a:rPr lang="es-MX" sz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Clasificaciones cuya característica de interés es una cualidad o atributo</a:t>
          </a:r>
          <a:endParaRPr lang="es-ES" sz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F2177187-F1DD-4BDF-A4C6-6F8F6FC250EB}" type="parTrans" cxnId="{DA4B9522-5294-4625-BAB6-53C6ADE53FD4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EFB2C341-26E4-4BAD-A267-69CB62034208}" type="sibTrans" cxnId="{DA4B9522-5294-4625-BAB6-53C6ADE53FD4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AC662BC3-5563-4904-B4B5-FE0163EE326B}">
      <dgm:prSet phldrT="[Texto]" custT="1"/>
      <dgm:spPr/>
      <dgm:t>
        <a:bodyPr/>
        <a:lstStyle/>
        <a:p>
          <a:r>
            <a:rPr lang="es-MX" sz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La población femenina de 15 años y más,  según estado conyugal.</a:t>
          </a:r>
          <a:endParaRPr lang="es-ES" sz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F5BE72BC-99AA-4317-BEFF-F9DA37609639}" type="parTrans" cxnId="{E2D20735-B058-4F29-8D77-B15EC216A7AD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E3C008F9-40BF-440D-A921-9AD977F0B401}" type="sibTrans" cxnId="{E2D20735-B058-4F29-8D77-B15EC216A7AD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41109AEC-62BB-4AB0-B2D2-3A4A68FF6866}">
      <dgm:prSet phldrT="[Texto]" custT="1"/>
      <dgm:spPr/>
      <dgm:t>
        <a:bodyPr/>
        <a:lstStyle/>
        <a:p>
          <a:r>
            <a:rPr lang="es-MX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Series cronológicas o de tiempo</a:t>
          </a:r>
          <a:endParaRPr lang="es-ES" sz="16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A1C17221-B58A-43D7-9D52-9A7AA538A63B}" type="parTrans" cxnId="{A50C3D05-B087-4489-907D-65ECDD6C9D0A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76E068BE-8205-414B-BBCB-681CBFE89C41}" type="sibTrans" cxnId="{A50C3D05-B087-4489-907D-65ECDD6C9D0A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7DAD3D5C-D61E-4D1E-896B-0494DBC2C55F}">
      <dgm:prSet phldrT="[Texto]" custT="1"/>
      <dgm:spPr/>
      <dgm:t>
        <a:bodyPr/>
        <a:lstStyle/>
        <a:p>
          <a:r>
            <a:rPr lang="es-MX" sz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Series usadas en  estudio de  evolución histórica de los fenómenos.</a:t>
          </a:r>
          <a:endParaRPr lang="es-ES" sz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18B003A7-066B-4249-BE51-CE66843E8FEC}" type="parTrans" cxnId="{02179C1A-0A20-4A83-B9B4-5DB8E397128B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1C007FE8-6411-46C2-B3A0-ED3FBE45F58D}" type="sibTrans" cxnId="{02179C1A-0A20-4A83-B9B4-5DB8E397128B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25863AD2-FEC2-4B6D-A081-CD00F37A1C33}">
      <dgm:prSet phldrT="[Texto]" custT="1"/>
      <dgm:spPr/>
      <dgm:t>
        <a:bodyPr/>
        <a:lstStyle/>
        <a:p>
          <a:r>
            <a:rPr lang="es-MX" sz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Número de graduados en la Universidad por año. </a:t>
          </a:r>
        </a:p>
        <a:p>
          <a:r>
            <a:rPr lang="es-MX" sz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Precios por mes y año</a:t>
          </a:r>
          <a:endParaRPr lang="es-ES" sz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7AE50EF9-3001-4548-A2DD-DE787CF78A5C}" type="parTrans" cxnId="{EB62FBC0-2D54-479D-9101-CAF7F4A3E5ED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D39E5E4F-3152-4CEF-93AB-28C348B5B16D}" type="sibTrans" cxnId="{EB62FBC0-2D54-479D-9101-CAF7F4A3E5ED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E4AA9172-238B-41D5-A739-7AEEFB488787}">
      <dgm:prSet phldrT="[Texto]" custT="1"/>
      <dgm:spPr/>
      <dgm:t>
        <a:bodyPr/>
        <a:lstStyle/>
        <a:p>
          <a:r>
            <a:rPr lang="es-MX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Series geográficas</a:t>
          </a:r>
          <a:endParaRPr lang="es-ES" sz="16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9160358-3439-4C4D-90F0-0D7BD8956EAC}" type="parTrans" cxnId="{6407D42E-F0DE-4619-AD76-EBE34C88EE91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BC007CF9-7CE0-4358-8019-7B58AF7EBA49}" type="sibTrans" cxnId="{6407D42E-F0DE-4619-AD76-EBE34C88EE91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38D6644A-8ACE-45CE-A706-FCFE85264E94}">
      <dgm:prSet phldrT="[Texto]" custT="1"/>
      <dgm:spPr/>
      <dgm:t>
        <a:bodyPr/>
        <a:lstStyle/>
        <a:p>
          <a:r>
            <a:rPr lang="es-MX" sz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Clasificaciones o series cualitativas, según característica geográfica</a:t>
          </a:r>
          <a:endParaRPr lang="es-ES" sz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75CEB260-598A-4F80-B995-7ACFB8D90696}" type="parTrans" cxnId="{518D8E95-A98E-4B17-ADE2-CDF79D6E9E2E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206299E5-B067-4178-AA86-F0931DA33DDC}" type="sibTrans" cxnId="{518D8E95-A98E-4B17-ADE2-CDF79D6E9E2E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D93A4A48-2B15-4B0A-81E9-C8A2C0AD667A}">
      <dgm:prSet phldrT="[Texto]" custT="1"/>
      <dgm:spPr/>
      <dgm:t>
        <a:bodyPr/>
        <a:lstStyle/>
        <a:p>
          <a:r>
            <a:rPr lang="es-MX" sz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La población costarricense según provincia de residencia.</a:t>
          </a:r>
          <a:endParaRPr lang="es-ES" sz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D08DD6B5-E001-448B-99FE-19ABFEBD33B5}" type="parTrans" cxnId="{5462B7DE-9D11-42D4-8030-8BD029DCE2B2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B61FC445-DAA0-4C94-9BE2-C273AC10CFC6}" type="sibTrans" cxnId="{5462B7DE-9D11-42D4-8030-8BD029DCE2B2}">
      <dgm:prSet/>
      <dgm:spPr/>
      <dgm:t>
        <a:bodyPr/>
        <a:lstStyle/>
        <a:p>
          <a:endParaRPr lang="es-ES" sz="120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9748339F-F27F-436A-B8D8-5C75BAD88577}" type="pres">
      <dgm:prSet presAssocID="{5F454E95-D004-4EC3-BDD1-433B1F8E3E4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D581B0B-A254-4F9F-871F-EA73FAFFE123}" type="pres">
      <dgm:prSet presAssocID="{85F36932-9876-47D5-9DC5-2EF36A53B29A}" presName="root" presStyleCnt="0"/>
      <dgm:spPr/>
      <dgm:t>
        <a:bodyPr/>
        <a:lstStyle/>
        <a:p>
          <a:endParaRPr lang="es-CR"/>
        </a:p>
      </dgm:t>
    </dgm:pt>
    <dgm:pt modelId="{7A8328E8-EEA9-49EA-8E86-16963851FF70}" type="pres">
      <dgm:prSet presAssocID="{85F36932-9876-47D5-9DC5-2EF36A53B29A}" presName="rootComposite" presStyleCnt="0"/>
      <dgm:spPr/>
      <dgm:t>
        <a:bodyPr/>
        <a:lstStyle/>
        <a:p>
          <a:endParaRPr lang="es-CR"/>
        </a:p>
      </dgm:t>
    </dgm:pt>
    <dgm:pt modelId="{A7402AB4-6D3B-440E-8F4D-B7278A6DFB4C}" type="pres">
      <dgm:prSet presAssocID="{85F36932-9876-47D5-9DC5-2EF36A53B29A}" presName="rootText" presStyleLbl="node1" presStyleIdx="0" presStyleCnt="4"/>
      <dgm:spPr/>
      <dgm:t>
        <a:bodyPr/>
        <a:lstStyle/>
        <a:p>
          <a:endParaRPr lang="es-ES"/>
        </a:p>
      </dgm:t>
    </dgm:pt>
    <dgm:pt modelId="{70404E5B-34B2-4CB1-A4B5-1191861D34CB}" type="pres">
      <dgm:prSet presAssocID="{85F36932-9876-47D5-9DC5-2EF36A53B29A}" presName="rootConnector" presStyleLbl="node1" presStyleIdx="0" presStyleCnt="4"/>
      <dgm:spPr/>
      <dgm:t>
        <a:bodyPr/>
        <a:lstStyle/>
        <a:p>
          <a:endParaRPr lang="es-ES"/>
        </a:p>
      </dgm:t>
    </dgm:pt>
    <dgm:pt modelId="{0D99BC76-EAA7-4984-8B0D-314BC52A3A7E}" type="pres">
      <dgm:prSet presAssocID="{85F36932-9876-47D5-9DC5-2EF36A53B29A}" presName="childShape" presStyleCnt="0"/>
      <dgm:spPr/>
      <dgm:t>
        <a:bodyPr/>
        <a:lstStyle/>
        <a:p>
          <a:endParaRPr lang="es-CR"/>
        </a:p>
      </dgm:t>
    </dgm:pt>
    <dgm:pt modelId="{ECBA146E-628D-4AF3-B30E-2A0B7999257F}" type="pres">
      <dgm:prSet presAssocID="{BCD6840E-59A8-4126-8521-3A86A723B8AF}" presName="Name13" presStyleLbl="parChTrans1D2" presStyleIdx="0" presStyleCnt="8"/>
      <dgm:spPr/>
      <dgm:t>
        <a:bodyPr/>
        <a:lstStyle/>
        <a:p>
          <a:endParaRPr lang="es-ES"/>
        </a:p>
      </dgm:t>
    </dgm:pt>
    <dgm:pt modelId="{6936DC4D-35E1-46C1-B876-8D031FCCA598}" type="pres">
      <dgm:prSet presAssocID="{CF399EB4-BF10-4A0A-A31E-F9501F8424EE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E303BC-577B-4D62-BFFA-7816E4BBAD9C}" type="pres">
      <dgm:prSet presAssocID="{568B6326-9537-4A79-AFF5-9246AE133B75}" presName="Name13" presStyleLbl="parChTrans1D2" presStyleIdx="1" presStyleCnt="8"/>
      <dgm:spPr/>
      <dgm:t>
        <a:bodyPr/>
        <a:lstStyle/>
        <a:p>
          <a:endParaRPr lang="es-ES"/>
        </a:p>
      </dgm:t>
    </dgm:pt>
    <dgm:pt modelId="{5AFBFD7B-CE6C-4359-8A58-44B1F89AF5C4}" type="pres">
      <dgm:prSet presAssocID="{2E2EA731-6EA1-4F5A-9C0F-27F92959B7B1}" presName="childText" presStyleLbl="bgAcc1" presStyleIdx="1" presStyleCnt="8" custScaleY="14800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A2926D-3B6D-4643-9162-94B34FB31F4A}" type="pres">
      <dgm:prSet presAssocID="{699273CE-ED39-407B-9DDA-E065B9535EE7}" presName="root" presStyleCnt="0"/>
      <dgm:spPr/>
      <dgm:t>
        <a:bodyPr/>
        <a:lstStyle/>
        <a:p>
          <a:endParaRPr lang="es-CR"/>
        </a:p>
      </dgm:t>
    </dgm:pt>
    <dgm:pt modelId="{DD5A17E1-8919-44A0-A0DF-07C5649A0AD1}" type="pres">
      <dgm:prSet presAssocID="{699273CE-ED39-407B-9DDA-E065B9535EE7}" presName="rootComposite" presStyleCnt="0"/>
      <dgm:spPr/>
      <dgm:t>
        <a:bodyPr/>
        <a:lstStyle/>
        <a:p>
          <a:endParaRPr lang="es-CR"/>
        </a:p>
      </dgm:t>
    </dgm:pt>
    <dgm:pt modelId="{7FAC45B0-28F6-4C8F-B3A4-4AF027BE955D}" type="pres">
      <dgm:prSet presAssocID="{699273CE-ED39-407B-9DDA-E065B9535EE7}" presName="rootText" presStyleLbl="node1" presStyleIdx="1" presStyleCnt="4"/>
      <dgm:spPr/>
      <dgm:t>
        <a:bodyPr/>
        <a:lstStyle/>
        <a:p>
          <a:endParaRPr lang="es-ES"/>
        </a:p>
      </dgm:t>
    </dgm:pt>
    <dgm:pt modelId="{A7451D8A-188F-42C2-9D0F-7E96A4050555}" type="pres">
      <dgm:prSet presAssocID="{699273CE-ED39-407B-9DDA-E065B9535EE7}" presName="rootConnector" presStyleLbl="node1" presStyleIdx="1" presStyleCnt="4"/>
      <dgm:spPr/>
      <dgm:t>
        <a:bodyPr/>
        <a:lstStyle/>
        <a:p>
          <a:endParaRPr lang="es-ES"/>
        </a:p>
      </dgm:t>
    </dgm:pt>
    <dgm:pt modelId="{06059419-C815-4523-A480-753D56F318B0}" type="pres">
      <dgm:prSet presAssocID="{699273CE-ED39-407B-9DDA-E065B9535EE7}" presName="childShape" presStyleCnt="0"/>
      <dgm:spPr/>
      <dgm:t>
        <a:bodyPr/>
        <a:lstStyle/>
        <a:p>
          <a:endParaRPr lang="es-CR"/>
        </a:p>
      </dgm:t>
    </dgm:pt>
    <dgm:pt modelId="{AC18B348-CA1F-4894-94D7-3BDD5C18400A}" type="pres">
      <dgm:prSet presAssocID="{F2177187-F1DD-4BDF-A4C6-6F8F6FC250EB}" presName="Name13" presStyleLbl="parChTrans1D2" presStyleIdx="2" presStyleCnt="8"/>
      <dgm:spPr/>
      <dgm:t>
        <a:bodyPr/>
        <a:lstStyle/>
        <a:p>
          <a:endParaRPr lang="es-ES"/>
        </a:p>
      </dgm:t>
    </dgm:pt>
    <dgm:pt modelId="{FFAB6E21-B9A7-4DC7-8DD2-DD0AA774EFD8}" type="pres">
      <dgm:prSet presAssocID="{2857183E-1DB5-44EC-99FC-DCD05BE313D6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69CDDB-058B-4EB4-B4A4-B0C1C03EEBA4}" type="pres">
      <dgm:prSet presAssocID="{F5BE72BC-99AA-4317-BEFF-F9DA37609639}" presName="Name13" presStyleLbl="parChTrans1D2" presStyleIdx="3" presStyleCnt="8"/>
      <dgm:spPr/>
      <dgm:t>
        <a:bodyPr/>
        <a:lstStyle/>
        <a:p>
          <a:endParaRPr lang="es-ES"/>
        </a:p>
      </dgm:t>
    </dgm:pt>
    <dgm:pt modelId="{19C50783-8417-46B5-9D69-62042745DD37}" type="pres">
      <dgm:prSet presAssocID="{AC662BC3-5563-4904-B4B5-FE0163EE326B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AEEBA0-9998-4C81-9F2C-42DFB1D6F118}" type="pres">
      <dgm:prSet presAssocID="{41109AEC-62BB-4AB0-B2D2-3A4A68FF6866}" presName="root" presStyleCnt="0"/>
      <dgm:spPr/>
      <dgm:t>
        <a:bodyPr/>
        <a:lstStyle/>
        <a:p>
          <a:endParaRPr lang="es-CR"/>
        </a:p>
      </dgm:t>
    </dgm:pt>
    <dgm:pt modelId="{9F609E6B-DE55-4F49-8185-EA84A502D04D}" type="pres">
      <dgm:prSet presAssocID="{41109AEC-62BB-4AB0-B2D2-3A4A68FF6866}" presName="rootComposite" presStyleCnt="0"/>
      <dgm:spPr/>
      <dgm:t>
        <a:bodyPr/>
        <a:lstStyle/>
        <a:p>
          <a:endParaRPr lang="es-CR"/>
        </a:p>
      </dgm:t>
    </dgm:pt>
    <dgm:pt modelId="{29323F4B-040B-4E37-9A1C-4A64A8EE595B}" type="pres">
      <dgm:prSet presAssocID="{41109AEC-62BB-4AB0-B2D2-3A4A68FF6866}" presName="rootText" presStyleLbl="node1" presStyleIdx="2" presStyleCnt="4"/>
      <dgm:spPr/>
      <dgm:t>
        <a:bodyPr/>
        <a:lstStyle/>
        <a:p>
          <a:endParaRPr lang="es-ES"/>
        </a:p>
      </dgm:t>
    </dgm:pt>
    <dgm:pt modelId="{DB9F8134-0CB3-4233-AA59-7A884D62AD23}" type="pres">
      <dgm:prSet presAssocID="{41109AEC-62BB-4AB0-B2D2-3A4A68FF6866}" presName="rootConnector" presStyleLbl="node1" presStyleIdx="2" presStyleCnt="4"/>
      <dgm:spPr/>
      <dgm:t>
        <a:bodyPr/>
        <a:lstStyle/>
        <a:p>
          <a:endParaRPr lang="es-ES"/>
        </a:p>
      </dgm:t>
    </dgm:pt>
    <dgm:pt modelId="{C1CD582D-1C01-40E4-A7DA-9BB735770F85}" type="pres">
      <dgm:prSet presAssocID="{41109AEC-62BB-4AB0-B2D2-3A4A68FF6866}" presName="childShape" presStyleCnt="0"/>
      <dgm:spPr/>
      <dgm:t>
        <a:bodyPr/>
        <a:lstStyle/>
        <a:p>
          <a:endParaRPr lang="es-CR"/>
        </a:p>
      </dgm:t>
    </dgm:pt>
    <dgm:pt modelId="{D619E7BC-108D-4546-935D-9D6A797CF134}" type="pres">
      <dgm:prSet presAssocID="{18B003A7-066B-4249-BE51-CE66843E8FEC}" presName="Name13" presStyleLbl="parChTrans1D2" presStyleIdx="4" presStyleCnt="8"/>
      <dgm:spPr/>
      <dgm:t>
        <a:bodyPr/>
        <a:lstStyle/>
        <a:p>
          <a:endParaRPr lang="es-ES"/>
        </a:p>
      </dgm:t>
    </dgm:pt>
    <dgm:pt modelId="{36A9CC2B-89AF-4F3C-AAF3-816497B2A7C6}" type="pres">
      <dgm:prSet presAssocID="{7DAD3D5C-D61E-4D1E-896B-0494DBC2C55F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458CC0-74E6-4212-BD57-01C90AF0829B}" type="pres">
      <dgm:prSet presAssocID="{7AE50EF9-3001-4548-A2DD-DE787CF78A5C}" presName="Name13" presStyleLbl="parChTrans1D2" presStyleIdx="5" presStyleCnt="8"/>
      <dgm:spPr/>
      <dgm:t>
        <a:bodyPr/>
        <a:lstStyle/>
        <a:p>
          <a:endParaRPr lang="es-ES"/>
        </a:p>
      </dgm:t>
    </dgm:pt>
    <dgm:pt modelId="{98348DE0-EE7F-4FC8-8991-4729BB6A9E0B}" type="pres">
      <dgm:prSet presAssocID="{25863AD2-FEC2-4B6D-A081-CD00F37A1C33}" presName="childText" presStyleLbl="bgAcc1" presStyleIdx="5" presStyleCnt="8" custScaleY="1310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2E2000-3742-4C0C-B27E-2CFEB40D23B9}" type="pres">
      <dgm:prSet presAssocID="{E4AA9172-238B-41D5-A739-7AEEFB488787}" presName="root" presStyleCnt="0"/>
      <dgm:spPr/>
      <dgm:t>
        <a:bodyPr/>
        <a:lstStyle/>
        <a:p>
          <a:endParaRPr lang="es-CR"/>
        </a:p>
      </dgm:t>
    </dgm:pt>
    <dgm:pt modelId="{E6E8E441-E782-4655-856E-9724A4F556D0}" type="pres">
      <dgm:prSet presAssocID="{E4AA9172-238B-41D5-A739-7AEEFB488787}" presName="rootComposite" presStyleCnt="0"/>
      <dgm:spPr/>
      <dgm:t>
        <a:bodyPr/>
        <a:lstStyle/>
        <a:p>
          <a:endParaRPr lang="es-CR"/>
        </a:p>
      </dgm:t>
    </dgm:pt>
    <dgm:pt modelId="{28ECFBA0-3C79-4F32-B948-13D3F1866E66}" type="pres">
      <dgm:prSet presAssocID="{E4AA9172-238B-41D5-A739-7AEEFB488787}" presName="rootText" presStyleLbl="node1" presStyleIdx="3" presStyleCnt="4"/>
      <dgm:spPr/>
      <dgm:t>
        <a:bodyPr/>
        <a:lstStyle/>
        <a:p>
          <a:endParaRPr lang="es-ES"/>
        </a:p>
      </dgm:t>
    </dgm:pt>
    <dgm:pt modelId="{5AC775DD-F7B3-4131-966A-01D89B27D8D8}" type="pres">
      <dgm:prSet presAssocID="{E4AA9172-238B-41D5-A739-7AEEFB488787}" presName="rootConnector" presStyleLbl="node1" presStyleIdx="3" presStyleCnt="4"/>
      <dgm:spPr/>
      <dgm:t>
        <a:bodyPr/>
        <a:lstStyle/>
        <a:p>
          <a:endParaRPr lang="es-ES"/>
        </a:p>
      </dgm:t>
    </dgm:pt>
    <dgm:pt modelId="{E93AF91E-B3C0-49F3-9C2E-25B0AC1ADB1E}" type="pres">
      <dgm:prSet presAssocID="{E4AA9172-238B-41D5-A739-7AEEFB488787}" presName="childShape" presStyleCnt="0"/>
      <dgm:spPr/>
      <dgm:t>
        <a:bodyPr/>
        <a:lstStyle/>
        <a:p>
          <a:endParaRPr lang="es-CR"/>
        </a:p>
      </dgm:t>
    </dgm:pt>
    <dgm:pt modelId="{F4807AFE-C1C6-46CC-A666-FE8E7F79A129}" type="pres">
      <dgm:prSet presAssocID="{75CEB260-598A-4F80-B995-7ACFB8D90696}" presName="Name13" presStyleLbl="parChTrans1D2" presStyleIdx="6" presStyleCnt="8"/>
      <dgm:spPr/>
      <dgm:t>
        <a:bodyPr/>
        <a:lstStyle/>
        <a:p>
          <a:endParaRPr lang="es-ES"/>
        </a:p>
      </dgm:t>
    </dgm:pt>
    <dgm:pt modelId="{6429E32A-580C-424B-9F4C-094E096B8483}" type="pres">
      <dgm:prSet presAssocID="{38D6644A-8ACE-45CE-A706-FCFE85264E94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A1E6A4-6EA8-48CD-A24F-469A3B494F16}" type="pres">
      <dgm:prSet presAssocID="{D08DD6B5-E001-448B-99FE-19ABFEBD33B5}" presName="Name13" presStyleLbl="parChTrans1D2" presStyleIdx="7" presStyleCnt="8"/>
      <dgm:spPr/>
      <dgm:t>
        <a:bodyPr/>
        <a:lstStyle/>
        <a:p>
          <a:endParaRPr lang="es-ES"/>
        </a:p>
      </dgm:t>
    </dgm:pt>
    <dgm:pt modelId="{BEA1F9C1-45F9-4F0E-A6D7-4D6246050144}" type="pres">
      <dgm:prSet presAssocID="{D93A4A48-2B15-4B0A-81E9-C8A2C0AD667A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18D8E95-A98E-4B17-ADE2-CDF79D6E9E2E}" srcId="{E4AA9172-238B-41D5-A739-7AEEFB488787}" destId="{38D6644A-8ACE-45CE-A706-FCFE85264E94}" srcOrd="0" destOrd="0" parTransId="{75CEB260-598A-4F80-B995-7ACFB8D90696}" sibTransId="{206299E5-B067-4178-AA86-F0931DA33DDC}"/>
    <dgm:cxn modelId="{7B9D279E-7D8F-44C2-BAE3-12219E223C1D}" type="presOf" srcId="{41109AEC-62BB-4AB0-B2D2-3A4A68FF6866}" destId="{DB9F8134-0CB3-4233-AA59-7A884D62AD23}" srcOrd="1" destOrd="0" presId="urn:microsoft.com/office/officeart/2005/8/layout/hierarchy3"/>
    <dgm:cxn modelId="{CE9E091D-AE4D-4AF4-B552-CD6E2E5A3E03}" type="presOf" srcId="{85F36932-9876-47D5-9DC5-2EF36A53B29A}" destId="{A7402AB4-6D3B-440E-8F4D-B7278A6DFB4C}" srcOrd="0" destOrd="0" presId="urn:microsoft.com/office/officeart/2005/8/layout/hierarchy3"/>
    <dgm:cxn modelId="{939D9458-5820-4A92-A12C-087A4F386C41}" type="presOf" srcId="{41109AEC-62BB-4AB0-B2D2-3A4A68FF6866}" destId="{29323F4B-040B-4E37-9A1C-4A64A8EE595B}" srcOrd="0" destOrd="0" presId="urn:microsoft.com/office/officeart/2005/8/layout/hierarchy3"/>
    <dgm:cxn modelId="{22D8BA6B-F509-42A6-BB62-6FEDAF0E7640}" type="presOf" srcId="{85F36932-9876-47D5-9DC5-2EF36A53B29A}" destId="{70404E5B-34B2-4CB1-A4B5-1191861D34CB}" srcOrd="1" destOrd="0" presId="urn:microsoft.com/office/officeart/2005/8/layout/hierarchy3"/>
    <dgm:cxn modelId="{E8955B27-4B0B-4AAB-A77E-AFB87F9E6A53}" srcId="{5F454E95-D004-4EC3-BDD1-433B1F8E3E41}" destId="{85F36932-9876-47D5-9DC5-2EF36A53B29A}" srcOrd="0" destOrd="0" parTransId="{FA27EB0C-E062-465E-AC3C-852B1A75CB60}" sibTransId="{4E67768B-C9FD-4CD0-9248-F9845A4ABC21}"/>
    <dgm:cxn modelId="{A6ED4A8E-6E59-433D-9049-9E5589A219A9}" srcId="{85F36932-9876-47D5-9DC5-2EF36A53B29A}" destId="{CF399EB4-BF10-4A0A-A31E-F9501F8424EE}" srcOrd="0" destOrd="0" parTransId="{BCD6840E-59A8-4126-8521-3A86A723B8AF}" sibTransId="{FFEE0082-59B6-47A3-8A44-1014B6E50FBE}"/>
    <dgm:cxn modelId="{D42D08FE-91CE-41D1-B875-0FFA2B7268F6}" type="presOf" srcId="{568B6326-9537-4A79-AFF5-9246AE133B75}" destId="{0CE303BC-577B-4D62-BFFA-7816E4BBAD9C}" srcOrd="0" destOrd="0" presId="urn:microsoft.com/office/officeart/2005/8/layout/hierarchy3"/>
    <dgm:cxn modelId="{1ED1DCCC-DA88-415F-9BC7-9462144722BB}" type="presOf" srcId="{18B003A7-066B-4249-BE51-CE66843E8FEC}" destId="{D619E7BC-108D-4546-935D-9D6A797CF134}" srcOrd="0" destOrd="0" presId="urn:microsoft.com/office/officeart/2005/8/layout/hierarchy3"/>
    <dgm:cxn modelId="{3AAD2419-A9A5-4D39-8453-48C5A9736A25}" type="presOf" srcId="{D08DD6B5-E001-448B-99FE-19ABFEBD33B5}" destId="{6EA1E6A4-6EA8-48CD-A24F-469A3B494F16}" srcOrd="0" destOrd="0" presId="urn:microsoft.com/office/officeart/2005/8/layout/hierarchy3"/>
    <dgm:cxn modelId="{45A02A62-52DA-4D4D-92ED-D348774F7C2C}" type="presOf" srcId="{E4AA9172-238B-41D5-A739-7AEEFB488787}" destId="{5AC775DD-F7B3-4131-966A-01D89B27D8D8}" srcOrd="1" destOrd="0" presId="urn:microsoft.com/office/officeart/2005/8/layout/hierarchy3"/>
    <dgm:cxn modelId="{8736AECC-0056-461F-8BD7-0838C202C180}" type="presOf" srcId="{CF399EB4-BF10-4A0A-A31E-F9501F8424EE}" destId="{6936DC4D-35E1-46C1-B876-8D031FCCA598}" srcOrd="0" destOrd="0" presId="urn:microsoft.com/office/officeart/2005/8/layout/hierarchy3"/>
    <dgm:cxn modelId="{96657473-6027-4F05-98BF-31A0DD447B9C}" type="presOf" srcId="{75CEB260-598A-4F80-B995-7ACFB8D90696}" destId="{F4807AFE-C1C6-46CC-A666-FE8E7F79A129}" srcOrd="0" destOrd="0" presId="urn:microsoft.com/office/officeart/2005/8/layout/hierarchy3"/>
    <dgm:cxn modelId="{A50C3D05-B087-4489-907D-65ECDD6C9D0A}" srcId="{5F454E95-D004-4EC3-BDD1-433B1F8E3E41}" destId="{41109AEC-62BB-4AB0-B2D2-3A4A68FF6866}" srcOrd="2" destOrd="0" parTransId="{A1C17221-B58A-43D7-9D52-9A7AA538A63B}" sibTransId="{76E068BE-8205-414B-BBCB-681CBFE89C41}"/>
    <dgm:cxn modelId="{A062C7ED-B870-4417-BD35-AF9C6A23B22C}" srcId="{5F454E95-D004-4EC3-BDD1-433B1F8E3E41}" destId="{699273CE-ED39-407B-9DDA-E065B9535EE7}" srcOrd="1" destOrd="0" parTransId="{7EE817AB-7F1A-43A8-A2AF-F687F4723541}" sibTransId="{8DD4F32B-16E3-4611-848E-9B1D76D4587E}"/>
    <dgm:cxn modelId="{DA4B9522-5294-4625-BAB6-53C6ADE53FD4}" srcId="{699273CE-ED39-407B-9DDA-E065B9535EE7}" destId="{2857183E-1DB5-44EC-99FC-DCD05BE313D6}" srcOrd="0" destOrd="0" parTransId="{F2177187-F1DD-4BDF-A4C6-6F8F6FC250EB}" sibTransId="{EFB2C341-26E4-4BAD-A267-69CB62034208}"/>
    <dgm:cxn modelId="{EC274882-2C71-4D67-81BF-E6AE3B1DAC3E}" type="presOf" srcId="{699273CE-ED39-407B-9DDA-E065B9535EE7}" destId="{7FAC45B0-28F6-4C8F-B3A4-4AF027BE955D}" srcOrd="0" destOrd="0" presId="urn:microsoft.com/office/officeart/2005/8/layout/hierarchy3"/>
    <dgm:cxn modelId="{D728F188-C3D8-4762-9CF3-7A3A224CCB23}" type="presOf" srcId="{D93A4A48-2B15-4B0A-81E9-C8A2C0AD667A}" destId="{BEA1F9C1-45F9-4F0E-A6D7-4D6246050144}" srcOrd="0" destOrd="0" presId="urn:microsoft.com/office/officeart/2005/8/layout/hierarchy3"/>
    <dgm:cxn modelId="{50AE6735-1159-4F8B-8630-927DC0806262}" type="presOf" srcId="{7DAD3D5C-D61E-4D1E-896B-0494DBC2C55F}" destId="{36A9CC2B-89AF-4F3C-AAF3-816497B2A7C6}" srcOrd="0" destOrd="0" presId="urn:microsoft.com/office/officeart/2005/8/layout/hierarchy3"/>
    <dgm:cxn modelId="{335CB037-B076-42C5-887E-58CE9CA38237}" type="presOf" srcId="{E4AA9172-238B-41D5-A739-7AEEFB488787}" destId="{28ECFBA0-3C79-4F32-B948-13D3F1866E66}" srcOrd="0" destOrd="0" presId="urn:microsoft.com/office/officeart/2005/8/layout/hierarchy3"/>
    <dgm:cxn modelId="{41D05FCD-260A-4FD3-ADE0-68CC0C7EB0CE}" type="presOf" srcId="{25863AD2-FEC2-4B6D-A081-CD00F37A1C33}" destId="{98348DE0-EE7F-4FC8-8991-4729BB6A9E0B}" srcOrd="0" destOrd="0" presId="urn:microsoft.com/office/officeart/2005/8/layout/hierarchy3"/>
    <dgm:cxn modelId="{AFFB9041-C93D-403C-8317-D843FD23D20D}" type="presOf" srcId="{AC662BC3-5563-4904-B4B5-FE0163EE326B}" destId="{19C50783-8417-46B5-9D69-62042745DD37}" srcOrd="0" destOrd="0" presId="urn:microsoft.com/office/officeart/2005/8/layout/hierarchy3"/>
    <dgm:cxn modelId="{D33E59F5-0525-42AA-AB6E-615022867953}" type="presOf" srcId="{5F454E95-D004-4EC3-BDD1-433B1F8E3E41}" destId="{9748339F-F27F-436A-B8D8-5C75BAD88577}" srcOrd="0" destOrd="0" presId="urn:microsoft.com/office/officeart/2005/8/layout/hierarchy3"/>
    <dgm:cxn modelId="{251D993C-0A62-49C5-B78B-DA0E3C415348}" type="presOf" srcId="{F2177187-F1DD-4BDF-A4C6-6F8F6FC250EB}" destId="{AC18B348-CA1F-4894-94D7-3BDD5C18400A}" srcOrd="0" destOrd="0" presId="urn:microsoft.com/office/officeart/2005/8/layout/hierarchy3"/>
    <dgm:cxn modelId="{9774D8B3-5E9D-4DA6-81A3-A8D3401A1230}" type="presOf" srcId="{38D6644A-8ACE-45CE-A706-FCFE85264E94}" destId="{6429E32A-580C-424B-9F4C-094E096B8483}" srcOrd="0" destOrd="0" presId="urn:microsoft.com/office/officeart/2005/8/layout/hierarchy3"/>
    <dgm:cxn modelId="{A1DBD646-2029-4BAD-9D95-537D20E6142D}" type="presOf" srcId="{BCD6840E-59A8-4126-8521-3A86A723B8AF}" destId="{ECBA146E-628D-4AF3-B30E-2A0B7999257F}" srcOrd="0" destOrd="0" presId="urn:microsoft.com/office/officeart/2005/8/layout/hierarchy3"/>
    <dgm:cxn modelId="{02179C1A-0A20-4A83-B9B4-5DB8E397128B}" srcId="{41109AEC-62BB-4AB0-B2D2-3A4A68FF6866}" destId="{7DAD3D5C-D61E-4D1E-896B-0494DBC2C55F}" srcOrd="0" destOrd="0" parTransId="{18B003A7-066B-4249-BE51-CE66843E8FEC}" sibTransId="{1C007FE8-6411-46C2-B3A0-ED3FBE45F58D}"/>
    <dgm:cxn modelId="{0A607FFB-82C0-49F5-A2DA-AD1E087C3947}" srcId="{85F36932-9876-47D5-9DC5-2EF36A53B29A}" destId="{2E2EA731-6EA1-4F5A-9C0F-27F92959B7B1}" srcOrd="1" destOrd="0" parTransId="{568B6326-9537-4A79-AFF5-9246AE133B75}" sibTransId="{E4C40259-8B0D-483F-9D7C-4DFC7C53B391}"/>
    <dgm:cxn modelId="{359CACE0-FC95-43B6-A9E6-09596205E746}" type="presOf" srcId="{2857183E-1DB5-44EC-99FC-DCD05BE313D6}" destId="{FFAB6E21-B9A7-4DC7-8DD2-DD0AA774EFD8}" srcOrd="0" destOrd="0" presId="urn:microsoft.com/office/officeart/2005/8/layout/hierarchy3"/>
    <dgm:cxn modelId="{5462B7DE-9D11-42D4-8030-8BD029DCE2B2}" srcId="{E4AA9172-238B-41D5-A739-7AEEFB488787}" destId="{D93A4A48-2B15-4B0A-81E9-C8A2C0AD667A}" srcOrd="1" destOrd="0" parTransId="{D08DD6B5-E001-448B-99FE-19ABFEBD33B5}" sibTransId="{B61FC445-DAA0-4C94-9BE2-C273AC10CFC6}"/>
    <dgm:cxn modelId="{18072696-4FE9-4723-B734-A49C0B967C45}" type="presOf" srcId="{7AE50EF9-3001-4548-A2DD-DE787CF78A5C}" destId="{25458CC0-74E6-4212-BD57-01C90AF0829B}" srcOrd="0" destOrd="0" presId="urn:microsoft.com/office/officeart/2005/8/layout/hierarchy3"/>
    <dgm:cxn modelId="{6407D42E-F0DE-4619-AD76-EBE34C88EE91}" srcId="{5F454E95-D004-4EC3-BDD1-433B1F8E3E41}" destId="{E4AA9172-238B-41D5-A739-7AEEFB488787}" srcOrd="3" destOrd="0" parTransId="{99160358-3439-4C4D-90F0-0D7BD8956EAC}" sibTransId="{BC007CF9-7CE0-4358-8019-7B58AF7EBA49}"/>
    <dgm:cxn modelId="{94362526-C021-4957-ABEC-5F49FFB0DA2D}" type="presOf" srcId="{F5BE72BC-99AA-4317-BEFF-F9DA37609639}" destId="{5169CDDB-058B-4EB4-B4A4-B0C1C03EEBA4}" srcOrd="0" destOrd="0" presId="urn:microsoft.com/office/officeart/2005/8/layout/hierarchy3"/>
    <dgm:cxn modelId="{8DFCB944-040C-4696-B99E-F24056C5151D}" type="presOf" srcId="{2E2EA731-6EA1-4F5A-9C0F-27F92959B7B1}" destId="{5AFBFD7B-CE6C-4359-8A58-44B1F89AF5C4}" srcOrd="0" destOrd="0" presId="urn:microsoft.com/office/officeart/2005/8/layout/hierarchy3"/>
    <dgm:cxn modelId="{E2D20735-B058-4F29-8D77-B15EC216A7AD}" srcId="{699273CE-ED39-407B-9DDA-E065B9535EE7}" destId="{AC662BC3-5563-4904-B4B5-FE0163EE326B}" srcOrd="1" destOrd="0" parTransId="{F5BE72BC-99AA-4317-BEFF-F9DA37609639}" sibTransId="{E3C008F9-40BF-440D-A921-9AD977F0B401}"/>
    <dgm:cxn modelId="{EB62FBC0-2D54-479D-9101-CAF7F4A3E5ED}" srcId="{41109AEC-62BB-4AB0-B2D2-3A4A68FF6866}" destId="{25863AD2-FEC2-4B6D-A081-CD00F37A1C33}" srcOrd="1" destOrd="0" parTransId="{7AE50EF9-3001-4548-A2DD-DE787CF78A5C}" sibTransId="{D39E5E4F-3152-4CEF-93AB-28C348B5B16D}"/>
    <dgm:cxn modelId="{282933C2-47A1-48C6-B6A7-F6F6F073B1D7}" type="presOf" srcId="{699273CE-ED39-407B-9DDA-E065B9535EE7}" destId="{A7451D8A-188F-42C2-9D0F-7E96A4050555}" srcOrd="1" destOrd="0" presId="urn:microsoft.com/office/officeart/2005/8/layout/hierarchy3"/>
    <dgm:cxn modelId="{D540A0A8-1E76-4ECF-857A-7D0997204A90}" type="presParOf" srcId="{9748339F-F27F-436A-B8D8-5C75BAD88577}" destId="{FD581B0B-A254-4F9F-871F-EA73FAFFE123}" srcOrd="0" destOrd="0" presId="urn:microsoft.com/office/officeart/2005/8/layout/hierarchy3"/>
    <dgm:cxn modelId="{00F0CF96-D8C9-4A26-B099-E4B698E94C17}" type="presParOf" srcId="{FD581B0B-A254-4F9F-871F-EA73FAFFE123}" destId="{7A8328E8-EEA9-49EA-8E86-16963851FF70}" srcOrd="0" destOrd="0" presId="urn:microsoft.com/office/officeart/2005/8/layout/hierarchy3"/>
    <dgm:cxn modelId="{F7BDB4AF-93AD-4BB1-9202-AB17BA0469F6}" type="presParOf" srcId="{7A8328E8-EEA9-49EA-8E86-16963851FF70}" destId="{A7402AB4-6D3B-440E-8F4D-B7278A6DFB4C}" srcOrd="0" destOrd="0" presId="urn:microsoft.com/office/officeart/2005/8/layout/hierarchy3"/>
    <dgm:cxn modelId="{63362D4F-A6EC-4F8D-B06D-A1F3ADC4E351}" type="presParOf" srcId="{7A8328E8-EEA9-49EA-8E86-16963851FF70}" destId="{70404E5B-34B2-4CB1-A4B5-1191861D34CB}" srcOrd="1" destOrd="0" presId="urn:microsoft.com/office/officeart/2005/8/layout/hierarchy3"/>
    <dgm:cxn modelId="{BF2D1ADC-B172-4AAE-A1A1-3B4C6B318005}" type="presParOf" srcId="{FD581B0B-A254-4F9F-871F-EA73FAFFE123}" destId="{0D99BC76-EAA7-4984-8B0D-314BC52A3A7E}" srcOrd="1" destOrd="0" presId="urn:microsoft.com/office/officeart/2005/8/layout/hierarchy3"/>
    <dgm:cxn modelId="{D2D890E3-194F-495D-A09B-D877DF602EE0}" type="presParOf" srcId="{0D99BC76-EAA7-4984-8B0D-314BC52A3A7E}" destId="{ECBA146E-628D-4AF3-B30E-2A0B7999257F}" srcOrd="0" destOrd="0" presId="urn:microsoft.com/office/officeart/2005/8/layout/hierarchy3"/>
    <dgm:cxn modelId="{796D5768-5587-4D1F-AEF3-41CF62E44A88}" type="presParOf" srcId="{0D99BC76-EAA7-4984-8B0D-314BC52A3A7E}" destId="{6936DC4D-35E1-46C1-B876-8D031FCCA598}" srcOrd="1" destOrd="0" presId="urn:microsoft.com/office/officeart/2005/8/layout/hierarchy3"/>
    <dgm:cxn modelId="{1D51B22A-AE4D-4CC7-BAF5-EB1EC346B5F3}" type="presParOf" srcId="{0D99BC76-EAA7-4984-8B0D-314BC52A3A7E}" destId="{0CE303BC-577B-4D62-BFFA-7816E4BBAD9C}" srcOrd="2" destOrd="0" presId="urn:microsoft.com/office/officeart/2005/8/layout/hierarchy3"/>
    <dgm:cxn modelId="{04A941E1-F684-428A-9FE4-DA05DD5180EE}" type="presParOf" srcId="{0D99BC76-EAA7-4984-8B0D-314BC52A3A7E}" destId="{5AFBFD7B-CE6C-4359-8A58-44B1F89AF5C4}" srcOrd="3" destOrd="0" presId="urn:microsoft.com/office/officeart/2005/8/layout/hierarchy3"/>
    <dgm:cxn modelId="{0C9F18BD-E1DF-4122-93BE-CF645A7347E1}" type="presParOf" srcId="{9748339F-F27F-436A-B8D8-5C75BAD88577}" destId="{21A2926D-3B6D-4643-9162-94B34FB31F4A}" srcOrd="1" destOrd="0" presId="urn:microsoft.com/office/officeart/2005/8/layout/hierarchy3"/>
    <dgm:cxn modelId="{E1D947FE-6EAE-428D-A6DF-EAF52EED2FAE}" type="presParOf" srcId="{21A2926D-3B6D-4643-9162-94B34FB31F4A}" destId="{DD5A17E1-8919-44A0-A0DF-07C5649A0AD1}" srcOrd="0" destOrd="0" presId="urn:microsoft.com/office/officeart/2005/8/layout/hierarchy3"/>
    <dgm:cxn modelId="{730830B8-5728-4BB6-800A-51C687E3139A}" type="presParOf" srcId="{DD5A17E1-8919-44A0-A0DF-07C5649A0AD1}" destId="{7FAC45B0-28F6-4C8F-B3A4-4AF027BE955D}" srcOrd="0" destOrd="0" presId="urn:microsoft.com/office/officeart/2005/8/layout/hierarchy3"/>
    <dgm:cxn modelId="{2B3F5EB4-2854-4E79-B19E-1BD56B28E8CE}" type="presParOf" srcId="{DD5A17E1-8919-44A0-A0DF-07C5649A0AD1}" destId="{A7451D8A-188F-42C2-9D0F-7E96A4050555}" srcOrd="1" destOrd="0" presId="urn:microsoft.com/office/officeart/2005/8/layout/hierarchy3"/>
    <dgm:cxn modelId="{71A2A31D-1D30-4297-A546-03434207531F}" type="presParOf" srcId="{21A2926D-3B6D-4643-9162-94B34FB31F4A}" destId="{06059419-C815-4523-A480-753D56F318B0}" srcOrd="1" destOrd="0" presId="urn:microsoft.com/office/officeart/2005/8/layout/hierarchy3"/>
    <dgm:cxn modelId="{ACB02566-04DB-4E69-BD0F-C1D1C419A6B7}" type="presParOf" srcId="{06059419-C815-4523-A480-753D56F318B0}" destId="{AC18B348-CA1F-4894-94D7-3BDD5C18400A}" srcOrd="0" destOrd="0" presId="urn:microsoft.com/office/officeart/2005/8/layout/hierarchy3"/>
    <dgm:cxn modelId="{CE6B6867-D27F-41BA-9D66-121127DB3B6E}" type="presParOf" srcId="{06059419-C815-4523-A480-753D56F318B0}" destId="{FFAB6E21-B9A7-4DC7-8DD2-DD0AA774EFD8}" srcOrd="1" destOrd="0" presId="urn:microsoft.com/office/officeart/2005/8/layout/hierarchy3"/>
    <dgm:cxn modelId="{A1E0B175-A7D7-4D7D-A3AA-FF16AC7C7476}" type="presParOf" srcId="{06059419-C815-4523-A480-753D56F318B0}" destId="{5169CDDB-058B-4EB4-B4A4-B0C1C03EEBA4}" srcOrd="2" destOrd="0" presId="urn:microsoft.com/office/officeart/2005/8/layout/hierarchy3"/>
    <dgm:cxn modelId="{8825CC70-CD52-4716-A615-C1438FB879F1}" type="presParOf" srcId="{06059419-C815-4523-A480-753D56F318B0}" destId="{19C50783-8417-46B5-9D69-62042745DD37}" srcOrd="3" destOrd="0" presId="urn:microsoft.com/office/officeart/2005/8/layout/hierarchy3"/>
    <dgm:cxn modelId="{C4F5BEB9-9B33-4B8C-88C7-F5CFDE97F270}" type="presParOf" srcId="{9748339F-F27F-436A-B8D8-5C75BAD88577}" destId="{38AEEBA0-9998-4C81-9F2C-42DFB1D6F118}" srcOrd="2" destOrd="0" presId="urn:microsoft.com/office/officeart/2005/8/layout/hierarchy3"/>
    <dgm:cxn modelId="{3208A4E9-1094-46ED-8DFC-043D33051F5D}" type="presParOf" srcId="{38AEEBA0-9998-4C81-9F2C-42DFB1D6F118}" destId="{9F609E6B-DE55-4F49-8185-EA84A502D04D}" srcOrd="0" destOrd="0" presId="urn:microsoft.com/office/officeart/2005/8/layout/hierarchy3"/>
    <dgm:cxn modelId="{98E4D147-8A4C-4C06-A1B3-E54FEC0BE10F}" type="presParOf" srcId="{9F609E6B-DE55-4F49-8185-EA84A502D04D}" destId="{29323F4B-040B-4E37-9A1C-4A64A8EE595B}" srcOrd="0" destOrd="0" presId="urn:microsoft.com/office/officeart/2005/8/layout/hierarchy3"/>
    <dgm:cxn modelId="{BD3848BB-0DA5-41A4-AC24-370C78EF471A}" type="presParOf" srcId="{9F609E6B-DE55-4F49-8185-EA84A502D04D}" destId="{DB9F8134-0CB3-4233-AA59-7A884D62AD23}" srcOrd="1" destOrd="0" presId="urn:microsoft.com/office/officeart/2005/8/layout/hierarchy3"/>
    <dgm:cxn modelId="{8F2C7936-6727-46D0-A2C1-FF9DC39A8922}" type="presParOf" srcId="{38AEEBA0-9998-4C81-9F2C-42DFB1D6F118}" destId="{C1CD582D-1C01-40E4-A7DA-9BB735770F85}" srcOrd="1" destOrd="0" presId="urn:microsoft.com/office/officeart/2005/8/layout/hierarchy3"/>
    <dgm:cxn modelId="{9655798D-9BD6-496A-839C-F454A241FA7B}" type="presParOf" srcId="{C1CD582D-1C01-40E4-A7DA-9BB735770F85}" destId="{D619E7BC-108D-4546-935D-9D6A797CF134}" srcOrd="0" destOrd="0" presId="urn:microsoft.com/office/officeart/2005/8/layout/hierarchy3"/>
    <dgm:cxn modelId="{06560816-D8FE-487C-A0DF-B57B436CC1CB}" type="presParOf" srcId="{C1CD582D-1C01-40E4-A7DA-9BB735770F85}" destId="{36A9CC2B-89AF-4F3C-AAF3-816497B2A7C6}" srcOrd="1" destOrd="0" presId="urn:microsoft.com/office/officeart/2005/8/layout/hierarchy3"/>
    <dgm:cxn modelId="{9C5ACD89-4B4B-4F6B-AA4A-489A15F6BF27}" type="presParOf" srcId="{C1CD582D-1C01-40E4-A7DA-9BB735770F85}" destId="{25458CC0-74E6-4212-BD57-01C90AF0829B}" srcOrd="2" destOrd="0" presId="urn:microsoft.com/office/officeart/2005/8/layout/hierarchy3"/>
    <dgm:cxn modelId="{BB573070-E19C-46BD-85BB-AD8129B4AC9D}" type="presParOf" srcId="{C1CD582D-1C01-40E4-A7DA-9BB735770F85}" destId="{98348DE0-EE7F-4FC8-8991-4729BB6A9E0B}" srcOrd="3" destOrd="0" presId="urn:microsoft.com/office/officeart/2005/8/layout/hierarchy3"/>
    <dgm:cxn modelId="{E0C2FE39-D4AA-4FD3-A732-0AFAD9552895}" type="presParOf" srcId="{9748339F-F27F-436A-B8D8-5C75BAD88577}" destId="{E82E2000-3742-4C0C-B27E-2CFEB40D23B9}" srcOrd="3" destOrd="0" presId="urn:microsoft.com/office/officeart/2005/8/layout/hierarchy3"/>
    <dgm:cxn modelId="{27B8B3AF-0E16-4781-AA92-2AC87CEE7476}" type="presParOf" srcId="{E82E2000-3742-4C0C-B27E-2CFEB40D23B9}" destId="{E6E8E441-E782-4655-856E-9724A4F556D0}" srcOrd="0" destOrd="0" presId="urn:microsoft.com/office/officeart/2005/8/layout/hierarchy3"/>
    <dgm:cxn modelId="{0A1EDCF6-C995-4977-BAA3-BAEF8B993DA2}" type="presParOf" srcId="{E6E8E441-E782-4655-856E-9724A4F556D0}" destId="{28ECFBA0-3C79-4F32-B948-13D3F1866E66}" srcOrd="0" destOrd="0" presId="urn:microsoft.com/office/officeart/2005/8/layout/hierarchy3"/>
    <dgm:cxn modelId="{6C5B20B0-EEAC-44FB-896B-09CDE45A5969}" type="presParOf" srcId="{E6E8E441-E782-4655-856E-9724A4F556D0}" destId="{5AC775DD-F7B3-4131-966A-01D89B27D8D8}" srcOrd="1" destOrd="0" presId="urn:microsoft.com/office/officeart/2005/8/layout/hierarchy3"/>
    <dgm:cxn modelId="{D8295D80-B4F0-472B-8FE2-4BDFA5F5001C}" type="presParOf" srcId="{E82E2000-3742-4C0C-B27E-2CFEB40D23B9}" destId="{E93AF91E-B3C0-49F3-9C2E-25B0AC1ADB1E}" srcOrd="1" destOrd="0" presId="urn:microsoft.com/office/officeart/2005/8/layout/hierarchy3"/>
    <dgm:cxn modelId="{940E079F-FE67-4957-8DB7-8265E3BC4049}" type="presParOf" srcId="{E93AF91E-B3C0-49F3-9C2E-25B0AC1ADB1E}" destId="{F4807AFE-C1C6-46CC-A666-FE8E7F79A129}" srcOrd="0" destOrd="0" presId="urn:microsoft.com/office/officeart/2005/8/layout/hierarchy3"/>
    <dgm:cxn modelId="{0F56A916-2FC6-473F-BAA8-D504FCB78F52}" type="presParOf" srcId="{E93AF91E-B3C0-49F3-9C2E-25B0AC1ADB1E}" destId="{6429E32A-580C-424B-9F4C-094E096B8483}" srcOrd="1" destOrd="0" presId="urn:microsoft.com/office/officeart/2005/8/layout/hierarchy3"/>
    <dgm:cxn modelId="{565915B1-835F-4144-9275-63C30E48B70F}" type="presParOf" srcId="{E93AF91E-B3C0-49F3-9C2E-25B0AC1ADB1E}" destId="{6EA1E6A4-6EA8-48CD-A24F-469A3B494F16}" srcOrd="2" destOrd="0" presId="urn:microsoft.com/office/officeart/2005/8/layout/hierarchy3"/>
    <dgm:cxn modelId="{C5DDA81B-E39C-402F-A447-58DD327A6F4D}" type="presParOf" srcId="{E93AF91E-B3C0-49F3-9C2E-25B0AC1ADB1E}" destId="{BEA1F9C1-45F9-4F0E-A6D7-4D624605014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02AB4-6D3B-440E-8F4D-B7278A6DFB4C}">
      <dsp:nvSpPr>
        <dsp:cNvPr id="0" name=""/>
        <dsp:cNvSpPr/>
      </dsp:nvSpPr>
      <dsp:spPr>
        <a:xfrm>
          <a:off x="1542" y="864096"/>
          <a:ext cx="1773021" cy="8865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Series cuantitativas</a:t>
          </a:r>
          <a:endParaRPr lang="es-ES" sz="16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7507" y="890061"/>
        <a:ext cx="1721091" cy="834580"/>
      </dsp:txXfrm>
    </dsp:sp>
    <dsp:sp modelId="{ECBA146E-628D-4AF3-B30E-2A0B7999257F}">
      <dsp:nvSpPr>
        <dsp:cNvPr id="0" name=""/>
        <dsp:cNvSpPr/>
      </dsp:nvSpPr>
      <dsp:spPr>
        <a:xfrm>
          <a:off x="178844" y="1750606"/>
          <a:ext cx="177302" cy="66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882"/>
              </a:lnTo>
              <a:lnTo>
                <a:pt x="177302" y="66488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6DC4D-35E1-46C1-B876-8D031FCCA598}">
      <dsp:nvSpPr>
        <dsp:cNvPr id="0" name=""/>
        <dsp:cNvSpPr/>
      </dsp:nvSpPr>
      <dsp:spPr>
        <a:xfrm>
          <a:off x="356146" y="1972234"/>
          <a:ext cx="1418416" cy="886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Clasificaciones de una variable cuantitativa (discreta o continua).</a:t>
          </a:r>
          <a:endParaRPr lang="es-ES" sz="1200" kern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sp:txBody>
      <dsp:txXfrm>
        <a:off x="382111" y="1998199"/>
        <a:ext cx="1366486" cy="834580"/>
      </dsp:txXfrm>
    </dsp:sp>
    <dsp:sp modelId="{0CE303BC-577B-4D62-BFFA-7816E4BBAD9C}">
      <dsp:nvSpPr>
        <dsp:cNvPr id="0" name=""/>
        <dsp:cNvSpPr/>
      </dsp:nvSpPr>
      <dsp:spPr>
        <a:xfrm>
          <a:off x="178844" y="1750606"/>
          <a:ext cx="177302" cy="1985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823"/>
              </a:lnTo>
              <a:lnTo>
                <a:pt x="177302" y="1985823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FD7B-CE6C-4359-8A58-44B1F89AF5C4}">
      <dsp:nvSpPr>
        <dsp:cNvPr id="0" name=""/>
        <dsp:cNvSpPr/>
      </dsp:nvSpPr>
      <dsp:spPr>
        <a:xfrm>
          <a:off x="356146" y="3080372"/>
          <a:ext cx="1418416" cy="1312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Discreta: Número de cursos matriculados por los estudiantes 2013.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Continua: Peso de los estudiantes </a:t>
          </a:r>
          <a:endParaRPr lang="es-ES" sz="1200" kern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sp:txBody>
      <dsp:txXfrm>
        <a:off x="394577" y="3118803"/>
        <a:ext cx="1341554" cy="1235253"/>
      </dsp:txXfrm>
    </dsp:sp>
    <dsp:sp modelId="{7FAC45B0-28F6-4C8F-B3A4-4AF027BE955D}">
      <dsp:nvSpPr>
        <dsp:cNvPr id="0" name=""/>
        <dsp:cNvSpPr/>
      </dsp:nvSpPr>
      <dsp:spPr>
        <a:xfrm>
          <a:off x="2217819" y="864096"/>
          <a:ext cx="1773021" cy="8865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Series cualitativas</a:t>
          </a:r>
          <a:endParaRPr lang="es-ES" sz="16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243784" y="890061"/>
        <a:ext cx="1721091" cy="834580"/>
      </dsp:txXfrm>
    </dsp:sp>
    <dsp:sp modelId="{AC18B348-CA1F-4894-94D7-3BDD5C18400A}">
      <dsp:nvSpPr>
        <dsp:cNvPr id="0" name=""/>
        <dsp:cNvSpPr/>
      </dsp:nvSpPr>
      <dsp:spPr>
        <a:xfrm>
          <a:off x="2395121" y="1750606"/>
          <a:ext cx="177302" cy="66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882"/>
              </a:lnTo>
              <a:lnTo>
                <a:pt x="177302" y="66488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B6E21-B9A7-4DC7-8DD2-DD0AA774EFD8}">
      <dsp:nvSpPr>
        <dsp:cNvPr id="0" name=""/>
        <dsp:cNvSpPr/>
      </dsp:nvSpPr>
      <dsp:spPr>
        <a:xfrm>
          <a:off x="2572423" y="1972234"/>
          <a:ext cx="1418416" cy="886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Clasificaciones cuya característica de interés es una cualidad o atributo</a:t>
          </a:r>
          <a:endParaRPr lang="es-ES" sz="1200" kern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sp:txBody>
      <dsp:txXfrm>
        <a:off x="2598388" y="1998199"/>
        <a:ext cx="1366486" cy="834580"/>
      </dsp:txXfrm>
    </dsp:sp>
    <dsp:sp modelId="{5169CDDB-058B-4EB4-B4A4-B0C1C03EEBA4}">
      <dsp:nvSpPr>
        <dsp:cNvPr id="0" name=""/>
        <dsp:cNvSpPr/>
      </dsp:nvSpPr>
      <dsp:spPr>
        <a:xfrm>
          <a:off x="2395121" y="1750606"/>
          <a:ext cx="177302" cy="1773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021"/>
              </a:lnTo>
              <a:lnTo>
                <a:pt x="177302" y="17730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50783-8417-46B5-9D69-62042745DD37}">
      <dsp:nvSpPr>
        <dsp:cNvPr id="0" name=""/>
        <dsp:cNvSpPr/>
      </dsp:nvSpPr>
      <dsp:spPr>
        <a:xfrm>
          <a:off x="2572423" y="3080372"/>
          <a:ext cx="1418416" cy="886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La población femenina de 15 años y más,  según estado conyugal.</a:t>
          </a:r>
          <a:endParaRPr lang="es-ES" sz="1200" kern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sp:txBody>
      <dsp:txXfrm>
        <a:off x="2598388" y="3106337"/>
        <a:ext cx="1366486" cy="834580"/>
      </dsp:txXfrm>
    </dsp:sp>
    <dsp:sp modelId="{29323F4B-040B-4E37-9A1C-4A64A8EE595B}">
      <dsp:nvSpPr>
        <dsp:cNvPr id="0" name=""/>
        <dsp:cNvSpPr/>
      </dsp:nvSpPr>
      <dsp:spPr>
        <a:xfrm>
          <a:off x="4434095" y="864096"/>
          <a:ext cx="1773021" cy="8865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Series cronológicas o de tiempo</a:t>
          </a:r>
          <a:endParaRPr lang="es-ES" sz="16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460060" y="890061"/>
        <a:ext cx="1721091" cy="834580"/>
      </dsp:txXfrm>
    </dsp:sp>
    <dsp:sp modelId="{D619E7BC-108D-4546-935D-9D6A797CF134}">
      <dsp:nvSpPr>
        <dsp:cNvPr id="0" name=""/>
        <dsp:cNvSpPr/>
      </dsp:nvSpPr>
      <dsp:spPr>
        <a:xfrm>
          <a:off x="4611397" y="1750606"/>
          <a:ext cx="177302" cy="66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882"/>
              </a:lnTo>
              <a:lnTo>
                <a:pt x="177302" y="66488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9CC2B-89AF-4F3C-AAF3-816497B2A7C6}">
      <dsp:nvSpPr>
        <dsp:cNvPr id="0" name=""/>
        <dsp:cNvSpPr/>
      </dsp:nvSpPr>
      <dsp:spPr>
        <a:xfrm>
          <a:off x="4788699" y="1972234"/>
          <a:ext cx="1418416" cy="886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Series usadas en  estudio de  evolución histórica de los fenómenos.</a:t>
          </a:r>
          <a:endParaRPr lang="es-ES" sz="1200" kern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sp:txBody>
      <dsp:txXfrm>
        <a:off x="4814664" y="1998199"/>
        <a:ext cx="1366486" cy="834580"/>
      </dsp:txXfrm>
    </dsp:sp>
    <dsp:sp modelId="{25458CC0-74E6-4212-BD57-01C90AF0829B}">
      <dsp:nvSpPr>
        <dsp:cNvPr id="0" name=""/>
        <dsp:cNvSpPr/>
      </dsp:nvSpPr>
      <dsp:spPr>
        <a:xfrm>
          <a:off x="4611397" y="1750606"/>
          <a:ext cx="177302" cy="1910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594"/>
              </a:lnTo>
              <a:lnTo>
                <a:pt x="177302" y="191059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48DE0-EE7F-4FC8-8991-4729BB6A9E0B}">
      <dsp:nvSpPr>
        <dsp:cNvPr id="0" name=""/>
        <dsp:cNvSpPr/>
      </dsp:nvSpPr>
      <dsp:spPr>
        <a:xfrm>
          <a:off x="4788699" y="3080372"/>
          <a:ext cx="1418416" cy="1161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Número de graduados en la Universidad por año.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Precios por mes y año</a:t>
          </a:r>
          <a:endParaRPr lang="es-ES" sz="1200" kern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sp:txBody>
      <dsp:txXfrm>
        <a:off x="4822723" y="3114396"/>
        <a:ext cx="1350368" cy="1093608"/>
      </dsp:txXfrm>
    </dsp:sp>
    <dsp:sp modelId="{28ECFBA0-3C79-4F32-B948-13D3F1866E66}">
      <dsp:nvSpPr>
        <dsp:cNvPr id="0" name=""/>
        <dsp:cNvSpPr/>
      </dsp:nvSpPr>
      <dsp:spPr>
        <a:xfrm>
          <a:off x="6650372" y="864096"/>
          <a:ext cx="1773021" cy="8865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Series geográficas</a:t>
          </a:r>
          <a:endParaRPr lang="es-ES" sz="16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6676337" y="890061"/>
        <a:ext cx="1721091" cy="834580"/>
      </dsp:txXfrm>
    </dsp:sp>
    <dsp:sp modelId="{F4807AFE-C1C6-46CC-A666-FE8E7F79A129}">
      <dsp:nvSpPr>
        <dsp:cNvPr id="0" name=""/>
        <dsp:cNvSpPr/>
      </dsp:nvSpPr>
      <dsp:spPr>
        <a:xfrm>
          <a:off x="6827674" y="1750606"/>
          <a:ext cx="177302" cy="66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882"/>
              </a:lnTo>
              <a:lnTo>
                <a:pt x="177302" y="66488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9E32A-580C-424B-9F4C-094E096B8483}">
      <dsp:nvSpPr>
        <dsp:cNvPr id="0" name=""/>
        <dsp:cNvSpPr/>
      </dsp:nvSpPr>
      <dsp:spPr>
        <a:xfrm>
          <a:off x="7004976" y="1972234"/>
          <a:ext cx="1418416" cy="886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Clasificaciones o series cualitativas, según característica geográfica</a:t>
          </a:r>
          <a:endParaRPr lang="es-ES" sz="1200" kern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sp:txBody>
      <dsp:txXfrm>
        <a:off x="7030941" y="1998199"/>
        <a:ext cx="1366486" cy="834580"/>
      </dsp:txXfrm>
    </dsp:sp>
    <dsp:sp modelId="{6EA1E6A4-6EA8-48CD-A24F-469A3B494F16}">
      <dsp:nvSpPr>
        <dsp:cNvPr id="0" name=""/>
        <dsp:cNvSpPr/>
      </dsp:nvSpPr>
      <dsp:spPr>
        <a:xfrm>
          <a:off x="6827674" y="1750606"/>
          <a:ext cx="177302" cy="1773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021"/>
              </a:lnTo>
              <a:lnTo>
                <a:pt x="177302" y="17730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1F9C1-45F9-4F0E-A6D7-4D6246050144}">
      <dsp:nvSpPr>
        <dsp:cNvPr id="0" name=""/>
        <dsp:cNvSpPr/>
      </dsp:nvSpPr>
      <dsp:spPr>
        <a:xfrm>
          <a:off x="7004976" y="3080372"/>
          <a:ext cx="1418416" cy="886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La población costarricense según provincia de residencia.</a:t>
          </a:r>
          <a:endParaRPr lang="es-ES" sz="1200" kern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sp:txBody>
      <dsp:txXfrm>
        <a:off x="7030941" y="3106337"/>
        <a:ext cx="1366486" cy="834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1416C-C0AC-4078-A6C6-8F20BF37484F}" type="datetimeFigureOut">
              <a:rPr lang="es-ES" smtClean="0"/>
              <a:pPr/>
              <a:t>27/11/2018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82065-D2CC-43C6-898D-25DDF0E32EF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30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C1AD-B8C7-42F6-A973-6D9AEC0AE1A3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246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C1AD-B8C7-42F6-A973-6D9AEC0AE1A3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22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90698-9E7F-4196-BF77-4FC5B5E86431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84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7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6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8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4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5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CuadroTexto"/>
          <p:cNvSpPr txBox="1">
            <a:spLocks noChangeArrowheads="1"/>
          </p:cNvSpPr>
          <p:nvPr/>
        </p:nvSpPr>
        <p:spPr bwMode="auto">
          <a:xfrm>
            <a:off x="4978220" y="5248275"/>
            <a:ext cx="511333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2400" dirty="0" err="1" smtClean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Arlyne</a:t>
            </a:r>
            <a:r>
              <a:rPr lang="es-MX" sz="2400" dirty="0" smtClean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 Alfaro Araya</a:t>
            </a:r>
            <a:endParaRPr lang="es-CR" sz="2400" dirty="0">
              <a:solidFill>
                <a:srgbClr val="002060"/>
              </a:solidFill>
              <a:latin typeface="Arial" pitchFamily="34" charset="0"/>
              <a:ea typeface="Arial" pitchFamily="81" charset="0"/>
              <a:cs typeface="Arial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 bwMode="auto">
          <a:xfrm>
            <a:off x="4417832" y="836614"/>
            <a:ext cx="62341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Universidad Estatal a Distancia</a:t>
            </a:r>
            <a:b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</a:br>
            <a: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Escuela Ciencias de la Administración</a:t>
            </a:r>
          </a:p>
          <a:p>
            <a:pPr algn="ctr"/>
            <a:r>
              <a:rPr lang="es-ES" sz="2000" dirty="0" smtClean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Cátedra de Estadística</a:t>
            </a:r>
            <a: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/>
            </a:r>
            <a:b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</a:br>
            <a:endParaRPr lang="es-ES" sz="2000" dirty="0">
              <a:solidFill>
                <a:srgbClr val="002060"/>
              </a:solidFill>
              <a:latin typeface="Arial" pitchFamily="34" charset="0"/>
              <a:ea typeface="Arial" pitchFamily="81" charset="0"/>
              <a:cs typeface="Arial" pitchFamily="34" charset="0"/>
            </a:endParaRPr>
          </a:p>
        </p:txBody>
      </p:sp>
      <p:sp>
        <p:nvSpPr>
          <p:cNvPr id="4" name="4 Marcador de contenido"/>
          <p:cNvSpPr txBox="1">
            <a:spLocks/>
          </p:cNvSpPr>
          <p:nvPr/>
        </p:nvSpPr>
        <p:spPr bwMode="auto">
          <a:xfrm>
            <a:off x="4552768" y="2775098"/>
            <a:ext cx="5940000" cy="168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VIDEOTUTORÍA Estadística I</a:t>
            </a:r>
            <a:endParaRPr lang="es-ES" sz="2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3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Capítulo 5</a:t>
            </a:r>
          </a:p>
          <a:p>
            <a:pPr algn="ctr">
              <a:lnSpc>
                <a:spcPct val="90000"/>
              </a:lnSpc>
              <a:defRPr/>
            </a:pPr>
            <a:r>
              <a:rPr lang="es-MX" sz="3000" b="1" dirty="0" smtClean="0">
                <a:solidFill>
                  <a:srgbClr val="002060"/>
                </a:solidFill>
                <a:latin typeface="Arial" pitchFamily="34" charset="0"/>
                <a:ea typeface="Arial" pitchFamily="-88" charset="0"/>
                <a:cs typeface="Arial" pitchFamily="34" charset="0"/>
              </a:rPr>
              <a:t>Cuadros Estadísticos</a:t>
            </a:r>
            <a:endParaRPr lang="es-CR" sz="3000" b="1" dirty="0">
              <a:solidFill>
                <a:srgbClr val="002060"/>
              </a:solidFill>
              <a:latin typeface="Arial" pitchFamily="34" charset="0"/>
              <a:ea typeface="Arial" pitchFamily="-8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 smtClean="0"/>
              <a:t>Cuadros estadísticos</a:t>
            </a:r>
            <a:endParaRPr lang="es-ES" b="1" dirty="0"/>
          </a:p>
        </p:txBody>
      </p:sp>
      <p:graphicFrame>
        <p:nvGraphicFramePr>
          <p:cNvPr id="5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39597"/>
              </p:ext>
            </p:extLst>
          </p:nvPr>
        </p:nvGraphicFramePr>
        <p:xfrm>
          <a:off x="2207568" y="1700808"/>
          <a:ext cx="8925679" cy="42608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7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45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45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76340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b="1" dirty="0">
                          <a:solidFill>
                            <a:srgbClr val="000510"/>
                          </a:solidFill>
                        </a:rPr>
                        <a:t>Costa Rica: Distribución Absoluta y Porcentual de Habitantes </a:t>
                      </a:r>
                      <a:r>
                        <a:rPr lang="es-CR" sz="2000" b="1" dirty="0" smtClean="0">
                          <a:solidFill>
                            <a:srgbClr val="000510"/>
                          </a:solidFill>
                        </a:rPr>
                        <a:t>por </a:t>
                      </a:r>
                      <a:r>
                        <a:rPr lang="es-CR" sz="2000" b="1" dirty="0">
                          <a:solidFill>
                            <a:srgbClr val="000510"/>
                          </a:solidFill>
                        </a:rPr>
                        <a:t>Condición de </a:t>
                      </a:r>
                      <a:r>
                        <a:rPr lang="es-CR" sz="2000" b="1" dirty="0" smtClean="0">
                          <a:solidFill>
                            <a:srgbClr val="000510"/>
                          </a:solidFill>
                        </a:rPr>
                        <a:t>Alfabetización según Sexo.  </a:t>
                      </a:r>
                      <a:r>
                        <a:rPr lang="es-CR" sz="2000" b="1" dirty="0">
                          <a:solidFill>
                            <a:srgbClr val="000510"/>
                          </a:solidFill>
                        </a:rPr>
                        <a:t>Año 1927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66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Sexo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Cantidad Saben Leer y Escribir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Porcentaje Saben Leer y Escribir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SI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NO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Total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>
                          <a:solidFill>
                            <a:srgbClr val="000510"/>
                          </a:solidFill>
                        </a:rPr>
                        <a:t>SI</a:t>
                      </a:r>
                      <a:endParaRPr lang="es-ES" sz="2000" b="1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NO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Total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6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Hombres</a:t>
                      </a:r>
                      <a:endParaRPr lang="es-ES" sz="20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           118.207 </a:t>
                      </a:r>
                      <a:endParaRPr lang="es-ES" sz="20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     118.207 </a:t>
                      </a:r>
                      <a:endParaRPr lang="es-ES" sz="20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      </a:t>
                      </a:r>
                      <a:r>
                        <a:rPr lang="es-CR" sz="2000" dirty="0" smtClean="0">
                          <a:solidFill>
                            <a:srgbClr val="000510"/>
                          </a:solidFill>
                        </a:rPr>
                        <a:t>    236.414 </a:t>
                      </a:r>
                      <a:endParaRPr lang="es-ES" sz="20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50,0%</a:t>
                      </a:r>
                      <a:endParaRPr lang="es-ES" sz="20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50,0%</a:t>
                      </a:r>
                      <a:endParaRPr lang="es-ES" sz="20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 smtClean="0">
                          <a:solidFill>
                            <a:srgbClr val="000510"/>
                          </a:solidFill>
                        </a:rPr>
                        <a:t>50,1</a:t>
                      </a: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%</a:t>
                      </a:r>
                      <a:endParaRPr lang="es-ES" sz="20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2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Mujeres</a:t>
                      </a:r>
                      <a:endParaRPr lang="es-ES" sz="20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       108.151 </a:t>
                      </a:r>
                      <a:endParaRPr lang="es-ES" sz="20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     126.959 </a:t>
                      </a:r>
                      <a:endParaRPr lang="es-ES" sz="20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      235.110 </a:t>
                      </a:r>
                      <a:endParaRPr lang="es-ES" sz="20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46,0%</a:t>
                      </a:r>
                      <a:endParaRPr lang="es-ES" sz="20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54,0%</a:t>
                      </a:r>
                      <a:endParaRPr lang="es-ES" sz="20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 smtClean="0">
                          <a:solidFill>
                            <a:srgbClr val="000510"/>
                          </a:solidFill>
                        </a:rPr>
                        <a:t>49,9</a:t>
                      </a: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%</a:t>
                      </a:r>
                      <a:endParaRPr lang="es-ES" sz="20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6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Total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   226.358 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   245.166 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     471.524 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48,0%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52,0%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2000" dirty="0">
                          <a:solidFill>
                            <a:srgbClr val="000510"/>
                          </a:solidFill>
                        </a:rPr>
                        <a:t>100,0%</a:t>
                      </a:r>
                      <a:endParaRPr lang="es-ES" sz="2000" b="1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01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R" sz="1800" dirty="0">
                          <a:solidFill>
                            <a:srgbClr val="000510"/>
                          </a:solidFill>
                        </a:rPr>
                        <a:t>Fuente: Instituto Nacional de Estadística y Censos (INEC)</a:t>
                      </a:r>
                      <a:endParaRPr lang="es-ES" sz="1800" dirty="0">
                        <a:solidFill>
                          <a:srgbClr val="00051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rgbClr val="00051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4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 smtClean="0"/>
              <a:t>Cuadros estadísticos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631504" y="1628800"/>
            <a:ext cx="10081120" cy="489654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MX" b="1" dirty="0">
                <a:solidFill>
                  <a:srgbClr val="000510"/>
                </a:solidFill>
                <a:latin typeface="Arial" pitchFamily="34" charset="0"/>
                <a:cs typeface="Arial" pitchFamily="34" charset="0"/>
              </a:rPr>
              <a:t>Ordenamiento de la columna matriz y </a:t>
            </a:r>
            <a:r>
              <a:rPr lang="es-ES" b="1" dirty="0">
                <a:solidFill>
                  <a:srgbClr val="000510"/>
                </a:solidFill>
                <a:latin typeface="Arial" pitchFamily="34" charset="0"/>
                <a:cs typeface="Arial" pitchFamily="34" charset="0"/>
              </a:rPr>
              <a:t>encabezados</a:t>
            </a:r>
          </a:p>
          <a:p>
            <a:pPr algn="just"/>
            <a:endParaRPr lang="es-E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Alfabético: de la A </a:t>
            </a:r>
            <a:r>
              <a:rPr lang="es-MX" sz="26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MX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la Z (geográficas como países o cualitativas como estado civil)</a:t>
            </a:r>
          </a:p>
          <a:p>
            <a:pPr algn="just"/>
            <a:r>
              <a:rPr lang="es-MX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Magnitud: de mayor a menor (Ventas por departamento)</a:t>
            </a:r>
          </a:p>
          <a:p>
            <a:pPr algn="just"/>
            <a:r>
              <a:rPr lang="es-MX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Cronológico: de lo más antiguo al más reciente</a:t>
            </a:r>
          </a:p>
          <a:p>
            <a:pPr algn="just"/>
            <a:r>
              <a:rPr lang="es-MX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Geográfico: según zonas más cercanas (</a:t>
            </a:r>
            <a:r>
              <a:rPr lang="es-MX" sz="2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Cantones </a:t>
            </a:r>
            <a:r>
              <a:rPr lang="es-MX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por provincia)</a:t>
            </a:r>
          </a:p>
          <a:p>
            <a:pPr algn="just"/>
            <a:r>
              <a:rPr lang="es-ES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Usual: por tradición (División territorial de Costa Rica)</a:t>
            </a:r>
          </a:p>
          <a:p>
            <a:pPr algn="just"/>
            <a:r>
              <a:rPr lang="es-MX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Progresivo: como se da en la realidad el proceso (Primer grado, segundo grado </a:t>
            </a:r>
            <a:r>
              <a:rPr lang="es-MX" sz="26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etc</a:t>
            </a:r>
            <a:r>
              <a:rPr lang="es-MX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r>
              <a:rPr lang="es-MX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Numérico: cuando las categorías están numeradas (edad, tamaño, peso)</a:t>
            </a:r>
            <a:endParaRPr lang="es-ES" sz="2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994122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/>
              <a:t>Cuadros estadísticos</a:t>
            </a:r>
            <a:endParaRPr lang="es-ES" b="1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24697"/>
              </p:ext>
            </p:extLst>
          </p:nvPr>
        </p:nvGraphicFramePr>
        <p:xfrm>
          <a:off x="2855640" y="3140969"/>
          <a:ext cx="6552730" cy="3098615"/>
        </p:xfrm>
        <a:graphic>
          <a:graphicData uri="http://schemas.openxmlformats.org/drawingml/2006/table">
            <a:tbl>
              <a:tblPr/>
              <a:tblGrid>
                <a:gridCol w="1310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0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51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Ventas en dólares de la revista para los cuatro trimestres del 2010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18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Ciudad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Primer trimestre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Segundo trimestre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Tercer trimestre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Cuarto trimestre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Guatemala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7.032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8.130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7.987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8.400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Managua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3.130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2.908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2.517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2.927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Panamá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27.681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25.861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22.329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33.316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 José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23.342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22.012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19.358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22.092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 Salvador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13.514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12.687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13.210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20.831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Tegucigalpa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6.229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6.643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6.180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7.669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991544" y="1340768"/>
            <a:ext cx="81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" pitchFamily="34" charset="0"/>
                <a:cs typeface="Arial" pitchFamily="34" charset="0"/>
              </a:rPr>
              <a:t>Ejemplo:</a:t>
            </a:r>
          </a:p>
          <a:p>
            <a:r>
              <a:rPr lang="es-MX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Analice la presentación del siguiente cuadro, y conteste:</a:t>
            </a:r>
          </a:p>
          <a:p>
            <a:pPr marL="342900" indent="-342900">
              <a:buAutoNum type="arabicPeriod"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Considera que los datos están bien presentados?</a:t>
            </a:r>
          </a:p>
          <a:p>
            <a:pPr marL="342900" indent="-342900" algn="just">
              <a:buAutoNum type="arabicPeriod"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Podría sacar rápidamente conclusiones de estos datos para informar a los accionistas de la revista?</a:t>
            </a:r>
          </a:p>
          <a:p>
            <a:pPr marL="342900" indent="-342900">
              <a:buAutoNum type="arabicPeriod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Cómo 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puede resumirse mejor la información?</a:t>
            </a:r>
          </a:p>
        </p:txBody>
      </p:sp>
      <p:sp>
        <p:nvSpPr>
          <p:cNvPr id="8" name="7 Flecha izquierda"/>
          <p:cNvSpPr/>
          <p:nvPr/>
        </p:nvSpPr>
        <p:spPr>
          <a:xfrm rot="19854348">
            <a:off x="9291960" y="3011920"/>
            <a:ext cx="978408" cy="3056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izquierda"/>
          <p:cNvSpPr/>
          <p:nvPr/>
        </p:nvSpPr>
        <p:spPr>
          <a:xfrm rot="16200000">
            <a:off x="9288002" y="3981414"/>
            <a:ext cx="978408" cy="3056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izquierda"/>
          <p:cNvSpPr/>
          <p:nvPr/>
        </p:nvSpPr>
        <p:spPr>
          <a:xfrm rot="10800000">
            <a:off x="2711624" y="6309321"/>
            <a:ext cx="932824" cy="3348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izquierda"/>
          <p:cNvSpPr/>
          <p:nvPr/>
        </p:nvSpPr>
        <p:spPr>
          <a:xfrm rot="10800000">
            <a:off x="1703512" y="5301209"/>
            <a:ext cx="932824" cy="3348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1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922114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/>
              <a:t>Cuadros estadísticos</a:t>
            </a:r>
            <a:endParaRPr lang="es-ES" b="1" dirty="0"/>
          </a:p>
        </p:txBody>
      </p:sp>
      <p:sp>
        <p:nvSpPr>
          <p:cNvPr id="8" name="7 Flecha izquierda"/>
          <p:cNvSpPr/>
          <p:nvPr/>
        </p:nvSpPr>
        <p:spPr>
          <a:xfrm rot="19854348">
            <a:off x="9925002" y="1271328"/>
            <a:ext cx="978408" cy="3056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izquierda"/>
          <p:cNvSpPr/>
          <p:nvPr/>
        </p:nvSpPr>
        <p:spPr>
          <a:xfrm rot="16200000">
            <a:off x="9792059" y="3261334"/>
            <a:ext cx="978408" cy="3056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izquierda"/>
          <p:cNvSpPr/>
          <p:nvPr/>
        </p:nvSpPr>
        <p:spPr>
          <a:xfrm rot="10800000">
            <a:off x="700118" y="4581128"/>
            <a:ext cx="932824" cy="3348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15683"/>
              </p:ext>
            </p:extLst>
          </p:nvPr>
        </p:nvGraphicFramePr>
        <p:xfrm>
          <a:off x="1632944" y="1338002"/>
          <a:ext cx="8577856" cy="5202284"/>
        </p:xfrm>
        <a:graphic>
          <a:graphicData uri="http://schemas.openxmlformats.org/drawingml/2006/table">
            <a:tbl>
              <a:tblPr/>
              <a:tblGrid>
                <a:gridCol w="135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2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1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6387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Ventas trimestrales de la revista según ciudad capital de Centroamérica, 2010. </a:t>
                      </a:r>
                      <a:endParaRPr lang="es-C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es-C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s-C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dólares)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83">
                <a:tc>
                  <a:txBody>
                    <a:bodyPr/>
                    <a:lstStyle/>
                    <a:p>
                      <a:pPr algn="l" fontAlgn="ctr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Ciudad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Primer trimestre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Segundo trimestre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Tercer trimestre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Cuarto trimestre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Porcentaje del 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634"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Panamá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27.681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25.861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22.329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33.316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109.187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33,5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634"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José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23.342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22.012   </a:t>
                      </a:r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19.358   </a:t>
                      </a:r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22.092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86.804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26,6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634"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Salvador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13.514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12.687   </a:t>
                      </a:r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13.210   </a:t>
                      </a:r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20.831   </a:t>
                      </a:r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60.242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18,5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634"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Guatemala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7.032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8.130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</a:t>
                      </a:r>
                      <a:r>
                        <a:rPr lang="es-C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7.987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8.400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31.549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634"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Tegucigalpa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6.229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6.643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6.180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7.669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26.721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634"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Managua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3.130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2.908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2.517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2.927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11.482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634"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80.928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78.241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71.581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95.235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325.985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100,0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820">
                <a:tc>
                  <a:txBody>
                    <a:bodyPr/>
                    <a:lstStyle/>
                    <a:p>
                      <a:pPr algn="ctr" fontAlgn="b"/>
                      <a:r>
                        <a:rPr lang="es-C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Porcentaje por trimestre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24,8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24,0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29,2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100,0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s-C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Variación por trimestre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-3,3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-8,5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33,0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634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C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Fuente: Comunicaciones de Centroamérica S.A. Informe Anual a los Accionistas. Marzo 2011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1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 smtClean="0"/>
              <a:t>Cuadros estadísticos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631504" y="1628800"/>
            <a:ext cx="9950896" cy="489654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s-CR" b="1" dirty="0" smtClean="0">
                <a:solidFill>
                  <a:srgbClr val="000510"/>
                </a:solidFill>
                <a:latin typeface="Arial" pitchFamily="34" charset="0"/>
                <a:cs typeface="Arial" pitchFamily="34" charset="0"/>
              </a:rPr>
              <a:t>Detalles de construcción de cuadros</a:t>
            </a:r>
            <a:endParaRPr lang="es-ES" b="1" dirty="0">
              <a:solidFill>
                <a:srgbClr val="00051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E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Necesidad de destacar una cifra. Colocarla en esquina superior izquierda, como el total.</a:t>
            </a:r>
          </a:p>
          <a:p>
            <a:pPr algn="just"/>
            <a:r>
              <a:rPr lang="es-MX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Comparaciones de variables se facilitan con datos en absolutos y relativos o porcentajes.</a:t>
            </a:r>
          </a:p>
          <a:p>
            <a:pPr algn="just"/>
            <a:r>
              <a:rPr lang="es-MX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Mantener el tamaño y forma del cuadro en proporciones adecuadas.</a:t>
            </a:r>
          </a:p>
          <a:p>
            <a:pPr algn="just"/>
            <a:r>
              <a:rPr lang="es-MX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Rayado es optativo: debe dejarse abierto a los lados, sin líneas horizontales en el cuerpo del cuadro.</a:t>
            </a:r>
          </a:p>
          <a:p>
            <a:pPr algn="just"/>
            <a:r>
              <a:rPr lang="es-MX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Debe tener indicación de ceros y cifras faltantes.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r>
              <a:rPr lang="es-C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gracias…</a:t>
            </a:r>
            <a:endParaRPr lang="es-C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43672" y="2132856"/>
            <a:ext cx="65527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300" dirty="0" smtClean="0">
                <a:solidFill>
                  <a:schemeClr val="bg1"/>
                </a:solidFill>
                <a:latin typeface="Arial"/>
                <a:cs typeface="Arial"/>
              </a:rPr>
              <a:t>Licenciada</a:t>
            </a:r>
          </a:p>
          <a:p>
            <a:r>
              <a:rPr lang="es-CR" sz="2300" dirty="0" smtClean="0">
                <a:solidFill>
                  <a:schemeClr val="bg1"/>
                </a:solidFill>
                <a:latin typeface="Arial"/>
                <a:cs typeface="Arial"/>
              </a:rPr>
              <a:t>Arlyne Alfaro Araya</a:t>
            </a:r>
          </a:p>
          <a:p>
            <a:endParaRPr lang="es-CR" sz="23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s-CR" sz="2300" dirty="0" smtClean="0">
                <a:solidFill>
                  <a:schemeClr val="bg1"/>
                </a:solidFill>
                <a:latin typeface="Arial"/>
                <a:cs typeface="Arial"/>
              </a:rPr>
              <a:t>Tutora de Estadística, Cátedra de Estadística</a:t>
            </a:r>
          </a:p>
          <a:p>
            <a:endParaRPr lang="es-CR" sz="23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s-CR" sz="2300" b="1" dirty="0" smtClean="0">
                <a:solidFill>
                  <a:schemeClr val="bg1"/>
                </a:solidFill>
                <a:latin typeface="Arial"/>
                <a:cs typeface="Arial"/>
              </a:rPr>
              <a:t>Escuela de Ciencias </a:t>
            </a:r>
            <a:r>
              <a:rPr lang="es-CR" sz="2300" b="1" dirty="0">
                <a:solidFill>
                  <a:schemeClr val="bg1"/>
                </a:solidFill>
                <a:latin typeface="Arial"/>
                <a:cs typeface="Arial"/>
              </a:rPr>
              <a:t>de la administración, ECA</a:t>
            </a:r>
          </a:p>
          <a:p>
            <a:pPr algn="ctr"/>
            <a:r>
              <a:rPr lang="es-CR" sz="2300" b="1" dirty="0" smtClean="0">
                <a:solidFill>
                  <a:schemeClr val="bg1"/>
                </a:solidFill>
                <a:latin typeface="Arial"/>
                <a:cs typeface="Arial"/>
              </a:rPr>
              <a:t>UNED</a:t>
            </a:r>
            <a:endParaRPr lang="es-CR" sz="23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s-CR" sz="23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 smtClean="0"/>
              <a:t>Cuadros estadísticos</a:t>
            </a:r>
            <a:endParaRPr lang="es-ES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1559496" y="1700808"/>
            <a:ext cx="9490248" cy="40324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s-ES" sz="2400" b="1" dirty="0">
                <a:solidFill>
                  <a:srgbClr val="000510"/>
                </a:solidFill>
                <a:latin typeface="Arial" pitchFamily="34" charset="0"/>
                <a:cs typeface="Arial" pitchFamily="34" charset="0"/>
              </a:rPr>
              <a:t>Categorías:  son agrupaciones o clasificaciones de los datos de las variables, que deben cumplir con los siguientes criterios. </a:t>
            </a:r>
          </a:p>
          <a:p>
            <a:pPr>
              <a:buNone/>
            </a:pPr>
            <a:endParaRPr lang="es-ES" sz="2400" b="1" dirty="0">
              <a:solidFill>
                <a:srgbClr val="00051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400" b="1" dirty="0">
                <a:latin typeface="Arial" pitchFamily="34" charset="0"/>
                <a:cs typeface="Arial" pitchFamily="34" charset="0"/>
              </a:rPr>
              <a:t>Excluyentes: no puede pertenecer a más de una categoría</a:t>
            </a:r>
          </a:p>
          <a:p>
            <a:endParaRPr lang="es-ES" sz="2400" b="1" dirty="0">
              <a:latin typeface="Arial" pitchFamily="34" charset="0"/>
              <a:cs typeface="Arial" pitchFamily="34" charset="0"/>
            </a:endParaRPr>
          </a:p>
          <a:p>
            <a:r>
              <a:rPr lang="es-ES" sz="2400" b="1" dirty="0">
                <a:latin typeface="Arial" pitchFamily="34" charset="0"/>
                <a:cs typeface="Arial" pitchFamily="34" charset="0"/>
              </a:rPr>
              <a:t>Exhaustivas: todos los datos deben tener una categoría donde clasificarse</a:t>
            </a:r>
          </a:p>
          <a:p>
            <a:endParaRPr lang="es-ES" sz="2400" b="1" dirty="0">
              <a:latin typeface="Arial" pitchFamily="34" charset="0"/>
              <a:cs typeface="Arial" pitchFamily="34" charset="0"/>
            </a:endParaRPr>
          </a:p>
          <a:p>
            <a:r>
              <a:rPr lang="es-ES" sz="2400" b="1" dirty="0">
                <a:latin typeface="Arial" pitchFamily="34" charset="0"/>
                <a:cs typeface="Arial" pitchFamily="34" charset="0"/>
              </a:rPr>
              <a:t>Pertinentes: las categorías deben ser referidas a la descripción de la variable en estudio</a:t>
            </a:r>
          </a:p>
          <a:p>
            <a:endParaRPr lang="es-E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2833149340"/>
              </p:ext>
            </p:extLst>
          </p:nvPr>
        </p:nvGraphicFramePr>
        <p:xfrm>
          <a:off x="1991544" y="1340768"/>
          <a:ext cx="8424936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071664" y="1417639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Consideraciones iniciales</a:t>
            </a:r>
            <a:endParaRPr lang="es-ES" sz="36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495600" y="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/>
              <a:t>Cuadros estadísticos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847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 smtClean="0"/>
              <a:t>Cuadros estadísticos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415480" y="1844824"/>
            <a:ext cx="9937104" cy="44630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buNone/>
            </a:pPr>
            <a:r>
              <a:rPr lang="es-ES" b="1" dirty="0">
                <a:solidFill>
                  <a:srgbClr val="000510"/>
                </a:solidFill>
                <a:latin typeface="Arial" pitchFamily="34" charset="0"/>
                <a:cs typeface="Arial" pitchFamily="34" charset="0"/>
              </a:rPr>
              <a:t>Presentación de la información</a:t>
            </a:r>
          </a:p>
          <a:p>
            <a:pPr algn="just">
              <a:buNone/>
            </a:pPr>
            <a:endParaRPr lang="es-ES" b="1" dirty="0">
              <a:solidFill>
                <a:srgbClr val="00051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2400" b="1" dirty="0">
                <a:solidFill>
                  <a:srgbClr val="00051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600" b="1" dirty="0">
                <a:latin typeface="Arial" pitchFamily="34" charset="0"/>
                <a:cs typeface="Arial" pitchFamily="34" charset="0"/>
              </a:rPr>
              <a:t>Textual: </a:t>
            </a:r>
            <a:r>
              <a:rPr lang="es-ES" sz="2600" b="1" dirty="0" smtClean="0">
                <a:latin typeface="Arial" pitchFamily="34" charset="0"/>
                <a:cs typeface="Arial" pitchFamily="34" charset="0"/>
              </a:rPr>
              <a:t>Permite </a:t>
            </a:r>
            <a:r>
              <a:rPr lang="es-ES" sz="2600" b="1" dirty="0">
                <a:latin typeface="Arial" pitchFamily="34" charset="0"/>
                <a:cs typeface="Arial" pitchFamily="34" charset="0"/>
              </a:rPr>
              <a:t>explicar mejor pero no puede incluirse mucha información.</a:t>
            </a:r>
          </a:p>
          <a:p>
            <a:pPr algn="just">
              <a:buNone/>
            </a:pPr>
            <a:endParaRPr lang="es-ES" sz="2600" b="1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600" b="1" dirty="0" err="1">
                <a:latin typeface="Arial" pitchFamily="34" charset="0"/>
                <a:cs typeface="Arial" pitchFamily="34" charset="0"/>
              </a:rPr>
              <a:t>Semitabular</a:t>
            </a:r>
            <a:r>
              <a:rPr lang="es-ES" sz="26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s-MX" sz="2600" b="1" dirty="0">
                <a:latin typeface="Arial" pitchFamily="34" charset="0"/>
                <a:cs typeface="Arial" pitchFamily="34" charset="0"/>
              </a:rPr>
              <a:t>Se incluye principalmente texto y alguna </a:t>
            </a:r>
            <a:r>
              <a:rPr lang="es-ES" sz="2600" b="1" dirty="0">
                <a:latin typeface="Arial" pitchFamily="34" charset="0"/>
                <a:cs typeface="Arial" pitchFamily="34" charset="0"/>
              </a:rPr>
              <a:t>información  en tabla simple</a:t>
            </a:r>
          </a:p>
          <a:p>
            <a:pPr algn="just">
              <a:buNone/>
            </a:pPr>
            <a:endParaRPr lang="es-ES" sz="2600" b="1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2600" b="1" dirty="0">
                <a:latin typeface="Arial" pitchFamily="34" charset="0"/>
                <a:cs typeface="Arial" pitchFamily="34" charset="0"/>
              </a:rPr>
              <a:t> Tabular o cuadros:</a:t>
            </a:r>
            <a:r>
              <a:rPr lang="es-MX" sz="2600" b="1" dirty="0">
                <a:latin typeface="Arial" pitchFamily="34" charset="0"/>
                <a:cs typeface="Arial" pitchFamily="34" charset="0"/>
              </a:rPr>
              <a:t> Ordenación sistemática de la información en filas y</a:t>
            </a:r>
            <a:r>
              <a:rPr lang="es-ES" sz="2600" b="1" dirty="0">
                <a:latin typeface="Arial" pitchFamily="34" charset="0"/>
                <a:cs typeface="Arial" pitchFamily="34" charset="0"/>
              </a:rPr>
              <a:t> columnas.</a:t>
            </a:r>
          </a:p>
          <a:p>
            <a:pPr algn="just">
              <a:buNone/>
            </a:pPr>
            <a:endParaRPr lang="es-ES" sz="2600" b="1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2600" b="1" dirty="0">
                <a:latin typeface="Arial" pitchFamily="34" charset="0"/>
                <a:cs typeface="Arial" pitchFamily="34" charset="0"/>
              </a:rPr>
              <a:t> Gráfica: </a:t>
            </a:r>
            <a:r>
              <a:rPr lang="es-MX" sz="2600" b="1" dirty="0">
                <a:latin typeface="Arial" pitchFamily="34" charset="0"/>
                <a:cs typeface="Arial" pitchFamily="34" charset="0"/>
              </a:rPr>
              <a:t>Forma visual de presentar la información con el </a:t>
            </a:r>
            <a:r>
              <a:rPr lang="es-ES" sz="2600" b="1" dirty="0">
                <a:latin typeface="Arial" pitchFamily="34" charset="0"/>
                <a:cs typeface="Arial" pitchFamily="34" charset="0"/>
              </a:rPr>
              <a:t>objetivo de resaltar aspectos importantes</a:t>
            </a:r>
          </a:p>
        </p:txBody>
      </p:sp>
    </p:spTree>
    <p:extLst>
      <p:ext uri="{BB962C8B-B14F-4D97-AF65-F5344CB8AC3E}">
        <p14:creationId xmlns:p14="http://schemas.microsoft.com/office/powerpoint/2010/main" val="19759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 smtClean="0"/>
              <a:t>Cuadros estadísticos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127448" y="1556792"/>
            <a:ext cx="10225136" cy="47525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algn="just">
              <a:buNone/>
            </a:pPr>
            <a:r>
              <a:rPr lang="es-MX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Cuadro:  comunicar claramente, explicarse por si mismo y facilitar la interpretación de datos</a:t>
            </a:r>
          </a:p>
          <a:p>
            <a:pPr algn="just">
              <a:buNone/>
            </a:pPr>
            <a:endParaRPr lang="es-E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" b="1" dirty="0">
                <a:solidFill>
                  <a:srgbClr val="000510"/>
                </a:solidFill>
                <a:latin typeface="Arial" pitchFamily="34" charset="0"/>
                <a:cs typeface="Arial" pitchFamily="34" charset="0"/>
              </a:rPr>
              <a:t>Partes de un cuadro</a:t>
            </a:r>
          </a:p>
          <a:p>
            <a:pPr algn="just"/>
            <a:r>
              <a:rPr lang="es-E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Título: corto, claro, en forma de pirámide invertida. Debe responder a: </a:t>
            </a:r>
            <a:endParaRPr lang="es-ES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E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s-E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Qué son los datos? Característica principal de los datos.</a:t>
            </a:r>
          </a:p>
          <a:p>
            <a:pPr lvl="1" algn="just"/>
            <a:r>
              <a:rPr lang="es-E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Cómo? Orden en que se muestra la información. Se usa “por” variables del encabezado y “según” variables de la columna matriz.</a:t>
            </a:r>
          </a:p>
          <a:p>
            <a:pPr lvl="1" algn="just"/>
            <a:r>
              <a:rPr lang="es-E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Dónde? Lugar de donde corresponden los datos, </a:t>
            </a:r>
            <a:r>
              <a:rPr lang="es-E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puede </a:t>
            </a:r>
            <a:r>
              <a:rPr lang="es-E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ir al inicio del título.</a:t>
            </a:r>
          </a:p>
          <a:p>
            <a:pPr lvl="1" algn="just"/>
            <a:r>
              <a:rPr lang="es-E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Cuándo? Tiempo al que se hace referencia la información</a:t>
            </a:r>
          </a:p>
          <a:p>
            <a:pPr algn="just">
              <a:buNone/>
            </a:pPr>
            <a:endParaRPr lang="es-E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 smtClean="0"/>
              <a:t>Cuadros estadísticos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559496" y="1772816"/>
            <a:ext cx="10022904" cy="47525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MX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Columna matriz: es la columna principal del </a:t>
            </a:r>
            <a:r>
              <a:rPr lang="es-MX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cuadro</a:t>
            </a:r>
          </a:p>
          <a:p>
            <a:pPr algn="just"/>
            <a:endParaRPr lang="es-MX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Encabezados: corresponde a la clasificación que tienen los datos, deben ser claros</a:t>
            </a:r>
            <a:r>
              <a:rPr lang="es-MX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s-MX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Contenido del cuadro: DATOS Y </a:t>
            </a:r>
            <a:r>
              <a:rPr lang="es-MX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PORCENTAJES</a:t>
            </a:r>
          </a:p>
          <a:p>
            <a:pPr algn="just"/>
            <a:endParaRPr lang="es-MX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Fuente: se incluye cuando los datos se tomaron de otras fuentes. Autor, </a:t>
            </a:r>
            <a:r>
              <a:rPr lang="es-MX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título</a:t>
            </a:r>
            <a:r>
              <a:rPr lang="es-MX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Institución, lugar, año</a:t>
            </a:r>
            <a:endParaRPr lang="es-E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 smtClean="0"/>
              <a:t>Cuadros estadísticos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631504" y="1772816"/>
            <a:ext cx="9950896" cy="453650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just"/>
            <a:endParaRPr lang="es-E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Nota preliminar o introductoria: se refiere a información general de cuadro, se   pone en pequeño, luego del título. Unidades de medida o llamar la atención de alguna consideración.</a:t>
            </a:r>
          </a:p>
          <a:p>
            <a:pPr algn="just"/>
            <a:endParaRPr lang="es-MX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Nota al pie: es para aclarar alguna </a:t>
            </a:r>
            <a:r>
              <a:rPr lang="es-MX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información </a:t>
            </a:r>
            <a:endParaRPr lang="es-MX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uadros.fce.ucr.ac.cr/pages/images/Estructura-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7958" y="2292596"/>
            <a:ext cx="6967833" cy="4032448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/>
        </p:nvSpPr>
        <p:spPr>
          <a:xfrm>
            <a:off x="3456075" y="108015"/>
            <a:ext cx="727280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  <a:p>
            <a:r>
              <a:rPr lang="es-MX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Diseño de un cuadro estadístico </a:t>
            </a:r>
            <a:endParaRPr lang="es-ES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048362" y="1258402"/>
            <a:ext cx="2088232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0" lon="1200000" rev="1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rial" pitchFamily="34" charset="0"/>
                <a:cs typeface="Arial" pitchFamily="34" charset="0"/>
              </a:rPr>
              <a:t>Qué son los datos, dónde se recogieron, cómo se clasifica y cuándo.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996100" y="2815961"/>
            <a:ext cx="158417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0" lon="1200000" rev="1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rial" pitchFamily="34" charset="0"/>
                <a:cs typeface="Arial" pitchFamily="34" charset="0"/>
              </a:rPr>
              <a:t>Clasificación de los datos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092479" y="3985656"/>
            <a:ext cx="1459221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0" lon="1200000" rev="1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rial" pitchFamily="34" charset="0"/>
                <a:cs typeface="Arial" pitchFamily="34" charset="0"/>
              </a:rPr>
              <a:t>Absolutos o porcentajes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 rot="729723">
            <a:off x="5190808" y="5573647"/>
            <a:ext cx="259228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0" lon="1200000" rev="1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itchFamily="34" charset="0"/>
                <a:cs typeface="Arial" pitchFamily="34" charset="0"/>
              </a:rPr>
              <a:t>Autor, titulo, Institución, lugar, año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 rot="1633721">
            <a:off x="1763600" y="3142564"/>
            <a:ext cx="158417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0" lon="1200000" rev="1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rial" pitchFamily="34" charset="0"/>
                <a:cs typeface="Arial" pitchFamily="34" charset="0"/>
              </a:rPr>
              <a:t>Clasificación principal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7837234" y="4709028"/>
            <a:ext cx="1358557" cy="59880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145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 smtClean="0"/>
              <a:t>Cuadros estadísticos</a:t>
            </a:r>
            <a:endParaRPr lang="es-ES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65681"/>
              </p:ext>
            </p:extLst>
          </p:nvPr>
        </p:nvGraphicFramePr>
        <p:xfrm>
          <a:off x="1127448" y="1417638"/>
          <a:ext cx="10153128" cy="5072273"/>
        </p:xfrm>
        <a:graphic>
          <a:graphicData uri="http://schemas.openxmlformats.org/drawingml/2006/table">
            <a:tbl>
              <a:tblPr/>
              <a:tblGrid>
                <a:gridCol w="2036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Cuadro 5.11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COSTA RICA: Algunos indicadores demográficos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y socioeconómicos </a:t>
                      </a:r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según  provincia. </a:t>
                      </a:r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1963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(datos recolectados en el censo)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8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Provincia 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Area</a:t>
                      </a:r>
                      <a:r>
                        <a:rPr lang="es-E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(1)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Habitantes 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Porcentaje de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Habitantes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36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habitantes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por Km2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36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COSTA RICA*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50.900,00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1.336.274,00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26,3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161">
                <a:tc>
                  <a:txBody>
                    <a:bodyPr/>
                    <a:lstStyle/>
                    <a:p>
                      <a:pPr algn="ctr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248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San José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4.900,00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487.658,00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36,5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99,5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248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Alajuela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9.500,00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240.672,00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18,0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25,3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248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Cartago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2.600,00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155.433,00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11,6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59,8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248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Heredia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2.900,00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85.063,00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6,4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29,3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248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Guanacaste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10.400,00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142.555,00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10,7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13,7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248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Puntarenas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11.300,00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156.508,00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11,7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13,9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360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Limón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9.300,00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68.385,00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5,1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7,4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6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(1)</a:t>
                      </a: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Los datos están en kilómetros cuadrados Km</a:t>
                      </a:r>
                      <a:r>
                        <a:rPr lang="es-MX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224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* No se incluyen los datos de los territorios marítimos.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24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FUENTE: Censo de Población de 1963. Dirección General de Estadística y Censos. San José, Costa Rica. 1970.</a:t>
                      </a:r>
                    </a:p>
                  </a:txBody>
                  <a:tcPr marL="9388" marR="9388" marT="9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7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UNED-fondo blanco">
      <a:dk1>
        <a:srgbClr val="002060"/>
      </a:dk1>
      <a:lt1>
        <a:srgbClr val="002060"/>
      </a:lt1>
      <a:dk2>
        <a:srgbClr val="002060"/>
      </a:dk2>
      <a:lt2>
        <a:srgbClr val="FFFFFF"/>
      </a:lt2>
      <a:accent1>
        <a:srgbClr val="009999"/>
      </a:accent1>
      <a:accent2>
        <a:srgbClr val="00823B"/>
      </a:accent2>
      <a:accent3>
        <a:srgbClr val="7030A0"/>
      </a:accent3>
      <a:accent4>
        <a:srgbClr val="2755D7"/>
      </a:accent4>
      <a:accent5>
        <a:srgbClr val="FF6600"/>
      </a:accent5>
      <a:accent6>
        <a:srgbClr val="25D382"/>
      </a:accent6>
      <a:hlink>
        <a:srgbClr val="5C5CD6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1145</Words>
  <Application>Microsoft Office PowerPoint</Application>
  <PresentationFormat>Panorámica</PresentationFormat>
  <Paragraphs>306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1_Tema de Office</vt:lpstr>
      <vt:lpstr>Presentación de PowerPoint</vt:lpstr>
      <vt:lpstr>Cuadros estadísticos</vt:lpstr>
      <vt:lpstr>Cuadros estadísticos</vt:lpstr>
      <vt:lpstr>Cuadros estadísticos</vt:lpstr>
      <vt:lpstr>Cuadros estadísticos</vt:lpstr>
      <vt:lpstr>Cuadros estadísticos</vt:lpstr>
      <vt:lpstr>Cuadros estadísticos</vt:lpstr>
      <vt:lpstr>Presentación de PowerPoint</vt:lpstr>
      <vt:lpstr>Cuadros estadísticos</vt:lpstr>
      <vt:lpstr>Cuadros estadísticos</vt:lpstr>
      <vt:lpstr>Cuadros estadísticos</vt:lpstr>
      <vt:lpstr>Cuadros estadísticos</vt:lpstr>
      <vt:lpstr>Cuadros estadísticos</vt:lpstr>
      <vt:lpstr>Cuadros estadísticos</vt:lpstr>
      <vt:lpstr>Muchas gracias…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Veronica</dc:creator>
  <cp:lastModifiedBy>Elisa Sanchez Godinez</cp:lastModifiedBy>
  <cp:revision>45</cp:revision>
  <dcterms:created xsi:type="dcterms:W3CDTF">2015-09-17T00:16:54Z</dcterms:created>
  <dcterms:modified xsi:type="dcterms:W3CDTF">2018-11-27T21:49:59Z</dcterms:modified>
</cp:coreProperties>
</file>