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8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285" r:id="rId1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747" autoAdjust="0"/>
  </p:normalViewPr>
  <p:slideViewPr>
    <p:cSldViewPr>
      <p:cViewPr varScale="1">
        <p:scale>
          <a:sx n="55" d="100"/>
          <a:sy n="55" d="100"/>
        </p:scale>
        <p:origin x="89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arlyne\Documents\Arlyne\Archivos\granos\2012\Abasto%20Frijol%20201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NED\datos%20cursos%20estadistica%20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00051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s-ES" sz="2000" b="1" dirty="0"/>
              <a:t>Costa Rica. Frijol. Importaciones según región de origen, 2016. En toneladas métricas.</a:t>
            </a:r>
            <a:endParaRPr lang="es-CR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rgbClr val="00051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C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solidFill>
            <a:schemeClr val="tx2"/>
          </a:solidFill>
        </a:ln>
        <a:effectLst/>
        <a:sp3d>
          <a:contourClr>
            <a:schemeClr val="tx2"/>
          </a:contourClr>
        </a:sp3d>
      </c:spPr>
    </c:sideWall>
    <c:backWall>
      <c:thickness val="0"/>
      <c:spPr>
        <a:noFill/>
        <a:ln>
          <a:solidFill>
            <a:schemeClr val="tx2"/>
          </a:solidFill>
        </a:ln>
        <a:effectLst/>
        <a:sp3d>
          <a:contourClr>
            <a:schemeClr val="tx2"/>
          </a:contourClr>
        </a:sp3d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'ImpINEC-DGA (2)'!$AA$91:$AA$94</c:f>
              <c:strCache>
                <c:ptCount val="4"/>
                <c:pt idx="0">
                  <c:v>Otros</c:v>
                </c:pt>
                <c:pt idx="1">
                  <c:v>Norte América</c:v>
                </c:pt>
                <c:pt idx="2">
                  <c:v>Centro América</c:v>
                </c:pt>
                <c:pt idx="3">
                  <c:v>China</c:v>
                </c:pt>
              </c:strCache>
            </c:strRef>
          </c:cat>
          <c:val>
            <c:numRef>
              <c:f>'ImpINEC-DGA (2)'!$AB$91:$AB$94</c:f>
              <c:numCache>
                <c:formatCode>_(* #,##0_);_(* \(#,##0\);_(* "-"??_);_(@_)</c:formatCode>
                <c:ptCount val="4"/>
                <c:pt idx="0">
                  <c:v>766.178</c:v>
                </c:pt>
                <c:pt idx="1">
                  <c:v>2497.0459999999998</c:v>
                </c:pt>
                <c:pt idx="2">
                  <c:v>14401.136</c:v>
                </c:pt>
                <c:pt idx="3">
                  <c:v>18682.515000000003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41-4E20-ADA4-C432AECB5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6716192"/>
        <c:axId val="246716976"/>
        <c:axId val="0"/>
      </c:bar3DChart>
      <c:catAx>
        <c:axId val="246716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rgbClr val="00051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Origen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rgbClr val="00051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s-C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51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R"/>
          </a:p>
        </c:txPr>
        <c:crossAx val="246716976"/>
        <c:crosses val="autoZero"/>
        <c:auto val="1"/>
        <c:lblAlgn val="ctr"/>
        <c:lblOffset val="100"/>
        <c:noMultiLvlLbl val="0"/>
      </c:catAx>
      <c:valAx>
        <c:axId val="246716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rgbClr val="00051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s-CR"/>
                  <a:t>Toneladas métricas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rgbClr val="00051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s-CR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rgbClr val="00051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R"/>
          </a:p>
        </c:txPr>
        <c:crossAx val="24671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rgbClr val="00051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C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s-CR" sz="1800"/>
              <a:t>Costa Rica. Frijol negro. Precios nacionales mensuales según mercado, 2009-2012. En colones/quintal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8.1368778573475131E-2"/>
          <c:y val="0.16672069557680186"/>
          <c:w val="0.89493314443758543"/>
          <c:h val="0.72277480323235455"/>
        </c:manualLayout>
      </c:layout>
      <c:lineChart>
        <c:grouping val="standard"/>
        <c:varyColors val="0"/>
        <c:ser>
          <c:idx val="0"/>
          <c:order val="0"/>
          <c:tx>
            <c:v>Productor</c:v>
          </c:tx>
          <c:spPr>
            <a:ln w="41275">
              <a:solidFill>
                <a:schemeClr val="accent5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'Prec.Imp (2)'!$B$6:$B$46</c:f>
              <c:strCache>
                <c:ptCount val="41"/>
                <c:pt idx="0">
                  <c:v>E-09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  <c:pt idx="12">
                  <c:v>E-10</c:v>
                </c:pt>
                <c:pt idx="13">
                  <c:v>F</c:v>
                </c:pt>
                <c:pt idx="14">
                  <c:v>M</c:v>
                </c:pt>
                <c:pt idx="15">
                  <c:v>A</c:v>
                </c:pt>
                <c:pt idx="16">
                  <c:v>M</c:v>
                </c:pt>
                <c:pt idx="17">
                  <c:v>J</c:v>
                </c:pt>
                <c:pt idx="18">
                  <c:v>J</c:v>
                </c:pt>
                <c:pt idx="19">
                  <c:v>A</c:v>
                </c:pt>
                <c:pt idx="20">
                  <c:v>S</c:v>
                </c:pt>
                <c:pt idx="21">
                  <c:v>O</c:v>
                </c:pt>
                <c:pt idx="22">
                  <c:v>N</c:v>
                </c:pt>
                <c:pt idx="23">
                  <c:v>D</c:v>
                </c:pt>
                <c:pt idx="24">
                  <c:v>E-11</c:v>
                </c:pt>
                <c:pt idx="25">
                  <c:v>F</c:v>
                </c:pt>
                <c:pt idx="26">
                  <c:v>M</c:v>
                </c:pt>
                <c:pt idx="27">
                  <c:v>A</c:v>
                </c:pt>
                <c:pt idx="28">
                  <c:v>M</c:v>
                </c:pt>
                <c:pt idx="29">
                  <c:v>J</c:v>
                </c:pt>
                <c:pt idx="30">
                  <c:v>J</c:v>
                </c:pt>
                <c:pt idx="31">
                  <c:v>A</c:v>
                </c:pt>
                <c:pt idx="32">
                  <c:v>S</c:v>
                </c:pt>
                <c:pt idx="33">
                  <c:v>O</c:v>
                </c:pt>
                <c:pt idx="34">
                  <c:v>N</c:v>
                </c:pt>
                <c:pt idx="35">
                  <c:v>D</c:v>
                </c:pt>
                <c:pt idx="36">
                  <c:v>E-12</c:v>
                </c:pt>
                <c:pt idx="37">
                  <c:v>F</c:v>
                </c:pt>
                <c:pt idx="38">
                  <c:v>M</c:v>
                </c:pt>
                <c:pt idx="39">
                  <c:v>A </c:v>
                </c:pt>
                <c:pt idx="40">
                  <c:v>M-11</c:v>
                </c:pt>
              </c:strCache>
            </c:strRef>
          </c:cat>
          <c:val>
            <c:numRef>
              <c:f>'Prec.Imp (2)'!$C$6:$C$46</c:f>
              <c:numCache>
                <c:formatCode>#,##0</c:formatCode>
                <c:ptCount val="41"/>
                <c:pt idx="0">
                  <c:v>24582.975000000009</c:v>
                </c:pt>
                <c:pt idx="1">
                  <c:v>24251.449166666684</c:v>
                </c:pt>
                <c:pt idx="2">
                  <c:v>26306.288333333319</c:v>
                </c:pt>
                <c:pt idx="3">
                  <c:v>28391.43</c:v>
                </c:pt>
                <c:pt idx="4">
                  <c:v>32197.584999999999</c:v>
                </c:pt>
                <c:pt idx="5">
                  <c:v>29918.572499999998</c:v>
                </c:pt>
                <c:pt idx="6">
                  <c:v>29999.82</c:v>
                </c:pt>
                <c:pt idx="7">
                  <c:v>28822.526666666683</c:v>
                </c:pt>
                <c:pt idx="8">
                  <c:v>29499.8</c:v>
                </c:pt>
                <c:pt idx="12">
                  <c:v>29999.82</c:v>
                </c:pt>
                <c:pt idx="13">
                  <c:v>31397.2425</c:v>
                </c:pt>
                <c:pt idx="14">
                  <c:v>32794.664999999994</c:v>
                </c:pt>
                <c:pt idx="15">
                  <c:v>29709.675000000003</c:v>
                </c:pt>
                <c:pt idx="16">
                  <c:v>26624.685000000001</c:v>
                </c:pt>
                <c:pt idx="17">
                  <c:v>26999.7</c:v>
                </c:pt>
                <c:pt idx="19">
                  <c:v>26499.68</c:v>
                </c:pt>
                <c:pt idx="20">
                  <c:v>29905.980000000021</c:v>
                </c:pt>
                <c:pt idx="24">
                  <c:v>33312.28</c:v>
                </c:pt>
                <c:pt idx="25">
                  <c:v>30581.375</c:v>
                </c:pt>
                <c:pt idx="26">
                  <c:v>32694.078333333317</c:v>
                </c:pt>
                <c:pt idx="27">
                  <c:v>28231.196666666656</c:v>
                </c:pt>
                <c:pt idx="28">
                  <c:v>27895.665000000001</c:v>
                </c:pt>
                <c:pt idx="29">
                  <c:v>27000.160000000003</c:v>
                </c:pt>
                <c:pt idx="31">
                  <c:v>29749.809999999932</c:v>
                </c:pt>
                <c:pt idx="32">
                  <c:v>24033.067999999999</c:v>
                </c:pt>
                <c:pt idx="33">
                  <c:v>21999.960000000021</c:v>
                </c:pt>
                <c:pt idx="36">
                  <c:v>23999.58</c:v>
                </c:pt>
                <c:pt idx="37">
                  <c:v>22279.64</c:v>
                </c:pt>
                <c:pt idx="38">
                  <c:v>23954.04</c:v>
                </c:pt>
                <c:pt idx="39">
                  <c:v>26736.58</c:v>
                </c:pt>
                <c:pt idx="40">
                  <c:v>24317.439999999944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53-47A4-B5EB-EF353FAFB625}"/>
            </c:ext>
          </c:extLst>
        </c:ser>
        <c:ser>
          <c:idx val="1"/>
          <c:order val="1"/>
          <c:tx>
            <c:v>CIF China</c:v>
          </c:tx>
          <c:spPr>
            <a:ln w="38100"/>
          </c:spPr>
          <c:marker>
            <c:symbol val="none"/>
          </c:marker>
          <c:cat>
            <c:strRef>
              <c:f>'Prec.Imp (2)'!$B$6:$B$46</c:f>
              <c:strCache>
                <c:ptCount val="41"/>
                <c:pt idx="0">
                  <c:v>E-09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  <c:pt idx="12">
                  <c:v>E-10</c:v>
                </c:pt>
                <c:pt idx="13">
                  <c:v>F</c:v>
                </c:pt>
                <c:pt idx="14">
                  <c:v>M</c:v>
                </c:pt>
                <c:pt idx="15">
                  <c:v>A</c:v>
                </c:pt>
                <c:pt idx="16">
                  <c:v>M</c:v>
                </c:pt>
                <c:pt idx="17">
                  <c:v>J</c:v>
                </c:pt>
                <c:pt idx="18">
                  <c:v>J</c:v>
                </c:pt>
                <c:pt idx="19">
                  <c:v>A</c:v>
                </c:pt>
                <c:pt idx="20">
                  <c:v>S</c:v>
                </c:pt>
                <c:pt idx="21">
                  <c:v>O</c:v>
                </c:pt>
                <c:pt idx="22">
                  <c:v>N</c:v>
                </c:pt>
                <c:pt idx="23">
                  <c:v>D</c:v>
                </c:pt>
                <c:pt idx="24">
                  <c:v>E-11</c:v>
                </c:pt>
                <c:pt idx="25">
                  <c:v>F</c:v>
                </c:pt>
                <c:pt idx="26">
                  <c:v>M</c:v>
                </c:pt>
                <c:pt idx="27">
                  <c:v>A</c:v>
                </c:pt>
                <c:pt idx="28">
                  <c:v>M</c:v>
                </c:pt>
                <c:pt idx="29">
                  <c:v>J</c:v>
                </c:pt>
                <c:pt idx="30">
                  <c:v>J</c:v>
                </c:pt>
                <c:pt idx="31">
                  <c:v>A</c:v>
                </c:pt>
                <c:pt idx="32">
                  <c:v>S</c:v>
                </c:pt>
                <c:pt idx="33">
                  <c:v>O</c:v>
                </c:pt>
                <c:pt idx="34">
                  <c:v>N</c:v>
                </c:pt>
                <c:pt idx="35">
                  <c:v>D</c:v>
                </c:pt>
                <c:pt idx="36">
                  <c:v>E-12</c:v>
                </c:pt>
                <c:pt idx="37">
                  <c:v>F</c:v>
                </c:pt>
                <c:pt idx="38">
                  <c:v>M</c:v>
                </c:pt>
                <c:pt idx="39">
                  <c:v>A </c:v>
                </c:pt>
                <c:pt idx="40">
                  <c:v>M-11</c:v>
                </c:pt>
              </c:strCache>
            </c:strRef>
          </c:cat>
          <c:val>
            <c:numRef>
              <c:f>'Prec.Imp (2)'!$F$6:$F$46</c:f>
              <c:numCache>
                <c:formatCode>#,##0</c:formatCode>
                <c:ptCount val="41"/>
                <c:pt idx="0">
                  <c:v>34917.076479999996</c:v>
                </c:pt>
                <c:pt idx="1">
                  <c:v>29525.795519999996</c:v>
                </c:pt>
                <c:pt idx="2">
                  <c:v>22172.614099999992</c:v>
                </c:pt>
                <c:pt idx="3">
                  <c:v>22359.578800000021</c:v>
                </c:pt>
                <c:pt idx="4">
                  <c:v>25088.073400000001</c:v>
                </c:pt>
                <c:pt idx="5">
                  <c:v>27816.568000000021</c:v>
                </c:pt>
                <c:pt idx="6">
                  <c:v>25261.385760000001</c:v>
                </c:pt>
                <c:pt idx="7">
                  <c:v>22644.39423999994</c:v>
                </c:pt>
                <c:pt idx="8">
                  <c:v>19323.615599999928</c:v>
                </c:pt>
                <c:pt idx="9">
                  <c:v>18367.616000000002</c:v>
                </c:pt>
                <c:pt idx="10">
                  <c:v>17637.977800000059</c:v>
                </c:pt>
                <c:pt idx="11">
                  <c:v>17670.338800000001</c:v>
                </c:pt>
                <c:pt idx="12">
                  <c:v>22819.189639999931</c:v>
                </c:pt>
                <c:pt idx="13">
                  <c:v>22715.723680000021</c:v>
                </c:pt>
                <c:pt idx="14">
                  <c:v>22393.712640000002</c:v>
                </c:pt>
                <c:pt idx="15">
                  <c:v>20580.983280000029</c:v>
                </c:pt>
                <c:pt idx="16">
                  <c:v>23582.775839999998</c:v>
                </c:pt>
                <c:pt idx="17">
                  <c:v>22617.7952</c:v>
                </c:pt>
                <c:pt idx="18">
                  <c:v>21520.608720000004</c:v>
                </c:pt>
                <c:pt idx="19">
                  <c:v>17392.760999999999</c:v>
                </c:pt>
                <c:pt idx="20">
                  <c:v>17066.404800000029</c:v>
                </c:pt>
                <c:pt idx="21">
                  <c:v>16841.455599999998</c:v>
                </c:pt>
                <c:pt idx="22">
                  <c:v>16894.6914</c:v>
                </c:pt>
                <c:pt idx="23">
                  <c:v>16003.786400000006</c:v>
                </c:pt>
                <c:pt idx="24">
                  <c:v>20516.997280000021</c:v>
                </c:pt>
                <c:pt idx="25">
                  <c:v>20938.401900000001</c:v>
                </c:pt>
                <c:pt idx="26">
                  <c:v>19955.810159999932</c:v>
                </c:pt>
                <c:pt idx="27">
                  <c:v>18731.16595999994</c:v>
                </c:pt>
                <c:pt idx="28">
                  <c:v>20982.552239999928</c:v>
                </c:pt>
                <c:pt idx="29">
                  <c:v>22006.782719999999</c:v>
                </c:pt>
                <c:pt idx="30">
                  <c:v>16197.874199999967</c:v>
                </c:pt>
                <c:pt idx="31">
                  <c:v>16418.780000000021</c:v>
                </c:pt>
                <c:pt idx="32">
                  <c:v>18048.4496</c:v>
                </c:pt>
                <c:pt idx="33">
                  <c:v>18003.480000000021</c:v>
                </c:pt>
                <c:pt idx="34">
                  <c:v>17942.8704</c:v>
                </c:pt>
                <c:pt idx="35">
                  <c:v>18574.464200000009</c:v>
                </c:pt>
                <c:pt idx="36">
                  <c:v>19201.195800000001</c:v>
                </c:pt>
                <c:pt idx="37">
                  <c:v>23768.484740000025</c:v>
                </c:pt>
                <c:pt idx="38">
                  <c:v>23991.807840000001</c:v>
                </c:pt>
                <c:pt idx="39">
                  <c:v>24126.961820000059</c:v>
                </c:pt>
                <c:pt idx="40">
                  <c:v>20445.102040000002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53-47A4-B5EB-EF353FAFB625}"/>
            </c:ext>
          </c:extLst>
        </c:ser>
        <c:ser>
          <c:idx val="2"/>
          <c:order val="2"/>
          <c:tx>
            <c:v>Consumidor</c:v>
          </c:tx>
          <c:spPr>
            <a:ln w="38100">
              <a:solidFill>
                <a:srgbClr val="0070C0"/>
              </a:solidFill>
            </a:ln>
          </c:spPr>
          <c:marker>
            <c:symbol val="none"/>
          </c:marker>
          <c:cat>
            <c:strRef>
              <c:f>'Prec.Imp (2)'!$B$6:$B$46</c:f>
              <c:strCache>
                <c:ptCount val="41"/>
                <c:pt idx="0">
                  <c:v>E-09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  <c:pt idx="12">
                  <c:v>E-10</c:v>
                </c:pt>
                <c:pt idx="13">
                  <c:v>F</c:v>
                </c:pt>
                <c:pt idx="14">
                  <c:v>M</c:v>
                </c:pt>
                <c:pt idx="15">
                  <c:v>A</c:v>
                </c:pt>
                <c:pt idx="16">
                  <c:v>M</c:v>
                </c:pt>
                <c:pt idx="17">
                  <c:v>J</c:v>
                </c:pt>
                <c:pt idx="18">
                  <c:v>J</c:v>
                </c:pt>
                <c:pt idx="19">
                  <c:v>A</c:v>
                </c:pt>
                <c:pt idx="20">
                  <c:v>S</c:v>
                </c:pt>
                <c:pt idx="21">
                  <c:v>O</c:v>
                </c:pt>
                <c:pt idx="22">
                  <c:v>N</c:v>
                </c:pt>
                <c:pt idx="23">
                  <c:v>D</c:v>
                </c:pt>
                <c:pt idx="24">
                  <c:v>E-11</c:v>
                </c:pt>
                <c:pt idx="25">
                  <c:v>F</c:v>
                </c:pt>
                <c:pt idx="26">
                  <c:v>M</c:v>
                </c:pt>
                <c:pt idx="27">
                  <c:v>A</c:v>
                </c:pt>
                <c:pt idx="28">
                  <c:v>M</c:v>
                </c:pt>
                <c:pt idx="29">
                  <c:v>J</c:v>
                </c:pt>
                <c:pt idx="30">
                  <c:v>J</c:v>
                </c:pt>
                <c:pt idx="31">
                  <c:v>A</c:v>
                </c:pt>
                <c:pt idx="32">
                  <c:v>S</c:v>
                </c:pt>
                <c:pt idx="33">
                  <c:v>O</c:v>
                </c:pt>
                <c:pt idx="34">
                  <c:v>N</c:v>
                </c:pt>
                <c:pt idx="35">
                  <c:v>D</c:v>
                </c:pt>
                <c:pt idx="36">
                  <c:v>E-12</c:v>
                </c:pt>
                <c:pt idx="37">
                  <c:v>F</c:v>
                </c:pt>
                <c:pt idx="38">
                  <c:v>M</c:v>
                </c:pt>
                <c:pt idx="39">
                  <c:v>A </c:v>
                </c:pt>
                <c:pt idx="40">
                  <c:v>M-11</c:v>
                </c:pt>
              </c:strCache>
            </c:strRef>
          </c:cat>
          <c:val>
            <c:numRef>
              <c:f>'Prec.Imp (2)'!$E$6:$E$46</c:f>
              <c:numCache>
                <c:formatCode>#,##0</c:formatCode>
                <c:ptCount val="41"/>
                <c:pt idx="0">
                  <c:v>47665.046666666814</c:v>
                </c:pt>
                <c:pt idx="1">
                  <c:v>48951.837037037018</c:v>
                </c:pt>
                <c:pt idx="2">
                  <c:v>50728.949074074153</c:v>
                </c:pt>
                <c:pt idx="3">
                  <c:v>50673.861234568103</c:v>
                </c:pt>
                <c:pt idx="4">
                  <c:v>49565.53240740722</c:v>
                </c:pt>
                <c:pt idx="5">
                  <c:v>49478.771296296203</c:v>
                </c:pt>
                <c:pt idx="6">
                  <c:v>49021.753629629784</c:v>
                </c:pt>
                <c:pt idx="7">
                  <c:v>49602.856296296413</c:v>
                </c:pt>
                <c:pt idx="8">
                  <c:v>48820.590518518744</c:v>
                </c:pt>
                <c:pt idx="9">
                  <c:v>48095.968703703824</c:v>
                </c:pt>
                <c:pt idx="10">
                  <c:v>48056.317129629795</c:v>
                </c:pt>
                <c:pt idx="11">
                  <c:v>48474.084444444241</c:v>
                </c:pt>
                <c:pt idx="12">
                  <c:v>48361.077777777886</c:v>
                </c:pt>
                <c:pt idx="13">
                  <c:v>48419.689444444244</c:v>
                </c:pt>
                <c:pt idx="14">
                  <c:v>48581.824537037013</c:v>
                </c:pt>
                <c:pt idx="15">
                  <c:v>48234.897222222142</c:v>
                </c:pt>
                <c:pt idx="16">
                  <c:v>47787.317222222213</c:v>
                </c:pt>
                <c:pt idx="17">
                  <c:v>45312.248888888891</c:v>
                </c:pt>
                <c:pt idx="18">
                  <c:v>47173.741111110976</c:v>
                </c:pt>
                <c:pt idx="19">
                  <c:v>46217.639629629775</c:v>
                </c:pt>
                <c:pt idx="20">
                  <c:v>46936.772962962976</c:v>
                </c:pt>
                <c:pt idx="21">
                  <c:v>46882.552592592896</c:v>
                </c:pt>
                <c:pt idx="22">
                  <c:v>46072.865277777892</c:v>
                </c:pt>
                <c:pt idx="23">
                  <c:v>46375.794444444226</c:v>
                </c:pt>
                <c:pt idx="24">
                  <c:v>47061.418055555761</c:v>
                </c:pt>
                <c:pt idx="25">
                  <c:v>47937.526388888946</c:v>
                </c:pt>
                <c:pt idx="26">
                  <c:v>50019.820740740855</c:v>
                </c:pt>
                <c:pt idx="27">
                  <c:v>48402.244938271491</c:v>
                </c:pt>
                <c:pt idx="28">
                  <c:v>47261.260370370197</c:v>
                </c:pt>
                <c:pt idx="29">
                  <c:v>46814.087555555758</c:v>
                </c:pt>
                <c:pt idx="30">
                  <c:v>46421.792314814884</c:v>
                </c:pt>
                <c:pt idx="31">
                  <c:v>46291.891296296213</c:v>
                </c:pt>
                <c:pt idx="32">
                  <c:v>41850.951629629621</c:v>
                </c:pt>
                <c:pt idx="33">
                  <c:v>45223.707407407404</c:v>
                </c:pt>
                <c:pt idx="34">
                  <c:v>43993.058333333342</c:v>
                </c:pt>
                <c:pt idx="35">
                  <c:v>43296.435185185175</c:v>
                </c:pt>
                <c:pt idx="36">
                  <c:v>38236.58</c:v>
                </c:pt>
                <c:pt idx="37">
                  <c:v>40232.980000000003</c:v>
                </c:pt>
                <c:pt idx="38">
                  <c:v>41205.880000000012</c:v>
                </c:pt>
                <c:pt idx="39">
                  <c:v>40248.619999999995</c:v>
                </c:pt>
                <c:pt idx="40">
                  <c:v>40397.659999999996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7A4-B5EB-EF353FAFB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6715408"/>
        <c:axId val="246710704"/>
      </c:lineChart>
      <c:catAx>
        <c:axId val="2467154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/>
            </a:pPr>
            <a:endParaRPr lang="es-CR"/>
          </a:p>
        </c:txPr>
        <c:crossAx val="246710704"/>
        <c:crosses val="autoZero"/>
        <c:auto val="1"/>
        <c:lblAlgn val="ctr"/>
        <c:lblOffset val="100"/>
        <c:noMultiLvlLbl val="0"/>
      </c:catAx>
      <c:valAx>
        <c:axId val="246710704"/>
        <c:scaling>
          <c:orientation val="minMax"/>
        </c:scaling>
        <c:delete val="0"/>
        <c:axPos val="l"/>
        <c:majorGridlines>
          <c:spPr>
            <a:ln>
              <a:solidFill>
                <a:schemeClr val="bg2">
                  <a:lumMod val="85000"/>
                </a:schemeClr>
              </a:solidFill>
            </a:ln>
          </c:spPr>
        </c:majorGridlines>
        <c:numFmt formatCode="#,##0" sourceLinked="1"/>
        <c:majorTickMark val="none"/>
        <c:minorTickMark val="none"/>
        <c:tickLblPos val="nextTo"/>
        <c:spPr>
          <a:ln w="9525">
            <a:noFill/>
          </a:ln>
        </c:spPr>
        <c:crossAx val="2467154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50779209560519645"/>
          <c:y val="0.19733386105247563"/>
          <c:w val="0.43187291359161339"/>
          <c:h val="5.0157158463874148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solidFill>
            <a:srgbClr val="000510"/>
          </a:solidFill>
          <a:latin typeface="Arial" pitchFamily="34" charset="0"/>
          <a:cs typeface="Arial" pitchFamily="34" charset="0"/>
        </a:defRPr>
      </a:pPr>
      <a:endParaRPr lang="es-C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rgbClr val="000510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r>
              <a:rPr lang="es-ES"/>
              <a:t>Costa Rica. Nacimientos registrados por ocurrencia dentro o fuera del matrimonio según provincia de residencia de la madre, 2008</a:t>
            </a:r>
          </a:p>
        </c:rich>
      </c:tx>
      <c:layout>
        <c:manualLayout>
          <c:xMode val="edge"/>
          <c:yMode val="edge"/>
          <c:x val="0.12904855643044624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baseline="0">
              <a:solidFill>
                <a:srgbClr val="000510"/>
              </a:solidFill>
              <a:latin typeface="Arial" pitchFamily="34" charset="0"/>
              <a:ea typeface="+mn-ea"/>
              <a:cs typeface="Arial" pitchFamily="34" charset="0"/>
            </a:defRPr>
          </a:pPr>
          <a:endParaRPr lang="es-CR"/>
        </a:p>
      </c:txPr>
    </c:title>
    <c:autoTitleDeleted val="0"/>
    <c:view3D>
      <c:rotX val="15"/>
      <c:rotY val="20"/>
      <c:rAngAx val="1"/>
    </c:view3D>
    <c:floor>
      <c:thickness val="0"/>
      <c:spPr>
        <a:noFill/>
        <a:ln w="9525" cap="flat" cmpd="sng" algn="ctr">
          <a:solidFill>
            <a:schemeClr val="tx1">
              <a:tint val="75000"/>
              <a:shade val="95000"/>
              <a:satMod val="105000"/>
            </a:schemeClr>
          </a:solidFill>
          <a:prstDash val="solid"/>
          <a:round/>
        </a:ln>
        <a:effectLst/>
        <a:sp3d contourW="9525">
          <a:contourClr>
            <a:schemeClr val="tx1">
              <a:tint val="75000"/>
              <a:shade val="95000"/>
              <a:satMod val="105000"/>
            </a:schemeClr>
          </a:contourClr>
        </a:sp3d>
      </c:spPr>
    </c:floor>
    <c:sideWall>
      <c:thickness val="0"/>
      <c:spPr>
        <a:noFill/>
        <a:ln>
          <a:solidFill>
            <a:schemeClr val="bg1">
              <a:lumMod val="85000"/>
            </a:schemeClr>
          </a:solidFill>
        </a:ln>
        <a:effectLst/>
        <a:sp3d>
          <a:contourClr>
            <a:schemeClr val="bg1">
              <a:lumMod val="85000"/>
            </a:schemeClr>
          </a:contourClr>
        </a:sp3d>
      </c:spPr>
    </c:sideWall>
    <c:backWall>
      <c:thickness val="0"/>
      <c:spPr>
        <a:noFill/>
        <a:ln>
          <a:solidFill>
            <a:schemeClr val="bg1">
              <a:lumMod val="85000"/>
            </a:schemeClr>
          </a:solidFill>
        </a:ln>
        <a:effectLst/>
        <a:sp3d>
          <a:contourClr>
            <a:schemeClr val="bg1">
              <a:lumMod val="85000"/>
            </a:schemeClr>
          </a:contourClr>
        </a:sp3d>
      </c:spPr>
    </c:backWall>
    <c:plotArea>
      <c:layout/>
      <c:bar3DChart>
        <c:barDir val="bar"/>
        <c:grouping val="clustered"/>
        <c:varyColors val="0"/>
        <c:ser>
          <c:idx val="1"/>
          <c:order val="0"/>
          <c:tx>
            <c:strRef>
              <c:f>Hoja1!$AI$7</c:f>
              <c:strCache>
                <c:ptCount val="1"/>
                <c:pt idx="0">
                  <c:v>Dentro matrimonio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Hoja1!$AG$8:$AG$15</c:f>
              <c:strCache>
                <c:ptCount val="8"/>
                <c:pt idx="0">
                  <c:v>Guanacaste</c:v>
                </c:pt>
                <c:pt idx="1">
                  <c:v>Heredia</c:v>
                </c:pt>
                <c:pt idx="2">
                  <c:v>Cartago</c:v>
                </c:pt>
                <c:pt idx="3">
                  <c:v>Limón</c:v>
                </c:pt>
                <c:pt idx="4">
                  <c:v>Puntarenas</c:v>
                </c:pt>
                <c:pt idx="5">
                  <c:v>Alajuela</c:v>
                </c:pt>
                <c:pt idx="6">
                  <c:v>San José</c:v>
                </c:pt>
                <c:pt idx="7">
                  <c:v>Costa Rica</c:v>
                </c:pt>
              </c:strCache>
            </c:strRef>
          </c:cat>
          <c:val>
            <c:numRef>
              <c:f>Hoja1!$AI$8:$AI$15</c:f>
              <c:numCache>
                <c:formatCode>General</c:formatCode>
                <c:ptCount val="8"/>
                <c:pt idx="0">
                  <c:v>1558</c:v>
                </c:pt>
                <c:pt idx="1">
                  <c:v>2890</c:v>
                </c:pt>
                <c:pt idx="2">
                  <c:v>3364</c:v>
                </c:pt>
                <c:pt idx="3">
                  <c:v>2000</c:v>
                </c:pt>
                <c:pt idx="4">
                  <c:v>2222</c:v>
                </c:pt>
                <c:pt idx="5">
                  <c:v>5511</c:v>
                </c:pt>
                <c:pt idx="6">
                  <c:v>9026</c:v>
                </c:pt>
                <c:pt idx="7">
                  <c:v>26571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07-4E50-B3DC-9BE0385DBDEA}"/>
            </c:ext>
          </c:extLst>
        </c:ser>
        <c:ser>
          <c:idx val="2"/>
          <c:order val="1"/>
          <c:tx>
            <c:strRef>
              <c:f>Hoja1!$AJ$7</c:f>
              <c:strCache>
                <c:ptCount val="1"/>
                <c:pt idx="0">
                  <c:v>Fuera Matrimonio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Hoja1!$AG$8:$AG$15</c:f>
              <c:strCache>
                <c:ptCount val="8"/>
                <c:pt idx="0">
                  <c:v>Guanacaste</c:v>
                </c:pt>
                <c:pt idx="1">
                  <c:v>Heredia</c:v>
                </c:pt>
                <c:pt idx="2">
                  <c:v>Cartago</c:v>
                </c:pt>
                <c:pt idx="3">
                  <c:v>Limón</c:v>
                </c:pt>
                <c:pt idx="4">
                  <c:v>Puntarenas</c:v>
                </c:pt>
                <c:pt idx="5">
                  <c:v>Alajuela</c:v>
                </c:pt>
                <c:pt idx="6">
                  <c:v>San José</c:v>
                </c:pt>
                <c:pt idx="7">
                  <c:v>Costa Rica</c:v>
                </c:pt>
              </c:strCache>
            </c:strRef>
          </c:cat>
          <c:val>
            <c:numRef>
              <c:f>Hoja1!$AJ$8:$AJ$15</c:f>
              <c:numCache>
                <c:formatCode>General</c:formatCode>
                <c:ptCount val="8"/>
                <c:pt idx="0">
                  <c:v>4670</c:v>
                </c:pt>
                <c:pt idx="1">
                  <c:v>3723</c:v>
                </c:pt>
                <c:pt idx="2">
                  <c:v>4096</c:v>
                </c:pt>
                <c:pt idx="3">
                  <c:v>6000</c:v>
                </c:pt>
                <c:pt idx="4">
                  <c:v>5880</c:v>
                </c:pt>
                <c:pt idx="5">
                  <c:v>9345</c:v>
                </c:pt>
                <c:pt idx="6">
                  <c:v>14012</c:v>
                </c:pt>
                <c:pt idx="7">
                  <c:v>47726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07-4E50-B3DC-9BE0385DB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246713840"/>
        <c:axId val="246713448"/>
        <c:axId val="0"/>
      </c:bar3DChart>
      <c:catAx>
        <c:axId val="24671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0510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endParaRPr lang="es-CR"/>
          </a:p>
        </c:txPr>
        <c:crossAx val="246713448"/>
        <c:crosses val="autoZero"/>
        <c:auto val="1"/>
        <c:lblAlgn val="ctr"/>
        <c:lblOffset val="100"/>
        <c:noMultiLvlLbl val="0"/>
      </c:catAx>
      <c:valAx>
        <c:axId val="2467134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0510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endParaRPr lang="es-CR"/>
          </a:p>
        </c:txPr>
        <c:crossAx val="24671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rgbClr val="000510"/>
              </a:solidFill>
              <a:latin typeface="Arial" pitchFamily="34" charset="0"/>
              <a:ea typeface="+mn-ea"/>
              <a:cs typeface="Arial" pitchFamily="34" charset="0"/>
            </a:defRPr>
          </a:pPr>
          <a:endParaRPr lang="es-CR"/>
        </a:p>
      </c:txPr>
    </c:legend>
    <c:plotVisOnly val="1"/>
    <c:dispBlanksAs val="gap"/>
    <c:showDLblsOverMax val="0"/>
  </c:chart>
  <c:spPr>
    <a:solidFill>
      <a:schemeClr val="bg2"/>
    </a:solidFill>
    <a:ln w="9525" cap="flat" cmpd="sng" algn="ctr">
      <a:noFill/>
      <a:prstDash val="solid"/>
    </a:ln>
    <a:effectLst/>
  </c:spPr>
  <c:txPr>
    <a:bodyPr/>
    <a:lstStyle/>
    <a:p>
      <a:pPr>
        <a:defRPr sz="1200">
          <a:solidFill>
            <a:srgbClr val="000510"/>
          </a:solidFill>
          <a:latin typeface="Arial" pitchFamily="34" charset="0"/>
          <a:cs typeface="Arial" pitchFamily="34" charset="0"/>
        </a:defRPr>
      </a:pPr>
      <a:endParaRPr lang="es-C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s-ES" sz="1400"/>
              <a:t>Costa Rica. Distribución porcentual de los nacimientos según provincia de residencia de la madre, 2008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7372592503966798E-2"/>
          <c:y val="0.23878281509160582"/>
          <c:w val="0.89987259250396678"/>
          <c:h val="0.72661090643051873"/>
        </c:manualLayout>
      </c:layout>
      <c:pie3DChart>
        <c:varyColors val="1"/>
        <c:ser>
          <c:idx val="0"/>
          <c:order val="0"/>
          <c:tx>
            <c:strRef>
              <c:f>Hoja1!$AH$10</c:f>
              <c:strCache>
                <c:ptCount val="1"/>
                <c:pt idx="0">
                  <c:v>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C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Hoja1!$AG$27:$AG$33</c:f>
              <c:strCache>
                <c:ptCount val="7"/>
                <c:pt idx="0">
                  <c:v>San José</c:v>
                </c:pt>
                <c:pt idx="1">
                  <c:v>Alajuela</c:v>
                </c:pt>
                <c:pt idx="2">
                  <c:v>Puntarenas</c:v>
                </c:pt>
                <c:pt idx="3">
                  <c:v>Limón</c:v>
                </c:pt>
                <c:pt idx="4">
                  <c:v>Cartago</c:v>
                </c:pt>
                <c:pt idx="5">
                  <c:v>Heredia</c:v>
                </c:pt>
                <c:pt idx="6">
                  <c:v>Guanacaste</c:v>
                </c:pt>
              </c:strCache>
            </c:strRef>
          </c:cat>
          <c:val>
            <c:numRef>
              <c:f>Hoja1!$AH$27:$AH$33</c:f>
              <c:numCache>
                <c:formatCode>General</c:formatCode>
                <c:ptCount val="7"/>
                <c:pt idx="0">
                  <c:v>23038</c:v>
                </c:pt>
                <c:pt idx="1">
                  <c:v>14856</c:v>
                </c:pt>
                <c:pt idx="2">
                  <c:v>8102</c:v>
                </c:pt>
                <c:pt idx="3">
                  <c:v>8000</c:v>
                </c:pt>
                <c:pt idx="4">
                  <c:v>7460</c:v>
                </c:pt>
                <c:pt idx="5">
                  <c:v>6613</c:v>
                </c:pt>
                <c:pt idx="6">
                  <c:v>6228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B-46D4-87FF-6D8CFDB5159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100">
          <a:solidFill>
            <a:srgbClr val="00051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s-C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1416C-C0AC-4078-A6C6-8F20BF37484F}" type="datetimeFigureOut">
              <a:rPr lang="es-ES" smtClean="0"/>
              <a:pPr/>
              <a:t>27/11/2018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82065-D2CC-43C6-898D-25DDF0E32EF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30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90698-9E7F-4196-BF77-4FC5B5E86431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90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7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6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7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8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4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63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81B5534-46A4-F94C-B6E2-81C4089E7BF5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27/11/2018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EFB6AFE-28F9-0247-8F47-6CD88C77758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5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CuadroTexto"/>
          <p:cNvSpPr txBox="1">
            <a:spLocks noChangeArrowheads="1"/>
          </p:cNvSpPr>
          <p:nvPr/>
        </p:nvSpPr>
        <p:spPr bwMode="auto">
          <a:xfrm>
            <a:off x="4978220" y="5248275"/>
            <a:ext cx="5113337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2400" dirty="0" err="1" smtClean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>Arlyne</a:t>
            </a:r>
            <a:r>
              <a:rPr lang="es-MX" sz="2400" dirty="0" smtClean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> Alfaro Araya</a:t>
            </a:r>
            <a:endParaRPr lang="es-CR" sz="2400" dirty="0">
              <a:solidFill>
                <a:srgbClr val="002060"/>
              </a:solidFill>
              <a:latin typeface="Arial" pitchFamily="34" charset="0"/>
              <a:ea typeface="Arial" pitchFamily="81" charset="0"/>
              <a:cs typeface="Arial" pitchFamily="34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 bwMode="auto">
          <a:xfrm>
            <a:off x="4417832" y="836614"/>
            <a:ext cx="623411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s-ES" sz="2000" dirty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>Universidad Estatal a Distancia</a:t>
            </a:r>
            <a:br>
              <a:rPr lang="es-ES" sz="2000" dirty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</a:br>
            <a:r>
              <a:rPr lang="es-ES" sz="2000" dirty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>Escuela Ciencias de la Administración</a:t>
            </a:r>
          </a:p>
          <a:p>
            <a:pPr algn="ctr"/>
            <a:r>
              <a:rPr lang="es-ES" sz="2000" dirty="0" smtClean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>Cátedra de Estadística</a:t>
            </a:r>
            <a:r>
              <a:rPr lang="es-ES" sz="2000" dirty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  <a:t/>
            </a:r>
            <a:br>
              <a:rPr lang="es-ES" sz="2000" dirty="0">
                <a:solidFill>
                  <a:srgbClr val="002060"/>
                </a:solidFill>
                <a:latin typeface="Arial" pitchFamily="34" charset="0"/>
                <a:ea typeface="Arial" pitchFamily="81" charset="0"/>
                <a:cs typeface="Arial" pitchFamily="34" charset="0"/>
              </a:rPr>
            </a:br>
            <a:endParaRPr lang="es-ES" sz="2000" dirty="0">
              <a:solidFill>
                <a:srgbClr val="002060"/>
              </a:solidFill>
              <a:latin typeface="Arial" pitchFamily="34" charset="0"/>
              <a:ea typeface="Arial" pitchFamily="81" charset="0"/>
              <a:cs typeface="Arial" pitchFamily="34" charset="0"/>
            </a:endParaRPr>
          </a:p>
        </p:txBody>
      </p:sp>
      <p:sp>
        <p:nvSpPr>
          <p:cNvPr id="4" name="4 Marcador de contenido"/>
          <p:cNvSpPr txBox="1">
            <a:spLocks/>
          </p:cNvSpPr>
          <p:nvPr/>
        </p:nvSpPr>
        <p:spPr bwMode="auto">
          <a:xfrm>
            <a:off x="4552768" y="2775098"/>
            <a:ext cx="5940000" cy="168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s-ES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VIDEOTUTORÍA Estadística I</a:t>
            </a:r>
            <a:endParaRPr lang="es-ES" sz="2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3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Capítulo 6</a:t>
            </a:r>
          </a:p>
          <a:p>
            <a:pPr algn="ctr">
              <a:lnSpc>
                <a:spcPct val="90000"/>
              </a:lnSpc>
              <a:defRPr/>
            </a:pPr>
            <a:r>
              <a:rPr lang="es-MX" sz="3000" b="1" dirty="0" smtClean="0">
                <a:solidFill>
                  <a:srgbClr val="002060"/>
                </a:solidFill>
                <a:latin typeface="Arial" pitchFamily="34" charset="0"/>
                <a:ea typeface="Arial" pitchFamily="-88" charset="0"/>
                <a:cs typeface="Arial" pitchFamily="34" charset="0"/>
              </a:rPr>
              <a:t>Gráficos Estadísticos</a:t>
            </a:r>
            <a:endParaRPr lang="es-CR" sz="3000" b="1" dirty="0">
              <a:solidFill>
                <a:srgbClr val="002060"/>
              </a:solidFill>
              <a:latin typeface="Arial" pitchFamily="34" charset="0"/>
              <a:ea typeface="Arial" pitchFamily="-8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dirty="0" smtClean="0"/>
              <a:t>Gráficos estadísticos</a:t>
            </a:r>
            <a:endParaRPr lang="es-CR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96382"/>
              </p:ext>
            </p:extLst>
          </p:nvPr>
        </p:nvGraphicFramePr>
        <p:xfrm>
          <a:off x="1847527" y="1417638"/>
          <a:ext cx="8496945" cy="4104452"/>
        </p:xfrm>
        <a:graphic>
          <a:graphicData uri="http://schemas.openxmlformats.org/drawingml/2006/table">
            <a:tbl>
              <a:tblPr/>
              <a:tblGrid>
                <a:gridCol w="219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258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Costa Rica. Nacimientos registrados por ocurrencia dentro o fuera del matrimonio según provincia de residencia de la madre, 2008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1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Provincia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Dentro matrimonio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Fuera Matrimonio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23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Costa Rica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74.297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26.571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47.726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20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San José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23.038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9.026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14.012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20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Alajuela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14.856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5.511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9.345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20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Cartago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7.460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3.364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4.096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20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Heredia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6.613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2.890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3.723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20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Guanacaste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6.228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1.558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4.670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20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Puntarenas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8.102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2.222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5.880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423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Limón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8.000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2.000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6.000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59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Fuente: INEC, </a:t>
                      </a:r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Estadísticas </a:t>
                      </a:r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Vitales, diciembre 2009.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0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9696" y="58614"/>
            <a:ext cx="7772400" cy="778098"/>
          </a:xfrm>
        </p:spPr>
        <p:txBody>
          <a:bodyPr/>
          <a:lstStyle/>
          <a:p>
            <a:pPr algn="r"/>
            <a:r>
              <a:rPr lang="es-MX" b="1" dirty="0" smtClean="0"/>
              <a:t>Gráficos estadísticos</a:t>
            </a:r>
            <a:endParaRPr lang="es-CR" dirty="0"/>
          </a:p>
        </p:txBody>
      </p:sp>
      <p:graphicFrame>
        <p:nvGraphicFramePr>
          <p:cNvPr id="7" name="1 Gráfico"/>
          <p:cNvGraphicFramePr/>
          <p:nvPr>
            <p:extLst>
              <p:ext uri="{D42A27DB-BD31-4B8C-83A1-F6EECF244321}">
                <p14:modId xmlns:p14="http://schemas.microsoft.com/office/powerpoint/2010/main" val="1400088141"/>
              </p:ext>
            </p:extLst>
          </p:nvPr>
        </p:nvGraphicFramePr>
        <p:xfrm>
          <a:off x="335360" y="818984"/>
          <a:ext cx="6048672" cy="3618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007450"/>
              </p:ext>
            </p:extLst>
          </p:nvPr>
        </p:nvGraphicFramePr>
        <p:xfrm>
          <a:off x="6240016" y="2492896"/>
          <a:ext cx="5616624" cy="4230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714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1143000"/>
          </a:xfrm>
        </p:spPr>
        <p:txBody>
          <a:bodyPr>
            <a:normAutofit/>
          </a:bodyPr>
          <a:lstStyle/>
          <a:p>
            <a:r>
              <a:rPr lang="es-C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gracias…</a:t>
            </a:r>
            <a:endParaRPr lang="es-C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143672" y="2132856"/>
            <a:ext cx="65527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300" dirty="0" smtClean="0">
                <a:solidFill>
                  <a:schemeClr val="bg1"/>
                </a:solidFill>
                <a:latin typeface="Arial"/>
                <a:cs typeface="Arial"/>
              </a:rPr>
              <a:t>Licenciada</a:t>
            </a:r>
          </a:p>
          <a:p>
            <a:r>
              <a:rPr lang="es-CR" sz="2300" dirty="0" smtClean="0">
                <a:solidFill>
                  <a:schemeClr val="bg1"/>
                </a:solidFill>
                <a:latin typeface="Arial"/>
                <a:cs typeface="Arial"/>
              </a:rPr>
              <a:t>Arlyne Alfaro Araya</a:t>
            </a:r>
          </a:p>
          <a:p>
            <a:endParaRPr lang="es-CR" sz="23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s-CR" sz="2300" dirty="0" smtClean="0">
                <a:solidFill>
                  <a:schemeClr val="bg1"/>
                </a:solidFill>
                <a:latin typeface="Arial"/>
                <a:cs typeface="Arial"/>
              </a:rPr>
              <a:t>Tutora de Estadística, Cátedra de Estadística</a:t>
            </a:r>
          </a:p>
          <a:p>
            <a:endParaRPr lang="es-CR" sz="23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s-CR" sz="2300" b="1" dirty="0" smtClean="0">
                <a:solidFill>
                  <a:schemeClr val="bg1"/>
                </a:solidFill>
                <a:latin typeface="Arial"/>
                <a:cs typeface="Arial"/>
              </a:rPr>
              <a:t>Escuela de Ciencias </a:t>
            </a:r>
            <a:r>
              <a:rPr lang="es-CR" sz="2300" b="1" dirty="0">
                <a:solidFill>
                  <a:schemeClr val="bg1"/>
                </a:solidFill>
                <a:latin typeface="Arial"/>
                <a:cs typeface="Arial"/>
              </a:rPr>
              <a:t>de la administración, ECA</a:t>
            </a:r>
          </a:p>
          <a:p>
            <a:pPr algn="ctr"/>
            <a:r>
              <a:rPr lang="es-CR" sz="2300" b="1" dirty="0" smtClean="0">
                <a:solidFill>
                  <a:schemeClr val="bg1"/>
                </a:solidFill>
                <a:latin typeface="Arial"/>
                <a:cs typeface="Arial"/>
              </a:rPr>
              <a:t>UNED</a:t>
            </a:r>
            <a:endParaRPr lang="es-CR" sz="23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s-CR" sz="23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b="1" dirty="0" smtClean="0"/>
              <a:t>Gráficos estadísticos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83446" y="1469528"/>
            <a:ext cx="10166920" cy="49685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s-CR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Ventajas</a:t>
            </a:r>
          </a:p>
          <a:p>
            <a:r>
              <a:rPr lang="es-CR" sz="2400" b="1" dirty="0">
                <a:latin typeface="Arial" pitchFamily="34" charset="0"/>
                <a:cs typeface="Arial" pitchFamily="34" charset="0"/>
              </a:rPr>
              <a:t>Visualmente es muy atractivo y fácil de comprender</a:t>
            </a:r>
          </a:p>
          <a:p>
            <a:r>
              <a:rPr lang="es-CR" sz="2400" b="1" dirty="0">
                <a:latin typeface="Arial" pitchFamily="34" charset="0"/>
                <a:cs typeface="Arial" pitchFamily="34" charset="0"/>
              </a:rPr>
              <a:t>Ideal para resumir y comunicar datos estadísticos</a:t>
            </a:r>
          </a:p>
          <a:p>
            <a:r>
              <a:rPr lang="es-CR" sz="2400" b="1" dirty="0">
                <a:latin typeface="Arial" pitchFamily="34" charset="0"/>
                <a:cs typeface="Arial" pitchFamily="34" charset="0"/>
              </a:rPr>
              <a:t>Facilita el análisis de los datos y la obtención de las conclusiones</a:t>
            </a:r>
          </a:p>
          <a:p>
            <a:r>
              <a:rPr lang="es-CR" sz="2400" b="1" dirty="0">
                <a:latin typeface="Arial" pitchFamily="34" charset="0"/>
                <a:cs typeface="Arial" pitchFamily="34" charset="0"/>
              </a:rPr>
              <a:t>Es ampliamente utilizado</a:t>
            </a:r>
          </a:p>
          <a:p>
            <a:pPr>
              <a:buNone/>
            </a:pPr>
            <a:endParaRPr lang="es-C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CR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Desventajas</a:t>
            </a:r>
          </a:p>
          <a:p>
            <a:r>
              <a:rPr lang="es-CR" sz="2400" b="1" dirty="0">
                <a:latin typeface="Arial" pitchFamily="34" charset="0"/>
                <a:cs typeface="Arial" pitchFamily="34" charset="0"/>
              </a:rPr>
              <a:t>Los gráficos no representan valores exactos sino magnitudes aproximadas </a:t>
            </a:r>
          </a:p>
          <a:p>
            <a:r>
              <a:rPr lang="es-CR" sz="2400" b="1" dirty="0">
                <a:latin typeface="Arial" pitchFamily="34" charset="0"/>
                <a:cs typeface="Arial" pitchFamily="34" charset="0"/>
              </a:rPr>
              <a:t>Contienen menos datos que los cuadros</a:t>
            </a:r>
          </a:p>
        </p:txBody>
      </p:sp>
    </p:spTree>
    <p:extLst>
      <p:ext uri="{BB962C8B-B14F-4D97-AF65-F5344CB8AC3E}">
        <p14:creationId xmlns:p14="http://schemas.microsoft.com/office/powerpoint/2010/main" val="41269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dirty="0" smtClean="0"/>
              <a:t>Gráficos estadísticos</a:t>
            </a:r>
            <a:endParaRPr lang="es-CR" dirty="0"/>
          </a:p>
        </p:txBody>
      </p:sp>
      <p:pic>
        <p:nvPicPr>
          <p:cNvPr id="29698" name="Picture 2" descr="http://cuadros.fce.ucr.ac.cr/pages/images/Estruct-grafico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700808"/>
            <a:ext cx="7128792" cy="4439394"/>
          </a:xfrm>
          <a:prstGeom prst="rect">
            <a:avLst/>
          </a:prstGeom>
          <a:noFill/>
        </p:spPr>
      </p:pic>
      <p:sp>
        <p:nvSpPr>
          <p:cNvPr id="2" name="CuadroTexto 1"/>
          <p:cNvSpPr txBox="1"/>
          <p:nvPr/>
        </p:nvSpPr>
        <p:spPr>
          <a:xfrm>
            <a:off x="8268994" y="5229200"/>
            <a:ext cx="1715438" cy="7920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537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dirty="0" smtClean="0"/>
              <a:t>Gráficos estadísticos</a:t>
            </a:r>
            <a:endParaRPr lang="es-CR" dirty="0"/>
          </a:p>
        </p:txBody>
      </p:sp>
      <p:sp>
        <p:nvSpPr>
          <p:cNvPr id="4" name="3 Rectángulo"/>
          <p:cNvSpPr/>
          <p:nvPr/>
        </p:nvSpPr>
        <p:spPr>
          <a:xfrm>
            <a:off x="1055440" y="1340768"/>
            <a:ext cx="10369152" cy="51845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 algn="just" defTabSz="457200">
              <a:spcBef>
                <a:spcPct val="20000"/>
              </a:spcBef>
              <a:buFont typeface="Arial"/>
              <a:buNone/>
            </a:pPr>
            <a:endParaRPr lang="es-CR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 defTabSz="457200">
              <a:spcBef>
                <a:spcPct val="20000"/>
              </a:spcBef>
              <a:buFont typeface="Arial"/>
              <a:buNone/>
            </a:pPr>
            <a:r>
              <a:rPr lang="es-CR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Reglas para gráficos de barras</a:t>
            </a:r>
          </a:p>
          <a:p>
            <a:pPr marL="342900" indent="-342900" algn="just" defTabSz="457200">
              <a:spcBef>
                <a:spcPct val="20000"/>
              </a:spcBef>
              <a:buFont typeface="Arial"/>
              <a:buNone/>
            </a:pPr>
            <a:endParaRPr lang="es-CR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R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Serie cualitativa o geográfica se usan las barras horizontales. Serie es cronológica o cuantitativa discreta se usan barras verticales.</a:t>
            </a:r>
          </a:p>
          <a:p>
            <a:pPr marL="342900" indent="-342900" algn="just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R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Siempre se debe dejar igual espacio entre una barra y otra. Espacio de media barra.</a:t>
            </a:r>
          </a:p>
          <a:p>
            <a:pPr marL="342900" indent="-342900" algn="just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R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 series cualitativas o geográficas las barras debe ordenarse de acuerdo a su longitud de mayor a menor, con excepción de la categoría otros que siempre se ubica de última.</a:t>
            </a:r>
          </a:p>
          <a:p>
            <a:pPr marL="342900" indent="-342900" algn="just" defTabSz="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R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 las series cronológicas y cuantitativas discretas el orden de barras es creciente de izquierda a derecha.</a:t>
            </a:r>
          </a:p>
          <a:p>
            <a:pPr marL="342900" indent="-342900" algn="just" defTabSz="457200">
              <a:spcBef>
                <a:spcPct val="20000"/>
              </a:spcBef>
              <a:buFont typeface="Arial"/>
              <a:buNone/>
            </a:pPr>
            <a:endParaRPr lang="es-CR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0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dirty="0" smtClean="0"/>
              <a:t>Gráficos estadísticos</a:t>
            </a:r>
            <a:endParaRPr lang="es-CR" dirty="0"/>
          </a:p>
        </p:txBody>
      </p:sp>
      <p:pic>
        <p:nvPicPr>
          <p:cNvPr id="61444" name="Picture 4" descr="http://cuadros.fce.ucr.ac.cr/pages/images/recomend/images/recomend_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8129" y="2708920"/>
            <a:ext cx="2024865" cy="2812312"/>
          </a:xfrm>
          <a:prstGeom prst="rect">
            <a:avLst/>
          </a:prstGeom>
          <a:noFill/>
        </p:spPr>
      </p:pic>
      <p:pic>
        <p:nvPicPr>
          <p:cNvPr id="61446" name="Picture 6" descr="http://cuadros.fce.ucr.ac.cr/pages/images/recomend/images/recomend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7688" y="2708921"/>
            <a:ext cx="2087488" cy="3069835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1703512" y="2020197"/>
            <a:ext cx="4527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2400" b="1" dirty="0"/>
              <a:t>Serie cualitativa o geográfica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736513" y="2020198"/>
            <a:ext cx="4918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2400" b="1" dirty="0">
                <a:solidFill>
                  <a:schemeClr val="bg1"/>
                </a:solidFill>
              </a:rPr>
              <a:t>Serie cronológica o cuantitativa </a:t>
            </a:r>
          </a:p>
        </p:txBody>
      </p:sp>
    </p:spTree>
    <p:extLst>
      <p:ext uri="{BB962C8B-B14F-4D97-AF65-F5344CB8AC3E}">
        <p14:creationId xmlns:p14="http://schemas.microsoft.com/office/powerpoint/2010/main" val="22551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dirty="0" smtClean="0"/>
              <a:t>Gráficos estadísticos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127448" y="1427500"/>
            <a:ext cx="10297144" cy="54305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just">
              <a:buNone/>
            </a:pPr>
            <a:r>
              <a:rPr lang="es-CR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Recomendaciones generales</a:t>
            </a:r>
          </a:p>
          <a:p>
            <a:pPr algn="just">
              <a:buNone/>
            </a:pPr>
            <a:endParaRPr lang="es-CR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C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 la serie es cronológica y se tienen muchos períodos de tiempo se usan el gráfico lineal.</a:t>
            </a:r>
          </a:p>
          <a:p>
            <a:pPr algn="just"/>
            <a:r>
              <a:rPr lang="es-C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 facilitar la interpretación, no se deben incluir muchas series de datos en un mismo gráfico. Incluir sólo los datos necesarios para comunicar la información que interesa.</a:t>
            </a:r>
          </a:p>
          <a:p>
            <a:pPr algn="just"/>
            <a:r>
              <a:rPr lang="es-C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Los gráficos deben explicarse por sí mismos.</a:t>
            </a:r>
          </a:p>
          <a:p>
            <a:pPr algn="just"/>
            <a:r>
              <a:rPr lang="es-C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Los gráficos deben presentarse con los cuadros que contienen los datos de referencia; si estos ocupan mucho espacio se colocan en un anexo.</a:t>
            </a:r>
          </a:p>
          <a:p>
            <a:pPr algn="just"/>
            <a:r>
              <a:rPr lang="es-C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 se recomienda el uso de cifras ni nombres en el área del diagrama.</a:t>
            </a:r>
          </a:p>
        </p:txBody>
      </p:sp>
    </p:spTree>
    <p:extLst>
      <p:ext uri="{BB962C8B-B14F-4D97-AF65-F5344CB8AC3E}">
        <p14:creationId xmlns:p14="http://schemas.microsoft.com/office/powerpoint/2010/main" val="5572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781" y="18864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s-MX" b="1" dirty="0"/>
              <a:t>Ejemplos de gráficos</a:t>
            </a:r>
            <a:endParaRPr lang="es-E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373" y="1239214"/>
            <a:ext cx="8712967" cy="517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16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2" y="-171400"/>
            <a:ext cx="10972800" cy="1143000"/>
          </a:xfrm>
        </p:spPr>
        <p:txBody>
          <a:bodyPr/>
          <a:lstStyle/>
          <a:p>
            <a:pPr algn="r"/>
            <a:r>
              <a:rPr lang="es-MX" b="1" dirty="0" smtClean="0"/>
              <a:t>Gráficos estadísticos</a:t>
            </a:r>
            <a:endParaRPr lang="es-CR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082369"/>
              </p:ext>
            </p:extLst>
          </p:nvPr>
        </p:nvGraphicFramePr>
        <p:xfrm>
          <a:off x="1775520" y="971600"/>
          <a:ext cx="9073008" cy="497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91544" y="5980294"/>
            <a:ext cx="9144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>
                <a:solidFill>
                  <a:srgbClr val="000510"/>
                </a:solidFill>
              </a:rPr>
              <a:t>Fuente: CNP con datos Dirección General de Aduanas, Ministerio de Hacienda</a:t>
            </a:r>
          </a:p>
        </p:txBody>
      </p:sp>
    </p:spTree>
    <p:extLst>
      <p:ext uri="{BB962C8B-B14F-4D97-AF65-F5344CB8AC3E}">
        <p14:creationId xmlns:p14="http://schemas.microsoft.com/office/powerpoint/2010/main" val="2801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dirty="0" smtClean="0"/>
              <a:t>Gráficos estadísticos</a:t>
            </a:r>
            <a:endParaRPr lang="es-CR" dirty="0"/>
          </a:p>
        </p:txBody>
      </p:sp>
      <p:graphicFrame>
        <p:nvGraphicFramePr>
          <p:cNvPr id="4" name="11 Gráfico"/>
          <p:cNvGraphicFramePr/>
          <p:nvPr>
            <p:extLst>
              <p:ext uri="{D42A27DB-BD31-4B8C-83A1-F6EECF244321}">
                <p14:modId xmlns:p14="http://schemas.microsoft.com/office/powerpoint/2010/main" val="2824373663"/>
              </p:ext>
            </p:extLst>
          </p:nvPr>
        </p:nvGraphicFramePr>
        <p:xfrm>
          <a:off x="1847528" y="1415728"/>
          <a:ext cx="9577064" cy="460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CuadroTexto"/>
          <p:cNvSpPr txBox="1"/>
          <p:nvPr/>
        </p:nvSpPr>
        <p:spPr>
          <a:xfrm>
            <a:off x="1881064" y="6165304"/>
            <a:ext cx="4647173" cy="360039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CR" sz="1600" dirty="0">
                <a:solidFill>
                  <a:srgbClr val="000510"/>
                </a:solidFill>
              </a:rPr>
              <a:t>Fuente:  CNP  con datos del  Servicio Fitosanitario del Estado</a:t>
            </a:r>
          </a:p>
        </p:txBody>
      </p:sp>
    </p:spTree>
    <p:extLst>
      <p:ext uri="{BB962C8B-B14F-4D97-AF65-F5344CB8AC3E}">
        <p14:creationId xmlns:p14="http://schemas.microsoft.com/office/powerpoint/2010/main" val="24036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UNED-fondo blanco">
      <a:dk1>
        <a:srgbClr val="002060"/>
      </a:dk1>
      <a:lt1>
        <a:srgbClr val="002060"/>
      </a:lt1>
      <a:dk2>
        <a:srgbClr val="002060"/>
      </a:dk2>
      <a:lt2>
        <a:srgbClr val="FFFFFF"/>
      </a:lt2>
      <a:accent1>
        <a:srgbClr val="009999"/>
      </a:accent1>
      <a:accent2>
        <a:srgbClr val="00823B"/>
      </a:accent2>
      <a:accent3>
        <a:srgbClr val="7030A0"/>
      </a:accent3>
      <a:accent4>
        <a:srgbClr val="2755D7"/>
      </a:accent4>
      <a:accent5>
        <a:srgbClr val="FF6600"/>
      </a:accent5>
      <a:accent6>
        <a:srgbClr val="25D382"/>
      </a:accent6>
      <a:hlink>
        <a:srgbClr val="5C5CD6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386</Words>
  <Application>Microsoft Office PowerPoint</Application>
  <PresentationFormat>Panorámica</PresentationFormat>
  <Paragraphs>96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1_Tema de Office</vt:lpstr>
      <vt:lpstr>Presentación de PowerPoint</vt:lpstr>
      <vt:lpstr>Gráficos estadísticos</vt:lpstr>
      <vt:lpstr>Gráficos estadísticos</vt:lpstr>
      <vt:lpstr>Gráficos estadísticos</vt:lpstr>
      <vt:lpstr>Gráficos estadísticos</vt:lpstr>
      <vt:lpstr>Gráficos estadísticos</vt:lpstr>
      <vt:lpstr>Ejemplos de gráficos</vt:lpstr>
      <vt:lpstr>Gráficos estadísticos</vt:lpstr>
      <vt:lpstr>Gráficos estadísticos</vt:lpstr>
      <vt:lpstr>Gráficos estadísticos</vt:lpstr>
      <vt:lpstr>Gráficos estadísticos</vt:lpstr>
      <vt:lpstr>Muchas gracias…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Veronica</dc:creator>
  <cp:lastModifiedBy>Elisa Sanchez Godinez</cp:lastModifiedBy>
  <cp:revision>44</cp:revision>
  <dcterms:created xsi:type="dcterms:W3CDTF">2015-09-17T00:16:54Z</dcterms:created>
  <dcterms:modified xsi:type="dcterms:W3CDTF">2018-11-27T21:52:36Z</dcterms:modified>
</cp:coreProperties>
</file>