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660" r:id="rId2"/>
  </p:sldMasterIdLst>
  <p:notesMasterIdLst>
    <p:notesMasterId r:id="rId68"/>
  </p:notesMasterIdLst>
  <p:handoutMasterIdLst>
    <p:handoutMasterId r:id="rId69"/>
  </p:handoutMasterIdLst>
  <p:sldIdLst>
    <p:sldId id="274" r:id="rId3"/>
    <p:sldId id="281" r:id="rId4"/>
    <p:sldId id="282" r:id="rId5"/>
    <p:sldId id="283" r:id="rId6"/>
    <p:sldId id="284" r:id="rId7"/>
    <p:sldId id="285" r:id="rId8"/>
    <p:sldId id="287" r:id="rId9"/>
    <p:sldId id="289" r:id="rId10"/>
    <p:sldId id="290" r:id="rId11"/>
    <p:sldId id="291" r:id="rId12"/>
    <p:sldId id="292" r:id="rId13"/>
    <p:sldId id="293" r:id="rId14"/>
    <p:sldId id="294" r:id="rId15"/>
    <p:sldId id="295"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2" r:id="rId31"/>
    <p:sldId id="313" r:id="rId32"/>
    <p:sldId id="314" r:id="rId33"/>
    <p:sldId id="315" r:id="rId34"/>
    <p:sldId id="345" r:id="rId35"/>
    <p:sldId id="316" r:id="rId36"/>
    <p:sldId id="317" r:id="rId37"/>
    <p:sldId id="318" r:id="rId38"/>
    <p:sldId id="319" r:id="rId39"/>
    <p:sldId id="320" r:id="rId40"/>
    <p:sldId id="321" r:id="rId41"/>
    <p:sldId id="322" r:id="rId42"/>
    <p:sldId id="323" r:id="rId43"/>
    <p:sldId id="311" r:id="rId44"/>
    <p:sldId id="324" r:id="rId45"/>
    <p:sldId id="325" r:id="rId46"/>
    <p:sldId id="326" r:id="rId47"/>
    <p:sldId id="327" r:id="rId48"/>
    <p:sldId id="328"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346" r:id="rId64"/>
    <p:sldId id="347" r:id="rId65"/>
    <p:sldId id="348" r:id="rId66"/>
    <p:sldId id="344" r:id="rId67"/>
  </p:sldIdLst>
  <p:sldSz cx="9144000" cy="6858000" type="screen4x3"/>
  <p:notesSz cx="6858000" cy="9144000"/>
  <p:defaultTextStyle>
    <a:defPPr>
      <a:defRPr lang="es-C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Tema 1" id="{3047B53C-1C81-4316-864B-C8EDCD501023}">
          <p14:sldIdLst>
            <p14:sldId id="274"/>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7" autoAdjust="0"/>
    <p:restoredTop sz="94699" autoAdjust="0"/>
  </p:normalViewPr>
  <p:slideViewPr>
    <p:cSldViewPr>
      <p:cViewPr>
        <p:scale>
          <a:sx n="75" d="100"/>
          <a:sy n="75" d="100"/>
        </p:scale>
        <p:origin x="-1236" y="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3" d="100"/>
          <a:sy n="53" d="100"/>
        </p:scale>
        <p:origin x="-2597" y="-77"/>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547901F-98D3-41AE-973E-A6206FD9299B}" type="datetimeFigureOut">
              <a:rPr lang="es-CR" smtClean="0"/>
              <a:pPr/>
              <a:t>18/04/2014</a:t>
            </a:fld>
            <a:endParaRPr lang="es-CR"/>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AFC936C-44E5-45D4-AC99-7CA9FD87FFE9}" type="slidenum">
              <a:rPr lang="es-CR" smtClean="0"/>
              <a:pPr/>
              <a:t>‹Nº›</a:t>
            </a:fld>
            <a:endParaRPr lang="es-CR"/>
          </a:p>
        </p:txBody>
      </p:sp>
    </p:spTree>
    <p:extLst>
      <p:ext uri="{BB962C8B-B14F-4D97-AF65-F5344CB8AC3E}">
        <p14:creationId xmlns="" xmlns:p14="http://schemas.microsoft.com/office/powerpoint/2010/main" val="2662120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6FC247-94AD-46DD-A3F9-06088D89947D}" type="datetimeFigureOut">
              <a:rPr lang="es-CR" smtClean="0"/>
              <a:pPr/>
              <a:t>18/04/2014</a:t>
            </a:fld>
            <a:endParaRPr lang="es-C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0C9E88-A170-4CFC-8790-97E46DC5AA1E}" type="slidenum">
              <a:rPr lang="es-CR" smtClean="0"/>
              <a:pPr/>
              <a:t>‹Nº›</a:t>
            </a:fld>
            <a:endParaRPr lang="es-CR"/>
          </a:p>
        </p:txBody>
      </p:sp>
    </p:spTree>
    <p:extLst>
      <p:ext uri="{BB962C8B-B14F-4D97-AF65-F5344CB8AC3E}">
        <p14:creationId xmlns="" xmlns:p14="http://schemas.microsoft.com/office/powerpoint/2010/main" val="284190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bg>
      <p:bgRef idx="1001">
        <a:schemeClr val="bg2"/>
      </p:bgRef>
    </p:bg>
    <p:spTree>
      <p:nvGrpSpPr>
        <p:cNvPr id="1" name=""/>
        <p:cNvGrpSpPr/>
        <p:nvPr/>
      </p:nvGrpSpPr>
      <p:grpSpPr>
        <a:xfrm>
          <a:off x="0" y="0"/>
          <a:ext cx="0" cy="0"/>
          <a:chOff x="0" y="0"/>
          <a:chExt cx="0" cy="0"/>
        </a:xfrm>
      </p:grpSpPr>
      <p:sp>
        <p:nvSpPr>
          <p:cNvPr id="4" name="3 Rectángulo"/>
          <p:cNvSpPr/>
          <p:nvPr userDrawn="1"/>
        </p:nvSpPr>
        <p:spPr>
          <a:xfrm>
            <a:off x="0" y="0"/>
            <a:ext cx="9144001" cy="597103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p>
        </p:txBody>
      </p:sp>
      <p:sp>
        <p:nvSpPr>
          <p:cNvPr id="7" name="Rectangle 6"/>
          <p:cNvSpPr/>
          <p:nvPr/>
        </p:nvSpPr>
        <p:spPr>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1" name="Rectangle 10"/>
          <p:cNvSpPr/>
          <p:nvPr/>
        </p:nvSpPr>
        <p:spPr>
          <a:xfrm>
            <a:off x="2359153"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Subtitle 8"/>
          <p:cNvSpPr>
            <a:spLocks noGrp="1"/>
          </p:cNvSpPr>
          <p:nvPr>
            <p:ph type="subTitle" idx="1" hasCustomPrompt="1"/>
          </p:nvPr>
        </p:nvSpPr>
        <p:spPr>
          <a:xfrm>
            <a:off x="2362199" y="6050037"/>
            <a:ext cx="6515100" cy="685800"/>
          </a:xfrm>
        </p:spPr>
        <p:txBody>
          <a:bodyPr anchor="ctr"/>
          <a:lstStyle>
            <a:lvl1pPr marL="0" indent="0" algn="l" eaLnBrk="1" latinLnBrk="0" hangingPunct="1">
              <a:buNone/>
              <a:defRPr kumimoji="0" lang="es-ES" sz="2800" baseline="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0" hangingPunct="1"/>
            <a:r>
              <a:rPr lang="es-ES" dirty="0" smtClean="0"/>
              <a:t>00210 Introducción a la Computación</a:t>
            </a:r>
            <a:endParaRPr dirty="0"/>
          </a:p>
        </p:txBody>
      </p:sp>
      <p:sp>
        <p:nvSpPr>
          <p:cNvPr id="28" name="Date Placeholder 27"/>
          <p:cNvSpPr>
            <a:spLocks noGrp="1"/>
          </p:cNvSpPr>
          <p:nvPr>
            <p:ph type="dt" sz="half" idx="10"/>
          </p:nvPr>
        </p:nvSpPr>
        <p:spPr>
          <a:xfrm>
            <a:off x="76200" y="6068699"/>
            <a:ext cx="2057401" cy="685800"/>
          </a:xfrm>
        </p:spPr>
        <p:txBody>
          <a:bodyPr>
            <a:noAutofit/>
          </a:bodyPr>
          <a:lstStyle>
            <a:lvl1pPr algn="ctr" eaLnBrk="1" latinLnBrk="0" hangingPunct="1">
              <a:defRPr kumimoji="0" lang="es-ES" sz="2000">
                <a:solidFill>
                  <a:srgbClr val="FFFFFF"/>
                </a:solidFill>
              </a:defRPr>
            </a:lvl1pPr>
            <a:extLst/>
          </a:lstStyle>
          <a:p>
            <a:pPr algn="ctr"/>
            <a:fld id="{047E157E-8DCB-4F70-A0AF-5EB586A91DD4}" type="datetime1">
              <a:rPr kumimoji="0" lang="es-ES">
                <a:solidFill>
                  <a:srgbClr val="FFFFFF"/>
                </a:solidFill>
              </a:rPr>
              <a:pPr algn="ctr"/>
              <a:t>18/04/2014</a:t>
            </a:fld>
            <a:endParaRPr kumimoji="0" lang="es-ES" sz="2000" dirty="0">
              <a:solidFill>
                <a:srgbClr val="FFFFFF"/>
              </a:solidFill>
            </a:endParaRPr>
          </a:p>
        </p:txBody>
      </p:sp>
      <p:sp>
        <p:nvSpPr>
          <p:cNvPr id="12" name="Rectangle 11"/>
          <p:cNvSpPr>
            <a:spLocks noGrp="1"/>
          </p:cNvSpPr>
          <p:nvPr>
            <p:ph type="title"/>
          </p:nvPr>
        </p:nvSpPr>
        <p:spPr>
          <a:xfrm>
            <a:off x="2362201" y="3124200"/>
            <a:ext cx="6477001" cy="2717800"/>
          </a:xfrm>
        </p:spPr>
        <p:txBody>
          <a:bodyPr rtlCol="0" anchor="b"/>
          <a:lstStyle>
            <a:lvl1pPr eaLnBrk="1" latinLnBrk="0" hangingPunct="1">
              <a:defRPr kumimoji="0" lang="es-ES" cap="all" baseline="0">
                <a:solidFill>
                  <a:schemeClr val="tx2">
                    <a:lumMod val="50000"/>
                  </a:schemeClr>
                </a:solidFill>
              </a:defRPr>
            </a:lvl1pPr>
            <a:extLst/>
          </a:lstStyle>
          <a:p>
            <a:pPr eaLnBrk="1" latinLnBrk="0" hangingPunct="1"/>
            <a:r>
              <a:rPr lang="es-ES" dirty="0" smtClean="0"/>
              <a:t>Haga clic para modificar el estilo de título del patrón</a:t>
            </a:r>
            <a:endParaRPr dirty="0"/>
          </a:p>
        </p:txBody>
      </p:sp>
      <p:pic>
        <p:nvPicPr>
          <p:cNvPr id="5" name="4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251520" y="200090"/>
            <a:ext cx="1366428" cy="1821904"/>
          </a:xfrm>
          <a:prstGeom prst="rect">
            <a:avLst/>
          </a:prstGeom>
        </p:spPr>
      </p:pic>
      <p:pic>
        <p:nvPicPr>
          <p:cNvPr id="6" name="5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7452320" y="116632"/>
            <a:ext cx="1470660" cy="1988820"/>
          </a:xfrm>
          <a:prstGeom prst="rect">
            <a:avLst/>
          </a:prstGeom>
        </p:spPr>
      </p:pic>
    </p:spTree>
    <p:extLst>
      <p:ext uri="{BB962C8B-B14F-4D97-AF65-F5344CB8AC3E}">
        <p14:creationId xmlns="" xmlns:p14="http://schemas.microsoft.com/office/powerpoint/2010/main" val="32521769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hasCustomPrompt="1"/>
          </p:nvPr>
        </p:nvSpPr>
        <p:spPr/>
        <p:txBody>
          <a:bodyPr lIns="77532" tIns="38766" rIns="77532" bIns="38766"/>
          <a:lstStyle>
            <a:lvl1pPr>
              <a:defRPr/>
            </a:lvl1pPr>
          </a:lstStyle>
          <a:p>
            <a:r>
              <a:rPr lang="es-ES" dirty="0" smtClean="0"/>
              <a:t>Tema 1</a:t>
            </a:r>
            <a:endParaRPr lang="es-CR" dirty="0"/>
          </a:p>
        </p:txBody>
      </p:sp>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 xmlns:p14="http://schemas.microsoft.com/office/powerpoint/2010/main" val="309094811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4" name="Rectangle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pic>
        <p:nvPicPr>
          <p:cNvPr id="6" name="5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59560" y="143490"/>
            <a:ext cx="469776" cy="835157"/>
          </a:xfrm>
          <a:prstGeom prst="rect">
            <a:avLst/>
          </a:prstGeom>
        </p:spPr>
      </p:pic>
      <p:pic>
        <p:nvPicPr>
          <p:cNvPr id="8" name="7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8567936" y="41715"/>
            <a:ext cx="576064" cy="1038707"/>
          </a:xfrm>
          <a:prstGeom prst="rect">
            <a:avLst/>
          </a:prstGeom>
        </p:spPr>
      </p:pic>
    </p:spTree>
    <p:extLst>
      <p:ext uri="{BB962C8B-B14F-4D97-AF65-F5344CB8AC3E}">
        <p14:creationId xmlns="" xmlns:p14="http://schemas.microsoft.com/office/powerpoint/2010/main" val="9405149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 xmlns:p14="http://schemas.microsoft.com/office/powerpoint/2010/main" val="180192081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 xmlns:p14="http://schemas.microsoft.com/office/powerpoint/2010/main" val="130450594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 xmlns:p14="http://schemas.microsoft.com/office/powerpoint/2010/main" val="323872754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 xmlns:p14="http://schemas.microsoft.com/office/powerpoint/2010/main" val="415925071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 xmlns:p14="http://schemas.microsoft.com/office/powerpoint/2010/main" val="1249709119"/>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248207"/>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 xmlns:p14="http://schemas.microsoft.com/office/powerpoint/2010/main" val="34166924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 xmlns:p14="http://schemas.microsoft.com/office/powerpoint/2010/main" val="9032847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lIns="77532" tIns="38766" rIns="77532" bIns="38766"/>
          <a:lstStyle/>
          <a:p>
            <a:r>
              <a:rPr lang="es-ES" smtClean="0"/>
              <a:t>Haga clic para modificar el estilo de título del patrón</a:t>
            </a:r>
            <a:endParaRPr lang="es-CR"/>
          </a:p>
        </p:txBody>
      </p:sp>
      <p:sp>
        <p:nvSpPr>
          <p:cNvPr id="3" name="2 Marcador de contenido"/>
          <p:cNvSpPr>
            <a:spLocks noGrp="1"/>
          </p:cNvSpPr>
          <p:nvPr>
            <p:ph idx="1"/>
          </p:nvPr>
        </p:nvSpPr>
        <p:spPr/>
        <p:txBody>
          <a:bodyPr lIns="77532" tIns="38766" rIns="77532" bIns="38766"/>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CR" dirty="0"/>
          </a:p>
        </p:txBody>
      </p:sp>
      <p:sp>
        <p:nvSpPr>
          <p:cNvPr id="4" name="3 Marcador de fecha"/>
          <p:cNvSpPr>
            <a:spLocks noGrp="1"/>
          </p:cNvSpPr>
          <p:nvPr>
            <p:ph type="dt" sz="half" idx="10"/>
          </p:nvPr>
        </p:nvSpPr>
        <p:spPr/>
        <p:txBody>
          <a:bodyPr lIns="77532" tIns="38766" rIns="77532" bIns="38766"/>
          <a:lstStyle>
            <a:lvl1pPr>
              <a:defRPr/>
            </a:lvl1pPr>
          </a:lstStyle>
          <a:p>
            <a:endParaRPr lang="es-ES_tradnl"/>
          </a:p>
        </p:txBody>
      </p:sp>
      <p:sp>
        <p:nvSpPr>
          <p:cNvPr id="5" name="4 Marcador de pie de página"/>
          <p:cNvSpPr>
            <a:spLocks noGrp="1"/>
          </p:cNvSpPr>
          <p:nvPr>
            <p:ph type="ftr" sz="quarter" idx="11"/>
          </p:nvPr>
        </p:nvSpPr>
        <p:spPr>
          <a:xfrm>
            <a:off x="609602" y="6248207"/>
            <a:ext cx="5421083" cy="365125"/>
          </a:xfrm>
          <a:prstGeom prst="rect">
            <a:avLst/>
          </a:prstGeom>
        </p:spPr>
        <p:txBody>
          <a:bodyPr lIns="77532" tIns="38766" rIns="77532" bIns="38766"/>
          <a:lstStyle>
            <a:lvl1pPr>
              <a:defRPr/>
            </a:lvl1pPr>
          </a:lstStyle>
          <a:p>
            <a:r>
              <a:rPr lang="es-ES_tradnl" dirty="0" smtClean="0"/>
              <a:t>Curso: 00210-Introducción a la Computación</a:t>
            </a:r>
            <a:endParaRPr lang="es-ES_tradnl" dirty="0"/>
          </a:p>
        </p:txBody>
      </p:sp>
      <p:sp>
        <p:nvSpPr>
          <p:cNvPr id="6" name="5 Marcador de número de diapositiva"/>
          <p:cNvSpPr>
            <a:spLocks noGrp="1"/>
          </p:cNvSpPr>
          <p:nvPr>
            <p:ph type="sldNum" sz="quarter" idx="12"/>
          </p:nvPr>
        </p:nvSpPr>
        <p:spPr/>
        <p:txBody>
          <a:bodyPr lIns="77532" tIns="38766" rIns="77532" bIns="38766"/>
          <a:lstStyle>
            <a:lvl1pPr>
              <a:defRPr/>
            </a:lvl1pPr>
          </a:lstStyle>
          <a:p>
            <a:fld id="{7479A8D3-3B58-4401-B40F-6F4BC16B94D8}" type="slidenum">
              <a:rPr lang="es-ES_tradnl"/>
              <a:pPr/>
              <a:t>‹Nº›</a:t>
            </a:fld>
            <a:endParaRPr lang="es-ES_tradnl"/>
          </a:p>
        </p:txBody>
      </p:sp>
    </p:spTree>
    <p:extLst>
      <p:ext uri="{BB962C8B-B14F-4D97-AF65-F5344CB8AC3E}">
        <p14:creationId xmlns="" xmlns:p14="http://schemas.microsoft.com/office/powerpoint/2010/main" val="139607568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seño personalizado">
    <p:spTree>
      <p:nvGrpSpPr>
        <p:cNvPr id="1" name=""/>
        <p:cNvGrpSpPr/>
        <p:nvPr/>
      </p:nvGrpSpPr>
      <p:grpSpPr>
        <a:xfrm>
          <a:off x="0" y="0"/>
          <a:ext cx="0" cy="0"/>
          <a:chOff x="0" y="0"/>
          <a:chExt cx="0" cy="0"/>
        </a:xfrm>
      </p:grpSpPr>
      <p:sp>
        <p:nvSpPr>
          <p:cNvPr id="2" name="Rectangle 1"/>
          <p:cNvSpPr>
            <a:spLocks noGrp="1"/>
          </p:cNvSpPr>
          <p:nvPr>
            <p:ph type="title"/>
          </p:nvPr>
        </p:nvSpPr>
        <p:spPr>
          <a:xfrm>
            <a:off x="609601" y="157480"/>
            <a:ext cx="7850832" cy="1341120"/>
          </a:xfrm>
        </p:spPr>
        <p:txBody>
          <a:bodyPr/>
          <a:lstStyle>
            <a:extLst/>
          </a:lstStyle>
          <a:p>
            <a:pPr eaLnBrk="1" latinLnBrk="0" hangingPunct="1"/>
            <a:r>
              <a:rPr lang="es-ES" smtClean="0"/>
              <a:t>Haga clic para modificar el estilo de título del patrón</a:t>
            </a:r>
            <a:endParaRPr/>
          </a:p>
        </p:txBody>
      </p:sp>
      <p:sp>
        <p:nvSpPr>
          <p:cNvPr id="3" name="Rectangle 2"/>
          <p:cNvSpPr>
            <a:spLocks noGrp="1"/>
          </p:cNvSpPr>
          <p:nvPr>
            <p:ph type="dt" sz="half" idx="10"/>
          </p:nvPr>
        </p:nvSpPr>
        <p:spPr/>
        <p:txBody>
          <a:bodyPr/>
          <a:lstStyle>
            <a:extLst/>
          </a:lstStyle>
          <a:p>
            <a:fld id="{E4606EA6-EFEA-4C30-9264-4F9291A5780D}" type="datetime1">
              <a:rPr/>
              <a:pPr/>
              <a:t>6/30/2006</a:t>
            </a:fld>
            <a:endParaRPr kumimoji="0" lang="es-ES"/>
          </a:p>
        </p:txBody>
      </p:sp>
      <p:sp>
        <p:nvSpPr>
          <p:cNvPr id="5" name="Rectangle 4"/>
          <p:cNvSpPr>
            <a:spLocks noGrp="1"/>
          </p:cNvSpPr>
          <p:nvPr>
            <p:ph type="sldNum" sz="quarter" idx="12"/>
          </p:nvPr>
        </p:nvSpPr>
        <p:spPr/>
        <p:txBody>
          <a:bodyPr/>
          <a:lstStyle>
            <a:extLst/>
          </a:lstStyle>
          <a:p>
            <a:pPr algn="ctr"/>
            <a:fld id="{8F82E0A0-C266-4798-8C8F-B9F91E9DA37E}" type="slidenum">
              <a:rPr kumimoji="0" lang="es-ES" sz="1400" b="1">
                <a:solidFill>
                  <a:srgbClr val="FFFFFF"/>
                </a:solidFill>
              </a:rPr>
              <a:pPr algn="ctr"/>
              <a:t>‹Nº›</a:t>
            </a:fld>
            <a:endParaRPr kumimoji="0" lang="es-ES"/>
          </a:p>
        </p:txBody>
      </p:sp>
      <p:sp>
        <p:nvSpPr>
          <p:cNvPr id="7" name="Rectangle 6"/>
          <p:cNvSpPr>
            <a:spLocks noGrp="1"/>
          </p:cNvSpPr>
          <p:nvPr>
            <p:ph sz="quarter" idx="13"/>
          </p:nvPr>
        </p:nvSpPr>
        <p:spPr>
          <a:xfrm>
            <a:off x="609601" y="1803400"/>
            <a:ext cx="8153401" cy="4368800"/>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pic>
        <p:nvPicPr>
          <p:cNvPr id="10" name="Picture 2"/>
          <p:cNvPicPr>
            <a:picLocks noChangeAspect="1" noChangeArrowheads="1"/>
          </p:cNvPicPr>
          <p:nvPr userDrawn="1"/>
        </p:nvPicPr>
        <p:blipFill rotWithShape="1">
          <a:blip r:embed="rId2" cstate="print">
            <a:extLst>
              <a:ext uri="{28A0092B-C50C-407E-A947-70E740481C1C}">
                <a14:useLocalDpi xmlns="" xmlns:a14="http://schemas.microsoft.com/office/drawing/2010/main" val="0"/>
              </a:ext>
            </a:extLst>
          </a:blip>
          <a:srcRect l="38848" t="30767" r="33696" b="62203"/>
          <a:stretch/>
        </p:blipFill>
        <p:spPr bwMode="auto">
          <a:xfrm>
            <a:off x="1619672" y="6237312"/>
            <a:ext cx="4243878" cy="6112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311173970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2" y="2743202"/>
            <a:ext cx="7123113" cy="1673225"/>
          </a:xfrm>
        </p:spPr>
        <p:txBody>
          <a:bodyPr anchor="t"/>
          <a:lstStyle>
            <a:lvl1pPr eaLnBrk="1" latinLnBrk="0" hangingPunct="1">
              <a:buNone/>
              <a:defRPr kumimoji="0" lang="es-ES" sz="2800">
                <a:solidFill>
                  <a:schemeClr val="tx2"/>
                </a:solidFill>
              </a:defRPr>
            </a:lvl1pPr>
            <a:lvl2pPr eaLnBrk="1" latinLnBrk="0" hangingPunct="1">
              <a:buNone/>
              <a:defRPr kumimoji="0" lang="es-ES" sz="1800">
                <a:solidFill>
                  <a:schemeClr val="tx1">
                    <a:tint val="75000"/>
                  </a:schemeClr>
                </a:solidFill>
              </a:defRPr>
            </a:lvl2pPr>
            <a:lvl3pPr eaLnBrk="1" latinLnBrk="0" hangingPunct="1">
              <a:buNone/>
              <a:defRPr kumimoji="0" lang="es-ES" sz="1600">
                <a:solidFill>
                  <a:schemeClr val="tx1">
                    <a:tint val="75000"/>
                  </a:schemeClr>
                </a:solidFill>
              </a:defRPr>
            </a:lvl3pPr>
            <a:lvl4pPr eaLnBrk="1" latinLnBrk="0" hangingPunct="1">
              <a:buNone/>
              <a:defRPr kumimoji="0" lang="es-ES" sz="1400">
                <a:solidFill>
                  <a:schemeClr val="tx1">
                    <a:tint val="75000"/>
                  </a:schemeClr>
                </a:solidFill>
              </a:defRPr>
            </a:lvl4pPr>
            <a:lvl5pPr eaLnBrk="1" latinLnBrk="0" hangingPunct="1">
              <a:buNone/>
              <a:defRPr kumimoji="0" lang="es-ES" sz="1400">
                <a:solidFill>
                  <a:schemeClr val="tx1">
                    <a:tint val="75000"/>
                  </a:schemeClr>
                </a:solidFill>
              </a:defRPr>
            </a:lvl5pPr>
            <a:extLst/>
          </a:lstStyle>
          <a:p>
            <a:pPr lvl="0" eaLnBrk="1" latinLnBrk="0" hangingPunct="1"/>
            <a:r>
              <a:rPr lang="es-ES" smtClean="0"/>
              <a:t>Haga clic para modificar el estilo de texto del patrón</a:t>
            </a:r>
          </a:p>
        </p:txBody>
      </p:sp>
      <p:sp>
        <p:nvSpPr>
          <p:cNvPr id="7" name="Rectangle 6"/>
          <p:cNvSpPr/>
          <p:nvPr/>
        </p:nvSpPr>
        <p:spPr>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1" y="1600200"/>
            <a:ext cx="1295401"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1371601"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hasCustomPrompt="1"/>
          </p:nvPr>
        </p:nvSpPr>
        <p:spPr>
          <a:xfrm>
            <a:off x="1371600" y="1600200"/>
            <a:ext cx="7620000" cy="990600"/>
          </a:xfrm>
        </p:spPr>
        <p:txBody>
          <a:bodyPr/>
          <a:lstStyle>
            <a:lvl1pPr algn="l" eaLnBrk="1" latinLnBrk="0" hangingPunct="1">
              <a:buNone/>
              <a:defRPr kumimoji="0" lang="es-ES" sz="4400" b="0" cap="none">
                <a:solidFill>
                  <a:srgbClr val="FFFFFF"/>
                </a:solidFill>
              </a:defRPr>
            </a:lvl1pPr>
            <a:extLst/>
          </a:lstStyle>
          <a:p>
            <a:r>
              <a:rPr kumimoji="0" lang="es-ES"/>
              <a:t>Haga clic para modificar el estilo de título del patrón</a:t>
            </a:r>
          </a:p>
        </p:txBody>
      </p:sp>
      <p:sp>
        <p:nvSpPr>
          <p:cNvPr id="12" name="Date Placeholder 11"/>
          <p:cNvSpPr>
            <a:spLocks noGrp="1"/>
          </p:cNvSpPr>
          <p:nvPr>
            <p:ph type="dt" sz="half" idx="10"/>
          </p:nvPr>
        </p:nvSpPr>
        <p:spPr/>
        <p:txBody>
          <a:bodyPr/>
          <a:lstStyle>
            <a:extLst/>
          </a:lstStyle>
          <a:p>
            <a:fld id="{6FCF9F07-3BC7-4570-B054-79111B0A380C}" type="datetime1">
              <a:rPr/>
              <a:pPr/>
              <a:t>6/30/2006</a:t>
            </a:fld>
            <a:endParaRPr kumimoji="0" lang="es-ES"/>
          </a:p>
        </p:txBody>
      </p:sp>
      <p:sp>
        <p:nvSpPr>
          <p:cNvPr id="13" name="Slide Number Placeholder 12"/>
          <p:cNvSpPr>
            <a:spLocks noGrp="1"/>
          </p:cNvSpPr>
          <p:nvPr>
            <p:ph type="sldNum" sz="quarter" idx="11"/>
          </p:nvPr>
        </p:nvSpPr>
        <p:spPr>
          <a:xfrm>
            <a:off x="1" y="1752602"/>
            <a:ext cx="1295401" cy="701676"/>
          </a:xfrm>
        </p:spPr>
        <p:txBody>
          <a:bodyPr>
            <a:noAutofit/>
          </a:bodyPr>
          <a:lstStyle>
            <a:lvl1pPr eaLnBrk="1" latinLnBrk="0" hangingPunct="1">
              <a:defRPr kumimoji="0" lang="es-ES" sz="2400">
                <a:solidFill>
                  <a:srgbClr val="FFFFFF"/>
                </a:solidFill>
              </a:defRPr>
            </a:lvl1pPr>
            <a:extLst/>
          </a:lstStyle>
          <a:p>
            <a:pPr algn="ctr"/>
            <a:fld id="{8F82E0A0-C266-4798-8C8F-B9F91E9DA37E}" type="slidenum">
              <a:rPr kumimoji="0" lang="es-ES" sz="2400" b="1">
                <a:solidFill>
                  <a:srgbClr val="FFFFFF"/>
                </a:solidFill>
              </a:rPr>
              <a:pPr algn="ctr"/>
              <a:t>‹Nº›</a:t>
            </a:fld>
            <a:endParaRPr kumimoji="0" lang="es-ES" sz="2400">
              <a:solidFill>
                <a:srgbClr val="FFFFFF"/>
              </a:solidFill>
            </a:endParaRPr>
          </a:p>
        </p:txBody>
      </p:sp>
      <p:sp>
        <p:nvSpPr>
          <p:cNvPr id="14" name="Footer Placeholder 13"/>
          <p:cNvSpPr>
            <a:spLocks noGrp="1"/>
          </p:cNvSpPr>
          <p:nvPr>
            <p:ph type="ftr" sz="quarter" idx="12"/>
          </p:nvPr>
        </p:nvSpPr>
        <p:spPr>
          <a:xfrm>
            <a:off x="609602" y="6248207"/>
            <a:ext cx="5421083" cy="365125"/>
          </a:xfrm>
          <a:prstGeom prst="rect">
            <a:avLst/>
          </a:prstGeom>
        </p:spPr>
        <p:txBody>
          <a:bodyPr/>
          <a:lstStyle>
            <a:extLst/>
          </a:lstStyle>
          <a:p>
            <a:r>
              <a:rPr lang="es-CR" dirty="0" smtClean="0"/>
              <a:t>Curso: 00210-Introducción a la Computación</a:t>
            </a:r>
          </a:p>
        </p:txBody>
      </p:sp>
    </p:spTree>
    <p:extLst>
      <p:ext uri="{BB962C8B-B14F-4D97-AF65-F5344CB8AC3E}">
        <p14:creationId xmlns="" xmlns:p14="http://schemas.microsoft.com/office/powerpoint/2010/main" val="331963884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9" name="Content Placeholder 8"/>
          <p:cNvSpPr>
            <a:spLocks noGrp="1"/>
          </p:cNvSpPr>
          <p:nvPr>
            <p:ph sz="quarter" idx="13"/>
          </p:nvPr>
        </p:nvSpPr>
        <p:spPr>
          <a:xfrm>
            <a:off x="609601" y="1803402"/>
            <a:ext cx="3886201" cy="4358165"/>
          </a:xfrm>
        </p:spPr>
        <p:txBody>
          <a:bodyPr/>
          <a:lstStyle>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dirty="0"/>
          </a:p>
        </p:txBody>
      </p:sp>
      <p:sp>
        <p:nvSpPr>
          <p:cNvPr id="11" name="Content Placeholder 10"/>
          <p:cNvSpPr>
            <a:spLocks noGrp="1"/>
          </p:cNvSpPr>
          <p:nvPr>
            <p:ph sz="quarter" idx="14"/>
          </p:nvPr>
        </p:nvSpPr>
        <p:spPr>
          <a:xfrm>
            <a:off x="4844901" y="1803401"/>
            <a:ext cx="3886201" cy="4358167"/>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8" name="Date Placeholder 7"/>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0" name="Slide Number Placeholder 9"/>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2" name="Footer Placeholder 11"/>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Tree>
    <p:extLst>
      <p:ext uri="{BB962C8B-B14F-4D97-AF65-F5344CB8AC3E}">
        <p14:creationId xmlns="" xmlns:p14="http://schemas.microsoft.com/office/powerpoint/2010/main" val="135572175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12648" y="157480"/>
            <a:ext cx="8153401" cy="1341120"/>
          </a:xfrm>
        </p:spPr>
        <p:txBody>
          <a:bodyPr anchor="b"/>
          <a:lstStyle>
            <a:lvl1pPr eaLnBrk="1" latinLnBrk="0" hangingPunct="1">
              <a:defRPr kumimoji="0" lang="es-ES"/>
            </a:lvl1pPr>
            <a:extLst/>
          </a:lstStyle>
          <a:p>
            <a:pPr eaLnBrk="1" latinLnBrk="0" hangingPunct="1"/>
            <a:r>
              <a:rPr lang="es-ES" smtClean="0"/>
              <a:t>Haga clic para modificar el estilo de título del patrón</a:t>
            </a:r>
            <a:endParaRPr/>
          </a:p>
        </p:txBody>
      </p:sp>
      <p:sp>
        <p:nvSpPr>
          <p:cNvPr id="11" name="Content Placeholder 10"/>
          <p:cNvSpPr>
            <a:spLocks noGrp="1"/>
          </p:cNvSpPr>
          <p:nvPr>
            <p:ph sz="quarter" idx="13"/>
          </p:nvPr>
        </p:nvSpPr>
        <p:spPr>
          <a:xfrm>
            <a:off x="609601"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3" name="Content Placeholder 12"/>
          <p:cNvSpPr>
            <a:spLocks noGrp="1"/>
          </p:cNvSpPr>
          <p:nvPr>
            <p:ph sz="quarter" idx="14"/>
          </p:nvPr>
        </p:nvSpPr>
        <p:spPr>
          <a:xfrm>
            <a:off x="4800600" y="2559757"/>
            <a:ext cx="3886201" cy="3505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
        <p:nvSpPr>
          <p:cNvPr id="10" name="Date Placeholder 9"/>
          <p:cNvSpPr>
            <a:spLocks noGrp="1"/>
          </p:cNvSpPr>
          <p:nvPr>
            <p:ph type="dt" sz="half" idx="15"/>
          </p:nvPr>
        </p:nvSpPr>
        <p:spPr/>
        <p:txBody>
          <a:bodyPr rtlCol="0"/>
          <a:lstStyle>
            <a:extLst/>
          </a:lstStyle>
          <a:p>
            <a:fld id="{E4606EA6-EFEA-4C30-9264-4F9291A5780D}" type="datetime1">
              <a:rPr/>
              <a:pPr/>
              <a:t>6/30/2006</a:t>
            </a:fld>
            <a:endParaRPr kumimoji="0" lang="es-ES"/>
          </a:p>
        </p:txBody>
      </p:sp>
      <p:sp>
        <p:nvSpPr>
          <p:cNvPr id="12" name="Slide Number Placeholder 11"/>
          <p:cNvSpPr>
            <a:spLocks noGrp="1"/>
          </p:cNvSpPr>
          <p:nvPr>
            <p:ph type="sldNum" sz="quarter" idx="16"/>
          </p:nvPr>
        </p:nvSpPr>
        <p:spPr/>
        <p:txBody>
          <a:bodyPr rtlCol="0"/>
          <a:lstStyle>
            <a:extLst/>
          </a:lstStyle>
          <a:p>
            <a:pPr algn="ctr"/>
            <a:fld id="{8F82E0A0-C266-4798-8C8F-B9F91E9DA37E}" type="slidenum">
              <a:rPr kumimoji="0" lang="es-ES" sz="1400" b="1">
                <a:solidFill>
                  <a:srgbClr val="FFFFFF"/>
                </a:solidFill>
              </a:rPr>
              <a:pPr algn="ctr"/>
              <a:t>‹Nº›</a:t>
            </a:fld>
            <a:endParaRPr kumimoji="0" lang="es-ES"/>
          </a:p>
        </p:txBody>
      </p:sp>
      <p:sp>
        <p:nvSpPr>
          <p:cNvPr id="14" name="Footer Placeholder 13"/>
          <p:cNvSpPr>
            <a:spLocks noGrp="1"/>
          </p:cNvSpPr>
          <p:nvPr>
            <p:ph type="ftr" sz="quarter" idx="17"/>
          </p:nvPr>
        </p:nvSpPr>
        <p:spPr>
          <a:xfrm>
            <a:off x="609602" y="6248207"/>
            <a:ext cx="5421083" cy="365125"/>
          </a:xfrm>
          <a:prstGeom prst="rect">
            <a:avLst/>
          </a:prstGeom>
        </p:spPr>
        <p:txBody>
          <a:bodyPr rtlCol="0"/>
          <a:lstStyle>
            <a:extLst/>
          </a:lstStyle>
          <a:p>
            <a:r>
              <a:rPr lang="es-CR" dirty="0" smtClean="0"/>
              <a:t>Curso: 00210-Introducción a la Computación</a:t>
            </a:r>
          </a:p>
        </p:txBody>
      </p:sp>
      <p:sp>
        <p:nvSpPr>
          <p:cNvPr id="16" name="Text Placeholder 15"/>
          <p:cNvSpPr>
            <a:spLocks noGrp="1"/>
          </p:cNvSpPr>
          <p:nvPr>
            <p:ph type="body" sz="quarter" idx="18"/>
          </p:nvPr>
        </p:nvSpPr>
        <p:spPr>
          <a:xfrm>
            <a:off x="609601" y="1816383"/>
            <a:ext cx="3886201" cy="707136"/>
          </a:xfrm>
          <a:solidFill>
            <a:schemeClr val="accent2"/>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
        <p:nvSpPr>
          <p:cNvPr id="15" name="Text Placeholder 14"/>
          <p:cNvSpPr>
            <a:spLocks noGrp="1"/>
          </p:cNvSpPr>
          <p:nvPr>
            <p:ph type="body" sz="quarter" idx="19"/>
          </p:nvPr>
        </p:nvSpPr>
        <p:spPr>
          <a:xfrm>
            <a:off x="4800600" y="1816383"/>
            <a:ext cx="3886201" cy="707136"/>
          </a:xfrm>
          <a:solidFill>
            <a:schemeClr val="accent4"/>
          </a:solidFill>
        </p:spPr>
        <p:txBody>
          <a:bodyPr rtlCol="0" anchor="ctr"/>
          <a:lstStyle>
            <a:lvl1pPr eaLnBrk="1" latinLnBrk="0" hangingPunct="1">
              <a:buFontTx/>
              <a:buNone/>
              <a:defRPr kumimoji="0" lang="es-ES" sz="2000" b="1">
                <a:solidFill>
                  <a:srgbClr val="FFFFFF"/>
                </a:solidFill>
              </a:defRPr>
            </a:lvl1pPr>
            <a:extLst/>
          </a:lstStyle>
          <a:p>
            <a:pPr lvl="0" eaLnBrk="1" latinLnBrk="0" hangingPunct="1"/>
            <a:r>
              <a:rPr lang="es-ES" smtClean="0"/>
              <a:t>Haga clic para modificar el estilo de texto del patrón</a:t>
            </a:r>
          </a:p>
        </p:txBody>
      </p:sp>
    </p:spTree>
    <p:extLst>
      <p:ext uri="{BB962C8B-B14F-4D97-AF65-F5344CB8AC3E}">
        <p14:creationId xmlns="" xmlns:p14="http://schemas.microsoft.com/office/powerpoint/2010/main" val="21253766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pPr eaLnBrk="1" latinLnBrk="0" hangingPunct="1"/>
            <a:r>
              <a:rPr lang="es-ES" smtClean="0"/>
              <a:t>Haga clic para modificar el estilo de título del patrón</a:t>
            </a:r>
            <a:endParaRPr/>
          </a:p>
        </p:txBody>
      </p:sp>
      <p:sp>
        <p:nvSpPr>
          <p:cNvPr id="3" name="Date Placeholder 2"/>
          <p:cNvSpPr>
            <a:spLocks noGrp="1"/>
          </p:cNvSpPr>
          <p:nvPr>
            <p:ph type="dt" sz="half" idx="10"/>
          </p:nvPr>
        </p:nvSpPr>
        <p:spPr/>
        <p:txBody>
          <a:bodyPr/>
          <a:lstStyle>
            <a:extLst/>
          </a:lstStyle>
          <a:p>
            <a:fld id="{6DFADB5D-B7A0-47E3-AD2D-B1A6F8614213}" type="datetime1">
              <a:rPr/>
              <a:pPr/>
              <a:t>6/30/2006</a:t>
            </a:fld>
            <a:endParaRPr kumimoji="0" lang="es-ES"/>
          </a:p>
        </p:txBody>
      </p:sp>
      <p:sp>
        <p:nvSpPr>
          <p:cNvPr id="4" name="Footer Placeholder 3"/>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5" name="Slide Number Placeholder 4"/>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Tree>
    <p:extLst>
      <p:ext uri="{BB962C8B-B14F-4D97-AF65-F5344CB8AC3E}">
        <p14:creationId xmlns="" xmlns:p14="http://schemas.microsoft.com/office/powerpoint/2010/main" val="274838853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2968126-03FC-49C0-B9B8-2B561CCC3D90}" type="datetime1">
              <a:rPr/>
              <a:pPr/>
              <a:t>6/30/2006</a:t>
            </a:fld>
            <a:endParaRPr kumimoji="0" lang="es-ES"/>
          </a:p>
        </p:txBody>
      </p:sp>
      <p:sp>
        <p:nvSpPr>
          <p:cNvPr id="3" name="Footer Placeholder 2"/>
          <p:cNvSpPr>
            <a:spLocks noGrp="1"/>
          </p:cNvSpPr>
          <p:nvPr>
            <p:ph type="ftr" sz="quarter" idx="11"/>
          </p:nvPr>
        </p:nvSpPr>
        <p:spPr>
          <a:xfrm>
            <a:off x="609602" y="6248207"/>
            <a:ext cx="5421083" cy="365125"/>
          </a:xfrm>
          <a:prstGeom prst="rect">
            <a:avLst/>
          </a:prstGeom>
        </p:spPr>
        <p:txBody>
          <a:bodyPr/>
          <a:lstStyle>
            <a:extLst/>
          </a:lstStyle>
          <a:p>
            <a:r>
              <a:rPr lang="es-CR" dirty="0" smtClean="0"/>
              <a:t>Curso: 00210-Introducción a la Computación</a:t>
            </a:r>
          </a:p>
        </p:txBody>
      </p:sp>
      <p:sp>
        <p:nvSpPr>
          <p:cNvPr id="4" name="Slide Number Placeholder 3"/>
          <p:cNvSpPr>
            <a:spLocks noGrp="1"/>
          </p:cNvSpPr>
          <p:nvPr>
            <p:ph type="sldNum" sz="quarter" idx="12"/>
          </p:nvPr>
        </p:nvSpPr>
        <p:spPr>
          <a:xfrm>
            <a:off x="0" y="6248400"/>
            <a:ext cx="533401" cy="381000"/>
          </a:xfrm>
        </p:spPr>
        <p:txBody>
          <a:bodyPr/>
          <a:lstStyle>
            <a:lvl1pPr eaLnBrk="1" latinLnBrk="0" hangingPunct="1">
              <a:defRPr kumimoji="0" lang="es-ES">
                <a:solidFill>
                  <a:schemeClr val="tx2"/>
                </a:solidFill>
              </a:defRPr>
            </a:lvl1pPr>
            <a:extLst/>
          </a:lstStyle>
          <a:p>
            <a:fld id="{A3F7CB7D-F184-43C7-B6FD-03D728E1BBFF}" type="slidenum">
              <a:rPr kumimoji="0" lang="es-ES">
                <a:solidFill>
                  <a:schemeClr val="tx2"/>
                </a:solidFill>
              </a:rPr>
              <a:pPr/>
              <a:t>‹Nº›</a:t>
            </a:fld>
            <a:endParaRPr kumimoji="0" lang="es-ES">
              <a:solidFill>
                <a:schemeClr val="tx2"/>
              </a:solidFill>
            </a:endParaRPr>
          </a:p>
        </p:txBody>
      </p:sp>
    </p:spTree>
    <p:extLst>
      <p:ext uri="{BB962C8B-B14F-4D97-AF65-F5344CB8AC3E}">
        <p14:creationId xmlns="" xmlns:p14="http://schemas.microsoft.com/office/powerpoint/2010/main" val="75973053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601" y="157480"/>
            <a:ext cx="8153401" cy="1341120"/>
          </a:xfrm>
        </p:spPr>
        <p:txBody>
          <a:bodyPr anchor="b"/>
          <a:lstStyle>
            <a:lvl1pPr algn="l" eaLnBrk="1" latinLnBrk="0" hangingPunct="1">
              <a:buNone/>
              <a:defRPr kumimoji="0" lang="es-ES" sz="4200" b="0"/>
            </a:lvl1pPr>
            <a:extLst/>
          </a:lstStyle>
          <a:p>
            <a:pPr eaLnBrk="1" latinLnBrk="0" hangingPunct="1"/>
            <a:r>
              <a:rPr lang="es-ES" smtClean="0"/>
              <a:t>Haga clic para modificar el estilo de título del patrón</a:t>
            </a:r>
            <a:endParaRPr/>
          </a:p>
        </p:txBody>
      </p:sp>
      <p:sp>
        <p:nvSpPr>
          <p:cNvPr id="5" name="Date Placeholder 4"/>
          <p:cNvSpPr>
            <a:spLocks noGrp="1"/>
          </p:cNvSpPr>
          <p:nvPr>
            <p:ph type="dt" sz="half" idx="10"/>
          </p:nvPr>
        </p:nvSpPr>
        <p:spPr/>
        <p:txBody>
          <a:bodyPr/>
          <a:lstStyle>
            <a:extLst/>
          </a:lstStyle>
          <a:p>
            <a:fld id="{F49A8198-4617-485E-9585-4840B69DBBA6}" type="datetime1">
              <a:rPr/>
              <a:pPr/>
              <a:t>6/30/2006</a:t>
            </a:fld>
            <a:endParaRPr kumimoji="0" lang="es-ES"/>
          </a:p>
        </p:txBody>
      </p:sp>
      <p:sp>
        <p:nvSpPr>
          <p:cNvPr id="6" name="Footer Placeholder 5"/>
          <p:cNvSpPr>
            <a:spLocks noGrp="1"/>
          </p:cNvSpPr>
          <p:nvPr>
            <p:ph type="ftr" sz="quarter" idx="11"/>
          </p:nvPr>
        </p:nvSpPr>
        <p:spPr>
          <a:xfrm>
            <a:off x="609602" y="6304235"/>
            <a:ext cx="5421083" cy="365125"/>
          </a:xfrm>
          <a:prstGeom prst="rect">
            <a:avLst/>
          </a:prstGeom>
        </p:spPr>
        <p:txBody>
          <a:bodyPr/>
          <a:lstStyle>
            <a:extLst/>
          </a:lstStyle>
          <a:p>
            <a:r>
              <a:rPr lang="es-ES_tradnl" dirty="0" smtClean="0"/>
              <a:t>Curso: 00210-Introducción a la Computación</a:t>
            </a:r>
            <a:endParaRPr lang="es-ES_tradnl" dirty="0"/>
          </a:p>
        </p:txBody>
      </p:sp>
      <p:sp>
        <p:nvSpPr>
          <p:cNvPr id="7" name="Slide Number Placeholder 6"/>
          <p:cNvSpPr>
            <a:spLocks noGrp="1"/>
          </p:cNvSpPr>
          <p:nvPr>
            <p:ph type="sldNum" sz="quarter" idx="12"/>
          </p:nvPr>
        </p:nvSpPr>
        <p:spPr/>
        <p:txBody>
          <a:bodyPr/>
          <a:lstStyle>
            <a:lvl1pPr eaLnBrk="1" latinLnBrk="0" hangingPunct="1">
              <a:defRPr kumimoji="0" lang="es-ES">
                <a:solidFill>
                  <a:srgbClr val="FFFFFF"/>
                </a:solidFill>
              </a:defRPr>
            </a:lvl1pPr>
            <a:extLst/>
          </a:lstStyle>
          <a:p>
            <a:fld id="{A3F7CB7D-F184-43C7-B6FD-03D728E1BBFF}" type="slidenum">
              <a:rPr kumimoji="0" lang="es-ES">
                <a:solidFill>
                  <a:srgbClr val="FFFFFF"/>
                </a:solidFill>
              </a:rPr>
              <a:pPr/>
              <a:t>‹Nº›</a:t>
            </a:fld>
            <a:endParaRPr kumimoji="0" lang="es-ES">
              <a:solidFill>
                <a:srgbClr val="FFFFFF"/>
              </a:solidFill>
            </a:endParaRPr>
          </a:p>
        </p:txBody>
      </p:sp>
      <p:sp>
        <p:nvSpPr>
          <p:cNvPr id="3" name="Text Placeholder 2"/>
          <p:cNvSpPr>
            <a:spLocks noGrp="1"/>
          </p:cNvSpPr>
          <p:nvPr>
            <p:ph type="body" idx="1"/>
          </p:nvPr>
        </p:nvSpPr>
        <p:spPr>
          <a:xfrm>
            <a:off x="609601" y="1905000"/>
            <a:ext cx="1600201"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lang="es-ES" sz="1800"/>
            </a:lvl1pPr>
            <a:lvl2pPr eaLnBrk="1" latinLnBrk="0" hangingPunct="1">
              <a:buNone/>
              <a:defRPr kumimoji="0" lang="es-ES" sz="1200"/>
            </a:lvl2pPr>
            <a:lvl3pPr eaLnBrk="1" latinLnBrk="0" hangingPunct="1">
              <a:buNone/>
              <a:defRPr kumimoji="0" lang="es-ES" sz="1000"/>
            </a:lvl3pPr>
            <a:lvl4pPr eaLnBrk="1" latinLnBrk="0" hangingPunct="1">
              <a:buNone/>
              <a:defRPr kumimoji="0" lang="es-ES" sz="900"/>
            </a:lvl4pPr>
            <a:lvl5pPr eaLnBrk="1" latinLnBrk="0" hangingPunct="1">
              <a:buNone/>
              <a:defRPr kumimoji="0" lang="es-ES" sz="900"/>
            </a:lvl5pPr>
            <a:extLst/>
          </a:lstStyle>
          <a:p>
            <a:pPr lvl="0" eaLnBrk="1" latinLnBrk="0" hangingPunct="1"/>
            <a:r>
              <a:rPr lang="es-ES" smtClean="0"/>
              <a:t>Haga clic para modificar el estilo de texto del patrón</a:t>
            </a:r>
          </a:p>
        </p:txBody>
      </p:sp>
      <p:sp>
        <p:nvSpPr>
          <p:cNvPr id="9" name="Content Placeholder 8"/>
          <p:cNvSpPr>
            <a:spLocks noGrp="1"/>
          </p:cNvSpPr>
          <p:nvPr>
            <p:ph sz="quarter" idx="13"/>
          </p:nvPr>
        </p:nvSpPr>
        <p:spPr>
          <a:xfrm>
            <a:off x="2362199" y="1905000"/>
            <a:ext cx="6400800" cy="4267200"/>
          </a:xfrm>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a:p>
        </p:txBody>
      </p:sp>
    </p:spTree>
    <p:extLst>
      <p:ext uri="{BB962C8B-B14F-4D97-AF65-F5344CB8AC3E}">
        <p14:creationId xmlns="" xmlns:p14="http://schemas.microsoft.com/office/powerpoint/2010/main" val="200955967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4559808"/>
          </a:xfrm>
          <a:solidFill>
            <a:schemeClr val="tx2">
              <a:shade val="50000"/>
            </a:schemeClr>
          </a:solidFill>
          <a:ln>
            <a:noFill/>
          </a:ln>
        </p:spPr>
        <p:txBody>
          <a:bodyPr/>
          <a:lstStyle>
            <a:lvl1pPr eaLnBrk="1" latinLnBrk="0" hangingPunct="1">
              <a:buNone/>
              <a:defRPr kumimoji="0" lang="es-ES" sz="3200"/>
            </a:lvl1pPr>
            <a:extLst/>
          </a:lstStyle>
          <a:p>
            <a:r>
              <a:rPr kumimoji="0" lang="es-ES" smtClean="0"/>
              <a:t>Haga clic en el icono para agregar una imagen</a:t>
            </a:r>
            <a:endParaRPr kumimoji="0" lang="es-ES"/>
          </a:p>
        </p:txBody>
      </p:sp>
      <p:sp>
        <p:nvSpPr>
          <p:cNvPr id="4" name="Text Placeholder 3"/>
          <p:cNvSpPr>
            <a:spLocks noGrp="1"/>
          </p:cNvSpPr>
          <p:nvPr>
            <p:ph type="body" sz="half" idx="2"/>
          </p:nvPr>
        </p:nvSpPr>
        <p:spPr>
          <a:xfrm>
            <a:off x="1600199" y="5486400"/>
            <a:ext cx="7315200" cy="685800"/>
          </a:xfrm>
        </p:spPr>
        <p:txBody>
          <a:bodyPr/>
          <a:lstStyle>
            <a:lvl1pPr marL="0" indent="0" eaLnBrk="1" latinLnBrk="0" hangingPunct="1">
              <a:buFontTx/>
              <a:buNone/>
              <a:defRPr kumimoji="0" lang="es-ES" sz="1700"/>
            </a:lvl1pPr>
            <a:lvl2pPr eaLnBrk="1" latinLnBrk="0" hangingPunct="1">
              <a:buFontTx/>
              <a:buNone/>
              <a:defRPr kumimoji="0" lang="es-ES" sz="1200"/>
            </a:lvl2pPr>
            <a:lvl3pPr eaLnBrk="1" latinLnBrk="0" hangingPunct="1">
              <a:buFontTx/>
              <a:buNone/>
              <a:defRPr kumimoji="0" lang="es-ES" sz="1000"/>
            </a:lvl3pPr>
            <a:lvl4pPr eaLnBrk="1" latinLnBrk="0" hangingPunct="1">
              <a:buFontTx/>
              <a:buNone/>
              <a:defRPr kumimoji="0" lang="es-ES" sz="900"/>
            </a:lvl4pPr>
            <a:lvl5pPr eaLnBrk="1" latinLnBrk="0" hangingPunct="1">
              <a:buFontTx/>
              <a:buNone/>
              <a:defRPr kumimoji="0" lang="es-ES" sz="900"/>
            </a:lvl5pPr>
            <a:extLst/>
          </a:lstStyle>
          <a:p>
            <a:pPr lvl="0" eaLnBrk="1" latinLnBrk="0" hangingPunct="1"/>
            <a:r>
              <a:rPr lang="es-ES" smtClean="0"/>
              <a:t>Haga clic para modificar el estilo de texto del patrón</a:t>
            </a:r>
          </a:p>
        </p:txBody>
      </p:sp>
      <p:sp>
        <p:nvSpPr>
          <p:cNvPr id="8" name="Rectangle 7"/>
          <p:cNvSpPr/>
          <p:nvPr/>
        </p:nvSpPr>
        <p:spPr>
          <a:xfrm>
            <a:off x="-9145"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9143"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0" name="Rectangle 9"/>
          <p:cNvSpPr/>
          <p:nvPr/>
        </p:nvSpPr>
        <p:spPr>
          <a:xfrm>
            <a:off x="1545336" y="4654296"/>
            <a:ext cx="758952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 name="Title 1"/>
          <p:cNvSpPr>
            <a:spLocks noGrp="1"/>
          </p:cNvSpPr>
          <p:nvPr>
            <p:ph type="title"/>
          </p:nvPr>
        </p:nvSpPr>
        <p:spPr>
          <a:xfrm>
            <a:off x="1600199" y="4724400"/>
            <a:ext cx="7315200" cy="609600"/>
          </a:xfrm>
        </p:spPr>
        <p:txBody>
          <a:bodyPr anchor="ctr"/>
          <a:lstStyle>
            <a:lvl1pPr algn="l" eaLnBrk="1" latinLnBrk="0" hangingPunct="1">
              <a:buNone/>
              <a:defRPr kumimoji="0" lang="es-ES" sz="2800" b="0">
                <a:solidFill>
                  <a:srgbClr val="FFFFFF"/>
                </a:solidFill>
              </a:defRPr>
            </a:lvl1pPr>
            <a:extLst/>
          </a:lstStyle>
          <a:p>
            <a:pPr eaLnBrk="1" latinLnBrk="0" hangingPunct="1"/>
            <a:r>
              <a:rPr lang="es-ES" smtClean="0"/>
              <a:t>Haga clic para modificar el estilo de título del patrón</a:t>
            </a:r>
            <a:endParaRPr/>
          </a:p>
        </p:txBody>
      </p:sp>
      <p:sp>
        <p:nvSpPr>
          <p:cNvPr id="11" name="Rectangle 10"/>
          <p:cNvSpPr/>
          <p:nvPr/>
        </p:nvSpPr>
        <p:spPr>
          <a:xfrm>
            <a:off x="1447801" y="0"/>
            <a:ext cx="100585"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12" name="Date Placeholder 11"/>
          <p:cNvSpPr>
            <a:spLocks noGrp="1"/>
          </p:cNvSpPr>
          <p:nvPr>
            <p:ph type="dt" sz="half" idx="10"/>
          </p:nvPr>
        </p:nvSpPr>
        <p:spPr>
          <a:xfrm>
            <a:off x="6248401" y="6248400"/>
            <a:ext cx="2667001" cy="365125"/>
          </a:xfrm>
        </p:spPr>
        <p:txBody>
          <a:bodyPr rtlCol="0"/>
          <a:lstStyle>
            <a:extLst/>
          </a:lstStyle>
          <a:p>
            <a:fld id="{E4606EA6-EFEA-4C30-9264-4F9291A5780D}" type="datetime1">
              <a:rPr/>
              <a:pPr/>
              <a:t>6/30/2006</a:t>
            </a:fld>
            <a:endParaRPr kumimoji="0" lang="es-ES"/>
          </a:p>
        </p:txBody>
      </p:sp>
      <p:sp>
        <p:nvSpPr>
          <p:cNvPr id="13" name="Slide Number Placeholder 12"/>
          <p:cNvSpPr>
            <a:spLocks noGrp="1"/>
          </p:cNvSpPr>
          <p:nvPr>
            <p:ph type="sldNum" sz="quarter" idx="11"/>
          </p:nvPr>
        </p:nvSpPr>
        <p:spPr>
          <a:xfrm>
            <a:off x="1" y="4667249"/>
            <a:ext cx="1447801" cy="663579"/>
          </a:xfrm>
        </p:spPr>
        <p:txBody>
          <a:bodyPr rtlCol="0"/>
          <a:lstStyle>
            <a:lvl1pPr eaLnBrk="1" latinLnBrk="0" hangingPunct="1">
              <a:defRPr kumimoji="0" lang="es-ES" sz="2800"/>
            </a:lvl1pPr>
            <a:extLst/>
          </a:lstStyle>
          <a:p>
            <a:pPr algn="ctr"/>
            <a:fld id="{8F82E0A0-C266-4798-8C8F-B9F91E9DA37E}" type="slidenum">
              <a:rPr kumimoji="0" lang="es-ES" sz="2800" b="1">
                <a:solidFill>
                  <a:srgbClr val="FFFFFF"/>
                </a:solidFill>
              </a:rPr>
              <a:pPr algn="ctr"/>
              <a:t>‹Nº›</a:t>
            </a:fld>
            <a:endParaRPr kumimoji="0" lang="es-ES" sz="2800"/>
          </a:p>
        </p:txBody>
      </p:sp>
      <p:sp>
        <p:nvSpPr>
          <p:cNvPr id="14" name="Footer Placeholder 13"/>
          <p:cNvSpPr>
            <a:spLocks noGrp="1"/>
          </p:cNvSpPr>
          <p:nvPr>
            <p:ph type="ftr" sz="quarter" idx="12"/>
          </p:nvPr>
        </p:nvSpPr>
        <p:spPr>
          <a:xfrm>
            <a:off x="1600201" y="6248207"/>
            <a:ext cx="4572000" cy="365125"/>
          </a:xfrm>
          <a:prstGeom prst="rect">
            <a:avLst/>
          </a:prstGeom>
        </p:spPr>
        <p:txBody>
          <a:bodyPr rtlCol="0"/>
          <a:lstStyle>
            <a:extLst/>
          </a:lstStyle>
          <a:p>
            <a:r>
              <a:rPr lang="es-CR" dirty="0" smtClean="0"/>
              <a:t>Curso: 00210-Introducción a la Computación</a:t>
            </a:r>
          </a:p>
          <a:p>
            <a:endParaRPr lang="es-CR" dirty="0"/>
          </a:p>
        </p:txBody>
      </p:sp>
    </p:spTree>
    <p:extLst>
      <p:ext uri="{BB962C8B-B14F-4D97-AF65-F5344CB8AC3E}">
        <p14:creationId xmlns="" xmlns:p14="http://schemas.microsoft.com/office/powerpoint/2010/main" val="74406965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6.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2.jpe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22" name="Title Placeholder 21"/>
          <p:cNvSpPr>
            <a:spLocks noGrp="1"/>
          </p:cNvSpPr>
          <p:nvPr>
            <p:ph type="title"/>
          </p:nvPr>
        </p:nvSpPr>
        <p:spPr>
          <a:xfrm>
            <a:off x="899592" y="157480"/>
            <a:ext cx="7488832" cy="1341120"/>
          </a:xfrm>
          <a:prstGeom prst="rect">
            <a:avLst/>
          </a:prstGeom>
        </p:spPr>
        <p:txBody>
          <a:bodyPr vert="horz" anchor="b">
            <a:normAutofit/>
          </a:bodyPr>
          <a:lstStyle>
            <a:extLst/>
          </a:lstStyle>
          <a:p>
            <a:pPr eaLnBrk="1" latinLnBrk="0" hangingPunct="1"/>
            <a:r>
              <a:rPr kumimoji="0" lang="es-ES" smtClean="0"/>
              <a:t>Haga clic para modificar el estilo de título del patrón</a:t>
            </a:r>
            <a:endParaRPr kumimoji="0" lang="en-US" smtClean="0"/>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107504" y="116632"/>
            <a:ext cx="648072" cy="864096"/>
          </a:xfrm>
          <a:prstGeom prst="rect">
            <a:avLst/>
          </a:prstGeom>
        </p:spPr>
      </p:pic>
      <p:pic>
        <p:nvPicPr>
          <p:cNvPr id="4" name="3 Imagen"/>
          <p:cNvPicPr>
            <a:picLocks noChangeAspect="1"/>
          </p:cNvPicPr>
          <p:nvPr userDrawn="1"/>
        </p:nvPicPr>
        <p:blipFill>
          <a:blip r:embed="rId13" cstate="print">
            <a:extLst>
              <a:ext uri="{28A0092B-C50C-407E-A947-70E740481C1C}">
                <a14:useLocalDpi xmlns="" xmlns:a14="http://schemas.microsoft.com/office/drawing/2010/main" val="0"/>
              </a:ext>
            </a:extLst>
          </a:blip>
          <a:stretch>
            <a:fillRect/>
          </a:stretch>
        </p:blipFill>
        <p:spPr>
          <a:xfrm>
            <a:off x="8460432" y="116632"/>
            <a:ext cx="576064" cy="779028"/>
          </a:xfrm>
          <a:prstGeom prst="rect">
            <a:avLst/>
          </a:prstGeom>
        </p:spPr>
      </p:pic>
    </p:spTree>
    <p:extLst>
      <p:ext uri="{BB962C8B-B14F-4D97-AF65-F5344CB8AC3E}">
        <p14:creationId xmlns="" xmlns:p14="http://schemas.microsoft.com/office/powerpoint/2010/main" val="423208182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803400"/>
            <a:ext cx="8153401" cy="4323080"/>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4" name="Date Placeholder 13"/>
          <p:cNvSpPr>
            <a:spLocks noGrp="1"/>
          </p:cNvSpPr>
          <p:nvPr>
            <p:ph type="dt" sz="half" idx="2"/>
          </p:nvPr>
        </p:nvSpPr>
        <p:spPr>
          <a:xfrm>
            <a:off x="6096001" y="6248400"/>
            <a:ext cx="2667001" cy="365125"/>
          </a:xfrm>
          <a:prstGeom prst="rect">
            <a:avLst/>
          </a:prstGeom>
        </p:spPr>
        <p:txBody>
          <a:bodyPr vert="horz" anchor="ctr" anchorCtr="0"/>
          <a:lstStyle>
            <a:lvl1pPr algn="l" eaLnBrk="1" latinLnBrk="0" hangingPunct="1">
              <a:defRPr kumimoji="0" lang="es-ES" sz="1400">
                <a:solidFill>
                  <a:schemeClr val="tx2"/>
                </a:solidFill>
              </a:defRPr>
            </a:lvl1pPr>
            <a:extLst/>
          </a:lstStyle>
          <a:p>
            <a:fld id="{E4606EA6-EFEA-4C30-9264-4F9291A5780D}" type="datetime1">
              <a:rPr/>
              <a:pPr/>
              <a:t>6/30/2006</a:t>
            </a:fld>
            <a:endParaRPr kumimoji="0" lang="es-ES" sz="1400">
              <a:solidFill>
                <a:schemeClr val="tx2"/>
              </a:solidFill>
            </a:endParaRPr>
          </a:p>
        </p:txBody>
      </p:sp>
      <p:sp>
        <p:nvSpPr>
          <p:cNvPr id="7" name="Rectangle 6"/>
          <p:cNvSpPr/>
          <p:nvPr/>
        </p:nvSpPr>
        <p:spPr>
          <a:xfrm>
            <a:off x="0" y="1460227"/>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8" name="Rectangle 7"/>
          <p:cNvSpPr/>
          <p:nvPr/>
        </p:nvSpPr>
        <p:spPr>
          <a:xfrm>
            <a:off x="0" y="1505947"/>
            <a:ext cx="533401"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9" name="Rectangle 8"/>
          <p:cNvSpPr/>
          <p:nvPr/>
        </p:nvSpPr>
        <p:spPr>
          <a:xfrm>
            <a:off x="590550" y="1505947"/>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kumimoji="0" lang="es-ES"/>
          </a:p>
        </p:txBody>
      </p:sp>
      <p:sp>
        <p:nvSpPr>
          <p:cNvPr id="23" name="Slide Number Placeholder 22"/>
          <p:cNvSpPr>
            <a:spLocks noGrp="1"/>
          </p:cNvSpPr>
          <p:nvPr>
            <p:ph type="sldNum" sz="quarter" idx="4"/>
          </p:nvPr>
        </p:nvSpPr>
        <p:spPr>
          <a:xfrm>
            <a:off x="0" y="1498011"/>
            <a:ext cx="533401" cy="244476"/>
          </a:xfrm>
          <a:prstGeom prst="rect">
            <a:avLst/>
          </a:prstGeom>
        </p:spPr>
        <p:txBody>
          <a:bodyPr vert="horz" anchor="ctr" anchorCtr="0">
            <a:normAutofit/>
          </a:bodyPr>
          <a:lstStyle>
            <a:lvl1pPr algn="ctr" eaLnBrk="1" latinLnBrk="0" hangingPunct="1">
              <a:defRPr kumimoji="0" lang="es-ES" sz="1400" b="1">
                <a:solidFill>
                  <a:srgbClr val="FFFFFF"/>
                </a:solidFill>
              </a:defRPr>
            </a:lvl1pPr>
            <a:extLst/>
          </a:lstStyle>
          <a:p>
            <a:pPr algn="ctr"/>
            <a:fld id="{8F82E0A0-C266-4798-8C8F-B9F91E9DA37E}" type="slidenum">
              <a:rPr kumimoji="0" lang="es-ES" sz="1400" b="1">
                <a:solidFill>
                  <a:srgbClr val="FFFFFF"/>
                </a:solidFill>
              </a:rPr>
              <a:pPr algn="ctr"/>
              <a:t>‹Nº›</a:t>
            </a:fld>
            <a:endParaRPr kumimoji="0" lang="es-ES" sz="1400" b="1">
              <a:solidFill>
                <a:srgbClr val="FFFFFF"/>
              </a:solidFill>
            </a:endParaRPr>
          </a:p>
        </p:txBody>
      </p:sp>
      <p:sp>
        <p:nvSpPr>
          <p:cNvPr id="22" name="Title Placeholder 21"/>
          <p:cNvSpPr>
            <a:spLocks noGrp="1"/>
          </p:cNvSpPr>
          <p:nvPr>
            <p:ph type="title"/>
          </p:nvPr>
        </p:nvSpPr>
        <p:spPr>
          <a:xfrm>
            <a:off x="609602" y="157480"/>
            <a:ext cx="7994848" cy="1341120"/>
          </a:xfrm>
          <a:prstGeom prst="rect">
            <a:avLst/>
          </a:prstGeom>
        </p:spPr>
        <p:txBody>
          <a:bodyPr vert="horz" anchor="b">
            <a:normAutofit/>
          </a:bodyPr>
          <a:lstStyle>
            <a:extLst/>
          </a:lstStyle>
          <a:p>
            <a:pPr eaLnBrk="1" latinLnBrk="0" hangingPunct="1"/>
            <a:r>
              <a:rPr kumimoji="0" lang="es-ES" dirty="0" smtClean="0"/>
              <a:t>Tema 1</a:t>
            </a:r>
            <a:endParaRPr kumimoji="0" lang="en-US" dirty="0" smtClean="0"/>
          </a:p>
        </p:txBody>
      </p:sp>
      <p:sp>
        <p:nvSpPr>
          <p:cNvPr id="15" name="Footer Placeholder 2"/>
          <p:cNvSpPr>
            <a:spLocks noGrp="1"/>
          </p:cNvSpPr>
          <p:nvPr>
            <p:ph type="ftr" sz="quarter" idx="3"/>
          </p:nvPr>
        </p:nvSpPr>
        <p:spPr>
          <a:xfrm>
            <a:off x="609602" y="6248207"/>
            <a:ext cx="5421083" cy="365125"/>
          </a:xfrm>
          <a:prstGeom prst="rect">
            <a:avLst/>
          </a:prstGeom>
        </p:spPr>
        <p:txBody>
          <a:bodyPr vert="horz" anchor="ctr"/>
          <a:lstStyle>
            <a:lvl1pPr algn="r" eaLnBrk="1" latinLnBrk="0" hangingPunct="1">
              <a:defRPr kumimoji="0" lang="es-ES" sz="1400">
                <a:solidFill>
                  <a:schemeClr val="tx2"/>
                </a:solidFill>
              </a:defRPr>
            </a:lvl1pPr>
            <a:extLst/>
          </a:lstStyle>
          <a:p>
            <a:r>
              <a:rPr lang="es-CR" dirty="0" smtClean="0"/>
              <a:t>Curso: 00210-Introducción a la Computación</a:t>
            </a:r>
          </a:p>
        </p:txBody>
      </p:sp>
      <p:pic>
        <p:nvPicPr>
          <p:cNvPr id="2" name="1 Imagen"/>
          <p:cNvPicPr>
            <a:picLocks noChangeAspect="1"/>
          </p:cNvPicPr>
          <p:nvPr userDrawn="1"/>
        </p:nvPicPr>
        <p:blipFill>
          <a:blip r:embed="rId11" cstate="print">
            <a:extLst>
              <a:ext uri="{28A0092B-C50C-407E-A947-70E740481C1C}">
                <a14:useLocalDpi xmlns="" xmlns:a14="http://schemas.microsoft.com/office/drawing/2010/main" val="0"/>
              </a:ext>
            </a:extLst>
          </a:blip>
          <a:stretch>
            <a:fillRect/>
          </a:stretch>
        </p:blipFill>
        <p:spPr>
          <a:xfrm>
            <a:off x="50676" y="116632"/>
            <a:ext cx="432048" cy="576064"/>
          </a:xfrm>
          <a:prstGeom prst="rect">
            <a:avLst/>
          </a:prstGeom>
        </p:spPr>
      </p:pic>
      <p:pic>
        <p:nvPicPr>
          <p:cNvPr id="4" name="3 Imagen"/>
          <p:cNvPicPr>
            <a:picLocks noChangeAspect="1"/>
          </p:cNvPicPr>
          <p:nvPr userDrawn="1"/>
        </p:nvPicPr>
        <p:blipFill>
          <a:blip r:embed="rId12" cstate="print">
            <a:extLst>
              <a:ext uri="{28A0092B-C50C-407E-A947-70E740481C1C}">
                <a14:useLocalDpi xmlns="" xmlns:a14="http://schemas.microsoft.com/office/drawing/2010/main" val="0"/>
              </a:ext>
            </a:extLst>
          </a:blip>
          <a:stretch>
            <a:fillRect/>
          </a:stretch>
        </p:blipFill>
        <p:spPr>
          <a:xfrm>
            <a:off x="8676456" y="116632"/>
            <a:ext cx="432048" cy="584272"/>
          </a:xfrm>
          <a:prstGeom prst="rect">
            <a:avLst/>
          </a:prstGeom>
        </p:spPr>
      </p:pic>
    </p:spTree>
    <p:extLst>
      <p:ext uri="{BB962C8B-B14F-4D97-AF65-F5344CB8AC3E}">
        <p14:creationId xmlns="" xmlns:p14="http://schemas.microsoft.com/office/powerpoint/2010/main" val="18955819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iming>
    <p:tnLst>
      <p:par>
        <p:cTn id="1" dur="indefinite" restart="never" nodeType="tmRoot"/>
      </p:par>
    </p:tnLst>
  </p:timing>
  <p:txStyles>
    <p:titleStyle>
      <a:lvl1pPr algn="l" rtl="0" eaLnBrk="1" latinLnBrk="0" hangingPunct="1">
        <a:spcBef>
          <a:spcPct val="0"/>
        </a:spcBef>
        <a:buNone/>
        <a:defRPr kumimoji="0" lang="es-ES"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lang="es-ES"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lang="es-ES"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lang="es-ES"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lang="es-ES"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lang="es-ES"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lang="es-ES"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lang="es-ES"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lang="es-ES"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lang="es-ES" sz="1800" kern="1200" baseline="0">
          <a:solidFill>
            <a:schemeClr val="tx1"/>
          </a:solidFill>
          <a:latin typeface="+mn-lt"/>
          <a:ea typeface="+mn-ea"/>
          <a:cs typeface="+mn-cs"/>
        </a:defRPr>
      </a:lvl9pPr>
      <a:extLst/>
    </p:bodyStyle>
    <p:otherStyle>
      <a:lvl1pPr marL="0" algn="l" rtl="0" eaLnBrk="1" latinLnBrk="0" hangingPunct="1">
        <a:defRPr kumimoji="0" lang="es-ES" kern="1200">
          <a:solidFill>
            <a:schemeClr val="tx1"/>
          </a:solidFill>
          <a:latin typeface="+mn-lt"/>
          <a:ea typeface="+mn-ea"/>
          <a:cs typeface="+mn-cs"/>
        </a:defRPr>
      </a:lvl1pPr>
      <a:lvl2pPr marL="457200" algn="l" rtl="0" eaLnBrk="1" latinLnBrk="0" hangingPunct="1">
        <a:defRPr kumimoji="0" lang="es-ES" kern="1200">
          <a:solidFill>
            <a:schemeClr val="tx1"/>
          </a:solidFill>
          <a:latin typeface="+mn-lt"/>
          <a:ea typeface="+mn-ea"/>
          <a:cs typeface="+mn-cs"/>
        </a:defRPr>
      </a:lvl2pPr>
      <a:lvl3pPr marL="914400" algn="l" rtl="0" eaLnBrk="1" latinLnBrk="0" hangingPunct="1">
        <a:defRPr kumimoji="0" lang="es-ES" kern="1200">
          <a:solidFill>
            <a:schemeClr val="tx1"/>
          </a:solidFill>
          <a:latin typeface="+mn-lt"/>
          <a:ea typeface="+mn-ea"/>
          <a:cs typeface="+mn-cs"/>
        </a:defRPr>
      </a:lvl3pPr>
      <a:lvl4pPr marL="1371600" algn="l" rtl="0" eaLnBrk="1" latinLnBrk="0" hangingPunct="1">
        <a:defRPr kumimoji="0" lang="es-ES" kern="1200">
          <a:solidFill>
            <a:schemeClr val="tx1"/>
          </a:solidFill>
          <a:latin typeface="+mn-lt"/>
          <a:ea typeface="+mn-ea"/>
          <a:cs typeface="+mn-cs"/>
        </a:defRPr>
      </a:lvl4pPr>
      <a:lvl5pPr marL="1828800" algn="l" rtl="0" eaLnBrk="1" latinLnBrk="0" hangingPunct="1">
        <a:defRPr kumimoji="0" lang="es-ES" kern="1200">
          <a:solidFill>
            <a:schemeClr val="tx1"/>
          </a:solidFill>
          <a:latin typeface="+mn-lt"/>
          <a:ea typeface="+mn-ea"/>
          <a:cs typeface="+mn-cs"/>
        </a:defRPr>
      </a:lvl5pPr>
      <a:lvl6pPr marL="2286000" algn="l" rtl="0" eaLnBrk="1" latinLnBrk="0" hangingPunct="1">
        <a:defRPr kumimoji="0" lang="es-ES" kern="1200">
          <a:solidFill>
            <a:schemeClr val="tx1"/>
          </a:solidFill>
          <a:latin typeface="+mn-lt"/>
          <a:ea typeface="+mn-ea"/>
          <a:cs typeface="+mn-cs"/>
        </a:defRPr>
      </a:lvl6pPr>
      <a:lvl7pPr marL="2743200" algn="l" rtl="0" eaLnBrk="1" latinLnBrk="0" hangingPunct="1">
        <a:defRPr kumimoji="0" lang="es-ES" kern="1200">
          <a:solidFill>
            <a:schemeClr val="tx1"/>
          </a:solidFill>
          <a:latin typeface="+mn-lt"/>
          <a:ea typeface="+mn-ea"/>
          <a:cs typeface="+mn-cs"/>
        </a:defRPr>
      </a:lvl7pPr>
      <a:lvl8pPr marL="3200400" algn="l" rtl="0" eaLnBrk="1" latinLnBrk="0" hangingPunct="1">
        <a:defRPr kumimoji="0" lang="es-ES" kern="1200">
          <a:solidFill>
            <a:schemeClr val="tx1"/>
          </a:solidFill>
          <a:latin typeface="+mn-lt"/>
          <a:ea typeface="+mn-ea"/>
          <a:cs typeface="+mn-cs"/>
        </a:defRPr>
      </a:lvl8pPr>
      <a:lvl9pPr marL="3657600" algn="l" rtl="0" eaLnBrk="1" latinLnBrk="0" hangingPunct="1">
        <a:defRPr kumimoji="0" lang="es-ES"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ubtítulo"/>
          <p:cNvSpPr>
            <a:spLocks noGrp="1"/>
          </p:cNvSpPr>
          <p:nvPr>
            <p:ph type="subTitle" idx="1"/>
          </p:nvPr>
        </p:nvSpPr>
        <p:spPr>
          <a:xfrm>
            <a:off x="2449388" y="6021288"/>
            <a:ext cx="6515100" cy="685800"/>
          </a:xfrm>
        </p:spPr>
        <p:txBody>
          <a:bodyPr/>
          <a:lstStyle/>
          <a:p>
            <a:r>
              <a:rPr lang="es-MX" dirty="0" smtClean="0"/>
              <a:t>00881- Sistemas Operativos</a:t>
            </a:r>
          </a:p>
        </p:txBody>
      </p:sp>
      <p:sp>
        <p:nvSpPr>
          <p:cNvPr id="3" name="2 Título"/>
          <p:cNvSpPr>
            <a:spLocks noGrp="1"/>
          </p:cNvSpPr>
          <p:nvPr>
            <p:ph type="title"/>
          </p:nvPr>
        </p:nvSpPr>
        <p:spPr>
          <a:xfrm>
            <a:off x="1619672" y="2924944"/>
            <a:ext cx="6477001" cy="1476896"/>
          </a:xfrm>
        </p:spPr>
        <p:txBody>
          <a:bodyPr>
            <a:normAutofit fontScale="90000"/>
          </a:bodyPr>
          <a:lstStyle/>
          <a:p>
            <a:pPr lvl="0" algn="ctr">
              <a:defRPr/>
            </a:pPr>
            <a:r>
              <a:rPr lang="es-MX" sz="4900" dirty="0"/>
              <a:t>Tema </a:t>
            </a:r>
            <a:r>
              <a:rPr lang="es-MX" sz="4900" dirty="0" smtClean="0"/>
              <a:t>1.1 </a:t>
            </a:r>
            <a:r>
              <a:rPr lang="es-MX" sz="4900" dirty="0" smtClean="0"/>
              <a:t>Introducción</a:t>
            </a:r>
            <a:r>
              <a:rPr lang="es-MX" sz="3800" dirty="0" smtClean="0"/>
              <a:t/>
            </a:r>
            <a:br>
              <a:rPr lang="es-MX" sz="3800" dirty="0" smtClean="0"/>
            </a:br>
            <a:r>
              <a:rPr lang="es-MX" sz="2000" cap="none" dirty="0" smtClean="0"/>
              <a:t>Capítulo 1</a:t>
            </a:r>
            <a:r>
              <a:rPr lang="es-ES_tradnl" sz="2000" cap="none" dirty="0" smtClean="0"/>
              <a:t/>
            </a:r>
            <a:br>
              <a:rPr lang="es-ES_tradnl" sz="2000" cap="none" dirty="0" smtClean="0"/>
            </a:br>
            <a:r>
              <a:rPr lang="es-ES" sz="2000" cap="none" dirty="0"/>
              <a:t>Andrew  </a:t>
            </a:r>
            <a:r>
              <a:rPr lang="es-ES" sz="2000" dirty="0"/>
              <a:t>S</a:t>
            </a:r>
            <a:r>
              <a:rPr lang="es-ES" sz="2000" cap="none" dirty="0"/>
              <a:t>. Tanenbaum </a:t>
            </a:r>
            <a:br>
              <a:rPr lang="es-ES" sz="2000" cap="none" dirty="0"/>
            </a:br>
            <a:r>
              <a:rPr lang="es-ES" sz="2000" cap="none" dirty="0" smtClean="0"/>
              <a:t>Tercera Edición</a:t>
            </a:r>
            <a:endParaRPr lang="es-CR" sz="3800" dirty="0"/>
          </a:p>
        </p:txBody>
      </p:sp>
    </p:spTree>
    <p:extLst>
      <p:ext uri="{BB962C8B-B14F-4D97-AF65-F5344CB8AC3E}">
        <p14:creationId xmlns="" xmlns:p14="http://schemas.microsoft.com/office/powerpoint/2010/main" val="894315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844824"/>
            <a:ext cx="8496944" cy="4176464"/>
          </a:xfrm>
        </p:spPr>
        <p:txBody>
          <a:bodyPr>
            <a:noAutofit/>
          </a:bodyPr>
          <a:lstStyle/>
          <a:p>
            <a:pPr algn="just">
              <a:spcBef>
                <a:spcPts val="0"/>
              </a:spcBef>
            </a:pPr>
            <a:r>
              <a:rPr lang="es-CR" sz="3600" dirty="0" smtClean="0"/>
              <a:t>Sobre los programas del sistema están los </a:t>
            </a:r>
            <a:r>
              <a:rPr lang="es-CR" sz="3600" b="1" dirty="0" smtClean="0"/>
              <a:t>programas de aplicación</a:t>
            </a:r>
            <a:r>
              <a:rPr lang="es-CR" sz="3600" dirty="0" smtClean="0"/>
              <a:t>. (programas para resolver sus problemas particulares)</a:t>
            </a:r>
          </a:p>
          <a:p>
            <a:pPr algn="just">
              <a:spcBef>
                <a:spcPts val="0"/>
              </a:spcBef>
              <a:buNone/>
            </a:pPr>
            <a:endParaRPr lang="es-CR" sz="3600" dirty="0" smtClean="0"/>
          </a:p>
          <a:p>
            <a:pPr algn="just">
              <a:spcBef>
                <a:spcPts val="0"/>
              </a:spcBef>
              <a:buNone/>
            </a:pPr>
            <a:r>
              <a:rPr lang="es-CR" sz="3600" dirty="0" smtClean="0"/>
              <a:t>	</a:t>
            </a:r>
            <a:r>
              <a:rPr lang="es-CR" sz="2800" b="1" dirty="0" smtClean="0"/>
              <a:t>Ejemplo: </a:t>
            </a:r>
            <a:r>
              <a:rPr lang="es-CR" sz="2800" b="1" i="1" dirty="0" smtClean="0">
                <a:solidFill>
                  <a:srgbClr val="C00000"/>
                </a:solidFill>
              </a:rPr>
              <a:t>procesadores de texto, hojas de cálculo, cálculos de ingeniería o almacenamiento de información en base de datos.</a:t>
            </a:r>
            <a:endParaRPr lang="es-CR" sz="3600" b="1" i="1" dirty="0" smtClean="0">
              <a:solidFill>
                <a:srgbClr val="C00000"/>
              </a:solidFill>
            </a:endParaRPr>
          </a:p>
          <a:p>
            <a:pPr algn="just">
              <a:lnSpc>
                <a:spcPct val="150000"/>
              </a:lnSpc>
            </a:pPr>
            <a:endParaRPr lang="es-CR" sz="4000" b="1" i="1"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Sistema Operativo (SO)</a:t>
            </a:r>
            <a:endParaRPr lang="es-ES_tradnl" dirty="0"/>
          </a:p>
        </p:txBody>
      </p:sp>
    </p:spTree>
    <p:extLst>
      <p:ext uri="{BB962C8B-B14F-4D97-AF65-F5344CB8AC3E}">
        <p14:creationId xmlns="" xmlns:p14="http://schemas.microsoft.com/office/powerpoint/2010/main" val="131085353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44824"/>
            <a:ext cx="8568952" cy="4176464"/>
          </a:xfrm>
        </p:spPr>
        <p:txBody>
          <a:bodyPr>
            <a:noAutofit/>
          </a:bodyPr>
          <a:lstStyle/>
          <a:p>
            <a:pPr algn="just"/>
            <a:r>
              <a:rPr lang="es-CR" sz="3600" dirty="0" smtClean="0"/>
              <a:t>Los sistemas operativos desempeñan básicamente dos funciones independientes:</a:t>
            </a:r>
          </a:p>
          <a:p>
            <a:pPr lvl="1" algn="just"/>
            <a:r>
              <a:rPr lang="es-CR" sz="3600" b="1" dirty="0" smtClean="0"/>
              <a:t>Sistema operativo como máquina extendida.</a:t>
            </a:r>
          </a:p>
          <a:p>
            <a:pPr lvl="1" algn="just"/>
            <a:r>
              <a:rPr lang="es-CR" sz="3600" b="1" dirty="0" smtClean="0"/>
              <a:t>Sistema operativo como administrador de recursos</a:t>
            </a:r>
            <a:endParaRPr lang="es-CR" sz="3600" b="1"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Qué es un Sistema Operativo</a:t>
            </a:r>
            <a:endParaRPr lang="es-ES_tradnl" dirty="0"/>
          </a:p>
        </p:txBody>
      </p:sp>
    </p:spTree>
    <p:extLst>
      <p:ext uri="{BB962C8B-B14F-4D97-AF65-F5344CB8AC3E}">
        <p14:creationId xmlns="" xmlns:p14="http://schemas.microsoft.com/office/powerpoint/2010/main" val="13777813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844824"/>
            <a:ext cx="8568952" cy="4464496"/>
          </a:xfrm>
        </p:spPr>
        <p:txBody>
          <a:bodyPr>
            <a:noAutofit/>
          </a:bodyPr>
          <a:lstStyle/>
          <a:p>
            <a:pPr algn="just">
              <a:lnSpc>
                <a:spcPct val="150000"/>
              </a:lnSpc>
            </a:pPr>
            <a:r>
              <a:rPr lang="es-CR" sz="2600" dirty="0" smtClean="0"/>
              <a:t>La función del sistema operativo es presentar al usuario el equivalente de una máquina extendida o máquina virtual que es más fácil de programar que el hardware subyacente.  El sistema  operativo </a:t>
            </a:r>
            <a:r>
              <a:rPr lang="es-CR" sz="2600" dirty="0" err="1" smtClean="0"/>
              <a:t>ofreceuna</a:t>
            </a:r>
            <a:r>
              <a:rPr lang="es-CR" sz="2600" dirty="0" smtClean="0"/>
              <a:t> variedad de servicios que los programas pueden obtener empleando instrucciones especiales que se conocen como </a:t>
            </a:r>
            <a:r>
              <a:rPr lang="es-CR" sz="2600" b="1" dirty="0" smtClean="0">
                <a:solidFill>
                  <a:srgbClr val="C00000"/>
                </a:solidFill>
              </a:rPr>
              <a:t>llamadas al sistema.</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Sistema Operativo como máquina extendida</a:t>
            </a:r>
            <a:endParaRPr lang="es-ES_tradnl" dirty="0"/>
          </a:p>
        </p:txBody>
      </p:sp>
    </p:spTree>
    <p:extLst>
      <p:ext uri="{BB962C8B-B14F-4D97-AF65-F5344CB8AC3E}">
        <p14:creationId xmlns="" xmlns:p14="http://schemas.microsoft.com/office/powerpoint/2010/main" val="191934197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728192"/>
            <a:ext cx="8640960" cy="5085184"/>
          </a:xfrm>
        </p:spPr>
        <p:txBody>
          <a:bodyPr>
            <a:noAutofit/>
          </a:bodyPr>
          <a:lstStyle/>
          <a:p>
            <a:pPr algn="just">
              <a:lnSpc>
                <a:spcPct val="150000"/>
              </a:lnSpc>
            </a:pPr>
            <a:r>
              <a:rPr lang="es-CR" sz="2600" dirty="0" smtClean="0"/>
              <a:t>Tiene como misión administrar todos los elementos de un sistema complejo (procesadores, memorias, temporizadores, discos, ratones, interfaces de red, impresoras y una amplia gama de otros dispositivos). </a:t>
            </a:r>
          </a:p>
          <a:p>
            <a:pPr algn="just">
              <a:lnSpc>
                <a:spcPct val="150000"/>
              </a:lnSpc>
            </a:pPr>
            <a:r>
              <a:rPr lang="es-CR" sz="2600" dirty="0" smtClean="0"/>
              <a:t>La tarea del sistema operativo consiste en efectuar un reparto ordenado y controlado de los procesadores, memorias, y dispositivos de E/S, entre los diversos programas.</a:t>
            </a:r>
          </a:p>
        </p:txBody>
      </p:sp>
      <p:sp>
        <p:nvSpPr>
          <p:cNvPr id="7"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Sistema operativo como administrador de recursos</a:t>
            </a:r>
            <a:endParaRPr lang="es-ES_tradnl" dirty="0"/>
          </a:p>
        </p:txBody>
      </p:sp>
    </p:spTree>
    <p:extLst>
      <p:ext uri="{BB962C8B-B14F-4D97-AF65-F5344CB8AC3E}">
        <p14:creationId xmlns="" xmlns:p14="http://schemas.microsoft.com/office/powerpoint/2010/main" val="34359512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800200"/>
            <a:ext cx="8640960" cy="4941168"/>
          </a:xfrm>
        </p:spPr>
        <p:txBody>
          <a:bodyPr>
            <a:noAutofit/>
          </a:bodyPr>
          <a:lstStyle/>
          <a:p>
            <a:pPr algn="just">
              <a:lnSpc>
                <a:spcPct val="150000"/>
              </a:lnSpc>
            </a:pPr>
            <a:r>
              <a:rPr lang="es-CR" sz="2600" dirty="0" smtClean="0"/>
              <a:t>La tarea primordial del SO es mantenerse al tanto de quién está usando qué recurso, conceder solicitudes de recursos.</a:t>
            </a:r>
          </a:p>
          <a:p>
            <a:pPr lvl="1" algn="just">
              <a:lnSpc>
                <a:spcPct val="150000"/>
              </a:lnSpc>
            </a:pPr>
            <a:r>
              <a:rPr lang="es-CR" sz="2300" dirty="0" smtClean="0"/>
              <a:t>Uso y mediar entre solicitudes de diferentes programas y usuarios que estén en conflictos.</a:t>
            </a:r>
          </a:p>
          <a:p>
            <a:pPr lvl="1" algn="just">
              <a:lnSpc>
                <a:spcPct val="150000"/>
              </a:lnSpc>
            </a:pPr>
            <a:r>
              <a:rPr lang="es-CR" sz="2300" dirty="0" smtClean="0"/>
              <a:t>La administración del recurso incluye el </a:t>
            </a:r>
            <a:r>
              <a:rPr lang="es-CR" sz="2300" dirty="0" err="1" smtClean="0"/>
              <a:t>multiplexaje</a:t>
            </a:r>
            <a:r>
              <a:rPr lang="es-CR" sz="2300" dirty="0" smtClean="0"/>
              <a:t> (comportamiento) de recursos en dos formas:</a:t>
            </a:r>
          </a:p>
          <a:p>
            <a:pPr lvl="2" algn="just">
              <a:lnSpc>
                <a:spcPct val="150000"/>
              </a:lnSpc>
            </a:pPr>
            <a:r>
              <a:rPr lang="es-CR" sz="2400" b="1" dirty="0" smtClean="0">
                <a:solidFill>
                  <a:srgbClr val="C00000"/>
                </a:solidFill>
              </a:rPr>
              <a:t>En el tiempo</a:t>
            </a:r>
          </a:p>
          <a:p>
            <a:pPr lvl="2" algn="just">
              <a:lnSpc>
                <a:spcPct val="150000"/>
              </a:lnSpc>
            </a:pPr>
            <a:r>
              <a:rPr lang="es-CR" sz="2400" b="1" dirty="0" smtClean="0">
                <a:solidFill>
                  <a:srgbClr val="C00000"/>
                </a:solidFill>
              </a:rPr>
              <a:t>Y en el espacio</a:t>
            </a:r>
          </a:p>
          <a:p>
            <a:pPr algn="just">
              <a:lnSpc>
                <a:spcPct val="150000"/>
              </a:lnSpc>
            </a:pPr>
            <a:endParaRPr lang="es-CR" sz="2600" dirty="0" smtClean="0"/>
          </a:p>
          <a:p>
            <a:pPr algn="just">
              <a:lnSpc>
                <a:spcPct val="150000"/>
              </a:lnSpc>
            </a:pPr>
            <a:endParaRPr lang="es-CR" sz="2600" dirty="0" smtClean="0"/>
          </a:p>
        </p:txBody>
      </p:sp>
      <p:sp>
        <p:nvSpPr>
          <p:cNvPr id="6"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Sistema operativo como administrador de recursos</a:t>
            </a:r>
            <a:endParaRPr lang="es-ES_tradnl" dirty="0"/>
          </a:p>
        </p:txBody>
      </p:sp>
    </p:spTree>
    <p:extLst>
      <p:ext uri="{BB962C8B-B14F-4D97-AF65-F5344CB8AC3E}">
        <p14:creationId xmlns="" xmlns:p14="http://schemas.microsoft.com/office/powerpoint/2010/main" val="312847648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800200"/>
            <a:ext cx="8640960" cy="4581128"/>
          </a:xfrm>
        </p:spPr>
        <p:txBody>
          <a:bodyPr>
            <a:noAutofit/>
          </a:bodyPr>
          <a:lstStyle/>
          <a:p>
            <a:pPr algn="just">
              <a:lnSpc>
                <a:spcPct val="150000"/>
              </a:lnSpc>
            </a:pPr>
            <a:r>
              <a:rPr lang="es-CR" sz="2600" dirty="0" smtClean="0"/>
              <a:t>Cuando un recurso se </a:t>
            </a:r>
            <a:r>
              <a:rPr lang="es-CR" sz="2600" dirty="0" err="1" smtClean="0"/>
              <a:t>multiplexa</a:t>
            </a:r>
            <a:r>
              <a:rPr lang="es-CR" sz="2600" dirty="0" smtClean="0"/>
              <a:t> en el tiempo, diferentes programas o usuarios se turnan para usarlo. Primero uno de ellos usa el recurso, luego otro y así sucesivamente. </a:t>
            </a:r>
          </a:p>
          <a:p>
            <a:pPr algn="just">
              <a:lnSpc>
                <a:spcPct val="150000"/>
              </a:lnSpc>
            </a:pPr>
            <a:r>
              <a:rPr lang="es-CR" sz="2600" dirty="0" smtClean="0"/>
              <a:t>Determinar como se </a:t>
            </a:r>
            <a:r>
              <a:rPr lang="es-CR" sz="2600" dirty="0" err="1" smtClean="0"/>
              <a:t>multiplexa</a:t>
            </a:r>
            <a:r>
              <a:rPr lang="es-CR" sz="2600" dirty="0" smtClean="0"/>
              <a:t> el recurso en el tiempo, quién sigue y cuanto tiempo, es tarea del sistema operativo.</a:t>
            </a:r>
          </a:p>
          <a:p>
            <a:pPr algn="just">
              <a:lnSpc>
                <a:spcPct val="150000"/>
              </a:lnSpc>
            </a:pPr>
            <a:r>
              <a:rPr lang="es-CR" sz="2600" dirty="0" smtClean="0"/>
              <a:t>Un ejemplo de </a:t>
            </a:r>
            <a:r>
              <a:rPr lang="es-CR" sz="2600" dirty="0" err="1" smtClean="0"/>
              <a:t>multiplexaje</a:t>
            </a:r>
            <a:r>
              <a:rPr lang="es-CR" sz="2600" dirty="0" smtClean="0"/>
              <a:t> en el tiempo es una impresora compartida.</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Administrador de recursos en el tiempo</a:t>
            </a:r>
            <a:endParaRPr lang="es-ES_tradnl" dirty="0"/>
          </a:p>
        </p:txBody>
      </p:sp>
    </p:spTree>
    <p:extLst>
      <p:ext uri="{BB962C8B-B14F-4D97-AF65-F5344CB8AC3E}">
        <p14:creationId xmlns="" xmlns:p14="http://schemas.microsoft.com/office/powerpoint/2010/main" val="7364845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0" y="1772816"/>
            <a:ext cx="8820472" cy="5256584"/>
          </a:xfrm>
        </p:spPr>
        <p:txBody>
          <a:bodyPr>
            <a:noAutofit/>
          </a:bodyPr>
          <a:lstStyle/>
          <a:p>
            <a:pPr algn="just">
              <a:lnSpc>
                <a:spcPct val="150000"/>
              </a:lnSpc>
            </a:pPr>
            <a:r>
              <a:rPr lang="es-CR" sz="2400" dirty="0" smtClean="0"/>
              <a:t>El otro tipo de </a:t>
            </a:r>
            <a:r>
              <a:rPr lang="es-CR" sz="2400" dirty="0" err="1" smtClean="0"/>
              <a:t>multiplexaje</a:t>
            </a:r>
            <a:r>
              <a:rPr lang="es-CR" sz="2400" dirty="0" smtClean="0"/>
              <a:t> es en el espacio. En lugar de que los clientes se turnen, cada uno recibe una parte del recurso. </a:t>
            </a:r>
            <a:r>
              <a:rPr lang="es-CR" sz="2400" b="1" dirty="0" smtClean="0"/>
              <a:t>Ejemplo: </a:t>
            </a:r>
            <a:r>
              <a:rPr lang="es-CR" sz="2400" dirty="0" smtClean="0"/>
              <a:t>la memoria principal se divide entre varios programas en ejecución, de modo que todos puedan estar residentes  al mismo tiempo.</a:t>
            </a:r>
          </a:p>
          <a:p>
            <a:pPr algn="just">
              <a:lnSpc>
                <a:spcPct val="150000"/>
              </a:lnSpc>
            </a:pPr>
            <a:r>
              <a:rPr lang="es-CR" sz="2400" dirty="0" smtClean="0"/>
              <a:t>Otro recurso que se </a:t>
            </a:r>
            <a:r>
              <a:rPr lang="es-CR" sz="2400" dirty="0" err="1" smtClean="0"/>
              <a:t>multiplexa</a:t>
            </a:r>
            <a:r>
              <a:rPr lang="es-CR" sz="2400" dirty="0" smtClean="0"/>
              <a:t> en el espacio es el </a:t>
            </a:r>
            <a:r>
              <a:rPr lang="es-CR" sz="2400" b="1" i="1" dirty="0" smtClean="0"/>
              <a:t>disco duro</a:t>
            </a:r>
            <a:r>
              <a:rPr lang="es-CR" sz="2400" dirty="0" smtClean="0"/>
              <a:t>.  Repartir el espacio y mantenerse al tanto de quien esta usando cuales bloques de disco es una tarea de administración de recursos del sistema operativo.</a:t>
            </a:r>
          </a:p>
        </p:txBody>
      </p:sp>
      <p:sp>
        <p:nvSpPr>
          <p:cNvPr id="6"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Administrador de recursos en el espacio</a:t>
            </a:r>
            <a:endParaRPr lang="es-ES_tradnl" dirty="0"/>
          </a:p>
        </p:txBody>
      </p:sp>
    </p:spTree>
    <p:extLst>
      <p:ext uri="{BB962C8B-B14F-4D97-AF65-F5344CB8AC3E}">
        <p14:creationId xmlns="" xmlns:p14="http://schemas.microsoft.com/office/powerpoint/2010/main" val="11260399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24936" cy="3933056"/>
          </a:xfrm>
        </p:spPr>
        <p:txBody>
          <a:bodyPr>
            <a:noAutofit/>
          </a:bodyPr>
          <a:lstStyle/>
          <a:p>
            <a:pPr algn="just">
              <a:lnSpc>
                <a:spcPct val="150000"/>
              </a:lnSpc>
            </a:pPr>
            <a:r>
              <a:rPr lang="es-CR" sz="2600" dirty="0" smtClean="0"/>
              <a:t>La primera computadora digital verdadera fue diseñada por el matemático inglés Charles </a:t>
            </a:r>
            <a:r>
              <a:rPr lang="es-CR" sz="2600" dirty="0" err="1" smtClean="0"/>
              <a:t>Babbage</a:t>
            </a:r>
            <a:r>
              <a:rPr lang="es-CR" sz="2600" dirty="0" smtClean="0"/>
              <a:t> (1792-1871). “Máquina Analítica”.</a:t>
            </a:r>
          </a:p>
          <a:p>
            <a:pPr algn="just">
              <a:lnSpc>
                <a:spcPct val="150000"/>
              </a:lnSpc>
            </a:pPr>
            <a:r>
              <a:rPr lang="es-CR" sz="2600" dirty="0" smtClean="0"/>
              <a:t>Ada </a:t>
            </a:r>
            <a:r>
              <a:rPr lang="es-CR" sz="2600" dirty="0" err="1" smtClean="0"/>
              <a:t>Lovelace</a:t>
            </a:r>
            <a:r>
              <a:rPr lang="es-CR" sz="2600" dirty="0" smtClean="0"/>
              <a:t>: Fue la primera programadora del mundo (lenguaje de programación ADA® se llama así en su honor).</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1.2 Historia de los sistemas operativos</a:t>
            </a:r>
            <a:endParaRPr lang="es-ES_tradnl" dirty="0"/>
          </a:p>
        </p:txBody>
      </p:sp>
    </p:spTree>
    <p:extLst>
      <p:ext uri="{BB962C8B-B14F-4D97-AF65-F5344CB8AC3E}">
        <p14:creationId xmlns="" xmlns:p14="http://schemas.microsoft.com/office/powerpoint/2010/main" val="3788653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24936" cy="4752528"/>
          </a:xfrm>
        </p:spPr>
        <p:txBody>
          <a:bodyPr>
            <a:noAutofit/>
          </a:bodyPr>
          <a:lstStyle/>
          <a:p>
            <a:pPr algn="just">
              <a:lnSpc>
                <a:spcPct val="150000"/>
              </a:lnSpc>
            </a:pPr>
            <a:r>
              <a:rPr lang="es-CR" sz="2500" dirty="0" smtClean="0"/>
              <a:t>A mediados de la década de 1940, Howard </a:t>
            </a:r>
            <a:r>
              <a:rPr lang="es-CR" sz="2500" dirty="0" err="1" smtClean="0"/>
              <a:t>Aiken</a:t>
            </a:r>
            <a:r>
              <a:rPr lang="es-CR" sz="2500" dirty="0" smtClean="0"/>
              <a:t>, en Harvard; John von </a:t>
            </a:r>
            <a:r>
              <a:rPr lang="es-CR" sz="2500" dirty="0" err="1" smtClean="0"/>
              <a:t>Neumann</a:t>
            </a:r>
            <a:r>
              <a:rPr lang="es-CR" sz="2500" dirty="0" smtClean="0"/>
              <a:t>, en el Instituto de Estudio </a:t>
            </a:r>
            <a:r>
              <a:rPr lang="es-CR" sz="2500" dirty="0" err="1" smtClean="0"/>
              <a:t>Avanzadode</a:t>
            </a:r>
            <a:r>
              <a:rPr lang="es-CR" sz="2500" dirty="0" smtClean="0"/>
              <a:t> Princeton; J. </a:t>
            </a:r>
            <a:r>
              <a:rPr lang="es-CR" sz="2500" dirty="0" err="1" smtClean="0"/>
              <a:t>Presper</a:t>
            </a:r>
            <a:r>
              <a:rPr lang="es-CR" sz="2500" dirty="0" smtClean="0"/>
              <a:t> </a:t>
            </a:r>
            <a:r>
              <a:rPr lang="es-CR" sz="2500" dirty="0" err="1" smtClean="0"/>
              <a:t>Ecker</a:t>
            </a:r>
            <a:r>
              <a:rPr lang="es-CR" sz="2500" dirty="0" smtClean="0"/>
              <a:t> y William </a:t>
            </a:r>
            <a:r>
              <a:rPr lang="es-CR" sz="2500" dirty="0" err="1" smtClean="0"/>
              <a:t>Mauchley</a:t>
            </a:r>
            <a:r>
              <a:rPr lang="es-CR" sz="2500" dirty="0" smtClean="0"/>
              <a:t>, en la Universidad de Pensilvania y Konrad </a:t>
            </a:r>
            <a:r>
              <a:rPr lang="es-CR" sz="2500" dirty="0" err="1" smtClean="0"/>
              <a:t>Zuse</a:t>
            </a:r>
            <a:r>
              <a:rPr lang="es-CR" sz="2500" dirty="0" smtClean="0"/>
              <a:t>, en Alemania, lograron construir máquinas calculadoras.</a:t>
            </a:r>
          </a:p>
          <a:p>
            <a:pPr algn="just">
              <a:lnSpc>
                <a:spcPct val="150000"/>
              </a:lnSpc>
            </a:pPr>
            <a:r>
              <a:rPr lang="es-CR" sz="2500" dirty="0" smtClean="0"/>
              <a:t>Las primeras empleaban relevadores mecánicos pero eran muy lentas, con tiempos de ciclo medidos en segundos. Luego los relevadores fueron sustituidos por tubos de vació. </a:t>
            </a:r>
          </a:p>
        </p:txBody>
      </p:sp>
      <p:sp>
        <p:nvSpPr>
          <p:cNvPr id="4"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ES" sz="3600" dirty="0"/>
              <a:t>Historia </a:t>
            </a:r>
            <a:r>
              <a:rPr lang="es-CR" sz="3600" dirty="0"/>
              <a:t>La primera generación (1945-1955</a:t>
            </a:r>
            <a:r>
              <a:rPr lang="es-CR" sz="3600" dirty="0" smtClean="0"/>
              <a:t>) Tubos </a:t>
            </a:r>
            <a:r>
              <a:rPr lang="es-CR" sz="3600" dirty="0"/>
              <a:t>de vacío  y tableros</a:t>
            </a:r>
            <a:endParaRPr lang="es-ES_tradnl" sz="3600" dirty="0"/>
          </a:p>
        </p:txBody>
      </p:sp>
    </p:spTree>
    <p:extLst>
      <p:ext uri="{BB962C8B-B14F-4D97-AF65-F5344CB8AC3E}">
        <p14:creationId xmlns="" xmlns:p14="http://schemas.microsoft.com/office/powerpoint/2010/main" val="50090668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988840"/>
            <a:ext cx="8424936" cy="4536504"/>
          </a:xfrm>
        </p:spPr>
        <p:txBody>
          <a:bodyPr>
            <a:noAutofit/>
          </a:bodyPr>
          <a:lstStyle/>
          <a:p>
            <a:pPr algn="just">
              <a:lnSpc>
                <a:spcPct val="150000"/>
              </a:lnSpc>
            </a:pPr>
            <a:r>
              <a:rPr lang="es-CR" sz="2500" dirty="0" smtClean="0"/>
              <a:t>Estas máquinas eran enormes: ocupaban recintos enteros y tenían decenas de miles de tubos de vacío. </a:t>
            </a:r>
          </a:p>
          <a:p>
            <a:pPr algn="just"/>
            <a:r>
              <a:rPr lang="es-CR" sz="2500" dirty="0" smtClean="0"/>
              <a:t>Eran millones de veces más lentas que las computadoras actuales. </a:t>
            </a:r>
          </a:p>
          <a:p>
            <a:pPr algn="just"/>
            <a:r>
              <a:rPr lang="es-CR" sz="2500" dirty="0" smtClean="0"/>
              <a:t>Un solo grupo de personas diseñaba, construía, programaba, operado y mantenía cada máquina (no existían lenguajes de programación).</a:t>
            </a:r>
          </a:p>
          <a:p>
            <a:pPr algn="just">
              <a:lnSpc>
                <a:spcPct val="150000"/>
              </a:lnSpc>
            </a:pPr>
            <a:r>
              <a:rPr lang="es-CR" sz="2500" dirty="0" smtClean="0"/>
              <a:t>Realizaba cálculos numéricos simples como la preparación de tablas de senos, cosenos y logaritmos.</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000" dirty="0" smtClean="0"/>
              <a:t>La </a:t>
            </a:r>
            <a:r>
              <a:rPr lang="es-CR" sz="4000" dirty="0"/>
              <a:t>primera generación (1945-1955</a:t>
            </a:r>
            <a:r>
              <a:rPr lang="es-CR" sz="4000" dirty="0" smtClean="0"/>
              <a:t>) Tubos </a:t>
            </a:r>
            <a:r>
              <a:rPr lang="es-CR" sz="4000" dirty="0"/>
              <a:t>de vacío  y tableros</a:t>
            </a:r>
            <a:endParaRPr lang="es-ES_tradnl" sz="4000" dirty="0"/>
          </a:p>
        </p:txBody>
      </p:sp>
    </p:spTree>
    <p:extLst>
      <p:ext uri="{BB962C8B-B14F-4D97-AF65-F5344CB8AC3E}">
        <p14:creationId xmlns="" xmlns:p14="http://schemas.microsoft.com/office/powerpoint/2010/main" val="22319095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988840"/>
            <a:ext cx="8496944" cy="4248472"/>
          </a:xfrm>
        </p:spPr>
        <p:txBody>
          <a:bodyPr>
            <a:noAutofit/>
          </a:bodyPr>
          <a:lstStyle/>
          <a:p>
            <a:pPr algn="just">
              <a:spcBef>
                <a:spcPts val="0"/>
              </a:spcBef>
            </a:pPr>
            <a:r>
              <a:rPr lang="es-CR" sz="3600" dirty="0" smtClean="0"/>
              <a:t>Un sistema de cómputo moderno consta de:</a:t>
            </a:r>
          </a:p>
          <a:p>
            <a:pPr lvl="1" algn="just">
              <a:spcBef>
                <a:spcPts val="0"/>
              </a:spcBef>
            </a:pPr>
            <a:r>
              <a:rPr lang="es-CR" sz="3600" dirty="0" smtClean="0"/>
              <a:t> Uno o más procesadores, </a:t>
            </a:r>
          </a:p>
          <a:p>
            <a:pPr lvl="1" algn="just">
              <a:spcBef>
                <a:spcPts val="0"/>
              </a:spcBef>
            </a:pPr>
            <a:r>
              <a:rPr lang="es-CR" sz="3600" dirty="0" smtClean="0"/>
              <a:t> Una memoria principal, </a:t>
            </a:r>
          </a:p>
          <a:p>
            <a:pPr lvl="1" algn="just">
              <a:spcBef>
                <a:spcPts val="0"/>
              </a:spcBef>
            </a:pPr>
            <a:r>
              <a:rPr lang="es-CR" sz="3600" dirty="0" smtClean="0"/>
              <a:t> Periféricos</a:t>
            </a:r>
          </a:p>
          <a:p>
            <a:pPr lvl="2" algn="just">
              <a:spcBef>
                <a:spcPts val="0"/>
              </a:spcBef>
            </a:pPr>
            <a:r>
              <a:rPr lang="es-CR" sz="3200" dirty="0" smtClean="0"/>
              <a:t>Discos, impresoras, un teclado, una pantalla, otros dispositivos de entrada/salida. </a:t>
            </a:r>
          </a:p>
          <a:p>
            <a:pPr lvl="1" algn="just">
              <a:spcBef>
                <a:spcPts val="0"/>
              </a:spcBef>
            </a:pPr>
            <a:r>
              <a:rPr lang="es-CR" sz="3500" dirty="0" smtClean="0"/>
              <a:t> Interfaces de red</a:t>
            </a:r>
          </a:p>
          <a:p>
            <a:pPr algn="just">
              <a:lnSpc>
                <a:spcPct val="150000"/>
              </a:lnSpc>
            </a:pPr>
            <a:endParaRPr lang="es-CR" sz="40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Introducción a los sistemas operativos</a:t>
            </a:r>
            <a:endParaRPr lang="es-ES_tradnl" dirty="0"/>
          </a:p>
        </p:txBody>
      </p:sp>
    </p:spTree>
    <p:extLst>
      <p:ext uri="{BB962C8B-B14F-4D97-AF65-F5344CB8AC3E}">
        <p14:creationId xmlns="" xmlns:p14="http://schemas.microsoft.com/office/powerpoint/2010/main" val="14772265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016224"/>
            <a:ext cx="8424936" cy="3933056"/>
          </a:xfrm>
        </p:spPr>
        <p:txBody>
          <a:bodyPr>
            <a:noAutofit/>
          </a:bodyPr>
          <a:lstStyle/>
          <a:p>
            <a:pPr algn="just">
              <a:lnSpc>
                <a:spcPct val="150000"/>
              </a:lnSpc>
            </a:pPr>
            <a:r>
              <a:rPr lang="es-CR" sz="2600" dirty="0" smtClean="0"/>
              <a:t>Las computadoras se volvieron bastante fiables como para fabricarse y venderse a clientes  comerciales.</a:t>
            </a:r>
          </a:p>
          <a:p>
            <a:pPr algn="just">
              <a:lnSpc>
                <a:spcPct val="150000"/>
              </a:lnSpc>
            </a:pPr>
            <a:r>
              <a:rPr lang="es-CR" sz="2600" dirty="0" smtClean="0"/>
              <a:t>Estas máquinas llamadas mainframes o </a:t>
            </a:r>
            <a:r>
              <a:rPr lang="es-CR" sz="2600" dirty="0" err="1" smtClean="0"/>
              <a:t>macrocomputadoras</a:t>
            </a:r>
            <a:r>
              <a:rPr lang="es-CR" sz="2600" dirty="0" smtClean="0"/>
              <a:t> se alojaban en salas de cómputo  especiales y las manejaban grupos de operadores profesionales.</a:t>
            </a:r>
          </a:p>
        </p:txBody>
      </p:sp>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000" dirty="0" smtClean="0"/>
              <a:t>Segunda </a:t>
            </a:r>
            <a:r>
              <a:rPr lang="es-CR" sz="4000" dirty="0"/>
              <a:t>Generación (1955-1965)</a:t>
            </a:r>
            <a:br>
              <a:rPr lang="es-CR" sz="4000" dirty="0"/>
            </a:br>
            <a:r>
              <a:rPr lang="es-CR" sz="4000" dirty="0"/>
              <a:t>Transistores y Sistemas  por lotes</a:t>
            </a:r>
            <a:endParaRPr lang="es-ES_tradnl" sz="4000" dirty="0"/>
          </a:p>
        </p:txBody>
      </p:sp>
    </p:spTree>
    <p:extLst>
      <p:ext uri="{BB962C8B-B14F-4D97-AF65-F5344CB8AC3E}">
        <p14:creationId xmlns="" xmlns:p14="http://schemas.microsoft.com/office/powerpoint/2010/main" val="67678462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39552" y="2420888"/>
            <a:ext cx="8177411" cy="3808413"/>
          </a:xfrm>
          <a:prstGeom prst="rect">
            <a:avLst/>
          </a:prstGeom>
          <a:noFill/>
          <a:ln w="9525">
            <a:noFill/>
            <a:miter lim="800000"/>
            <a:headEnd/>
            <a:tailEnd/>
          </a:ln>
        </p:spPr>
      </p:pic>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000" dirty="0" smtClean="0"/>
              <a:t>Segunda </a:t>
            </a:r>
            <a:r>
              <a:rPr lang="es-CR" sz="4000" dirty="0"/>
              <a:t>Generación (1955-1965)</a:t>
            </a:r>
            <a:br>
              <a:rPr lang="es-CR" sz="4000" dirty="0"/>
            </a:br>
            <a:r>
              <a:rPr lang="es-CR" sz="4000" dirty="0"/>
              <a:t>Transistores y Sistemas  por lotes</a:t>
            </a:r>
            <a:endParaRPr lang="es-ES_tradnl" sz="4000" dirty="0"/>
          </a:p>
        </p:txBody>
      </p:sp>
    </p:spTree>
    <p:extLst>
      <p:ext uri="{BB962C8B-B14F-4D97-AF65-F5344CB8AC3E}">
        <p14:creationId xmlns="" xmlns:p14="http://schemas.microsoft.com/office/powerpoint/2010/main" val="35952497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988840"/>
            <a:ext cx="8424936" cy="4608512"/>
          </a:xfrm>
        </p:spPr>
        <p:txBody>
          <a:bodyPr>
            <a:noAutofit/>
          </a:bodyPr>
          <a:lstStyle/>
          <a:p>
            <a:pPr algn="just"/>
            <a:r>
              <a:rPr lang="es-CR" sz="2500" dirty="0" smtClean="0"/>
              <a:t>Los grandes ordenadores de la segunda generación se utilizaron para realizar cálculos científicos y de ingeniería. Esos cálculos fueron programados principalmente en FORTRAN (Fortran Monitor </a:t>
            </a:r>
            <a:r>
              <a:rPr lang="es-CR" sz="2500" dirty="0" err="1" smtClean="0"/>
              <a:t>System</a:t>
            </a:r>
            <a:r>
              <a:rPr lang="es-CR" sz="2500" dirty="0" smtClean="0"/>
              <a:t>)  y en lenguaje ensamblador . </a:t>
            </a:r>
          </a:p>
          <a:p>
            <a:pPr algn="just"/>
            <a:endParaRPr lang="es-CR" sz="2600" dirty="0" smtClean="0"/>
          </a:p>
          <a:p>
            <a:pPr algn="just"/>
            <a:endParaRPr lang="es-CR" sz="2600" dirty="0" smtClean="0"/>
          </a:p>
          <a:p>
            <a:pPr algn="just"/>
            <a:endParaRPr lang="es-CR" sz="2600" dirty="0" smtClean="0"/>
          </a:p>
          <a:p>
            <a:pPr algn="just"/>
            <a:endParaRPr lang="es-CR" sz="2600" dirty="0" smtClean="0"/>
          </a:p>
          <a:p>
            <a:pPr algn="just">
              <a:buNone/>
            </a:pPr>
            <a:endParaRPr lang="es-CR" sz="2600" dirty="0" smtClean="0"/>
          </a:p>
          <a:p>
            <a:pPr algn="just"/>
            <a:r>
              <a:rPr lang="es-CR" sz="1400" b="1" dirty="0" smtClean="0"/>
              <a:t>Figura 1-3. Estructura de un trabajo típico en el sistema operativo FMS.</a:t>
            </a:r>
            <a:endParaRPr lang="es-CR" sz="1400" dirty="0" smtClean="0"/>
          </a:p>
        </p:txBody>
      </p:sp>
      <p:pic>
        <p:nvPicPr>
          <p:cNvPr id="2050" name="Picture 2"/>
          <p:cNvPicPr>
            <a:picLocks noChangeAspect="1" noChangeArrowheads="1"/>
          </p:cNvPicPr>
          <p:nvPr/>
        </p:nvPicPr>
        <p:blipFill>
          <a:blip r:embed="rId2" cstate="print"/>
          <a:srcRect/>
          <a:stretch>
            <a:fillRect/>
          </a:stretch>
        </p:blipFill>
        <p:spPr bwMode="auto">
          <a:xfrm>
            <a:off x="2699791" y="3717032"/>
            <a:ext cx="4042495" cy="2448272"/>
          </a:xfrm>
          <a:prstGeom prst="rect">
            <a:avLst/>
          </a:prstGeom>
          <a:noFill/>
          <a:ln w="9525">
            <a:noFill/>
            <a:miter lim="800000"/>
            <a:headEnd/>
            <a:tailEnd/>
          </a:ln>
        </p:spPr>
      </p:pic>
      <p:sp>
        <p:nvSpPr>
          <p:cNvPr id="6"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000" dirty="0" smtClean="0"/>
              <a:t>Segunda </a:t>
            </a:r>
            <a:r>
              <a:rPr lang="es-CR" sz="4000" dirty="0"/>
              <a:t>Generación (1955-1965)</a:t>
            </a:r>
            <a:br>
              <a:rPr lang="es-CR" sz="4000" dirty="0"/>
            </a:br>
            <a:r>
              <a:rPr lang="es-CR" sz="4000" dirty="0"/>
              <a:t>Transistores y Sistemas  por lotes</a:t>
            </a:r>
            <a:endParaRPr lang="es-ES_tradnl" sz="4000" dirty="0"/>
          </a:p>
        </p:txBody>
      </p:sp>
    </p:spTree>
    <p:extLst>
      <p:ext uri="{BB962C8B-B14F-4D97-AF65-F5344CB8AC3E}">
        <p14:creationId xmlns="" xmlns:p14="http://schemas.microsoft.com/office/powerpoint/2010/main" val="39124049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988840"/>
            <a:ext cx="8424936" cy="3699792"/>
          </a:xfrm>
        </p:spPr>
        <p:txBody>
          <a:bodyPr>
            <a:noAutofit/>
          </a:bodyPr>
          <a:lstStyle/>
          <a:p>
            <a:pPr algn="just"/>
            <a:r>
              <a:rPr lang="es-CR" sz="2600" dirty="0" smtClean="0"/>
              <a:t>IBM, introduce el </a:t>
            </a:r>
            <a:r>
              <a:rPr lang="es-CR" sz="2600" dirty="0" err="1" smtClean="0"/>
              <a:t>System</a:t>
            </a:r>
            <a:r>
              <a:rPr lang="es-CR" sz="2600" dirty="0" smtClean="0"/>
              <a:t>/360.</a:t>
            </a:r>
          </a:p>
          <a:p>
            <a:pPr algn="just">
              <a:buNone/>
            </a:pPr>
            <a:endParaRPr lang="es-CR" sz="1400" dirty="0" smtClean="0"/>
          </a:p>
          <a:p>
            <a:pPr algn="just"/>
            <a:r>
              <a:rPr lang="es-CR" sz="2600" dirty="0" smtClean="0"/>
              <a:t>El 360 era una serie de máquinas compatibles a nivel de software que iban desde ordenadores del tamaño del 1401, hasta otras más potentes como la 7094. </a:t>
            </a:r>
          </a:p>
          <a:p>
            <a:pPr algn="just">
              <a:buNone/>
            </a:pPr>
            <a:endParaRPr lang="es-CR" sz="1400" dirty="0" smtClean="0"/>
          </a:p>
          <a:p>
            <a:pPr algn="just"/>
            <a:r>
              <a:rPr lang="es-CR" sz="2400" dirty="0" smtClean="0"/>
              <a:t>En los años siguientes, IBM sacó al mercado sucesores compatibles con la línea 360, fabricados con tecnología más moderna: las series 370, 4300, 3080 y 3090.</a:t>
            </a:r>
          </a:p>
        </p:txBody>
      </p:sp>
      <p:sp>
        <p:nvSpPr>
          <p:cNvPr id="4" name="Rectangle 2"/>
          <p:cNvSpPr txBox="1">
            <a:spLocks noChangeArrowheads="1"/>
          </p:cNvSpPr>
          <p:nvPr/>
        </p:nvSpPr>
        <p:spPr>
          <a:xfrm>
            <a:off x="899592" y="476672"/>
            <a:ext cx="7704856"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3600" dirty="0" smtClean="0"/>
              <a:t>Tercera </a:t>
            </a:r>
            <a:r>
              <a:rPr lang="es-CR" sz="3600" dirty="0"/>
              <a:t>Generación (1965-1980): </a:t>
            </a:r>
            <a:br>
              <a:rPr lang="es-CR" sz="3600" dirty="0"/>
            </a:br>
            <a:r>
              <a:rPr lang="es-CR" sz="3600" dirty="0"/>
              <a:t>Circuitos Integrados y Multiprogramación</a:t>
            </a:r>
            <a:endParaRPr lang="es-ES_tradnl" sz="3600" dirty="0"/>
          </a:p>
        </p:txBody>
      </p:sp>
    </p:spTree>
    <p:extLst>
      <p:ext uri="{BB962C8B-B14F-4D97-AF65-F5344CB8AC3E}">
        <p14:creationId xmlns="" xmlns:p14="http://schemas.microsoft.com/office/powerpoint/2010/main" val="3107790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424936" cy="3600400"/>
          </a:xfrm>
        </p:spPr>
        <p:txBody>
          <a:bodyPr>
            <a:noAutofit/>
          </a:bodyPr>
          <a:lstStyle/>
          <a:p>
            <a:pPr algn="just"/>
            <a:endParaRPr lang="es-CR" sz="1400" dirty="0" smtClean="0"/>
          </a:p>
          <a:p>
            <a:r>
              <a:rPr lang="es-CR" sz="2800" dirty="0" smtClean="0"/>
              <a:t>El 360 se diseñó de para que realizara computación tanto científica (numérica), como comercial. </a:t>
            </a:r>
          </a:p>
          <a:p>
            <a:pPr>
              <a:buNone/>
            </a:pPr>
            <a:endParaRPr lang="es-CR" sz="1400" dirty="0" smtClean="0"/>
          </a:p>
          <a:p>
            <a:r>
              <a:rPr lang="es-CR" sz="2800" dirty="0" smtClean="0"/>
              <a:t>Utilizó circuitos integrados (a pequeña escala).</a:t>
            </a:r>
          </a:p>
          <a:p>
            <a:endParaRPr lang="es-CR" sz="1400" dirty="0" smtClean="0"/>
          </a:p>
          <a:p>
            <a:r>
              <a:rPr lang="es-CR" sz="2800" dirty="0" smtClean="0"/>
              <a:t>Notable ventaja en precio y potencia.</a:t>
            </a:r>
          </a:p>
        </p:txBody>
      </p:sp>
      <p:sp>
        <p:nvSpPr>
          <p:cNvPr id="5"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400" dirty="0" smtClean="0"/>
              <a:t>Características </a:t>
            </a:r>
            <a:r>
              <a:rPr lang="es-CR" sz="4400" dirty="0"/>
              <a:t>de la línea </a:t>
            </a:r>
            <a:r>
              <a:rPr lang="es-CR" sz="4400" dirty="0" smtClean="0"/>
              <a:t>360</a:t>
            </a:r>
            <a:endParaRPr lang="es-ES_tradnl" sz="4400" dirty="0"/>
          </a:p>
        </p:txBody>
      </p:sp>
    </p:spTree>
    <p:extLst>
      <p:ext uri="{BB962C8B-B14F-4D97-AF65-F5344CB8AC3E}">
        <p14:creationId xmlns="" xmlns:p14="http://schemas.microsoft.com/office/powerpoint/2010/main" val="402852519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916832"/>
            <a:ext cx="8568952" cy="4680520"/>
          </a:xfrm>
        </p:spPr>
        <p:txBody>
          <a:bodyPr>
            <a:noAutofit/>
          </a:bodyPr>
          <a:lstStyle/>
          <a:p>
            <a:pPr algn="just"/>
            <a:r>
              <a:rPr lang="es-CR" sz="2600" dirty="0" smtClean="0"/>
              <a:t>Se inicia el desarrollo de los circuitos integrados a gran escala (LSI; </a:t>
            </a:r>
            <a:r>
              <a:rPr lang="es-CR" sz="2600" dirty="0" err="1" smtClean="0"/>
              <a:t>Large</a:t>
            </a:r>
            <a:r>
              <a:rPr lang="es-CR" sz="2600" dirty="0" smtClean="0"/>
              <a:t> </a:t>
            </a:r>
            <a:r>
              <a:rPr lang="es-CR" sz="2600" dirty="0" err="1" smtClean="0"/>
              <a:t>Scale</a:t>
            </a:r>
            <a:r>
              <a:rPr lang="es-CR" sz="2600" dirty="0" smtClean="0"/>
              <a:t> </a:t>
            </a:r>
            <a:r>
              <a:rPr lang="es-CR" sz="2600" dirty="0" err="1" smtClean="0"/>
              <a:t>Integration</a:t>
            </a:r>
            <a:r>
              <a:rPr lang="es-CR" sz="2600" dirty="0" smtClean="0"/>
              <a:t>), es decir chips que contienen miles de transistores en un centímetro cuadrado de silicio.</a:t>
            </a:r>
          </a:p>
          <a:p>
            <a:pPr algn="just"/>
            <a:r>
              <a:rPr lang="es-CR" sz="2600" dirty="0" smtClean="0"/>
              <a:t>Surge la era del ordenador personal  </a:t>
            </a:r>
            <a:r>
              <a:rPr lang="es-CR" sz="2600" b="1" dirty="0" smtClean="0"/>
              <a:t>(microcomputadoras). </a:t>
            </a:r>
          </a:p>
          <a:p>
            <a:pPr algn="just"/>
            <a:r>
              <a:rPr lang="es-CR" sz="2600" dirty="0" smtClean="0"/>
              <a:t>En 1974, Intel presentó el 8080, la primera CPU de ocho bits de propósito general. Primer microordenador con disco (</a:t>
            </a:r>
            <a:r>
              <a:rPr lang="es-CR" sz="2800" dirty="0" smtClean="0"/>
              <a:t>unidad de disco flexible de ocho pulgadas).</a:t>
            </a:r>
            <a:endParaRPr lang="es-CR" sz="2600" dirty="0" smtClean="0"/>
          </a:p>
          <a:p>
            <a:pPr algn="just"/>
            <a:r>
              <a:rPr lang="es-CR" sz="2600" dirty="0" err="1" smtClean="0"/>
              <a:t>Kildall</a:t>
            </a:r>
            <a:r>
              <a:rPr lang="es-CR" sz="2600" dirty="0" smtClean="0"/>
              <a:t> escribió un sistema operativo basado en disco llamado </a:t>
            </a:r>
            <a:r>
              <a:rPr lang="es-CR" sz="2600" b="1" dirty="0" smtClean="0"/>
              <a:t>CP/M (Control </a:t>
            </a:r>
            <a:r>
              <a:rPr lang="es-CR" sz="2600" b="1" dirty="0" err="1" smtClean="0"/>
              <a:t>Program</a:t>
            </a:r>
            <a:r>
              <a:rPr lang="es-CR" sz="2600" b="1" dirty="0" smtClean="0"/>
              <a:t> </a:t>
            </a:r>
            <a:r>
              <a:rPr lang="es-CR" sz="2600" b="1" dirty="0" err="1" smtClean="0"/>
              <a:t>for</a:t>
            </a:r>
            <a:r>
              <a:rPr lang="es-CR" sz="2600" b="1" dirty="0" smtClean="0"/>
              <a:t> </a:t>
            </a:r>
            <a:r>
              <a:rPr lang="es-CR" sz="2600" b="1" dirty="0" err="1" smtClean="0"/>
              <a:t>Microcomputers</a:t>
            </a:r>
            <a:r>
              <a:rPr lang="es-CR" sz="2600" b="1" dirty="0" smtClean="0"/>
              <a:t>).</a:t>
            </a:r>
            <a:endParaRPr lang="es-CR" sz="2600" dirty="0" smtClean="0"/>
          </a:p>
          <a:p>
            <a:endParaRPr lang="es-CR" sz="2800" dirty="0" smtClean="0"/>
          </a:p>
          <a:p>
            <a:endParaRPr lang="es-CR" sz="2800" dirty="0" smtClean="0"/>
          </a:p>
          <a:p>
            <a:endParaRPr lang="es-CR" sz="2600" dirty="0" smtClean="0"/>
          </a:p>
          <a:p>
            <a:pPr marL="514350" indent="-514350" algn="just">
              <a:buAutoNum type="alphaUcPeriod"/>
            </a:pPr>
            <a:endParaRPr lang="es-CR" sz="2600" dirty="0" smtClean="0"/>
          </a:p>
        </p:txBody>
      </p:sp>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3600" dirty="0" smtClean="0"/>
              <a:t>La </a:t>
            </a:r>
            <a:r>
              <a:rPr lang="es-CR" sz="3600" dirty="0"/>
              <a:t>Cuarta Generación (de 1980 hasta el presente</a:t>
            </a:r>
            <a:r>
              <a:rPr lang="es-CR" sz="3600" dirty="0" smtClean="0"/>
              <a:t>):  </a:t>
            </a:r>
            <a:r>
              <a:rPr lang="es-CR" sz="3600" dirty="0"/>
              <a:t>Ordenadores Personales</a:t>
            </a:r>
            <a:endParaRPr lang="es-ES_tradnl" sz="3600" dirty="0"/>
          </a:p>
        </p:txBody>
      </p:sp>
    </p:spTree>
    <p:extLst>
      <p:ext uri="{BB962C8B-B14F-4D97-AF65-F5344CB8AC3E}">
        <p14:creationId xmlns="" xmlns:p14="http://schemas.microsoft.com/office/powerpoint/2010/main" val="30818410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916832"/>
            <a:ext cx="8568952" cy="4680520"/>
          </a:xfrm>
        </p:spPr>
        <p:txBody>
          <a:bodyPr>
            <a:noAutofit/>
          </a:bodyPr>
          <a:lstStyle/>
          <a:p>
            <a:pPr algn="just"/>
            <a:r>
              <a:rPr lang="es-CR" sz="2600" dirty="0" smtClean="0"/>
              <a:t>En 1980, IBM diseñó el PC y buscó software que se ejecutara en él. (Bill Gates: intérprete de BASIC).</a:t>
            </a:r>
          </a:p>
          <a:p>
            <a:pPr algn="just"/>
            <a:endParaRPr lang="es-CR" sz="700" dirty="0" smtClean="0"/>
          </a:p>
          <a:p>
            <a:pPr algn="just"/>
            <a:r>
              <a:rPr lang="es-CR" sz="2600" dirty="0" smtClean="0"/>
              <a:t>Luego Gates ofreció a IBM un paquete DOS/BASIC (</a:t>
            </a:r>
            <a:r>
              <a:rPr lang="es-CR" sz="2600" i="1" dirty="0" smtClean="0"/>
              <a:t>Microsoft Disk </a:t>
            </a:r>
            <a:r>
              <a:rPr lang="es-CR" sz="2600" i="1" dirty="0" err="1" smtClean="0"/>
              <a:t>Operating</a:t>
            </a:r>
            <a:r>
              <a:rPr lang="es-CR" sz="2600" i="1" dirty="0" smtClean="0"/>
              <a:t> </a:t>
            </a:r>
            <a:r>
              <a:rPr lang="es-CR" sz="2600" i="1" dirty="0" err="1" smtClean="0"/>
              <a:t>System</a:t>
            </a:r>
            <a:r>
              <a:rPr lang="es-CR" sz="2600" i="1" dirty="0" smtClean="0"/>
              <a:t>) </a:t>
            </a:r>
            <a:r>
              <a:rPr lang="es-CR" sz="2600" dirty="0" smtClean="0"/>
              <a:t>y pronto dominó el mercado del IBM PC.</a:t>
            </a:r>
          </a:p>
          <a:p>
            <a:pPr algn="just"/>
            <a:r>
              <a:rPr lang="es-CR" sz="2800" dirty="0" smtClean="0"/>
              <a:t>El 1983 la PC/AT de IBM salió a la venta con la CPU 80286 de Intel.</a:t>
            </a:r>
          </a:p>
          <a:p>
            <a:pPr algn="just"/>
            <a:r>
              <a:rPr lang="es-CR" sz="2800" dirty="0" smtClean="0"/>
              <a:t>Versiones posteriores: MS-DOS en el 80386 y el 80486. </a:t>
            </a:r>
          </a:p>
          <a:p>
            <a:pPr algn="just"/>
            <a:r>
              <a:rPr lang="es-CR" sz="2800" dirty="0" smtClean="0"/>
              <a:t>Surgen funciones más avanzadas, procedentes de UNIX. (XENIX).</a:t>
            </a:r>
            <a:endParaRPr lang="es-CR" sz="2600" dirty="0" smtClean="0"/>
          </a:p>
          <a:p>
            <a:pPr algn="just"/>
            <a:endParaRPr lang="es-CR" sz="2600" dirty="0" smtClean="0"/>
          </a:p>
          <a:p>
            <a:endParaRPr lang="es-CR" sz="2800" dirty="0" smtClean="0"/>
          </a:p>
          <a:p>
            <a:endParaRPr lang="es-CR" sz="2800" dirty="0" smtClean="0"/>
          </a:p>
          <a:p>
            <a:endParaRPr lang="es-CR" sz="2600" dirty="0" smtClean="0"/>
          </a:p>
          <a:p>
            <a:pPr marL="514350" indent="-514350" algn="just">
              <a:buAutoNum type="alphaUcPeriod"/>
            </a:pPr>
            <a:endParaRPr lang="es-CR" sz="2600" dirty="0" smtClean="0"/>
          </a:p>
        </p:txBody>
      </p:sp>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3600" dirty="0" smtClean="0"/>
              <a:t>La </a:t>
            </a:r>
            <a:r>
              <a:rPr lang="es-CR" sz="3600" dirty="0"/>
              <a:t>Cuarta Generación (de 1980 hasta el presente</a:t>
            </a:r>
            <a:r>
              <a:rPr lang="es-CR" sz="3600" dirty="0" smtClean="0"/>
              <a:t>): Ordenadores </a:t>
            </a:r>
            <a:r>
              <a:rPr lang="es-CR" sz="3600" dirty="0"/>
              <a:t>Personales</a:t>
            </a:r>
            <a:endParaRPr lang="es-ES_tradnl" sz="3600" dirty="0"/>
          </a:p>
        </p:txBody>
      </p:sp>
    </p:spTree>
    <p:extLst>
      <p:ext uri="{BB962C8B-B14F-4D97-AF65-F5344CB8AC3E}">
        <p14:creationId xmlns="" xmlns:p14="http://schemas.microsoft.com/office/powerpoint/2010/main" val="72569843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060848"/>
            <a:ext cx="8568952" cy="4320480"/>
          </a:xfrm>
        </p:spPr>
        <p:txBody>
          <a:bodyPr>
            <a:noAutofit/>
          </a:bodyPr>
          <a:lstStyle/>
          <a:p>
            <a:pPr algn="just"/>
            <a:r>
              <a:rPr lang="es-CR" sz="2600" dirty="0" smtClean="0"/>
              <a:t>Años sesenta: </a:t>
            </a:r>
            <a:r>
              <a:rPr lang="es-CR" sz="2600" dirty="0" err="1" smtClean="0"/>
              <a:t>Engelbart</a:t>
            </a:r>
            <a:r>
              <a:rPr lang="es-CR" sz="2600" dirty="0" smtClean="0"/>
              <a:t> invento la </a:t>
            </a:r>
            <a:r>
              <a:rPr lang="es-CR" sz="2600" b="1" dirty="0" smtClean="0"/>
              <a:t>GUI (</a:t>
            </a:r>
            <a:r>
              <a:rPr lang="es-CR" sz="2600" b="1" i="1" dirty="0" err="1" smtClean="0"/>
              <a:t>Graphical</a:t>
            </a:r>
            <a:r>
              <a:rPr lang="es-CR" sz="2600" b="1" i="1" dirty="0" smtClean="0"/>
              <a:t> </a:t>
            </a:r>
            <a:r>
              <a:rPr lang="es-CR" sz="2600" b="1" i="1" dirty="0" err="1" smtClean="0"/>
              <a:t>User</a:t>
            </a:r>
            <a:r>
              <a:rPr lang="es-CR" sz="2600" b="1" i="1" dirty="0" smtClean="0"/>
              <a:t> Interface; Interfaz Gráfica de Usuario</a:t>
            </a:r>
            <a:r>
              <a:rPr lang="es-CR" sz="2600" dirty="0" smtClean="0"/>
              <a:t>), provista de ventanas, iconos, menús y ratón.</a:t>
            </a:r>
          </a:p>
          <a:p>
            <a:pPr algn="just"/>
            <a:endParaRPr lang="es-CR" sz="1400" dirty="0" smtClean="0"/>
          </a:p>
          <a:p>
            <a:pPr algn="just"/>
            <a:r>
              <a:rPr lang="es-CR" sz="2600" dirty="0" smtClean="0"/>
              <a:t>La compañía produjo un sistema basado en una GUI al que llamó Windows, y que originalmente se ejecutaba por encima de MS-DOS.</a:t>
            </a:r>
          </a:p>
          <a:p>
            <a:pPr algn="just"/>
            <a:endParaRPr lang="es-CR" sz="1400" dirty="0" smtClean="0"/>
          </a:p>
          <a:p>
            <a:pPr algn="just"/>
            <a:r>
              <a:rPr lang="es-CR" sz="2800" dirty="0" smtClean="0"/>
              <a:t>De 1985 a 1995, Windows no fue más que un entorno gráfico por encima de MS-DOS.</a:t>
            </a:r>
          </a:p>
          <a:p>
            <a:pPr>
              <a:buNone/>
            </a:pPr>
            <a:endParaRPr lang="es-CR" sz="2800" dirty="0" smtClean="0"/>
          </a:p>
          <a:p>
            <a:endParaRPr lang="es-CR" sz="2600" dirty="0" smtClean="0"/>
          </a:p>
          <a:p>
            <a:pPr marL="514350" indent="-514350" algn="just">
              <a:buAutoNum type="alphaUcPeriod"/>
            </a:pPr>
            <a:endParaRPr lang="es-CR" sz="2600" dirty="0" smtClean="0"/>
          </a:p>
        </p:txBody>
      </p:sp>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3600" dirty="0" smtClean="0"/>
              <a:t>La </a:t>
            </a:r>
            <a:r>
              <a:rPr lang="es-CR" sz="3600" dirty="0"/>
              <a:t>Cuarta Generación (de 1980 hasta el presente</a:t>
            </a:r>
            <a:r>
              <a:rPr lang="es-CR" sz="3600" dirty="0" smtClean="0"/>
              <a:t>):  </a:t>
            </a:r>
            <a:r>
              <a:rPr lang="es-CR" sz="3600" dirty="0"/>
              <a:t>Ordenadores Personales</a:t>
            </a:r>
            <a:endParaRPr lang="es-ES_tradnl" sz="3600" dirty="0"/>
          </a:p>
        </p:txBody>
      </p:sp>
    </p:spTree>
    <p:extLst>
      <p:ext uri="{BB962C8B-B14F-4D97-AF65-F5344CB8AC3E}">
        <p14:creationId xmlns="" xmlns:p14="http://schemas.microsoft.com/office/powerpoint/2010/main" val="4138616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060848"/>
            <a:ext cx="8568952" cy="4320480"/>
          </a:xfrm>
        </p:spPr>
        <p:txBody>
          <a:bodyPr>
            <a:noAutofit/>
          </a:bodyPr>
          <a:lstStyle/>
          <a:p>
            <a:pPr algn="just"/>
            <a:r>
              <a:rPr lang="es-CR" sz="2600" dirty="0" smtClean="0"/>
              <a:t>En 1995 salió a la circulación, Windows 95.</a:t>
            </a:r>
          </a:p>
          <a:p>
            <a:pPr algn="just">
              <a:buNone/>
            </a:pPr>
            <a:endParaRPr lang="es-CR" sz="700" dirty="0" smtClean="0"/>
          </a:p>
          <a:p>
            <a:pPr algn="just"/>
            <a:r>
              <a:rPr lang="es-CR" sz="2600" dirty="0" smtClean="0"/>
              <a:t>En 1998 salió, Windows 98. </a:t>
            </a:r>
          </a:p>
          <a:p>
            <a:pPr algn="just">
              <a:buNone/>
            </a:pPr>
            <a:endParaRPr lang="es-CR" sz="700" dirty="0" smtClean="0"/>
          </a:p>
          <a:p>
            <a:pPr algn="just"/>
            <a:r>
              <a:rPr lang="es-CR" sz="2600" dirty="0" smtClean="0"/>
              <a:t>Tanto Windows 95 como Windows 98 (contienen lenguaje ensamblador Intel de 16 bits).</a:t>
            </a:r>
          </a:p>
          <a:p>
            <a:pPr algn="just">
              <a:buNone/>
            </a:pPr>
            <a:endParaRPr lang="es-CR" sz="700" dirty="0" smtClean="0"/>
          </a:p>
          <a:p>
            <a:pPr algn="just"/>
            <a:r>
              <a:rPr lang="es-CR" sz="2600" dirty="0" smtClean="0"/>
              <a:t>Otras versiones: Windows NT, Windows 2000 (1999, con la intención de que fuera el sucesor tanto de Windows 98 como de Windows NT 4.0.) y </a:t>
            </a:r>
            <a:r>
              <a:rPr lang="en-US" sz="2600" dirty="0" smtClean="0"/>
              <a:t>Windows Me (Millennium edition).</a:t>
            </a:r>
            <a:endParaRPr lang="es-CR" sz="2600" dirty="0" smtClean="0"/>
          </a:p>
        </p:txBody>
      </p:sp>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3600" dirty="0" smtClean="0"/>
              <a:t>La </a:t>
            </a:r>
            <a:r>
              <a:rPr lang="es-CR" sz="3600" dirty="0"/>
              <a:t>Cuarta Generación (de 1980 hasta el presente</a:t>
            </a:r>
            <a:r>
              <a:rPr lang="es-CR" sz="3600" dirty="0" smtClean="0"/>
              <a:t>):  </a:t>
            </a:r>
            <a:r>
              <a:rPr lang="es-CR" sz="3600" dirty="0"/>
              <a:t>Ordenadores Personales</a:t>
            </a:r>
            <a:endParaRPr lang="es-ES_tradnl" sz="3600" dirty="0"/>
          </a:p>
        </p:txBody>
      </p:sp>
    </p:spTree>
    <p:extLst>
      <p:ext uri="{BB962C8B-B14F-4D97-AF65-F5344CB8AC3E}">
        <p14:creationId xmlns="" xmlns:p14="http://schemas.microsoft.com/office/powerpoint/2010/main" val="270570912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23528" y="1844824"/>
            <a:ext cx="8028384" cy="3471271"/>
          </a:xfrm>
          <a:prstGeom prst="rect">
            <a:avLst/>
          </a:prstGeom>
          <a:noFill/>
          <a:ln w="9525">
            <a:noFill/>
            <a:miter lim="800000"/>
            <a:headEnd/>
            <a:tailEnd/>
          </a:ln>
        </p:spPr>
      </p:pic>
      <p:sp>
        <p:nvSpPr>
          <p:cNvPr id="6" name="5 CuadroTexto"/>
          <p:cNvSpPr txBox="1"/>
          <p:nvPr/>
        </p:nvSpPr>
        <p:spPr>
          <a:xfrm>
            <a:off x="899592" y="5589240"/>
            <a:ext cx="7416824" cy="369332"/>
          </a:xfrm>
          <a:prstGeom prst="rect">
            <a:avLst/>
          </a:prstGeom>
          <a:noFill/>
        </p:spPr>
        <p:txBody>
          <a:bodyPr wrap="square" rtlCol="0">
            <a:spAutoFit/>
          </a:bodyPr>
          <a:lstStyle/>
          <a:p>
            <a:r>
              <a:rPr lang="es-CR" b="1" dirty="0" smtClean="0"/>
              <a:t>Figura 1-5. </a:t>
            </a:r>
            <a:r>
              <a:rPr lang="es-CR" b="1" i="1" dirty="0" smtClean="0"/>
              <a:t>Algunos de los componentes de un ordenador personal sencillo.</a:t>
            </a:r>
          </a:p>
        </p:txBody>
      </p:sp>
      <p:sp>
        <p:nvSpPr>
          <p:cNvPr id="5" name="Rectangle 2"/>
          <p:cNvSpPr txBox="1">
            <a:spLocks noChangeArrowheads="1"/>
          </p:cNvSpPr>
          <p:nvPr/>
        </p:nvSpPr>
        <p:spPr>
          <a:xfrm>
            <a:off x="899592" y="260648"/>
            <a:ext cx="7488832" cy="1269112"/>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MX" sz="4000" dirty="0" smtClean="0"/>
              <a:t>1.3 Revisión de aspectos de hardware</a:t>
            </a:r>
            <a:endParaRPr lang="es-ES_tradnl" sz="4000" dirty="0"/>
          </a:p>
        </p:txBody>
      </p:sp>
    </p:spTree>
    <p:extLst>
      <p:ext uri="{BB962C8B-B14F-4D97-AF65-F5344CB8AC3E}">
        <p14:creationId xmlns="" xmlns:p14="http://schemas.microsoft.com/office/powerpoint/2010/main" val="28898976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916832"/>
            <a:ext cx="8229600" cy="4525963"/>
          </a:xfrm>
        </p:spPr>
        <p:txBody>
          <a:bodyPr>
            <a:noAutofit/>
          </a:bodyPr>
          <a:lstStyle/>
          <a:p>
            <a:pPr algn="just">
              <a:spcBef>
                <a:spcPts val="0"/>
              </a:spcBef>
            </a:pPr>
            <a:r>
              <a:rPr lang="es-CR" sz="3600" dirty="0" smtClean="0"/>
              <a:t>Las computadoras vienen equipadas con una capa de software llamada sistema operativo, cuya labor es:</a:t>
            </a:r>
          </a:p>
          <a:p>
            <a:pPr lvl="1" algn="just">
              <a:spcBef>
                <a:spcPts val="0"/>
              </a:spcBef>
            </a:pPr>
            <a:r>
              <a:rPr lang="es-CR" sz="3300" dirty="0" smtClean="0"/>
              <a:t> administrar todos esos dispositivos y</a:t>
            </a:r>
          </a:p>
          <a:p>
            <a:pPr lvl="1" algn="just">
              <a:spcBef>
                <a:spcPts val="0"/>
              </a:spcBef>
            </a:pPr>
            <a:r>
              <a:rPr lang="es-CR" sz="3300" dirty="0" smtClean="0"/>
              <a:t> proporcionar a los programas de usuario una interfaz más sencilla para comunicarse con el hardware.</a:t>
            </a:r>
          </a:p>
          <a:p>
            <a:pPr algn="just">
              <a:lnSpc>
                <a:spcPct val="150000"/>
              </a:lnSpc>
            </a:pPr>
            <a:endParaRPr lang="es-CR" sz="40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Introducción a los sistemas operativos</a:t>
            </a:r>
            <a:endParaRPr lang="es-ES_tradnl" dirty="0"/>
          </a:p>
        </p:txBody>
      </p:sp>
    </p:spTree>
    <p:extLst>
      <p:ext uri="{BB962C8B-B14F-4D97-AF65-F5344CB8AC3E}">
        <p14:creationId xmlns="" xmlns:p14="http://schemas.microsoft.com/office/powerpoint/2010/main" val="318855785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67544" y="1750164"/>
            <a:ext cx="8280920" cy="3139321"/>
          </a:xfrm>
          <a:prstGeom prst="rect">
            <a:avLst/>
          </a:prstGeom>
          <a:noFill/>
        </p:spPr>
        <p:txBody>
          <a:bodyPr wrap="square" rtlCol="0">
            <a:spAutoFit/>
          </a:bodyPr>
          <a:lstStyle/>
          <a:p>
            <a:pPr algn="just">
              <a:buFont typeface="Arial" pitchFamily="34" charset="0"/>
              <a:buChar char="•"/>
            </a:pPr>
            <a:r>
              <a:rPr lang="es-CR" sz="2600" b="1" dirty="0" smtClean="0">
                <a:solidFill>
                  <a:srgbClr val="A82000"/>
                </a:solidFill>
              </a:rPr>
              <a:t> 1.3.1 PROCESADORES: </a:t>
            </a:r>
            <a:r>
              <a:rPr lang="es-CR" sz="2600" dirty="0" smtClean="0"/>
              <a:t>toma, decodifica y ejecuta las  instrucciones.</a:t>
            </a:r>
          </a:p>
          <a:p>
            <a:pPr algn="just">
              <a:buFont typeface="Arial" pitchFamily="34" charset="0"/>
              <a:buChar char="•"/>
            </a:pPr>
            <a:endParaRPr lang="es-CR" sz="1400" dirty="0" smtClean="0"/>
          </a:p>
          <a:p>
            <a:pPr algn="just"/>
            <a:r>
              <a:rPr lang="es-CR" sz="2600" b="1" dirty="0" smtClean="0">
                <a:solidFill>
                  <a:srgbClr val="A82000"/>
                </a:solidFill>
              </a:rPr>
              <a:t>1.3.2 Memoria: </a:t>
            </a:r>
            <a:r>
              <a:rPr lang="es-CR" sz="2600" dirty="0" smtClean="0"/>
              <a:t>segundo componente importante de cualquier ordenador. </a:t>
            </a:r>
            <a:r>
              <a:rPr lang="es-CR" sz="2600" b="1" dirty="0" smtClean="0"/>
              <a:t>RAM (</a:t>
            </a:r>
            <a:r>
              <a:rPr lang="es-CR" sz="2600" b="1" i="1" dirty="0" err="1" smtClean="0"/>
              <a:t>Random</a:t>
            </a:r>
            <a:r>
              <a:rPr lang="es-CR" sz="2600" b="1" i="1" dirty="0" smtClean="0"/>
              <a:t> Access </a:t>
            </a:r>
            <a:r>
              <a:rPr lang="es-CR" sz="2600" b="1" i="1" dirty="0" err="1" smtClean="0"/>
              <a:t>Memory</a:t>
            </a:r>
            <a:r>
              <a:rPr lang="es-CR" sz="2600" b="1" i="1" dirty="0" smtClean="0"/>
              <a:t>; </a:t>
            </a:r>
          </a:p>
          <a:p>
            <a:pPr algn="just"/>
            <a:r>
              <a:rPr lang="es-CR" sz="2600" dirty="0" smtClean="0"/>
              <a:t>memoria de acceso aleatorio).</a:t>
            </a:r>
          </a:p>
          <a:p>
            <a:pPr algn="just"/>
            <a:endParaRPr lang="es-CR" sz="2800" b="1" dirty="0" smtClean="0">
              <a:solidFill>
                <a:srgbClr val="A82000"/>
              </a:solidFill>
            </a:endParaRPr>
          </a:p>
          <a:p>
            <a:pPr algn="just"/>
            <a:endParaRPr lang="es-CR" sz="2600" b="1" dirty="0" smtClean="0">
              <a:solidFill>
                <a:srgbClr val="A82000"/>
              </a:solidFill>
            </a:endParaRPr>
          </a:p>
        </p:txBody>
      </p:sp>
      <p:grpSp>
        <p:nvGrpSpPr>
          <p:cNvPr id="17" name="16 Grupo"/>
          <p:cNvGrpSpPr/>
          <p:nvPr/>
        </p:nvGrpSpPr>
        <p:grpSpPr>
          <a:xfrm>
            <a:off x="395536" y="4176861"/>
            <a:ext cx="8290917" cy="2276475"/>
            <a:chOff x="179512" y="4365104"/>
            <a:chExt cx="8290917" cy="2276475"/>
          </a:xfrm>
        </p:grpSpPr>
        <p:grpSp>
          <p:nvGrpSpPr>
            <p:cNvPr id="14" name="13 Grupo"/>
            <p:cNvGrpSpPr/>
            <p:nvPr/>
          </p:nvGrpSpPr>
          <p:grpSpPr>
            <a:xfrm>
              <a:off x="1763688" y="4365104"/>
              <a:ext cx="6706741" cy="2276475"/>
              <a:chOff x="1187624" y="4293096"/>
              <a:chExt cx="6706741" cy="2276475"/>
            </a:xfrm>
          </p:grpSpPr>
          <p:pic>
            <p:nvPicPr>
              <p:cNvPr id="2050" name="Picture 2"/>
              <p:cNvPicPr>
                <a:picLocks noChangeAspect="1" noChangeArrowheads="1"/>
              </p:cNvPicPr>
              <p:nvPr/>
            </p:nvPicPr>
            <p:blipFill>
              <a:blip r:embed="rId2" cstate="print"/>
              <a:srcRect/>
              <a:stretch>
                <a:fillRect/>
              </a:stretch>
            </p:blipFill>
            <p:spPr bwMode="auto">
              <a:xfrm>
                <a:off x="1331640" y="4293096"/>
                <a:ext cx="6562725" cy="2276475"/>
              </a:xfrm>
              <a:prstGeom prst="rect">
                <a:avLst/>
              </a:prstGeom>
              <a:noFill/>
              <a:ln w="9525">
                <a:noFill/>
                <a:miter lim="800000"/>
                <a:headEnd/>
                <a:tailEnd/>
              </a:ln>
            </p:spPr>
          </p:pic>
          <p:sp>
            <p:nvSpPr>
              <p:cNvPr id="7" name="6 CuadroTexto"/>
              <p:cNvSpPr txBox="1"/>
              <p:nvPr/>
            </p:nvSpPr>
            <p:spPr>
              <a:xfrm>
                <a:off x="1187624" y="4417367"/>
                <a:ext cx="2160240" cy="307777"/>
              </a:xfrm>
              <a:prstGeom prst="rect">
                <a:avLst/>
              </a:prstGeom>
              <a:noFill/>
            </p:spPr>
            <p:txBody>
              <a:bodyPr wrap="square" rtlCol="0">
                <a:spAutoFit/>
              </a:bodyPr>
              <a:lstStyle/>
              <a:p>
                <a:pPr algn="ctr"/>
                <a:r>
                  <a:rPr lang="es-CR" sz="1400" b="1" dirty="0" smtClean="0">
                    <a:solidFill>
                      <a:srgbClr val="A82000"/>
                    </a:solidFill>
                  </a:rPr>
                  <a:t>Tiempo de acceso típico</a:t>
                </a:r>
                <a:endParaRPr lang="es-CR" sz="1400" b="1" dirty="0">
                  <a:solidFill>
                    <a:srgbClr val="A82000"/>
                  </a:solidFill>
                </a:endParaRPr>
              </a:p>
            </p:txBody>
          </p:sp>
          <p:sp>
            <p:nvSpPr>
              <p:cNvPr id="8" name="7 CuadroTexto"/>
              <p:cNvSpPr txBox="1"/>
              <p:nvPr/>
            </p:nvSpPr>
            <p:spPr>
              <a:xfrm>
                <a:off x="6084168" y="4417367"/>
                <a:ext cx="1728192" cy="307777"/>
              </a:xfrm>
              <a:prstGeom prst="rect">
                <a:avLst/>
              </a:prstGeom>
              <a:noFill/>
            </p:spPr>
            <p:txBody>
              <a:bodyPr wrap="square" rtlCol="0">
                <a:spAutoFit/>
              </a:bodyPr>
              <a:lstStyle/>
              <a:p>
                <a:pPr algn="ctr"/>
                <a:r>
                  <a:rPr lang="es-CR" sz="1400" b="1" dirty="0" smtClean="0">
                    <a:solidFill>
                      <a:srgbClr val="A82000"/>
                    </a:solidFill>
                  </a:rPr>
                  <a:t>Capacidad típica</a:t>
                </a:r>
              </a:p>
            </p:txBody>
          </p:sp>
          <p:sp>
            <p:nvSpPr>
              <p:cNvPr id="9" name="8 CuadroTexto"/>
              <p:cNvSpPr txBox="1"/>
              <p:nvPr/>
            </p:nvSpPr>
            <p:spPr>
              <a:xfrm>
                <a:off x="3491880" y="4869160"/>
                <a:ext cx="1728192" cy="307777"/>
              </a:xfrm>
              <a:prstGeom prst="rect">
                <a:avLst/>
              </a:prstGeom>
              <a:noFill/>
            </p:spPr>
            <p:txBody>
              <a:bodyPr wrap="square" rtlCol="0">
                <a:spAutoFit/>
              </a:bodyPr>
              <a:lstStyle/>
              <a:p>
                <a:pPr algn="ctr"/>
                <a:r>
                  <a:rPr lang="es-CR" sz="1400" b="1" dirty="0" smtClean="0"/>
                  <a:t>Registros </a:t>
                </a:r>
                <a:endParaRPr lang="es-CR" sz="1400" b="1" dirty="0"/>
              </a:p>
            </p:txBody>
          </p:sp>
          <p:sp>
            <p:nvSpPr>
              <p:cNvPr id="10" name="9 CuadroTexto"/>
              <p:cNvSpPr txBox="1"/>
              <p:nvPr/>
            </p:nvSpPr>
            <p:spPr>
              <a:xfrm>
                <a:off x="3491880" y="5209455"/>
                <a:ext cx="1728192" cy="307777"/>
              </a:xfrm>
              <a:prstGeom prst="rect">
                <a:avLst/>
              </a:prstGeom>
              <a:noFill/>
            </p:spPr>
            <p:txBody>
              <a:bodyPr wrap="square" rtlCol="0">
                <a:spAutoFit/>
              </a:bodyPr>
              <a:lstStyle/>
              <a:p>
                <a:pPr algn="ctr"/>
                <a:r>
                  <a:rPr lang="es-CR" sz="1400" b="1" dirty="0" smtClean="0"/>
                  <a:t>Caché </a:t>
                </a:r>
                <a:endParaRPr lang="es-CR" sz="1400" b="1" dirty="0"/>
              </a:p>
            </p:txBody>
          </p:sp>
          <p:sp>
            <p:nvSpPr>
              <p:cNvPr id="11" name="10 CuadroTexto"/>
              <p:cNvSpPr txBox="1"/>
              <p:nvPr/>
            </p:nvSpPr>
            <p:spPr>
              <a:xfrm>
                <a:off x="3491880" y="5517232"/>
                <a:ext cx="1728192" cy="307777"/>
              </a:xfrm>
              <a:prstGeom prst="rect">
                <a:avLst/>
              </a:prstGeom>
              <a:noFill/>
            </p:spPr>
            <p:txBody>
              <a:bodyPr wrap="square" rtlCol="0">
                <a:spAutoFit/>
              </a:bodyPr>
              <a:lstStyle/>
              <a:p>
                <a:pPr algn="ctr"/>
                <a:r>
                  <a:rPr lang="es-CR" sz="1400" b="1" dirty="0" smtClean="0"/>
                  <a:t>Memoria principal </a:t>
                </a:r>
                <a:endParaRPr lang="es-CR" sz="1400" b="1" dirty="0"/>
              </a:p>
            </p:txBody>
          </p:sp>
          <p:sp>
            <p:nvSpPr>
              <p:cNvPr id="12" name="11 CuadroTexto"/>
              <p:cNvSpPr txBox="1"/>
              <p:nvPr/>
            </p:nvSpPr>
            <p:spPr>
              <a:xfrm>
                <a:off x="3491880" y="5857527"/>
                <a:ext cx="1728192" cy="307777"/>
              </a:xfrm>
              <a:prstGeom prst="rect">
                <a:avLst/>
              </a:prstGeom>
              <a:noFill/>
            </p:spPr>
            <p:txBody>
              <a:bodyPr wrap="square" rtlCol="0">
                <a:spAutoFit/>
              </a:bodyPr>
              <a:lstStyle/>
              <a:p>
                <a:pPr algn="ctr"/>
                <a:r>
                  <a:rPr lang="es-CR" sz="1400" b="1" dirty="0" smtClean="0"/>
                  <a:t>Disco magnético </a:t>
                </a:r>
                <a:endParaRPr lang="es-CR" sz="1400" b="1" dirty="0"/>
              </a:p>
            </p:txBody>
          </p:sp>
          <p:sp>
            <p:nvSpPr>
              <p:cNvPr id="13" name="12 CuadroTexto"/>
              <p:cNvSpPr txBox="1"/>
              <p:nvPr/>
            </p:nvSpPr>
            <p:spPr>
              <a:xfrm>
                <a:off x="3491880" y="6217567"/>
                <a:ext cx="1728192" cy="307777"/>
              </a:xfrm>
              <a:prstGeom prst="rect">
                <a:avLst/>
              </a:prstGeom>
              <a:noFill/>
            </p:spPr>
            <p:txBody>
              <a:bodyPr wrap="square" rtlCol="0">
                <a:spAutoFit/>
              </a:bodyPr>
              <a:lstStyle/>
              <a:p>
                <a:pPr algn="ctr"/>
                <a:r>
                  <a:rPr lang="es-CR" sz="1400" b="1" dirty="0" smtClean="0"/>
                  <a:t>Cinta magnética </a:t>
                </a:r>
                <a:endParaRPr lang="es-CR" sz="1400" b="1" dirty="0"/>
              </a:p>
            </p:txBody>
          </p:sp>
        </p:grpSp>
        <p:sp>
          <p:nvSpPr>
            <p:cNvPr id="15" name="14 Medio marco"/>
            <p:cNvSpPr/>
            <p:nvPr/>
          </p:nvSpPr>
          <p:spPr>
            <a:xfrm rot="18933400">
              <a:off x="1454141" y="5147675"/>
              <a:ext cx="980456" cy="956127"/>
            </a:xfrm>
            <a:prstGeom prst="halfFrame">
              <a:avLst>
                <a:gd name="adj1" fmla="val 9442"/>
                <a:gd name="adj2" fmla="val 771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R">
                <a:solidFill>
                  <a:schemeClr val="tx1"/>
                </a:solidFill>
              </a:endParaRPr>
            </a:p>
          </p:txBody>
        </p:sp>
        <p:sp>
          <p:nvSpPr>
            <p:cNvPr id="16" name="15 CuadroTexto"/>
            <p:cNvSpPr txBox="1"/>
            <p:nvPr/>
          </p:nvSpPr>
          <p:spPr>
            <a:xfrm>
              <a:off x="179512" y="5157192"/>
              <a:ext cx="1224136" cy="923330"/>
            </a:xfrm>
            <a:prstGeom prst="rect">
              <a:avLst/>
            </a:prstGeom>
            <a:noFill/>
          </p:spPr>
          <p:txBody>
            <a:bodyPr wrap="square" rtlCol="0">
              <a:spAutoFit/>
            </a:bodyPr>
            <a:lstStyle/>
            <a:p>
              <a:r>
                <a:rPr lang="es-CR" b="1" dirty="0" smtClean="0">
                  <a:solidFill>
                    <a:srgbClr val="A82000"/>
                  </a:solidFill>
                </a:rPr>
                <a:t>Jerarquía  </a:t>
              </a:r>
            </a:p>
            <a:p>
              <a:r>
                <a:rPr lang="es-CR" b="1" dirty="0" smtClean="0">
                  <a:solidFill>
                    <a:srgbClr val="A82000"/>
                  </a:solidFill>
                </a:rPr>
                <a:t>usual de memoria.</a:t>
              </a:r>
            </a:p>
          </p:txBody>
        </p:sp>
      </p:grpSp>
      <p:sp>
        <p:nvSpPr>
          <p:cNvPr id="18"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396530415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611560"/>
            <a:ext cx="8568952" cy="5201816"/>
          </a:xfrm>
        </p:spPr>
        <p:txBody>
          <a:bodyPr>
            <a:noAutofit/>
          </a:bodyPr>
          <a:lstStyle/>
          <a:p>
            <a:pPr algn="just"/>
            <a:r>
              <a:rPr lang="es-CR" sz="2600" dirty="0" smtClean="0"/>
              <a:t>La memoria no volátil no pierde su contenido cuando se corta el suministro de electricidad. </a:t>
            </a:r>
          </a:p>
          <a:p>
            <a:pPr algn="just"/>
            <a:r>
              <a:rPr lang="es-CR" sz="2600" b="1" dirty="0" smtClean="0">
                <a:solidFill>
                  <a:srgbClr val="A82000"/>
                </a:solidFill>
              </a:rPr>
              <a:t>La ROM </a:t>
            </a:r>
            <a:r>
              <a:rPr lang="es-CR" sz="2600" dirty="0" smtClean="0"/>
              <a:t>(</a:t>
            </a:r>
            <a:r>
              <a:rPr lang="es-CR" sz="2600" dirty="0" err="1" smtClean="0"/>
              <a:t>Read</a:t>
            </a:r>
            <a:r>
              <a:rPr lang="es-CR" sz="2600" dirty="0" smtClean="0"/>
              <a:t> </a:t>
            </a:r>
            <a:r>
              <a:rPr lang="es-CR" sz="2600" dirty="0" err="1" smtClean="0"/>
              <a:t>Only</a:t>
            </a:r>
            <a:r>
              <a:rPr lang="es-CR" sz="2600" dirty="0" smtClean="0"/>
              <a:t> </a:t>
            </a:r>
            <a:r>
              <a:rPr lang="es-CR" sz="2600" dirty="0" err="1" smtClean="0"/>
              <a:t>Memory</a:t>
            </a:r>
            <a:r>
              <a:rPr lang="es-CR" sz="2600" dirty="0" smtClean="0"/>
              <a:t>; memoria de sólo lectura) se programa en la fábrica y no puede modificarse posteriormente. </a:t>
            </a:r>
          </a:p>
          <a:p>
            <a:pPr algn="just"/>
            <a:r>
              <a:rPr lang="es-CR" sz="2600" b="1" dirty="0" smtClean="0">
                <a:solidFill>
                  <a:srgbClr val="A82000"/>
                </a:solidFill>
              </a:rPr>
              <a:t>La ROM </a:t>
            </a:r>
            <a:r>
              <a:rPr lang="es-CR" sz="2600" dirty="0" smtClean="0"/>
              <a:t>es rápida y económica. En algunos ordenadores el programa de arranque del ordenador está almacenado en ROM.</a:t>
            </a:r>
          </a:p>
          <a:p>
            <a:pPr algn="just"/>
            <a:r>
              <a:rPr lang="es-CR" sz="2600" dirty="0" smtClean="0"/>
              <a:t>La </a:t>
            </a:r>
            <a:r>
              <a:rPr lang="es-CR" sz="2600" b="1" dirty="0" smtClean="0">
                <a:solidFill>
                  <a:srgbClr val="A82000"/>
                </a:solidFill>
              </a:rPr>
              <a:t>EEPROM</a:t>
            </a:r>
            <a:r>
              <a:rPr lang="es-CR" sz="2600" b="1" dirty="0" smtClean="0"/>
              <a:t> (</a:t>
            </a:r>
            <a:r>
              <a:rPr lang="es-CR" sz="2600" b="1" i="1" dirty="0" err="1" smtClean="0"/>
              <a:t>Electrically</a:t>
            </a:r>
            <a:r>
              <a:rPr lang="es-CR" sz="2600" b="1" i="1" dirty="0" smtClean="0"/>
              <a:t> </a:t>
            </a:r>
            <a:r>
              <a:rPr lang="es-CR" sz="2600" b="1" i="1" dirty="0" err="1" smtClean="0"/>
              <a:t>Erasable</a:t>
            </a:r>
            <a:r>
              <a:rPr lang="es-CR" sz="2600" b="1" i="1" dirty="0" smtClean="0"/>
              <a:t> Programable ROM; ROM </a:t>
            </a:r>
            <a:r>
              <a:rPr lang="es-CR" sz="2600" b="1" i="1" dirty="0" err="1" smtClean="0"/>
              <a:t>borrable</a:t>
            </a:r>
            <a:r>
              <a:rPr lang="es-CR" sz="2600" b="1" i="1" dirty="0" smtClean="0"/>
              <a:t> y programable </a:t>
            </a:r>
            <a:r>
              <a:rPr lang="es-CR" sz="2600" dirty="0" smtClean="0"/>
              <a:t>eléctricamente) y la </a:t>
            </a:r>
            <a:r>
              <a:rPr lang="es-CR" sz="2600" b="1" dirty="0" smtClean="0">
                <a:solidFill>
                  <a:srgbClr val="A82000"/>
                </a:solidFill>
              </a:rPr>
              <a:t>flash RAM no son volátiles</a:t>
            </a:r>
            <a:r>
              <a:rPr lang="es-CR" sz="2600" dirty="0" smtClean="0"/>
              <a:t>, pero su contenido puede borrarse y volver a escribirse.</a:t>
            </a:r>
          </a:p>
        </p:txBody>
      </p:sp>
      <p:sp>
        <p:nvSpPr>
          <p:cNvPr id="5"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5780514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67544" y="1700808"/>
            <a:ext cx="8280920" cy="892552"/>
          </a:xfrm>
          <a:prstGeom prst="rect">
            <a:avLst/>
          </a:prstGeom>
          <a:noFill/>
        </p:spPr>
        <p:txBody>
          <a:bodyPr wrap="square" rtlCol="0">
            <a:spAutoFit/>
          </a:bodyPr>
          <a:lstStyle/>
          <a:p>
            <a:pPr algn="just"/>
            <a:r>
              <a:rPr lang="es-CR" sz="2600" b="1" dirty="0" smtClean="0">
                <a:solidFill>
                  <a:srgbClr val="A82000"/>
                </a:solidFill>
              </a:rPr>
              <a:t>1.3.3 Disco Duro (disco magnético):</a:t>
            </a:r>
            <a:endParaRPr lang="es-CR" sz="2800" b="1" dirty="0" smtClean="0">
              <a:solidFill>
                <a:srgbClr val="A82000"/>
              </a:solidFill>
            </a:endParaRPr>
          </a:p>
          <a:p>
            <a:pPr algn="just"/>
            <a:endParaRPr lang="es-CR" sz="2600" b="1" dirty="0" smtClean="0">
              <a:solidFill>
                <a:srgbClr val="A82000"/>
              </a:solidFill>
            </a:endParaRPr>
          </a:p>
        </p:txBody>
      </p:sp>
      <p:pic>
        <p:nvPicPr>
          <p:cNvPr id="3074" name="Picture 2"/>
          <p:cNvPicPr>
            <a:picLocks noChangeAspect="1" noChangeArrowheads="1"/>
          </p:cNvPicPr>
          <p:nvPr/>
        </p:nvPicPr>
        <p:blipFill>
          <a:blip r:embed="rId2" cstate="print"/>
          <a:srcRect/>
          <a:stretch>
            <a:fillRect/>
          </a:stretch>
        </p:blipFill>
        <p:spPr bwMode="auto">
          <a:xfrm>
            <a:off x="1331640" y="2276872"/>
            <a:ext cx="6448425" cy="4029075"/>
          </a:xfrm>
          <a:prstGeom prst="rect">
            <a:avLst/>
          </a:prstGeom>
          <a:noFill/>
          <a:ln w="9525">
            <a:noFill/>
            <a:miter lim="800000"/>
            <a:headEnd/>
            <a:tailEnd/>
          </a:ln>
        </p:spPr>
      </p:pic>
      <p:sp>
        <p:nvSpPr>
          <p:cNvPr id="7"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35183582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467544" y="1700808"/>
            <a:ext cx="8280920" cy="2092881"/>
          </a:xfrm>
          <a:prstGeom prst="rect">
            <a:avLst/>
          </a:prstGeom>
          <a:noFill/>
        </p:spPr>
        <p:txBody>
          <a:bodyPr wrap="square" rtlCol="0">
            <a:spAutoFit/>
          </a:bodyPr>
          <a:lstStyle/>
          <a:p>
            <a:pPr algn="just"/>
            <a:r>
              <a:rPr lang="es-CR" sz="2600" b="1" dirty="0" smtClean="0">
                <a:solidFill>
                  <a:srgbClr val="A82000"/>
                </a:solidFill>
              </a:rPr>
              <a:t>1.3.4 Cintas:</a:t>
            </a:r>
          </a:p>
          <a:p>
            <a:pPr algn="just"/>
            <a:r>
              <a:rPr lang="es-CR" sz="2600" b="1" dirty="0" smtClean="0"/>
              <a:t>Se utiliza con frecuencia como respaldo para el almacenamiento en disco y para contener conjuntos de datos muy extensos</a:t>
            </a:r>
            <a:endParaRPr lang="es-CR" sz="2800" b="1" dirty="0" smtClean="0"/>
          </a:p>
          <a:p>
            <a:pPr algn="just"/>
            <a:endParaRPr lang="es-CR" sz="2600" b="1" dirty="0" smtClean="0">
              <a:solidFill>
                <a:srgbClr val="A82000"/>
              </a:solidFill>
            </a:endParaRPr>
          </a:p>
        </p:txBody>
      </p:sp>
      <p:sp>
        <p:nvSpPr>
          <p:cNvPr id="7"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35183582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2348880"/>
            <a:ext cx="8568952" cy="4104456"/>
          </a:xfrm>
        </p:spPr>
        <p:txBody>
          <a:bodyPr>
            <a:noAutofit/>
          </a:bodyPr>
          <a:lstStyle/>
          <a:p>
            <a:pPr algn="just"/>
            <a:r>
              <a:rPr lang="es-CR" sz="2600" dirty="0" smtClean="0"/>
              <a:t>Los dispositivos de E/S interactúan intensamente con el sistema operativo.</a:t>
            </a:r>
          </a:p>
          <a:p>
            <a:pPr algn="just"/>
            <a:r>
              <a:rPr lang="es-CR" sz="2600" dirty="0" smtClean="0"/>
              <a:t>Los dispositivos de E/S constan generalmente de dos partes: </a:t>
            </a:r>
          </a:p>
          <a:p>
            <a:pPr lvl="1" algn="just"/>
            <a:r>
              <a:rPr lang="es-CR" sz="2600" b="1" dirty="0" smtClean="0">
                <a:solidFill>
                  <a:srgbClr val="A82000"/>
                </a:solidFill>
              </a:rPr>
              <a:t>un controlador de dispositivo </a:t>
            </a:r>
          </a:p>
          <a:p>
            <a:pPr lvl="1" algn="just"/>
            <a:r>
              <a:rPr lang="es-CR" sz="2600" b="1" dirty="0" smtClean="0">
                <a:solidFill>
                  <a:srgbClr val="A82000"/>
                </a:solidFill>
              </a:rPr>
              <a:t>y el dispositivo en sí. </a:t>
            </a:r>
          </a:p>
        </p:txBody>
      </p:sp>
      <p:sp>
        <p:nvSpPr>
          <p:cNvPr id="4" name="3 CuadroTexto"/>
          <p:cNvSpPr txBox="1"/>
          <p:nvPr/>
        </p:nvSpPr>
        <p:spPr>
          <a:xfrm>
            <a:off x="467544" y="1772816"/>
            <a:ext cx="7272808" cy="492443"/>
          </a:xfrm>
          <a:prstGeom prst="rect">
            <a:avLst/>
          </a:prstGeom>
          <a:noFill/>
        </p:spPr>
        <p:txBody>
          <a:bodyPr wrap="square" rtlCol="0">
            <a:spAutoFit/>
          </a:bodyPr>
          <a:lstStyle/>
          <a:p>
            <a:pPr algn="just"/>
            <a:r>
              <a:rPr lang="es-CR" sz="2600" b="1" dirty="0" smtClean="0">
                <a:solidFill>
                  <a:srgbClr val="A82000"/>
                </a:solidFill>
              </a:rPr>
              <a:t>1.3.5 Dispositivos de E/S</a:t>
            </a:r>
          </a:p>
        </p:txBody>
      </p:sp>
      <p:sp>
        <p:nvSpPr>
          <p:cNvPr id="6"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41693488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988840"/>
            <a:ext cx="8064896" cy="1944216"/>
          </a:xfrm>
        </p:spPr>
        <p:txBody>
          <a:bodyPr>
            <a:noAutofit/>
          </a:bodyPr>
          <a:lstStyle/>
          <a:p>
            <a:pPr lvl="1" algn="just">
              <a:buNone/>
            </a:pPr>
            <a:r>
              <a:rPr lang="es-CR" sz="2600" dirty="0" smtClean="0"/>
              <a:t>E</a:t>
            </a:r>
            <a:r>
              <a:rPr lang="es-CR" sz="2600" b="1" dirty="0" smtClean="0"/>
              <a:t>s un chip o un conjunto de chips montados en </a:t>
            </a:r>
            <a:r>
              <a:rPr lang="es-CR" sz="2600" dirty="0" smtClean="0"/>
              <a:t>una </a:t>
            </a:r>
          </a:p>
          <a:p>
            <a:pPr lvl="1" algn="just">
              <a:buNone/>
            </a:pPr>
            <a:r>
              <a:rPr lang="es-CR" sz="2600" dirty="0" smtClean="0"/>
              <a:t>tarjeta insertable (denominada </a:t>
            </a:r>
            <a:r>
              <a:rPr lang="es-CR" sz="2600" b="1" dirty="0" smtClean="0"/>
              <a:t>tarjeta controladora) </a:t>
            </a:r>
          </a:p>
          <a:p>
            <a:pPr lvl="1" algn="just">
              <a:buNone/>
            </a:pPr>
            <a:r>
              <a:rPr lang="es-CR" sz="2600" b="1" dirty="0" smtClean="0"/>
              <a:t>que controla físicamente el </a:t>
            </a:r>
            <a:r>
              <a:rPr lang="es-CR" sz="2600" dirty="0" smtClean="0"/>
              <a:t>dispositivo. Ejemplo: leer </a:t>
            </a:r>
          </a:p>
          <a:p>
            <a:pPr lvl="1" algn="just">
              <a:buNone/>
            </a:pPr>
            <a:r>
              <a:rPr lang="es-CR" sz="2600" dirty="0" smtClean="0"/>
              <a:t>datos del dispositivo, y los ejecuta.</a:t>
            </a:r>
          </a:p>
        </p:txBody>
      </p:sp>
      <p:sp>
        <p:nvSpPr>
          <p:cNvPr id="4" name="3 CuadroTexto"/>
          <p:cNvSpPr txBox="1"/>
          <p:nvPr/>
        </p:nvSpPr>
        <p:spPr>
          <a:xfrm>
            <a:off x="323528" y="1700808"/>
            <a:ext cx="7272808" cy="492443"/>
          </a:xfrm>
          <a:prstGeom prst="rect">
            <a:avLst/>
          </a:prstGeom>
          <a:noFill/>
        </p:spPr>
        <p:txBody>
          <a:bodyPr wrap="square" rtlCol="0">
            <a:spAutoFit/>
          </a:bodyPr>
          <a:lstStyle/>
          <a:p>
            <a:pPr lvl="1" algn="just"/>
            <a:r>
              <a:rPr lang="es-CR" sz="2600" b="1" dirty="0" smtClean="0">
                <a:solidFill>
                  <a:srgbClr val="A82000"/>
                </a:solidFill>
              </a:rPr>
              <a:t>Un controlador de dispositivo </a:t>
            </a:r>
          </a:p>
        </p:txBody>
      </p:sp>
      <p:sp>
        <p:nvSpPr>
          <p:cNvPr id="5" name="4 CuadroTexto"/>
          <p:cNvSpPr txBox="1"/>
          <p:nvPr/>
        </p:nvSpPr>
        <p:spPr>
          <a:xfrm>
            <a:off x="755576" y="4221089"/>
            <a:ext cx="7632848" cy="2492990"/>
          </a:xfrm>
          <a:prstGeom prst="rect">
            <a:avLst/>
          </a:prstGeom>
          <a:noFill/>
        </p:spPr>
        <p:txBody>
          <a:bodyPr wrap="square" rtlCol="0">
            <a:spAutoFit/>
          </a:bodyPr>
          <a:lstStyle/>
          <a:p>
            <a:pPr algn="just"/>
            <a:r>
              <a:rPr lang="es-CR" sz="2600" dirty="0" smtClean="0"/>
              <a:t>Los dispositivos tienen interfaces relativamente simples, debido a que no hacen cosas complicadas y para poder estandarizarse (controlador o driver del dispositivo).</a:t>
            </a:r>
          </a:p>
          <a:p>
            <a:pPr algn="just"/>
            <a:r>
              <a:rPr lang="es-CR" sz="2600" dirty="0" smtClean="0"/>
              <a:t>Cada de controlador es distinto, y se necesita diferente software para controlar cada uno.</a:t>
            </a:r>
          </a:p>
        </p:txBody>
      </p:sp>
      <p:sp>
        <p:nvSpPr>
          <p:cNvPr id="6" name="5 CuadroTexto"/>
          <p:cNvSpPr txBox="1"/>
          <p:nvPr/>
        </p:nvSpPr>
        <p:spPr>
          <a:xfrm>
            <a:off x="323528" y="3861048"/>
            <a:ext cx="7272808" cy="892552"/>
          </a:xfrm>
          <a:prstGeom prst="rect">
            <a:avLst/>
          </a:prstGeom>
          <a:noFill/>
        </p:spPr>
        <p:txBody>
          <a:bodyPr wrap="square" rtlCol="0">
            <a:spAutoFit/>
          </a:bodyPr>
          <a:lstStyle/>
          <a:p>
            <a:pPr lvl="1" algn="just"/>
            <a:r>
              <a:rPr lang="es-CR" sz="2600" b="1" dirty="0" smtClean="0">
                <a:solidFill>
                  <a:srgbClr val="A82000"/>
                </a:solidFill>
              </a:rPr>
              <a:t>El dispositivo en sí</a:t>
            </a:r>
          </a:p>
          <a:p>
            <a:pPr lvl="1" algn="just"/>
            <a:endParaRPr lang="es-CR" sz="2600" b="1" dirty="0" smtClean="0">
              <a:solidFill>
                <a:srgbClr val="A82000"/>
              </a:solidFill>
            </a:endParaRPr>
          </a:p>
        </p:txBody>
      </p:sp>
      <p:sp>
        <p:nvSpPr>
          <p:cNvPr id="8"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13452275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467544" y="1970831"/>
            <a:ext cx="8208912" cy="4770537"/>
          </a:xfrm>
          <a:prstGeom prst="rect">
            <a:avLst/>
          </a:prstGeom>
          <a:noFill/>
        </p:spPr>
        <p:txBody>
          <a:bodyPr wrap="square" rtlCol="0">
            <a:spAutoFit/>
          </a:bodyPr>
          <a:lstStyle/>
          <a:p>
            <a:r>
              <a:rPr lang="es-CR" sz="2500" dirty="0" smtClean="0"/>
              <a:t>Las operaciones de entrada y salida pueden realizarse de tres maneras distintas.</a:t>
            </a:r>
          </a:p>
          <a:p>
            <a:endParaRPr lang="es-CR" sz="1400" dirty="0" smtClean="0"/>
          </a:p>
          <a:p>
            <a:pPr marL="457200" indent="-457200" algn="just">
              <a:buFont typeface="+mj-lt"/>
              <a:buAutoNum type="arabicPeriod"/>
            </a:pPr>
            <a:r>
              <a:rPr lang="es-CR" sz="2600" b="1" dirty="0" smtClean="0">
                <a:solidFill>
                  <a:srgbClr val="A82000"/>
                </a:solidFill>
              </a:rPr>
              <a:t>Primero</a:t>
            </a:r>
            <a:r>
              <a:rPr lang="es-CR" sz="2500" dirty="0" smtClean="0"/>
              <a:t>: el más sencillo, es un programa de usuario que realiza una llamada al sistema. Se denomina </a:t>
            </a:r>
            <a:r>
              <a:rPr lang="es-CR" sz="2800" b="1" dirty="0" smtClean="0"/>
              <a:t>espera activa (</a:t>
            </a:r>
            <a:r>
              <a:rPr lang="es-CR" sz="2800" b="1" i="1" dirty="0" err="1" smtClean="0"/>
              <a:t>busy</a:t>
            </a:r>
            <a:r>
              <a:rPr lang="es-CR" sz="2800" b="1" i="1" dirty="0" smtClean="0"/>
              <a:t> </a:t>
            </a:r>
            <a:r>
              <a:rPr lang="es-CR" sz="2800" b="1" i="1" dirty="0" err="1" smtClean="0"/>
              <a:t>waiting</a:t>
            </a:r>
            <a:r>
              <a:rPr lang="es-CR" sz="2800" b="1" i="1" dirty="0" smtClean="0"/>
              <a:t> o </a:t>
            </a:r>
            <a:r>
              <a:rPr lang="es-CR" sz="2800" b="1" i="1" dirty="0" err="1" smtClean="0"/>
              <a:t>polling</a:t>
            </a:r>
            <a:r>
              <a:rPr lang="es-CR" sz="2800" b="1" i="1" dirty="0" smtClean="0"/>
              <a:t>) </a:t>
            </a:r>
            <a:r>
              <a:rPr lang="es-CR" sz="2500" dirty="0" smtClean="0"/>
              <a:t>y tiene la desventaja de mantener ocupada a la CPU consultando el estado del dispositivo hasta que termina la E/S.</a:t>
            </a:r>
          </a:p>
          <a:p>
            <a:pPr marL="457200" indent="-457200" algn="just"/>
            <a:endParaRPr lang="es-CR" sz="700" dirty="0" smtClean="0"/>
          </a:p>
          <a:p>
            <a:pPr marL="514350" indent="-514350" algn="just">
              <a:buFont typeface="+mj-lt"/>
              <a:buAutoNum type="arabicPeriod" startAt="2"/>
            </a:pPr>
            <a:r>
              <a:rPr lang="es-CR" sz="2600" b="1" dirty="0" smtClean="0">
                <a:solidFill>
                  <a:srgbClr val="A82000"/>
                </a:solidFill>
              </a:rPr>
              <a:t>Segundo: </a:t>
            </a:r>
            <a:r>
              <a:rPr lang="es-CR" sz="2500" dirty="0" smtClean="0"/>
              <a:t>el driver pone en marcha el dispositivo y lo programa para que genere una interrupción cuando haya terminado. En ese momento el driver retorna devolviendo el control al sistema operativo.</a:t>
            </a:r>
          </a:p>
        </p:txBody>
      </p:sp>
      <p:sp>
        <p:nvSpPr>
          <p:cNvPr id="7"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352234813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23528" y="2132856"/>
            <a:ext cx="8208912" cy="4355038"/>
          </a:xfrm>
          <a:prstGeom prst="rect">
            <a:avLst/>
          </a:prstGeom>
          <a:noFill/>
        </p:spPr>
        <p:txBody>
          <a:bodyPr wrap="square" rtlCol="0">
            <a:spAutoFit/>
          </a:bodyPr>
          <a:lstStyle/>
          <a:p>
            <a:endParaRPr lang="es-CR" sz="1400" dirty="0" smtClean="0"/>
          </a:p>
          <a:p>
            <a:pPr marL="514350" indent="-514350" algn="just">
              <a:buFont typeface="+mj-lt"/>
              <a:buAutoNum type="arabicPeriod" startAt="3"/>
            </a:pPr>
            <a:r>
              <a:rPr lang="es-CR" sz="2600" b="1" dirty="0" smtClean="0">
                <a:solidFill>
                  <a:srgbClr val="A82000"/>
                </a:solidFill>
              </a:rPr>
              <a:t>Tercero</a:t>
            </a:r>
            <a:r>
              <a:rPr lang="es-CR" sz="2500" dirty="0" smtClean="0"/>
              <a:t>: El tercer método para realizar la E/S utiliza un chip especial de </a:t>
            </a:r>
            <a:r>
              <a:rPr lang="es-CR" sz="2500" b="1" dirty="0" smtClean="0"/>
              <a:t>DMA (</a:t>
            </a:r>
            <a:r>
              <a:rPr lang="es-CR" sz="2500" b="1" dirty="0" err="1" smtClean="0"/>
              <a:t>Direct</a:t>
            </a:r>
            <a:r>
              <a:rPr lang="es-CR" sz="2500" b="1" dirty="0" smtClean="0"/>
              <a:t> </a:t>
            </a:r>
            <a:r>
              <a:rPr lang="es-CR" sz="2500" b="1" dirty="0" err="1" smtClean="0"/>
              <a:t>Memory</a:t>
            </a:r>
            <a:r>
              <a:rPr lang="es-CR" sz="2500" b="1" dirty="0" smtClean="0"/>
              <a:t>  Access; acceso directo a memoria) </a:t>
            </a:r>
            <a:r>
              <a:rPr lang="es-CR" sz="2500" dirty="0" smtClean="0"/>
              <a:t>que puede controlar el flujo de bits entre la memoria y algún controlador de dispositivo sin que la CPU tenga que intervenir constantemente.</a:t>
            </a:r>
          </a:p>
          <a:p>
            <a:pPr marL="514350" indent="-514350" algn="just">
              <a:buFont typeface="+mj-lt"/>
              <a:buAutoNum type="arabicPeriod" startAt="3"/>
            </a:pPr>
            <a:endParaRPr lang="es-CR" sz="2500" dirty="0" smtClean="0"/>
          </a:p>
          <a:p>
            <a:pPr lvl="1" algn="just">
              <a:buFont typeface="Arial" pitchFamily="34" charset="0"/>
              <a:buChar char="•"/>
            </a:pPr>
            <a:r>
              <a:rPr lang="es-CR" sz="2800" dirty="0" smtClean="0"/>
              <a:t> </a:t>
            </a:r>
            <a:r>
              <a:rPr lang="es-CR" sz="2500" dirty="0" smtClean="0"/>
              <a:t>El controlador de interrupciones decidirá a cuál se atenderá primero, basándose normalmente en prioridades estáticas asignadas a cada dispositivo. El dispositivo de mayor prioridad gana.</a:t>
            </a:r>
          </a:p>
        </p:txBody>
      </p:sp>
      <p:sp>
        <p:nvSpPr>
          <p:cNvPr id="7"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2218978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2331640"/>
            <a:ext cx="8568952" cy="4121696"/>
          </a:xfrm>
        </p:spPr>
        <p:txBody>
          <a:bodyPr>
            <a:noAutofit/>
          </a:bodyPr>
          <a:lstStyle/>
          <a:p>
            <a:pPr algn="just"/>
            <a:r>
              <a:rPr lang="es-CR" sz="2600" dirty="0" smtClean="0"/>
              <a:t>Sistema tiene ocho buses (caché, local, memoria, PCI, SCSI, USB, IDE e ISA), cada uno con una velocidad de transferencia y función diferente. </a:t>
            </a:r>
          </a:p>
          <a:p>
            <a:pPr algn="just"/>
            <a:endParaRPr lang="es-CR" sz="2600" dirty="0" smtClean="0"/>
          </a:p>
          <a:p>
            <a:pPr algn="just"/>
            <a:r>
              <a:rPr lang="es-CR" sz="2600" dirty="0" smtClean="0"/>
              <a:t>Los dos principales buses son el bus </a:t>
            </a:r>
            <a:r>
              <a:rPr lang="es-CR" sz="2600" b="1" dirty="0" smtClean="0"/>
              <a:t>ISA </a:t>
            </a:r>
            <a:r>
              <a:rPr lang="es-CR" sz="2600" dirty="0" smtClean="0"/>
              <a:t>(</a:t>
            </a:r>
            <a:r>
              <a:rPr lang="es-CR" sz="2600" dirty="0" err="1" smtClean="0"/>
              <a:t>Industry</a:t>
            </a:r>
            <a:r>
              <a:rPr lang="es-CR" sz="2600" dirty="0" smtClean="0"/>
              <a:t> Standard </a:t>
            </a:r>
            <a:r>
              <a:rPr lang="es-CR" sz="2600" dirty="0" err="1" smtClean="0"/>
              <a:t>Architecture</a:t>
            </a:r>
            <a:r>
              <a:rPr lang="es-CR" sz="2600" dirty="0" smtClean="0"/>
              <a:t>; Arquitectura Estándar de la Industria) y su sucesor, el bus </a:t>
            </a:r>
            <a:r>
              <a:rPr lang="es-CR" sz="2600" b="1" dirty="0" smtClean="0"/>
              <a:t>PCI</a:t>
            </a:r>
            <a:r>
              <a:rPr lang="es-CR" sz="2600" dirty="0" smtClean="0"/>
              <a:t> (</a:t>
            </a:r>
            <a:r>
              <a:rPr lang="es-CR" sz="2600" dirty="0" err="1" smtClean="0"/>
              <a:t>Peripheral</a:t>
            </a:r>
            <a:r>
              <a:rPr lang="es-CR" sz="2600" dirty="0" smtClean="0"/>
              <a:t> </a:t>
            </a:r>
            <a:r>
              <a:rPr lang="es-CR" sz="2600" dirty="0" err="1" smtClean="0"/>
              <a:t>Component</a:t>
            </a:r>
            <a:r>
              <a:rPr lang="es-CR" sz="2600" dirty="0" smtClean="0"/>
              <a:t> Interface; Interfaz de Componentes Periféricos).</a:t>
            </a:r>
          </a:p>
          <a:p>
            <a:endParaRPr lang="es-CR" sz="2600" dirty="0" smtClean="0"/>
          </a:p>
        </p:txBody>
      </p:sp>
      <p:sp>
        <p:nvSpPr>
          <p:cNvPr id="4" name="3 CuadroTexto"/>
          <p:cNvSpPr txBox="1"/>
          <p:nvPr/>
        </p:nvSpPr>
        <p:spPr>
          <a:xfrm>
            <a:off x="395536" y="1914217"/>
            <a:ext cx="7272808" cy="938719"/>
          </a:xfrm>
          <a:prstGeom prst="rect">
            <a:avLst/>
          </a:prstGeom>
          <a:noFill/>
        </p:spPr>
        <p:txBody>
          <a:bodyPr wrap="square" rtlCol="0">
            <a:spAutoFit/>
          </a:bodyPr>
          <a:lstStyle/>
          <a:p>
            <a:pPr algn="just"/>
            <a:r>
              <a:rPr lang="es-CR" sz="2900" b="1" dirty="0" smtClean="0">
                <a:solidFill>
                  <a:srgbClr val="A82000"/>
                </a:solidFill>
              </a:rPr>
              <a:t>1.3.6 Buses</a:t>
            </a:r>
          </a:p>
          <a:p>
            <a:pPr algn="just"/>
            <a:endParaRPr lang="es-CR" sz="2600" b="1" dirty="0" smtClean="0">
              <a:solidFill>
                <a:srgbClr val="A82000"/>
              </a:solidFill>
            </a:endParaRPr>
          </a:p>
        </p:txBody>
      </p:sp>
      <p:sp>
        <p:nvSpPr>
          <p:cNvPr id="6"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29707643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95536" y="1628800"/>
            <a:ext cx="7272808" cy="1384995"/>
          </a:xfrm>
          <a:prstGeom prst="rect">
            <a:avLst/>
          </a:prstGeom>
          <a:noFill/>
        </p:spPr>
        <p:txBody>
          <a:bodyPr wrap="square" rtlCol="0">
            <a:spAutoFit/>
          </a:bodyPr>
          <a:lstStyle/>
          <a:p>
            <a:pPr algn="just"/>
            <a:r>
              <a:rPr lang="es-CR" sz="2900" b="1" dirty="0" smtClean="0">
                <a:solidFill>
                  <a:srgbClr val="A82000"/>
                </a:solidFill>
              </a:rPr>
              <a:t>1.3.6</a:t>
            </a:r>
          </a:p>
          <a:p>
            <a:pPr algn="just"/>
            <a:r>
              <a:rPr lang="es-CR" sz="2900" b="1" dirty="0" smtClean="0">
                <a:solidFill>
                  <a:srgbClr val="A82000"/>
                </a:solidFill>
              </a:rPr>
              <a:t> Buses</a:t>
            </a:r>
          </a:p>
          <a:p>
            <a:pPr algn="just"/>
            <a:endParaRPr lang="es-CR" sz="2600" b="1" dirty="0" smtClean="0">
              <a:solidFill>
                <a:srgbClr val="A82000"/>
              </a:solidFill>
            </a:endParaRPr>
          </a:p>
        </p:txBody>
      </p:sp>
      <p:pic>
        <p:nvPicPr>
          <p:cNvPr id="1028" name="Picture 4"/>
          <p:cNvPicPr>
            <a:picLocks noGrp="1" noChangeAspect="1" noChangeArrowheads="1"/>
          </p:cNvPicPr>
          <p:nvPr>
            <p:ph idx="1"/>
          </p:nvPr>
        </p:nvPicPr>
        <p:blipFill>
          <a:blip r:embed="rId2" cstate="print"/>
          <a:srcRect/>
          <a:stretch>
            <a:fillRect/>
          </a:stretch>
        </p:blipFill>
        <p:spPr bwMode="auto">
          <a:xfrm>
            <a:off x="1979712" y="2132856"/>
            <a:ext cx="5544616" cy="4334482"/>
          </a:xfrm>
          <a:prstGeom prst="rect">
            <a:avLst/>
          </a:prstGeom>
          <a:noFill/>
          <a:ln w="9525">
            <a:noFill/>
            <a:miter lim="800000"/>
            <a:headEnd/>
            <a:tailEnd/>
          </a:ln>
        </p:spPr>
      </p:pic>
      <p:sp>
        <p:nvSpPr>
          <p:cNvPr id="6"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1771988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060848"/>
            <a:ext cx="3600400" cy="4536504"/>
          </a:xfrm>
        </p:spPr>
        <p:txBody>
          <a:bodyPr>
            <a:noAutofit/>
          </a:bodyPr>
          <a:lstStyle/>
          <a:p>
            <a:pPr algn="just"/>
            <a:r>
              <a:rPr lang="es-CR" sz="2400" dirty="0" smtClean="0"/>
              <a:t>En la parte inferior está el hardware que, en muchos casos, se compone de dos o más niveles o capas. El nivel más bajo se contiene dispositivos físicos hechos con circuitos integrados, cables, fuentes de potencia, tubos de rayos catódicos y objetos similares. </a:t>
            </a:r>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Introducción a los sistemas operativos</a:t>
            </a:r>
            <a:endParaRPr lang="es-ES_tradnl" dirty="0"/>
          </a:p>
        </p:txBody>
      </p:sp>
      <p:sp>
        <p:nvSpPr>
          <p:cNvPr id="4" name="2 Marcador de contenido"/>
          <p:cNvSpPr txBox="1">
            <a:spLocks/>
          </p:cNvSpPr>
          <p:nvPr/>
        </p:nvSpPr>
        <p:spPr>
          <a:xfrm>
            <a:off x="3995936" y="1988840"/>
            <a:ext cx="4392488" cy="4536504"/>
          </a:xfrm>
          <a:prstGeom prst="rect">
            <a:avLst/>
          </a:prstGeom>
        </p:spPr>
        <p:txBody>
          <a:bodyPr vert="horz" lIns="77532" tIns="38766" rIns="77532" bIns="38766">
            <a:noAutofit/>
          </a:bodyPr>
          <a:lstStyle/>
          <a:p>
            <a:pPr marL="320040" marR="0" lvl="0" indent="-320040" algn="just" defTabSz="914400" rtl="0" eaLnBrk="1" fontAlgn="auto" latinLnBrk="0" hangingPunct="1">
              <a:lnSpc>
                <a:spcPct val="100000"/>
              </a:lnSpc>
              <a:spcBef>
                <a:spcPts val="700"/>
              </a:spcBef>
              <a:spcAft>
                <a:spcPts val="0"/>
              </a:spcAft>
              <a:buClr>
                <a:schemeClr val="accent2"/>
              </a:buClr>
              <a:buSzPct val="60000"/>
              <a:tabLst/>
              <a:defRPr/>
            </a:pPr>
            <a:r>
              <a:rPr kumimoji="0" lang="es-CR" sz="2800" b="0" i="0" u="none" strike="noStrike" kern="1200" cap="none" spc="0" normalizeH="0" baseline="0" noProof="0" dirty="0" smtClean="0">
                <a:ln>
                  <a:noFill/>
                </a:ln>
                <a:solidFill>
                  <a:schemeClr val="tx1"/>
                </a:solidFill>
                <a:effectLst/>
                <a:uLnTx/>
                <a:uFillTx/>
                <a:latin typeface="+mn-lt"/>
                <a:ea typeface="+mn-ea"/>
                <a:cs typeface="+mn-cs"/>
              </a:rPr>
              <a:t> </a:t>
            </a:r>
          </a:p>
        </p:txBody>
      </p:sp>
      <p:sp>
        <p:nvSpPr>
          <p:cNvPr id="7" name="6 Rectángulo"/>
          <p:cNvSpPr/>
          <p:nvPr/>
        </p:nvSpPr>
        <p:spPr>
          <a:xfrm>
            <a:off x="4716016" y="5085184"/>
            <a:ext cx="3384376" cy="84239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7 CuadroTexto"/>
          <p:cNvSpPr txBox="1"/>
          <p:nvPr/>
        </p:nvSpPr>
        <p:spPr>
          <a:xfrm>
            <a:off x="5436096" y="5373216"/>
            <a:ext cx="1944216" cy="369332"/>
          </a:xfrm>
          <a:prstGeom prst="rect">
            <a:avLst/>
          </a:prstGeom>
          <a:noFill/>
        </p:spPr>
        <p:txBody>
          <a:bodyPr wrap="square" rtlCol="0">
            <a:spAutoFit/>
          </a:bodyPr>
          <a:lstStyle/>
          <a:p>
            <a:pPr algn="ctr"/>
            <a:r>
              <a:rPr lang="es-CR" dirty="0" smtClean="0"/>
              <a:t>Hardware</a:t>
            </a:r>
            <a:endParaRPr lang="fr-FR" dirty="0"/>
          </a:p>
        </p:txBody>
      </p:sp>
      <p:sp>
        <p:nvSpPr>
          <p:cNvPr id="9" name="8 Rectángulo"/>
          <p:cNvSpPr/>
          <p:nvPr/>
        </p:nvSpPr>
        <p:spPr>
          <a:xfrm>
            <a:off x="4716016" y="4221088"/>
            <a:ext cx="3384376" cy="84239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10 CuadroTexto"/>
          <p:cNvSpPr txBox="1"/>
          <p:nvPr/>
        </p:nvSpPr>
        <p:spPr>
          <a:xfrm>
            <a:off x="5508104" y="4437112"/>
            <a:ext cx="1944216" cy="646331"/>
          </a:xfrm>
          <a:prstGeom prst="rect">
            <a:avLst/>
          </a:prstGeom>
          <a:noFill/>
        </p:spPr>
        <p:txBody>
          <a:bodyPr wrap="square" rtlCol="0">
            <a:spAutoFit/>
          </a:bodyPr>
          <a:lstStyle/>
          <a:p>
            <a:pPr algn="ctr"/>
            <a:r>
              <a:rPr lang="es-CR" dirty="0" smtClean="0"/>
              <a:t>Sistema Operativo</a:t>
            </a:r>
          </a:p>
          <a:p>
            <a:pPr algn="ctr"/>
            <a:r>
              <a:rPr lang="es-CR" dirty="0" smtClean="0"/>
              <a:t>(Modo Kernel)</a:t>
            </a:r>
            <a:endParaRPr lang="fr-FR" dirty="0"/>
          </a:p>
        </p:txBody>
      </p:sp>
      <p:sp>
        <p:nvSpPr>
          <p:cNvPr id="12" name="11 Rectángulo"/>
          <p:cNvSpPr/>
          <p:nvPr/>
        </p:nvSpPr>
        <p:spPr>
          <a:xfrm>
            <a:off x="4716016" y="3356992"/>
            <a:ext cx="3384376" cy="84239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3" name="12 CuadroTexto"/>
          <p:cNvSpPr txBox="1"/>
          <p:nvPr/>
        </p:nvSpPr>
        <p:spPr>
          <a:xfrm>
            <a:off x="4932040" y="3429000"/>
            <a:ext cx="2880320" cy="646331"/>
          </a:xfrm>
          <a:prstGeom prst="rect">
            <a:avLst/>
          </a:prstGeom>
          <a:noFill/>
        </p:spPr>
        <p:txBody>
          <a:bodyPr wrap="square" rtlCol="0">
            <a:spAutoFit/>
          </a:bodyPr>
          <a:lstStyle/>
          <a:p>
            <a:pPr algn="ctr"/>
            <a:r>
              <a:rPr lang="es-CR" dirty="0" smtClean="0"/>
              <a:t>Programa de Interfaz de Usuario (Shell o GUI)</a:t>
            </a:r>
            <a:endParaRPr lang="fr-FR" dirty="0"/>
          </a:p>
        </p:txBody>
      </p:sp>
      <p:sp>
        <p:nvSpPr>
          <p:cNvPr id="14" name="13 Rectángulo"/>
          <p:cNvSpPr/>
          <p:nvPr/>
        </p:nvSpPr>
        <p:spPr>
          <a:xfrm>
            <a:off x="4716016" y="2492896"/>
            <a:ext cx="3384376" cy="84239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15 CuadroTexto"/>
          <p:cNvSpPr txBox="1"/>
          <p:nvPr/>
        </p:nvSpPr>
        <p:spPr>
          <a:xfrm>
            <a:off x="4716016" y="2492896"/>
            <a:ext cx="3384376" cy="923330"/>
          </a:xfrm>
          <a:prstGeom prst="rect">
            <a:avLst/>
          </a:prstGeom>
          <a:noFill/>
        </p:spPr>
        <p:txBody>
          <a:bodyPr wrap="square" rtlCol="0">
            <a:spAutoFit/>
          </a:bodyPr>
          <a:lstStyle/>
          <a:p>
            <a:pPr algn="ctr"/>
            <a:r>
              <a:rPr lang="es-CR" dirty="0" smtClean="0"/>
              <a:t>Aplicaciones de Usuario (Navegador Web, Lector correo,  programas generales) </a:t>
            </a:r>
            <a:endParaRPr lang="fr-FR" dirty="0"/>
          </a:p>
        </p:txBody>
      </p:sp>
    </p:spTree>
    <p:extLst>
      <p:ext uri="{BB962C8B-B14F-4D97-AF65-F5344CB8AC3E}">
        <p14:creationId xmlns="" xmlns:p14="http://schemas.microsoft.com/office/powerpoint/2010/main" val="46484141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728192"/>
            <a:ext cx="8640960" cy="5373216"/>
          </a:xfrm>
        </p:spPr>
        <p:txBody>
          <a:bodyPr>
            <a:noAutofit/>
          </a:bodyPr>
          <a:lstStyle/>
          <a:p>
            <a:pPr algn="just"/>
            <a:r>
              <a:rPr lang="es-CR" sz="2800" dirty="0" smtClean="0"/>
              <a:t>Buses especializados: </a:t>
            </a:r>
          </a:p>
          <a:p>
            <a:pPr marL="457200" indent="-457200" algn="just">
              <a:buFont typeface="+mj-lt"/>
              <a:buAutoNum type="arabicPeriod"/>
            </a:pPr>
            <a:r>
              <a:rPr lang="es-CR" sz="2400" b="1" dirty="0" smtClean="0">
                <a:solidFill>
                  <a:srgbClr val="A82000"/>
                </a:solidFill>
              </a:rPr>
              <a:t>IDE</a:t>
            </a:r>
            <a:r>
              <a:rPr lang="es-CR" sz="2400" dirty="0" smtClean="0"/>
              <a:t> conecta discos y unidades de CD-ROM.</a:t>
            </a:r>
          </a:p>
          <a:p>
            <a:pPr marL="457200" indent="-457200" algn="just">
              <a:buFont typeface="+mj-lt"/>
              <a:buAutoNum type="arabicPeriod" startAt="2"/>
            </a:pPr>
            <a:r>
              <a:rPr lang="es-CR" sz="2400" b="1" dirty="0" smtClean="0">
                <a:solidFill>
                  <a:srgbClr val="A82000"/>
                </a:solidFill>
              </a:rPr>
              <a:t>USB</a:t>
            </a:r>
            <a:r>
              <a:rPr lang="es-CR" sz="2400" dirty="0" smtClean="0"/>
              <a:t> (Universal Serial Bus; Bus Serie Universal) se inventó para conectar al ordenador todos los dispositivos de E/S lentos, como el teclado y ratón.</a:t>
            </a:r>
          </a:p>
          <a:p>
            <a:pPr marL="457200" indent="-457200" algn="just">
              <a:buFont typeface="+mj-lt"/>
              <a:buAutoNum type="arabicPeriod" startAt="3"/>
            </a:pPr>
            <a:r>
              <a:rPr lang="es-CR" sz="2400" b="1" dirty="0" smtClean="0">
                <a:solidFill>
                  <a:srgbClr val="A82000"/>
                </a:solidFill>
              </a:rPr>
              <a:t>SCSI</a:t>
            </a:r>
            <a:r>
              <a:rPr lang="es-CR" sz="2400" dirty="0" smtClean="0"/>
              <a:t> </a:t>
            </a:r>
            <a:r>
              <a:rPr lang="pt-BR" sz="2400" dirty="0" smtClean="0"/>
              <a:t>(</a:t>
            </a:r>
            <a:r>
              <a:rPr lang="pt-BR" sz="2400" i="1" dirty="0" smtClean="0"/>
              <a:t>Small </a:t>
            </a:r>
            <a:r>
              <a:rPr lang="pt-BR" sz="2400" i="1" dirty="0" err="1" smtClean="0"/>
              <a:t>Computer</a:t>
            </a:r>
            <a:r>
              <a:rPr lang="pt-BR" sz="2400" i="1" dirty="0" smtClean="0"/>
              <a:t> System Interface; </a:t>
            </a:r>
            <a:r>
              <a:rPr lang="pt-BR" sz="2400" i="1" dirty="0" err="1" smtClean="0"/>
              <a:t>pequeña</a:t>
            </a:r>
            <a:r>
              <a:rPr lang="pt-BR" sz="2400" i="1" dirty="0" smtClean="0"/>
              <a:t> </a:t>
            </a:r>
            <a:r>
              <a:rPr lang="pt-BR" sz="2400" i="1" dirty="0" err="1" smtClean="0"/>
              <a:t>interfaz</a:t>
            </a:r>
            <a:r>
              <a:rPr lang="pt-BR" sz="2400" i="1" dirty="0" smtClean="0"/>
              <a:t> para sistemas de </a:t>
            </a:r>
            <a:r>
              <a:rPr lang="es-CR" sz="2400" dirty="0" smtClean="0"/>
              <a:t>ordenador) es un bus de alto rendimiento diseñado para discos rápidos, escáneres y otros dispositivos que necesitan un considerable ancho de banda.</a:t>
            </a:r>
          </a:p>
          <a:p>
            <a:pPr marL="457200" indent="-457200" algn="just">
              <a:buFont typeface="+mj-lt"/>
              <a:buAutoNum type="arabicPeriod" startAt="4"/>
            </a:pPr>
            <a:r>
              <a:rPr lang="es-CR" sz="2400" b="1" dirty="0" smtClean="0">
                <a:solidFill>
                  <a:srgbClr val="A82000"/>
                </a:solidFill>
              </a:rPr>
              <a:t>Otro</a:t>
            </a:r>
            <a:r>
              <a:rPr lang="es-CR" sz="2400" dirty="0" smtClean="0"/>
              <a:t> bus más es el </a:t>
            </a:r>
            <a:r>
              <a:rPr lang="es-CR" sz="2400" b="1" dirty="0" smtClean="0">
                <a:solidFill>
                  <a:srgbClr val="A82000"/>
                </a:solidFill>
              </a:rPr>
              <a:t>IEEE 1394</a:t>
            </a:r>
            <a:r>
              <a:rPr lang="es-CR" sz="2400" b="1" dirty="0" smtClean="0"/>
              <a:t>, </a:t>
            </a:r>
            <a:r>
              <a:rPr lang="es-CR" sz="2400" dirty="0" smtClean="0"/>
              <a:t>también conocido como </a:t>
            </a:r>
            <a:r>
              <a:rPr lang="es-CR" sz="2400" dirty="0" err="1" smtClean="0"/>
              <a:t>FireWire</a:t>
            </a:r>
            <a:r>
              <a:rPr lang="es-CR" sz="2400" dirty="0" smtClean="0"/>
              <a:t>, el bus IEEE 1394 transmite bits de hasta 50 MB/s, muy útil para conectar cámaras de vídeo digitales y dispositivos multimedia similares.</a:t>
            </a:r>
          </a:p>
        </p:txBody>
      </p:sp>
      <p:sp>
        <p:nvSpPr>
          <p:cNvPr id="6"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282025706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492896"/>
            <a:ext cx="8136904" cy="4077072"/>
          </a:xfrm>
        </p:spPr>
        <p:txBody>
          <a:bodyPr>
            <a:noAutofit/>
          </a:bodyPr>
          <a:lstStyle/>
          <a:p>
            <a:pPr algn="just"/>
            <a:r>
              <a:rPr lang="es-CR" sz="2600" dirty="0" smtClean="0"/>
              <a:t>El Plug and Play hace posible que el sistema pueda  recoger automáticamente información sobre los  dispositivos de E/S, asignando de forma centralizada los niveles de interrupción y las direcciones de E/S, para luego comunicar a cada tarjeta los valores concretos que le corresponden. </a:t>
            </a:r>
          </a:p>
        </p:txBody>
      </p:sp>
      <p:sp>
        <p:nvSpPr>
          <p:cNvPr id="4" name="3 CuadroTexto"/>
          <p:cNvSpPr txBox="1"/>
          <p:nvPr/>
        </p:nvSpPr>
        <p:spPr>
          <a:xfrm>
            <a:off x="683568" y="1844824"/>
            <a:ext cx="7272808" cy="538609"/>
          </a:xfrm>
          <a:prstGeom prst="rect">
            <a:avLst/>
          </a:prstGeom>
          <a:noFill/>
        </p:spPr>
        <p:txBody>
          <a:bodyPr wrap="square" rtlCol="0">
            <a:spAutoFit/>
          </a:bodyPr>
          <a:lstStyle/>
          <a:p>
            <a:pPr algn="just"/>
            <a:r>
              <a:rPr lang="es-CR" sz="2900" b="1" dirty="0" smtClean="0">
                <a:solidFill>
                  <a:srgbClr val="A82000"/>
                </a:solidFill>
              </a:rPr>
              <a:t>Plug and Play (conectar y usar).</a:t>
            </a:r>
          </a:p>
        </p:txBody>
      </p:sp>
      <p:sp>
        <p:nvSpPr>
          <p:cNvPr id="6"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Revisión de aspectos de hardware</a:t>
            </a:r>
            <a:endParaRPr lang="es-ES_tradnl" sz="4000" dirty="0"/>
          </a:p>
        </p:txBody>
      </p:sp>
    </p:spTree>
    <p:extLst>
      <p:ext uri="{BB962C8B-B14F-4D97-AF65-F5344CB8AC3E}">
        <p14:creationId xmlns="" xmlns:p14="http://schemas.microsoft.com/office/powerpoint/2010/main" val="266741197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628800"/>
            <a:ext cx="8568952" cy="4896544"/>
          </a:xfrm>
        </p:spPr>
        <p:txBody>
          <a:bodyPr>
            <a:noAutofit/>
          </a:bodyPr>
          <a:lstStyle/>
          <a:p>
            <a:pPr algn="just"/>
            <a:r>
              <a:rPr lang="pt-BR" sz="2600" dirty="0" smtClean="0"/>
              <a:t>Sistemas Operativos de Mainframe</a:t>
            </a:r>
            <a:endParaRPr lang="es-CR" sz="2600" dirty="0" smtClean="0"/>
          </a:p>
          <a:p>
            <a:pPr algn="just"/>
            <a:r>
              <a:rPr lang="es-CR" sz="2600" dirty="0" smtClean="0"/>
              <a:t>Sistemas Operativos de Servidor</a:t>
            </a:r>
          </a:p>
          <a:p>
            <a:pPr algn="just"/>
            <a:r>
              <a:rPr lang="es-CR" sz="2600" dirty="0" smtClean="0"/>
              <a:t>Sistemas Operativos Multiprocesador</a:t>
            </a:r>
          </a:p>
          <a:p>
            <a:pPr algn="just"/>
            <a:r>
              <a:rPr lang="es-CR" sz="2600" dirty="0" smtClean="0"/>
              <a:t>Sistemas Operativos de Ordenador Personal</a:t>
            </a:r>
          </a:p>
          <a:p>
            <a:pPr algn="just"/>
            <a:r>
              <a:rPr lang="es-CR" sz="2600" dirty="0" smtClean="0"/>
              <a:t>Sistemas Operativos de Tiempo Real (tiempo como su principal parámetro.)</a:t>
            </a:r>
          </a:p>
          <a:p>
            <a:pPr lvl="1" algn="just"/>
            <a:r>
              <a:rPr lang="es-CR" sz="2600" dirty="0" smtClean="0"/>
              <a:t>sistema de tiempo real riguroso</a:t>
            </a:r>
          </a:p>
          <a:p>
            <a:pPr lvl="1" algn="just"/>
            <a:r>
              <a:rPr lang="es-CR" sz="2600" dirty="0" smtClean="0"/>
              <a:t>sistema de tiempo real moderado</a:t>
            </a:r>
          </a:p>
          <a:p>
            <a:pPr algn="just"/>
            <a:r>
              <a:rPr lang="es-CR" sz="2600" dirty="0" smtClean="0"/>
              <a:t>Sistemas Operativos Empotrados</a:t>
            </a:r>
          </a:p>
          <a:p>
            <a:pPr algn="just"/>
            <a:r>
              <a:rPr lang="es-CR" sz="2600" dirty="0" smtClean="0"/>
              <a:t>Sistemas Operativos de Tarjeta Inteligente</a:t>
            </a:r>
          </a:p>
          <a:p>
            <a:pPr algn="just"/>
            <a:endParaRPr lang="es-CR" sz="2600" dirty="0" smtClean="0"/>
          </a:p>
        </p:txBody>
      </p:sp>
      <p:sp>
        <p:nvSpPr>
          <p:cNvPr id="4" name="Rectangle 2"/>
          <p:cNvSpPr txBox="1">
            <a:spLocks noChangeArrowheads="1"/>
          </p:cNvSpPr>
          <p:nvPr/>
        </p:nvSpPr>
        <p:spPr>
          <a:xfrm>
            <a:off x="899592" y="476672"/>
            <a:ext cx="7488832"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CR" sz="4400" dirty="0" smtClean="0"/>
              <a:t>1.4 Tipos de sistemas operativos</a:t>
            </a:r>
          </a:p>
        </p:txBody>
      </p:sp>
    </p:spTree>
    <p:extLst>
      <p:ext uri="{BB962C8B-B14F-4D97-AF65-F5344CB8AC3E}">
        <p14:creationId xmlns="" xmlns:p14="http://schemas.microsoft.com/office/powerpoint/2010/main" val="3471266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420888"/>
            <a:ext cx="8280920" cy="3744416"/>
          </a:xfrm>
        </p:spPr>
        <p:txBody>
          <a:bodyPr>
            <a:noAutofit/>
          </a:bodyPr>
          <a:lstStyle/>
          <a:p>
            <a:r>
              <a:rPr lang="es-CR" sz="2600" dirty="0" smtClean="0"/>
              <a:t>Es básicamente un programa en ejecución.</a:t>
            </a:r>
          </a:p>
          <a:p>
            <a:pPr algn="just"/>
            <a:r>
              <a:rPr lang="es-CR" sz="2600" dirty="0" smtClean="0"/>
              <a:t>Tiene asociado </a:t>
            </a:r>
            <a:r>
              <a:rPr lang="es-CR" sz="2600" b="1" dirty="0" smtClean="0"/>
              <a:t>un espacio de direcciones</a:t>
            </a:r>
            <a:r>
              <a:rPr lang="es-CR" sz="2600" dirty="0" smtClean="0"/>
              <a:t>: lista de posiciones de memoria desde algún mínimo (normalmente 0) hasta algún máximo, que el proceso puede leer y en las que puede escribir.</a:t>
            </a:r>
          </a:p>
          <a:p>
            <a:pPr algn="just"/>
            <a:r>
              <a:rPr lang="es-CR" sz="2800" dirty="0" smtClean="0"/>
              <a:t>Un proceso (suspendido) consiste en su espacio de direcciones, usualmente denominado como la imagen del núcleo </a:t>
            </a:r>
            <a:r>
              <a:rPr lang="es-CR" sz="2800" b="1" dirty="0" smtClean="0"/>
              <a:t>(</a:t>
            </a:r>
            <a:r>
              <a:rPr lang="es-CR" sz="2800" b="1" dirty="0" err="1" smtClean="0"/>
              <a:t>core</a:t>
            </a:r>
            <a:r>
              <a:rPr lang="es-CR" sz="2800" b="1" dirty="0" smtClean="0"/>
              <a:t> </a:t>
            </a:r>
            <a:r>
              <a:rPr lang="es-CR" sz="2800" b="1" dirty="0" err="1" smtClean="0"/>
              <a:t>image</a:t>
            </a:r>
            <a:r>
              <a:rPr lang="es-CR" sz="2800" b="1" dirty="0" smtClean="0"/>
              <a:t>)</a:t>
            </a:r>
            <a:r>
              <a:rPr lang="es-CR" sz="2800" dirty="0" smtClean="0"/>
              <a:t>.</a:t>
            </a:r>
            <a:endParaRPr lang="es-CR" sz="2600" dirty="0" smtClean="0"/>
          </a:p>
        </p:txBody>
      </p:sp>
      <p:sp>
        <p:nvSpPr>
          <p:cNvPr id="4" name="3 CuadroTexto"/>
          <p:cNvSpPr txBox="1"/>
          <p:nvPr/>
        </p:nvSpPr>
        <p:spPr>
          <a:xfrm>
            <a:off x="683568" y="1844824"/>
            <a:ext cx="7272808" cy="538609"/>
          </a:xfrm>
          <a:prstGeom prst="rect">
            <a:avLst/>
          </a:prstGeom>
          <a:noFill/>
        </p:spPr>
        <p:txBody>
          <a:bodyPr wrap="square" rtlCol="0">
            <a:spAutoFit/>
          </a:bodyPr>
          <a:lstStyle/>
          <a:p>
            <a:pPr algn="just"/>
            <a:r>
              <a:rPr lang="es-CR" sz="2900" b="1" dirty="0" smtClean="0">
                <a:solidFill>
                  <a:srgbClr val="A82000"/>
                </a:solidFill>
              </a:rPr>
              <a:t>1.5.1 Procesos</a:t>
            </a:r>
          </a:p>
        </p:txBody>
      </p:sp>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289627629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420888"/>
            <a:ext cx="8280920" cy="3744416"/>
          </a:xfrm>
        </p:spPr>
        <p:txBody>
          <a:bodyPr>
            <a:noAutofit/>
          </a:bodyPr>
          <a:lstStyle/>
          <a:p>
            <a:pPr algn="just"/>
            <a:r>
              <a:rPr lang="es-CR" sz="2600" dirty="0" smtClean="0"/>
              <a:t>Los procesos relacionados que están cooperando para  llevar a cabo alguna tarea necesitan a menudo comunicarse entre sí y sincronizar sus actividades. Esta comunicación se denomina </a:t>
            </a:r>
            <a:r>
              <a:rPr lang="es-CR" sz="2600" b="1" dirty="0" smtClean="0"/>
              <a:t>comunicación entre procesos</a:t>
            </a:r>
          </a:p>
        </p:txBody>
      </p:sp>
      <p:sp>
        <p:nvSpPr>
          <p:cNvPr id="4" name="3 CuadroTexto"/>
          <p:cNvSpPr txBox="1"/>
          <p:nvPr/>
        </p:nvSpPr>
        <p:spPr>
          <a:xfrm>
            <a:off x="683568" y="1844824"/>
            <a:ext cx="7272808" cy="538609"/>
          </a:xfrm>
          <a:prstGeom prst="rect">
            <a:avLst/>
          </a:prstGeom>
          <a:noFill/>
        </p:spPr>
        <p:txBody>
          <a:bodyPr wrap="square" rtlCol="0">
            <a:spAutoFit/>
          </a:bodyPr>
          <a:lstStyle/>
          <a:p>
            <a:pPr algn="just"/>
            <a:r>
              <a:rPr lang="es-CR" sz="2900" b="1" dirty="0" smtClean="0">
                <a:solidFill>
                  <a:srgbClr val="A82000"/>
                </a:solidFill>
              </a:rPr>
              <a:t>1.5.1 Procesos</a:t>
            </a:r>
          </a:p>
        </p:txBody>
      </p:sp>
      <p:pic>
        <p:nvPicPr>
          <p:cNvPr id="1026" name="Picture 2"/>
          <p:cNvPicPr>
            <a:picLocks noChangeAspect="1" noChangeArrowheads="1"/>
          </p:cNvPicPr>
          <p:nvPr/>
        </p:nvPicPr>
        <p:blipFill>
          <a:blip r:embed="rId2" cstate="print"/>
          <a:srcRect/>
          <a:stretch>
            <a:fillRect/>
          </a:stretch>
        </p:blipFill>
        <p:spPr bwMode="auto">
          <a:xfrm>
            <a:off x="3131840" y="4221088"/>
            <a:ext cx="2705100" cy="20002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5 CuadroTexto"/>
          <p:cNvSpPr txBox="1"/>
          <p:nvPr/>
        </p:nvSpPr>
        <p:spPr>
          <a:xfrm>
            <a:off x="5292080" y="6237312"/>
            <a:ext cx="3563888" cy="369332"/>
          </a:xfrm>
          <a:prstGeom prst="rect">
            <a:avLst/>
          </a:prstGeom>
          <a:noFill/>
        </p:spPr>
        <p:txBody>
          <a:bodyPr wrap="square" rtlCol="0">
            <a:spAutoFit/>
          </a:bodyPr>
          <a:lstStyle/>
          <a:p>
            <a:pPr algn="ctr"/>
            <a:r>
              <a:rPr lang="es-CR" b="1" i="1" dirty="0" smtClean="0"/>
              <a:t>Figura 1-13. Un árbol de procesos</a:t>
            </a:r>
            <a:r>
              <a:rPr lang="es-CR" b="1" dirty="0" smtClean="0"/>
              <a:t>.</a:t>
            </a:r>
            <a:endParaRPr lang="es-CR" dirty="0"/>
          </a:p>
        </p:txBody>
      </p:sp>
      <p:sp>
        <p:nvSpPr>
          <p:cNvPr id="7"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390392516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276872"/>
            <a:ext cx="8280920" cy="1800200"/>
          </a:xfrm>
        </p:spPr>
        <p:txBody>
          <a:bodyPr>
            <a:noAutofit/>
          </a:bodyPr>
          <a:lstStyle/>
          <a:p>
            <a:pPr algn="just"/>
            <a:r>
              <a:rPr lang="es-CR" sz="2600" dirty="0" smtClean="0"/>
              <a:t>En un sistema operativo muy simple sólo hay un programa a la vez en la memoria.</a:t>
            </a:r>
          </a:p>
          <a:p>
            <a:pPr algn="just"/>
            <a:r>
              <a:rPr lang="es-CR" sz="2600" dirty="0" smtClean="0"/>
              <a:t>Los sistemas operativos más sofisticados  permiten colocar varios programas en memoria al mismo tiempo</a:t>
            </a:r>
          </a:p>
          <a:p>
            <a:pPr algn="just"/>
            <a:endParaRPr lang="es-CR" sz="2600" dirty="0" smtClean="0"/>
          </a:p>
        </p:txBody>
      </p:sp>
      <p:sp>
        <p:nvSpPr>
          <p:cNvPr id="4" name="3 CuadroTexto"/>
          <p:cNvSpPr txBox="1"/>
          <p:nvPr/>
        </p:nvSpPr>
        <p:spPr>
          <a:xfrm>
            <a:off x="683568" y="1700808"/>
            <a:ext cx="7272808" cy="538609"/>
          </a:xfrm>
          <a:prstGeom prst="rect">
            <a:avLst/>
          </a:prstGeom>
          <a:noFill/>
        </p:spPr>
        <p:txBody>
          <a:bodyPr wrap="square" rtlCol="0">
            <a:spAutoFit/>
          </a:bodyPr>
          <a:lstStyle/>
          <a:p>
            <a:pPr algn="just"/>
            <a:r>
              <a:rPr lang="es-CR" sz="2900" b="1" dirty="0" smtClean="0">
                <a:solidFill>
                  <a:srgbClr val="A82000"/>
                </a:solidFill>
              </a:rPr>
              <a:t>1.5.2 Espacio de Direcciones</a:t>
            </a:r>
          </a:p>
        </p:txBody>
      </p:sp>
      <p:sp>
        <p:nvSpPr>
          <p:cNvPr id="9"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231291539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420888"/>
            <a:ext cx="8280920" cy="4248472"/>
          </a:xfrm>
        </p:spPr>
        <p:txBody>
          <a:bodyPr>
            <a:noAutofit/>
          </a:bodyPr>
          <a:lstStyle/>
          <a:p>
            <a:pPr algn="just"/>
            <a:r>
              <a:rPr lang="es-CR" sz="2600" dirty="0" smtClean="0"/>
              <a:t>Otro concepto clave de casi todos los sistemas operativos es el sistema de archivos. </a:t>
            </a:r>
          </a:p>
          <a:p>
            <a:pPr algn="just"/>
            <a:r>
              <a:rPr lang="es-CR" sz="2600" dirty="0" smtClean="0"/>
              <a:t>Su función es la presentar al programador un modelo abstracto limpio y agradable de archivos independientes del dispositivo.</a:t>
            </a:r>
          </a:p>
          <a:p>
            <a:pPr algn="just"/>
            <a:r>
              <a:rPr lang="es-CR" sz="2600" dirty="0" smtClean="0"/>
              <a:t>Se utiliza el concepto de directorios y subdirectorios.</a:t>
            </a:r>
          </a:p>
        </p:txBody>
      </p:sp>
      <p:sp>
        <p:nvSpPr>
          <p:cNvPr id="4" name="3 CuadroTexto"/>
          <p:cNvSpPr txBox="1"/>
          <p:nvPr/>
        </p:nvSpPr>
        <p:spPr>
          <a:xfrm>
            <a:off x="683568" y="1844824"/>
            <a:ext cx="7272808" cy="538609"/>
          </a:xfrm>
          <a:prstGeom prst="rect">
            <a:avLst/>
          </a:prstGeom>
          <a:noFill/>
        </p:spPr>
        <p:txBody>
          <a:bodyPr wrap="square" rtlCol="0">
            <a:spAutoFit/>
          </a:bodyPr>
          <a:lstStyle/>
          <a:p>
            <a:pPr algn="just"/>
            <a:r>
              <a:rPr lang="es-CR" sz="2900" b="1" dirty="0" smtClean="0">
                <a:solidFill>
                  <a:srgbClr val="A82000"/>
                </a:solidFill>
              </a:rPr>
              <a:t>1.5.3 Archivos</a:t>
            </a:r>
          </a:p>
        </p:txBody>
      </p:sp>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40377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420888"/>
            <a:ext cx="8280920" cy="3744416"/>
          </a:xfrm>
        </p:spPr>
        <p:txBody>
          <a:bodyPr>
            <a:noAutofit/>
          </a:bodyPr>
          <a:lstStyle/>
          <a:p>
            <a:pPr algn="just"/>
            <a:r>
              <a:rPr lang="es-CR" sz="2600" dirty="0" smtClean="0"/>
              <a:t>Actualmente todo sistema operativo cuenta con un subsistema de E/S para gestionar sus dispositivos de E/S.</a:t>
            </a:r>
          </a:p>
          <a:p>
            <a:pPr algn="just">
              <a:buNone/>
            </a:pPr>
            <a:endParaRPr lang="es-CR" sz="1400" dirty="0" smtClean="0"/>
          </a:p>
          <a:p>
            <a:pPr algn="just"/>
            <a:r>
              <a:rPr lang="es-CR" sz="2800" dirty="0" smtClean="0"/>
              <a:t>Otras partes, como los drivers de los dispositivos, son específicos de dispositivos particulares de E/S.  </a:t>
            </a:r>
          </a:p>
          <a:p>
            <a:pPr algn="just"/>
            <a:endParaRPr lang="es-CR" sz="1400" dirty="0" smtClean="0"/>
          </a:p>
          <a:p>
            <a:pPr algn="just"/>
            <a:r>
              <a:rPr lang="es-CR" sz="2800" dirty="0" smtClean="0"/>
              <a:t>Existen muchos tipos de dispositivos de Entrada/salida, incluyendo teclados, monitores, impresoras, otros.</a:t>
            </a:r>
            <a:endParaRPr lang="es-CR" sz="2600" dirty="0" smtClean="0"/>
          </a:p>
        </p:txBody>
      </p:sp>
      <p:sp>
        <p:nvSpPr>
          <p:cNvPr id="4" name="3 CuadroTexto"/>
          <p:cNvSpPr txBox="1"/>
          <p:nvPr/>
        </p:nvSpPr>
        <p:spPr>
          <a:xfrm>
            <a:off x="683568" y="1844824"/>
            <a:ext cx="7272808" cy="538609"/>
          </a:xfrm>
          <a:prstGeom prst="rect">
            <a:avLst/>
          </a:prstGeom>
          <a:noFill/>
        </p:spPr>
        <p:txBody>
          <a:bodyPr wrap="square" rtlCol="0">
            <a:spAutoFit/>
          </a:bodyPr>
          <a:lstStyle/>
          <a:p>
            <a:pPr algn="just"/>
            <a:r>
              <a:rPr lang="es-CR" sz="2900" b="1" dirty="0" smtClean="0">
                <a:solidFill>
                  <a:srgbClr val="A82000"/>
                </a:solidFill>
              </a:rPr>
              <a:t>1.5.4 Entrada/Salida</a:t>
            </a:r>
          </a:p>
        </p:txBody>
      </p:sp>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21782543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420888"/>
            <a:ext cx="8280920" cy="3744416"/>
          </a:xfrm>
        </p:spPr>
        <p:txBody>
          <a:bodyPr>
            <a:noAutofit/>
          </a:bodyPr>
          <a:lstStyle/>
          <a:p>
            <a:pPr algn="just"/>
            <a:r>
              <a:rPr lang="es-CR" sz="2600" dirty="0" smtClean="0"/>
              <a:t>Corresponde al sistema operativo controlar la seguridad del sistema para que únicamente los usuarios autorizados puedan tener acceso a los archivos. </a:t>
            </a:r>
          </a:p>
          <a:p>
            <a:pPr algn="just"/>
            <a:r>
              <a:rPr lang="es-CR" sz="2800" dirty="0" smtClean="0"/>
              <a:t>Además de la protección de los  archivos, hay muchos otros aspectos sobre la seguridad. Uno de ellos es la protección del sistema contra intrusos no deseados, tanto humanos como no humanos (por ejemplo, los </a:t>
            </a:r>
            <a:r>
              <a:rPr lang="es-CR" sz="2800" b="1" i="1" dirty="0" smtClean="0"/>
              <a:t>virus</a:t>
            </a:r>
            <a:r>
              <a:rPr lang="es-CR" sz="2800" dirty="0" smtClean="0"/>
              <a:t>).</a:t>
            </a:r>
            <a:endParaRPr lang="es-CR" sz="2600" dirty="0" smtClean="0"/>
          </a:p>
        </p:txBody>
      </p:sp>
      <p:sp>
        <p:nvSpPr>
          <p:cNvPr id="4" name="3 CuadroTexto"/>
          <p:cNvSpPr txBox="1"/>
          <p:nvPr/>
        </p:nvSpPr>
        <p:spPr>
          <a:xfrm>
            <a:off x="683568" y="1844824"/>
            <a:ext cx="7272808" cy="538609"/>
          </a:xfrm>
          <a:prstGeom prst="rect">
            <a:avLst/>
          </a:prstGeom>
          <a:noFill/>
        </p:spPr>
        <p:txBody>
          <a:bodyPr wrap="square" rtlCol="0">
            <a:spAutoFit/>
          </a:bodyPr>
          <a:lstStyle/>
          <a:p>
            <a:pPr algn="just"/>
            <a:r>
              <a:rPr lang="es-CR" sz="2900" b="1" dirty="0" smtClean="0">
                <a:solidFill>
                  <a:srgbClr val="A82000"/>
                </a:solidFill>
              </a:rPr>
              <a:t>1.5.5 Protección</a:t>
            </a:r>
          </a:p>
        </p:txBody>
      </p:sp>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106660309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2204864"/>
            <a:ext cx="8280920" cy="4176464"/>
          </a:xfrm>
        </p:spPr>
        <p:txBody>
          <a:bodyPr>
            <a:noAutofit/>
          </a:bodyPr>
          <a:lstStyle/>
          <a:p>
            <a:r>
              <a:rPr lang="es-CR" sz="2600" dirty="0" smtClean="0"/>
              <a:t>Shell: I</a:t>
            </a:r>
            <a:r>
              <a:rPr lang="es-CR" sz="2800" dirty="0" smtClean="0"/>
              <a:t>ntérprete de comandos.</a:t>
            </a:r>
          </a:p>
          <a:p>
            <a:pPr algn="just"/>
            <a:r>
              <a:rPr lang="es-CR" sz="2800" dirty="0" smtClean="0"/>
              <a:t>E</a:t>
            </a:r>
            <a:r>
              <a:rPr lang="es-CR" sz="2600" dirty="0" smtClean="0"/>
              <a:t>l sistema operativo es el código que lleva a cabo las llamadas al sistema. </a:t>
            </a:r>
          </a:p>
          <a:p>
            <a:pPr algn="just"/>
            <a:r>
              <a:rPr lang="es-CR" sz="2600" dirty="0" smtClean="0"/>
              <a:t>EL Shell, no es parte del sistema operativo, pero hace un uso intensivo de muchas de sus características.</a:t>
            </a:r>
          </a:p>
          <a:p>
            <a:pPr algn="just"/>
            <a:r>
              <a:rPr lang="es-CR" sz="2600" dirty="0" smtClean="0"/>
              <a:t>Constituye la principal interfaz entre un usuario sentado frente a su terminal y el sistema operativo.</a:t>
            </a:r>
          </a:p>
          <a:p>
            <a:pPr algn="just"/>
            <a:r>
              <a:rPr lang="es-CR" sz="2800" dirty="0" smtClean="0"/>
              <a:t>Existen muchos </a:t>
            </a:r>
            <a:r>
              <a:rPr lang="es-CR" sz="2800" dirty="0" err="1" smtClean="0"/>
              <a:t>shells</a:t>
            </a:r>
            <a:r>
              <a:rPr lang="es-CR" sz="2800" dirty="0" smtClean="0"/>
              <a:t>, incluyéndose entre ellos </a:t>
            </a:r>
            <a:r>
              <a:rPr lang="es-CR" sz="2800" b="1" i="1" dirty="0" err="1" smtClean="0"/>
              <a:t>sh</a:t>
            </a:r>
            <a:r>
              <a:rPr lang="es-CR" sz="2800" b="1" i="1" dirty="0" smtClean="0"/>
              <a:t>, </a:t>
            </a:r>
            <a:r>
              <a:rPr lang="es-CR" sz="2800" b="1" i="1" dirty="0" err="1" smtClean="0"/>
              <a:t>csh</a:t>
            </a:r>
            <a:r>
              <a:rPr lang="es-CR" sz="2800" b="1" i="1" dirty="0" smtClean="0"/>
              <a:t>, </a:t>
            </a:r>
            <a:r>
              <a:rPr lang="es-CR" sz="2800" b="1" i="1" dirty="0" err="1" smtClean="0"/>
              <a:t>ksh</a:t>
            </a:r>
            <a:r>
              <a:rPr lang="es-CR" sz="2800" b="1" i="1" dirty="0" smtClean="0"/>
              <a:t> y </a:t>
            </a:r>
            <a:r>
              <a:rPr lang="es-CR" sz="2800" b="1" i="1" dirty="0" err="1" smtClean="0"/>
              <a:t>bash</a:t>
            </a:r>
            <a:r>
              <a:rPr lang="es-CR" sz="2800" b="1" i="1" dirty="0" smtClean="0"/>
              <a:t>.</a:t>
            </a:r>
            <a:endParaRPr lang="es-CR" sz="2600" b="1" dirty="0" smtClean="0"/>
          </a:p>
        </p:txBody>
      </p:sp>
      <p:sp>
        <p:nvSpPr>
          <p:cNvPr id="4" name="3 CuadroTexto"/>
          <p:cNvSpPr txBox="1"/>
          <p:nvPr/>
        </p:nvSpPr>
        <p:spPr>
          <a:xfrm>
            <a:off x="683568" y="1628800"/>
            <a:ext cx="7272808" cy="538609"/>
          </a:xfrm>
          <a:prstGeom prst="rect">
            <a:avLst/>
          </a:prstGeom>
          <a:noFill/>
        </p:spPr>
        <p:txBody>
          <a:bodyPr wrap="square" rtlCol="0">
            <a:spAutoFit/>
          </a:bodyPr>
          <a:lstStyle/>
          <a:p>
            <a:pPr algn="just"/>
            <a:r>
              <a:rPr lang="es-CR" sz="2900" b="1" dirty="0" smtClean="0">
                <a:solidFill>
                  <a:srgbClr val="A82000"/>
                </a:solidFill>
              </a:rPr>
              <a:t>1.5.6 El </a:t>
            </a:r>
            <a:r>
              <a:rPr lang="es-CR" sz="2900" b="1" dirty="0" err="1" smtClean="0">
                <a:solidFill>
                  <a:srgbClr val="A82000"/>
                </a:solidFill>
              </a:rPr>
              <a:t>shell</a:t>
            </a:r>
            <a:endParaRPr lang="es-CR" sz="2900" b="1" dirty="0" smtClean="0">
              <a:solidFill>
                <a:srgbClr val="A82000"/>
              </a:solidFill>
            </a:endParaRPr>
          </a:p>
        </p:txBody>
      </p:sp>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Conceptos de los sistemas operativos</a:t>
            </a:r>
            <a:endParaRPr lang="es-ES_tradnl" sz="4000" dirty="0"/>
          </a:p>
        </p:txBody>
      </p:sp>
    </p:spTree>
    <p:extLst>
      <p:ext uri="{BB962C8B-B14F-4D97-AF65-F5344CB8AC3E}">
        <p14:creationId xmlns="" xmlns:p14="http://schemas.microsoft.com/office/powerpoint/2010/main" val="243908834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2060848"/>
            <a:ext cx="8424936" cy="3672408"/>
          </a:xfrm>
        </p:spPr>
        <p:txBody>
          <a:bodyPr>
            <a:noAutofit/>
          </a:bodyPr>
          <a:lstStyle/>
          <a:p>
            <a:pPr algn="just"/>
            <a:r>
              <a:rPr lang="es-CR" sz="3600" dirty="0" smtClean="0"/>
              <a:t>Ámbito del ingeniero eléctrico:  construcción y funcionamiento de tales dispositivos.</a:t>
            </a:r>
          </a:p>
          <a:p>
            <a:pPr algn="just">
              <a:buNone/>
            </a:pPr>
            <a:endParaRPr lang="es-CR" sz="3600" dirty="0" smtClean="0"/>
          </a:p>
          <a:p>
            <a:pPr algn="just"/>
            <a:r>
              <a:rPr lang="es-CR" sz="3600" b="1" dirty="0" smtClean="0"/>
              <a:t>Microarquitectura</a:t>
            </a:r>
            <a:r>
              <a:rPr lang="es-CR" sz="3600" dirty="0" smtClean="0"/>
              <a:t>, en el que los dispositivos físicos se agrupan para formar unidades funcionales.</a:t>
            </a:r>
          </a:p>
          <a:p>
            <a:pPr algn="just">
              <a:lnSpc>
                <a:spcPct val="150000"/>
              </a:lnSpc>
            </a:pPr>
            <a:endParaRPr lang="es-CR" sz="40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Introducción a los sistemas operativos</a:t>
            </a:r>
            <a:endParaRPr lang="es-ES_tradnl" dirty="0"/>
          </a:p>
        </p:txBody>
      </p:sp>
    </p:spTree>
    <p:extLst>
      <p:ext uri="{BB962C8B-B14F-4D97-AF65-F5344CB8AC3E}">
        <p14:creationId xmlns="" xmlns:p14="http://schemas.microsoft.com/office/powerpoint/2010/main" val="19609405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280920" cy="4392488"/>
          </a:xfrm>
        </p:spPr>
        <p:txBody>
          <a:bodyPr>
            <a:noAutofit/>
          </a:bodyPr>
          <a:lstStyle/>
          <a:p>
            <a:pPr algn="just"/>
            <a:r>
              <a:rPr lang="es-CR" sz="2600" dirty="0" smtClean="0"/>
              <a:t>La interfaz entre el sistema operativo y los programas de usuario está definida por el </a:t>
            </a:r>
            <a:r>
              <a:rPr lang="es-CR" sz="2600" b="1" i="1" dirty="0" smtClean="0">
                <a:solidFill>
                  <a:srgbClr val="B80000"/>
                </a:solidFill>
              </a:rPr>
              <a:t>conjunto de llamadas </a:t>
            </a:r>
            <a:r>
              <a:rPr lang="es-CR" sz="2600" dirty="0" smtClean="0"/>
              <a:t>al sistema por el sistema operativo.</a:t>
            </a:r>
          </a:p>
          <a:p>
            <a:pPr algn="just"/>
            <a:endParaRPr lang="es-CR" sz="1400" dirty="0" smtClean="0"/>
          </a:p>
          <a:p>
            <a:pPr algn="just"/>
            <a:r>
              <a:rPr lang="es-CR" sz="2600" dirty="0" smtClean="0"/>
              <a:t>Las llamadas al sistema disponibles en la interfaz varían de un sistema operativo a otro.</a:t>
            </a:r>
          </a:p>
          <a:p>
            <a:pPr algn="just">
              <a:buNone/>
            </a:pPr>
            <a:endParaRPr lang="es-CR" sz="1400" dirty="0" smtClean="0"/>
          </a:p>
          <a:p>
            <a:r>
              <a:rPr lang="es-CR" sz="2600" dirty="0" smtClean="0"/>
              <a:t>Tiene tres parámetros: </a:t>
            </a:r>
          </a:p>
          <a:p>
            <a:pPr lvl="1"/>
            <a:r>
              <a:rPr lang="es-CR" sz="2400" i="1" dirty="0" smtClean="0">
                <a:solidFill>
                  <a:srgbClr val="B80000"/>
                </a:solidFill>
              </a:rPr>
              <a:t>el primero especifica el fichero, </a:t>
            </a:r>
          </a:p>
          <a:p>
            <a:pPr lvl="1"/>
            <a:r>
              <a:rPr lang="es-CR" sz="2400" i="1" dirty="0" smtClean="0">
                <a:solidFill>
                  <a:srgbClr val="B80000"/>
                </a:solidFill>
              </a:rPr>
              <a:t>el segundo apunta al búfer </a:t>
            </a:r>
          </a:p>
          <a:p>
            <a:pPr lvl="1"/>
            <a:r>
              <a:rPr lang="es-CR" sz="2400" i="1" dirty="0" smtClean="0">
                <a:solidFill>
                  <a:srgbClr val="B80000"/>
                </a:solidFill>
              </a:rPr>
              <a:t>y el tercero indica el número de bytes a leer</a:t>
            </a: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Llamadas al sistema</a:t>
            </a:r>
            <a:endParaRPr lang="es-ES_tradnl" sz="4000" dirty="0"/>
          </a:p>
        </p:txBody>
      </p:sp>
    </p:spTree>
    <p:extLst>
      <p:ext uri="{BB962C8B-B14F-4D97-AF65-F5344CB8AC3E}">
        <p14:creationId xmlns="" xmlns:p14="http://schemas.microsoft.com/office/powerpoint/2010/main" val="292634600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424936" cy="4392488"/>
          </a:xfrm>
        </p:spPr>
        <p:txBody>
          <a:bodyPr>
            <a:noAutofit/>
          </a:bodyPr>
          <a:lstStyle/>
          <a:p>
            <a:r>
              <a:rPr lang="es-CR" sz="2600" b="1" dirty="0" smtClean="0"/>
              <a:t>1.6.1 Llamadas al sistema para la administración de Procesos</a:t>
            </a:r>
            <a:endParaRPr lang="es-CR" sz="2600" dirty="0" smtClean="0"/>
          </a:p>
        </p:txBody>
      </p:sp>
      <p:pic>
        <p:nvPicPr>
          <p:cNvPr id="1026" name="Picture 2"/>
          <p:cNvPicPr>
            <a:picLocks noChangeAspect="1" noChangeArrowheads="1"/>
          </p:cNvPicPr>
          <p:nvPr/>
        </p:nvPicPr>
        <p:blipFill>
          <a:blip r:embed="rId2" cstate="print">
            <a:lum bright="-30000" contrast="40000"/>
          </a:blip>
          <a:srcRect/>
          <a:stretch>
            <a:fillRect/>
          </a:stretch>
        </p:blipFill>
        <p:spPr bwMode="auto">
          <a:xfrm>
            <a:off x="683568" y="3212976"/>
            <a:ext cx="7704856" cy="2005374"/>
          </a:xfrm>
          <a:prstGeom prst="roundRect">
            <a:avLst>
              <a:gd name="adj" fmla="val 18958"/>
            </a:avLst>
          </a:prstGeom>
          <a:solidFill>
            <a:srgbClr val="FFFFFF">
              <a:shade val="85000"/>
            </a:srgbClr>
          </a:solidFill>
          <a:ln w="57150">
            <a:solidFill>
              <a:schemeClr val="tx2">
                <a:lumMod val="50000"/>
              </a:schemeClr>
            </a:solidFill>
          </a:ln>
          <a:effectLst>
            <a:reflection blurRad="12700" stA="38000" endPos="28000" dist="5000" dir="5400000" sy="-100000" algn="bl" rotWithShape="0"/>
          </a:effectLst>
        </p:spPr>
      </p:pic>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Llamadas al sistema</a:t>
            </a:r>
            <a:endParaRPr lang="es-ES_tradnl" sz="4000" dirty="0"/>
          </a:p>
        </p:txBody>
      </p:sp>
    </p:spTree>
    <p:extLst>
      <p:ext uri="{BB962C8B-B14F-4D97-AF65-F5344CB8AC3E}">
        <p14:creationId xmlns="" xmlns:p14="http://schemas.microsoft.com/office/powerpoint/2010/main" val="301361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424936" cy="4392488"/>
          </a:xfrm>
        </p:spPr>
        <p:txBody>
          <a:bodyPr>
            <a:noAutofit/>
          </a:bodyPr>
          <a:lstStyle/>
          <a:p>
            <a:pPr algn="just">
              <a:buNone/>
            </a:pPr>
            <a:r>
              <a:rPr lang="es-CR" sz="2600" b="1" dirty="0" smtClean="0"/>
              <a:t>1.6.2 Llamadas al sistema para la administración de archivos.</a:t>
            </a:r>
          </a:p>
        </p:txBody>
      </p:sp>
      <p:pic>
        <p:nvPicPr>
          <p:cNvPr id="2050" name="Picture 2"/>
          <p:cNvPicPr>
            <a:picLocks noChangeAspect="1" noChangeArrowheads="1"/>
          </p:cNvPicPr>
          <p:nvPr/>
        </p:nvPicPr>
        <p:blipFill>
          <a:blip r:embed="rId2" cstate="print">
            <a:lum bright="-30000" contrast="40000"/>
          </a:blip>
          <a:srcRect/>
          <a:stretch>
            <a:fillRect/>
          </a:stretch>
        </p:blipFill>
        <p:spPr bwMode="auto">
          <a:xfrm>
            <a:off x="539552" y="2708920"/>
            <a:ext cx="8049144" cy="2520280"/>
          </a:xfrm>
          <a:prstGeom prst="roundRect">
            <a:avLst>
              <a:gd name="adj" fmla="val 8594"/>
            </a:avLst>
          </a:prstGeom>
          <a:solidFill>
            <a:srgbClr val="FFFFFF">
              <a:shade val="85000"/>
            </a:srgbClr>
          </a:solidFill>
          <a:ln w="57150">
            <a:solidFill>
              <a:schemeClr val="tx2">
                <a:lumMod val="50000"/>
              </a:schemeClr>
            </a:solidFill>
          </a:ln>
          <a:effectLst>
            <a:reflection blurRad="12700" stA="38000" endPos="28000" dist="5000" dir="5400000" sy="-100000" algn="bl" rotWithShape="0"/>
          </a:effectLst>
        </p:spPr>
      </p:pic>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Llamadas al sistema</a:t>
            </a:r>
            <a:endParaRPr lang="es-ES_tradnl" sz="4000" dirty="0"/>
          </a:p>
        </p:txBody>
      </p:sp>
    </p:spTree>
    <p:extLst>
      <p:ext uri="{BB962C8B-B14F-4D97-AF65-F5344CB8AC3E}">
        <p14:creationId xmlns="" xmlns:p14="http://schemas.microsoft.com/office/powerpoint/2010/main" val="249113014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424936" cy="4392488"/>
          </a:xfrm>
        </p:spPr>
        <p:txBody>
          <a:bodyPr>
            <a:noAutofit/>
          </a:bodyPr>
          <a:lstStyle/>
          <a:p>
            <a:pPr algn="just">
              <a:buNone/>
            </a:pPr>
            <a:r>
              <a:rPr lang="es-CR" sz="2600" b="1" dirty="0" smtClean="0"/>
              <a:t>1.6.3 Llamadas al sistema para la administración de  directorios</a:t>
            </a:r>
          </a:p>
          <a:p>
            <a:pPr algn="just">
              <a:buNone/>
            </a:pPr>
            <a:endParaRPr lang="es-CR" sz="2600" b="1" dirty="0" smtClean="0"/>
          </a:p>
          <a:p>
            <a:pPr algn="just"/>
            <a:endParaRPr lang="es-CR" sz="2600" b="1" dirty="0" smtClean="0"/>
          </a:p>
        </p:txBody>
      </p:sp>
      <p:pic>
        <p:nvPicPr>
          <p:cNvPr id="3075" name="Picture 3"/>
          <p:cNvPicPr>
            <a:picLocks noChangeAspect="1" noChangeArrowheads="1"/>
          </p:cNvPicPr>
          <p:nvPr/>
        </p:nvPicPr>
        <p:blipFill>
          <a:blip r:embed="rId2" cstate="print">
            <a:lum bright="-20000" contrast="40000"/>
          </a:blip>
          <a:srcRect/>
          <a:stretch>
            <a:fillRect/>
          </a:stretch>
        </p:blipFill>
        <p:spPr bwMode="auto">
          <a:xfrm>
            <a:off x="827584" y="2996952"/>
            <a:ext cx="7316013" cy="2160240"/>
          </a:xfrm>
          <a:prstGeom prst="roundRect">
            <a:avLst>
              <a:gd name="adj" fmla="val 8594"/>
            </a:avLst>
          </a:prstGeom>
          <a:solidFill>
            <a:srgbClr val="FFFFFF">
              <a:shade val="85000"/>
            </a:srgbClr>
          </a:solidFill>
          <a:ln w="57150">
            <a:solidFill>
              <a:schemeClr val="tx2">
                <a:lumMod val="50000"/>
              </a:schemeClr>
            </a:solidFill>
          </a:ln>
          <a:effectLst>
            <a:reflection blurRad="12700" stA="38000" endPos="28000" dist="5000" dir="5400000" sy="-100000" algn="bl" rotWithShape="0"/>
          </a:effectLst>
        </p:spPr>
      </p:pic>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Llamadas al sistema</a:t>
            </a:r>
            <a:endParaRPr lang="es-ES_tradnl" sz="4000" dirty="0"/>
          </a:p>
        </p:txBody>
      </p:sp>
    </p:spTree>
    <p:extLst>
      <p:ext uri="{BB962C8B-B14F-4D97-AF65-F5344CB8AC3E}">
        <p14:creationId xmlns="" xmlns:p14="http://schemas.microsoft.com/office/powerpoint/2010/main" val="35016206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424936" cy="4392488"/>
          </a:xfrm>
        </p:spPr>
        <p:txBody>
          <a:bodyPr>
            <a:noAutofit/>
          </a:bodyPr>
          <a:lstStyle/>
          <a:p>
            <a:pPr algn="just"/>
            <a:r>
              <a:rPr lang="es-CR" sz="2600" dirty="0" smtClean="0"/>
              <a:t>Un programa UNIX consiste en un código que realiza llamadas al sistema para que se lleven a cabo ciertos servicios.</a:t>
            </a:r>
          </a:p>
          <a:p>
            <a:pPr algn="just"/>
            <a:r>
              <a:rPr lang="es-CR" sz="2600" dirty="0" smtClean="0"/>
              <a:t> En contraste, un programa de Windows normalmente está controlado por eventos. </a:t>
            </a:r>
          </a:p>
          <a:p>
            <a:pPr algn="just"/>
            <a:r>
              <a:rPr lang="es-CR" sz="2600" dirty="0" smtClean="0"/>
              <a:t>Son eventos típicos la pulsación de una tecla, el movimiento del ratón, la pulsación de un botón del ratón o la inserción de un disquete.</a:t>
            </a:r>
          </a:p>
          <a:p>
            <a:pPr algn="just"/>
            <a:endParaRPr lang="es-CR" sz="2600" b="1" dirty="0" smtClean="0"/>
          </a:p>
        </p:txBody>
      </p:sp>
      <p:sp>
        <p:nvSpPr>
          <p:cNvPr id="4" name="Rectangle 2"/>
          <p:cNvSpPr txBox="1">
            <a:spLocks noChangeArrowheads="1"/>
          </p:cNvSpPr>
          <p:nvPr/>
        </p:nvSpPr>
        <p:spPr>
          <a:xfrm>
            <a:off x="971600"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1.6.5 La API WIN32 de Windows</a:t>
            </a:r>
            <a:endParaRPr lang="es-ES_tradnl" sz="4000" dirty="0"/>
          </a:p>
        </p:txBody>
      </p:sp>
    </p:spTree>
    <p:extLst>
      <p:ext uri="{BB962C8B-B14F-4D97-AF65-F5344CB8AC3E}">
        <p14:creationId xmlns="" xmlns:p14="http://schemas.microsoft.com/office/powerpoint/2010/main" val="335676256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44824"/>
            <a:ext cx="8136904" cy="1944216"/>
          </a:xfrm>
        </p:spPr>
        <p:txBody>
          <a:bodyPr>
            <a:noAutofit/>
          </a:bodyPr>
          <a:lstStyle/>
          <a:p>
            <a:pPr algn="just"/>
            <a:r>
              <a:rPr lang="es-CR" sz="2400" dirty="0" smtClean="0"/>
              <a:t>Microsoft ha definido un conjunto de procedimientos, llamado el API Win32 (API: </a:t>
            </a:r>
            <a:r>
              <a:rPr lang="es-CR" sz="2400" dirty="0" err="1" smtClean="0"/>
              <a:t>Application</a:t>
            </a:r>
            <a:r>
              <a:rPr lang="es-CR" sz="2400" dirty="0" smtClean="0"/>
              <a:t> </a:t>
            </a:r>
            <a:r>
              <a:rPr lang="es-CR" sz="2400" dirty="0" err="1" smtClean="0"/>
              <a:t>Program</a:t>
            </a:r>
            <a:r>
              <a:rPr lang="es-CR" sz="2400" dirty="0" smtClean="0"/>
              <a:t> Interface; Interfaz del Programa de Aplicación) que deben utilizar los programadores para obtener los servicios del sistema operativo.</a:t>
            </a:r>
          </a:p>
        </p:txBody>
      </p:sp>
      <p:pic>
        <p:nvPicPr>
          <p:cNvPr id="4099" name="Picture 3"/>
          <p:cNvPicPr>
            <a:picLocks noChangeAspect="1" noChangeArrowheads="1"/>
          </p:cNvPicPr>
          <p:nvPr/>
        </p:nvPicPr>
        <p:blipFill>
          <a:blip r:embed="rId2" cstate="print">
            <a:duotone>
              <a:prstClr val="black"/>
              <a:schemeClr val="accent5">
                <a:lumMod val="50000"/>
                <a:tint val="45000"/>
                <a:satMod val="400000"/>
              </a:schemeClr>
            </a:duotone>
          </a:blip>
          <a:srcRect/>
          <a:stretch>
            <a:fillRect/>
          </a:stretch>
        </p:blipFill>
        <p:spPr bwMode="auto">
          <a:xfrm>
            <a:off x="2678013" y="3648794"/>
            <a:ext cx="4486275" cy="2876550"/>
          </a:xfrm>
          <a:prstGeom prst="roundRect">
            <a:avLst>
              <a:gd name="adj" fmla="val 8594"/>
            </a:avLst>
          </a:prstGeom>
          <a:solidFill>
            <a:srgbClr val="FFFFFF">
              <a:shade val="85000"/>
            </a:srgbClr>
          </a:solidFill>
          <a:ln w="57150">
            <a:solidFill>
              <a:schemeClr val="tx2">
                <a:lumMod val="50000"/>
              </a:schemeClr>
            </a:solidFill>
          </a:ln>
          <a:effectLst>
            <a:reflection blurRad="12700" stA="38000" endPos="28000" dist="5000" dir="5400000" sy="-100000" algn="bl" rotWithShape="0"/>
          </a:effectLst>
        </p:spPr>
      </p:pic>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La API WIN32 de Windows</a:t>
            </a:r>
            <a:endParaRPr lang="es-ES_tradnl" sz="4000" dirty="0"/>
          </a:p>
        </p:txBody>
      </p:sp>
    </p:spTree>
    <p:extLst>
      <p:ext uri="{BB962C8B-B14F-4D97-AF65-F5344CB8AC3E}">
        <p14:creationId xmlns="" xmlns:p14="http://schemas.microsoft.com/office/powerpoint/2010/main" val="18837865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424936" cy="4392488"/>
          </a:xfrm>
        </p:spPr>
        <p:txBody>
          <a:bodyPr>
            <a:noAutofit/>
          </a:bodyPr>
          <a:lstStyle/>
          <a:p>
            <a:pPr algn="just"/>
            <a:endParaRPr lang="es-CR" sz="400" dirty="0" smtClean="0"/>
          </a:p>
          <a:p>
            <a:pPr algn="just"/>
            <a:r>
              <a:rPr lang="es-CR" sz="2600" dirty="0" smtClean="0"/>
              <a:t>Los cinco diseños son: </a:t>
            </a:r>
          </a:p>
          <a:p>
            <a:pPr algn="just"/>
            <a:endParaRPr lang="es-CR" sz="700" dirty="0" smtClean="0"/>
          </a:p>
          <a:p>
            <a:pPr lvl="2" algn="just"/>
            <a:r>
              <a:rPr lang="es-CR" dirty="0" smtClean="0"/>
              <a:t>Sistemas monolíticos.</a:t>
            </a:r>
          </a:p>
          <a:p>
            <a:pPr lvl="2" algn="just"/>
            <a:r>
              <a:rPr lang="es-CR" dirty="0" smtClean="0"/>
              <a:t>Sistemas en capas.</a:t>
            </a:r>
          </a:p>
          <a:p>
            <a:pPr lvl="2" algn="just"/>
            <a:r>
              <a:rPr lang="es-CR" dirty="0" smtClean="0"/>
              <a:t>Máquinas virtuales.</a:t>
            </a:r>
          </a:p>
          <a:p>
            <a:pPr lvl="2" algn="just"/>
            <a:r>
              <a:rPr lang="es-CR" dirty="0" err="1" smtClean="0"/>
              <a:t>Exokernels</a:t>
            </a:r>
            <a:r>
              <a:rPr lang="es-CR" dirty="0" smtClean="0"/>
              <a:t>.</a:t>
            </a:r>
          </a:p>
          <a:p>
            <a:pPr lvl="2" algn="just"/>
            <a:r>
              <a:rPr lang="es-CR" dirty="0" smtClean="0"/>
              <a:t>Sistemas cliente-servidor. </a:t>
            </a: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1.7 Estructura del Sistema Operativo</a:t>
            </a:r>
            <a:endParaRPr lang="es-ES_tradnl" sz="4000" dirty="0"/>
          </a:p>
        </p:txBody>
      </p:sp>
    </p:spTree>
    <p:extLst>
      <p:ext uri="{BB962C8B-B14F-4D97-AF65-F5344CB8AC3E}">
        <p14:creationId xmlns="" xmlns:p14="http://schemas.microsoft.com/office/powerpoint/2010/main" val="30887114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772816"/>
            <a:ext cx="8424936" cy="4392488"/>
          </a:xfrm>
        </p:spPr>
        <p:txBody>
          <a:bodyPr>
            <a:noAutofit/>
          </a:bodyPr>
          <a:lstStyle/>
          <a:p>
            <a:pPr algn="just">
              <a:buNone/>
            </a:pPr>
            <a:r>
              <a:rPr lang="es-CR" sz="2900" b="1" dirty="0" smtClean="0">
                <a:solidFill>
                  <a:srgbClr val="A82000"/>
                </a:solidFill>
              </a:rPr>
              <a:t>Sistemas monolíticos.</a:t>
            </a:r>
          </a:p>
          <a:p>
            <a:pPr algn="just">
              <a:buNone/>
            </a:pPr>
            <a:endParaRPr lang="es-CR" sz="700" dirty="0" smtClean="0"/>
          </a:p>
          <a:p>
            <a:r>
              <a:rPr lang="es-CR" sz="2600" dirty="0" smtClean="0"/>
              <a:t>Esta organización, es la más común. </a:t>
            </a:r>
          </a:p>
          <a:p>
            <a:pPr>
              <a:buNone/>
            </a:pPr>
            <a:endParaRPr lang="es-CR" sz="700" dirty="0" smtClean="0"/>
          </a:p>
          <a:p>
            <a:pPr algn="just"/>
            <a:r>
              <a:rPr lang="es-CR" sz="2600" dirty="0" smtClean="0"/>
              <a:t>La estructura consiste en que no hay estructura. </a:t>
            </a:r>
          </a:p>
          <a:p>
            <a:pPr algn="just"/>
            <a:endParaRPr lang="es-CR" sz="700" dirty="0" smtClean="0"/>
          </a:p>
          <a:p>
            <a:pPr algn="just"/>
            <a:r>
              <a:rPr lang="es-CR" sz="2600" dirty="0" smtClean="0"/>
              <a:t>El sistema operativo se escribe como una colección de procedimientos, cada uno de los cuales puede llamar a cualquiera de los otros siempre que lo necesite.</a:t>
            </a:r>
          </a:p>
          <a:p>
            <a:pPr algn="just"/>
            <a:endParaRPr lang="es-CR" sz="2600" dirty="0" smtClean="0"/>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8236716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424936" cy="4392488"/>
          </a:xfrm>
        </p:spPr>
        <p:txBody>
          <a:bodyPr>
            <a:noAutofit/>
          </a:bodyPr>
          <a:lstStyle/>
          <a:p>
            <a:pPr algn="just">
              <a:buNone/>
            </a:pPr>
            <a:r>
              <a:rPr lang="es-CR" sz="2900" b="1" dirty="0" smtClean="0">
                <a:solidFill>
                  <a:srgbClr val="A82000"/>
                </a:solidFill>
              </a:rPr>
              <a:t>Sistemas monolíticos.</a:t>
            </a:r>
            <a:endParaRPr lang="es-CR" dirty="0" smtClean="0"/>
          </a:p>
          <a:p>
            <a:pPr algn="just"/>
            <a:r>
              <a:rPr lang="es-CR" sz="2600" dirty="0" smtClean="0"/>
              <a:t>Esta organización sugiere una estructura básica para el sistema operativo:</a:t>
            </a:r>
          </a:p>
          <a:p>
            <a:pPr marL="457200" indent="-457200" algn="just">
              <a:buFont typeface="+mj-lt"/>
              <a:buAutoNum type="arabicPeriod"/>
            </a:pPr>
            <a:r>
              <a:rPr lang="es-CR" sz="2400" dirty="0" smtClean="0"/>
              <a:t>Un programa principal que invoca el procedimiento de servicio solicitado.</a:t>
            </a:r>
          </a:p>
          <a:p>
            <a:pPr algn="just"/>
            <a:endParaRPr lang="es-CR" sz="400" dirty="0" smtClean="0"/>
          </a:p>
          <a:p>
            <a:pPr marL="457200" indent="-457200" algn="just">
              <a:buFont typeface="+mj-lt"/>
              <a:buAutoNum type="arabicPeriod" startAt="2"/>
            </a:pPr>
            <a:r>
              <a:rPr lang="es-CR" sz="2400" dirty="0" smtClean="0"/>
              <a:t>Un conjunto de procedimientos de servicio que llevan a cabo las llamadas al sistema.</a:t>
            </a:r>
          </a:p>
          <a:p>
            <a:pPr algn="just"/>
            <a:endParaRPr lang="es-CR" sz="400" dirty="0" smtClean="0"/>
          </a:p>
          <a:p>
            <a:pPr marL="457200" indent="-457200" algn="just">
              <a:buFont typeface="+mj-lt"/>
              <a:buAutoNum type="arabicPeriod" startAt="3"/>
            </a:pPr>
            <a:r>
              <a:rPr lang="es-CR" sz="2400" dirty="0" smtClean="0"/>
              <a:t>Un conjunto de procedimientos de utilidad que sirven de ayuda a los procedimientos de servicio.</a:t>
            </a:r>
          </a:p>
          <a:p>
            <a:pPr algn="just"/>
            <a:endParaRPr lang="es-CR" sz="2600" dirty="0" smtClean="0"/>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1060614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424936" cy="4392488"/>
          </a:xfrm>
        </p:spPr>
        <p:txBody>
          <a:bodyPr>
            <a:noAutofit/>
          </a:bodyPr>
          <a:lstStyle/>
          <a:p>
            <a:pPr algn="just">
              <a:buNone/>
            </a:pPr>
            <a:r>
              <a:rPr lang="es-CR" sz="2900" b="1" dirty="0" smtClean="0">
                <a:solidFill>
                  <a:srgbClr val="A82000"/>
                </a:solidFill>
              </a:rPr>
              <a:t>Sistemas monolíticos.</a:t>
            </a:r>
            <a:endParaRPr lang="es-CR" dirty="0" smtClean="0"/>
          </a:p>
        </p:txBody>
      </p:sp>
      <p:pic>
        <p:nvPicPr>
          <p:cNvPr id="1028" name="Picture 4"/>
          <p:cNvPicPr>
            <a:picLocks noChangeAspect="1" noChangeArrowheads="1"/>
          </p:cNvPicPr>
          <p:nvPr/>
        </p:nvPicPr>
        <p:blipFill>
          <a:blip r:embed="rId2" cstate="print"/>
          <a:srcRect/>
          <a:stretch>
            <a:fillRect/>
          </a:stretch>
        </p:blipFill>
        <p:spPr bwMode="auto">
          <a:xfrm>
            <a:off x="539552" y="2420888"/>
            <a:ext cx="7992888" cy="4020962"/>
          </a:xfrm>
          <a:prstGeom prst="rect">
            <a:avLst/>
          </a:prstGeom>
          <a:noFill/>
          <a:ln w="9525">
            <a:noFill/>
            <a:miter lim="800000"/>
            <a:headEnd/>
            <a:tailEnd/>
          </a:ln>
        </p:spPr>
      </p:pic>
      <p:sp>
        <p:nvSpPr>
          <p:cNvPr id="5"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39514870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44824"/>
            <a:ext cx="8568952" cy="4824536"/>
          </a:xfrm>
        </p:spPr>
        <p:txBody>
          <a:bodyPr>
            <a:noAutofit/>
          </a:bodyPr>
          <a:lstStyle/>
          <a:p>
            <a:pPr algn="just"/>
            <a:r>
              <a:rPr lang="es-CR" sz="3200" dirty="0" smtClean="0"/>
              <a:t>Este nivel contiene algunos registros internos de la CPU (unidad de procesamiento central; Central Processing Unit ) y una ruta de datos que contiene una unidad aritmética y lógica.</a:t>
            </a:r>
          </a:p>
          <a:p>
            <a:pPr algn="just"/>
            <a:r>
              <a:rPr lang="es-CR" sz="3200" dirty="0" smtClean="0"/>
              <a:t>En algunas máquinas, el funcionamiento de la ruta de datos se controla mediante software (el </a:t>
            </a:r>
            <a:r>
              <a:rPr lang="es-CR" sz="3200" b="1" dirty="0" smtClean="0"/>
              <a:t>microprograma</a:t>
            </a:r>
            <a:r>
              <a:rPr lang="es-CR" sz="3200" dirty="0" smtClean="0"/>
              <a:t>); en otras maquinas, se controla en forma directa con circuitos de hardware. </a:t>
            </a:r>
          </a:p>
          <a:p>
            <a:pPr algn="just">
              <a:lnSpc>
                <a:spcPct val="150000"/>
              </a:lnSpc>
            </a:pPr>
            <a:endParaRPr lang="es-CR" sz="3000" dirty="0" smtClean="0"/>
          </a:p>
          <a:p>
            <a:pPr algn="just">
              <a:lnSpc>
                <a:spcPct val="150000"/>
              </a:lnSpc>
            </a:pPr>
            <a:endParaRPr lang="es-CR"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Introducción a los sistemas operativos</a:t>
            </a:r>
            <a:endParaRPr lang="es-ES_tradnl" dirty="0"/>
          </a:p>
        </p:txBody>
      </p:sp>
    </p:spTree>
    <p:extLst>
      <p:ext uri="{BB962C8B-B14F-4D97-AF65-F5344CB8AC3E}">
        <p14:creationId xmlns="" xmlns:p14="http://schemas.microsoft.com/office/powerpoint/2010/main" val="316137525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80920" cy="4392488"/>
          </a:xfrm>
        </p:spPr>
        <p:txBody>
          <a:bodyPr>
            <a:noAutofit/>
          </a:bodyPr>
          <a:lstStyle/>
          <a:p>
            <a:pPr algn="just">
              <a:buNone/>
            </a:pPr>
            <a:r>
              <a:rPr lang="es-CR" sz="2900" b="1" dirty="0" smtClean="0">
                <a:solidFill>
                  <a:srgbClr val="A82000"/>
                </a:solidFill>
              </a:rPr>
              <a:t>1.7.2 Sistemas estructurados en capas</a:t>
            </a:r>
          </a:p>
          <a:p>
            <a:pPr algn="just"/>
            <a:r>
              <a:rPr lang="es-CR" sz="2600" dirty="0" smtClean="0"/>
              <a:t>Consiste en organizar el sistema operativo en una jerarquía de capas, cada una construida sobre la que está debajo. El primer sistema construido de esta manera fue el </a:t>
            </a:r>
            <a:r>
              <a:rPr lang="es-CR" sz="2600" b="1" i="1" dirty="0" smtClean="0">
                <a:solidFill>
                  <a:srgbClr val="B80000"/>
                </a:solidFill>
              </a:rPr>
              <a:t>THE.</a:t>
            </a:r>
          </a:p>
          <a:p>
            <a:pPr algn="just"/>
            <a:r>
              <a:rPr lang="es-CR" sz="2600" dirty="0" smtClean="0"/>
              <a:t>El sistema tenía seis capas. La capa 0 se ocupaba de la asignación del procesador, conmutando entre procesos al presentarse interrupciones o expirar temporizadores. </a:t>
            </a:r>
            <a:endParaRPr lang="es-CR" sz="2600" b="1" i="1" dirty="0" smtClean="0">
              <a:solidFill>
                <a:srgbClr val="B80000"/>
              </a:solidFill>
            </a:endParaRP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28763716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80920" cy="648072"/>
          </a:xfrm>
        </p:spPr>
        <p:txBody>
          <a:bodyPr>
            <a:noAutofit/>
          </a:bodyPr>
          <a:lstStyle/>
          <a:p>
            <a:pPr algn="just">
              <a:buNone/>
            </a:pPr>
            <a:r>
              <a:rPr lang="es-CR" sz="2900" b="1" dirty="0" smtClean="0">
                <a:solidFill>
                  <a:srgbClr val="A82000"/>
                </a:solidFill>
              </a:rPr>
              <a:t>1.7.2 Sistemas estructurados en capas</a:t>
            </a:r>
          </a:p>
        </p:txBody>
      </p:sp>
      <p:sp>
        <p:nvSpPr>
          <p:cNvPr id="4" name="3 Rectángulo"/>
          <p:cNvSpPr/>
          <p:nvPr/>
        </p:nvSpPr>
        <p:spPr>
          <a:xfrm>
            <a:off x="1043608" y="2564904"/>
            <a:ext cx="5976664" cy="2031325"/>
          </a:xfrm>
          <a:prstGeom prst="rect">
            <a:avLst/>
          </a:prstGeom>
          <a:effectLst>
            <a:glow rad="228600">
              <a:schemeClr val="accent1">
                <a:satMod val="175000"/>
                <a:alpha val="40000"/>
              </a:schemeClr>
            </a:glow>
            <a:innerShdw blurRad="63500" dist="50800" dir="5400000">
              <a:prstClr val="black">
                <a:alpha val="50000"/>
              </a:prstClr>
            </a:innerShdw>
          </a:effectLst>
        </p:spPr>
        <p:style>
          <a:lnRef idx="1">
            <a:schemeClr val="accent1"/>
          </a:lnRef>
          <a:fillRef idx="2">
            <a:schemeClr val="accent1"/>
          </a:fillRef>
          <a:effectRef idx="1">
            <a:schemeClr val="accent1"/>
          </a:effectRef>
          <a:fontRef idx="minor">
            <a:schemeClr val="dk1"/>
          </a:fontRef>
        </p:style>
        <p:txBody>
          <a:bodyPr wrap="square">
            <a:spAutoFit/>
          </a:bodyPr>
          <a:lstStyle/>
          <a:p>
            <a:r>
              <a:rPr lang="es-CR" b="1" dirty="0" smtClean="0"/>
              <a:t>Capa 	Función</a:t>
            </a:r>
          </a:p>
          <a:p>
            <a:r>
              <a:rPr lang="es-CR" b="1" dirty="0" smtClean="0"/>
              <a:t>   </a:t>
            </a:r>
            <a:r>
              <a:rPr lang="es-CR" dirty="0" smtClean="0"/>
              <a:t>5 	El operador</a:t>
            </a:r>
          </a:p>
          <a:p>
            <a:r>
              <a:rPr lang="es-CR" dirty="0" smtClean="0"/>
              <a:t>   4 	Programas de usuario</a:t>
            </a:r>
          </a:p>
          <a:p>
            <a:r>
              <a:rPr lang="es-CR" dirty="0" smtClean="0"/>
              <a:t>   3 	Gestión de Entrada/Salida</a:t>
            </a:r>
          </a:p>
          <a:p>
            <a:r>
              <a:rPr lang="es-CR" dirty="0" smtClean="0"/>
              <a:t>   2 	Comunicación operador-proceso</a:t>
            </a:r>
          </a:p>
          <a:p>
            <a:r>
              <a:rPr lang="es-CR" dirty="0" smtClean="0"/>
              <a:t>   1 	Gestión de memoria y tambor</a:t>
            </a:r>
          </a:p>
          <a:p>
            <a:r>
              <a:rPr lang="es-CR" dirty="0" smtClean="0"/>
              <a:t>   0 	Asignación del procesador y multiprogramación</a:t>
            </a:r>
            <a:endParaRPr lang="es-CR" dirty="0"/>
          </a:p>
        </p:txBody>
      </p:sp>
      <p:sp>
        <p:nvSpPr>
          <p:cNvPr id="5" name="4 CuadroTexto"/>
          <p:cNvSpPr txBox="1"/>
          <p:nvPr/>
        </p:nvSpPr>
        <p:spPr>
          <a:xfrm>
            <a:off x="1043608" y="4715852"/>
            <a:ext cx="5976664" cy="369332"/>
          </a:xfrm>
          <a:prstGeom prst="rect">
            <a:avLst/>
          </a:prstGeom>
          <a:noFill/>
        </p:spPr>
        <p:txBody>
          <a:bodyPr wrap="square" rtlCol="0">
            <a:spAutoFit/>
          </a:bodyPr>
          <a:lstStyle/>
          <a:p>
            <a:pPr algn="ctr"/>
            <a:r>
              <a:rPr lang="es-CR" b="1" i="1" dirty="0" smtClean="0"/>
              <a:t>Figura 1-25. Estructura del sistema operativo THE</a:t>
            </a:r>
            <a:r>
              <a:rPr lang="es-CR" b="1" dirty="0" smtClean="0"/>
              <a:t>.</a:t>
            </a:r>
            <a:endParaRPr lang="es-CR" dirty="0"/>
          </a:p>
        </p:txBody>
      </p:sp>
      <p:sp>
        <p:nvSpPr>
          <p:cNvPr id="6"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34769281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80920" cy="4392488"/>
          </a:xfrm>
        </p:spPr>
        <p:txBody>
          <a:bodyPr>
            <a:noAutofit/>
          </a:bodyPr>
          <a:lstStyle/>
          <a:p>
            <a:pPr algn="just">
              <a:buNone/>
            </a:pPr>
            <a:r>
              <a:rPr lang="es-CR" sz="2900" b="1" dirty="0" smtClean="0">
                <a:solidFill>
                  <a:srgbClr val="A82000"/>
                </a:solidFill>
              </a:rPr>
              <a:t>1.7.3 </a:t>
            </a:r>
            <a:r>
              <a:rPr lang="es-CR" sz="2900" b="1" dirty="0" err="1" smtClean="0">
                <a:solidFill>
                  <a:srgbClr val="A82000"/>
                </a:solidFill>
              </a:rPr>
              <a:t>Microkernels</a:t>
            </a:r>
            <a:endParaRPr lang="es-CR" sz="2600" b="1" dirty="0" smtClean="0">
              <a:solidFill>
                <a:srgbClr val="A82000"/>
              </a:solidFill>
            </a:endParaRPr>
          </a:p>
          <a:p>
            <a:pPr algn="just"/>
            <a:r>
              <a:rPr lang="es-CR" sz="2600" dirty="0" smtClean="0"/>
              <a:t>Lograr una alta confiabilidad al dividir el sistema operativo en módulos pequeños y bien definidos, sólo uno de los cuales (el </a:t>
            </a:r>
            <a:r>
              <a:rPr lang="es-CR" sz="2600" dirty="0" err="1" smtClean="0"/>
              <a:t>microkernel</a:t>
            </a:r>
            <a:r>
              <a:rPr lang="es-CR" sz="2600" dirty="0" smtClean="0"/>
              <a:t>) se ejecuta en modo kernel y el resto se ejecuta como procesos de usuario ordinarios.</a:t>
            </a: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2851757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80920" cy="4392488"/>
          </a:xfrm>
        </p:spPr>
        <p:txBody>
          <a:bodyPr>
            <a:noAutofit/>
          </a:bodyPr>
          <a:lstStyle/>
          <a:p>
            <a:pPr algn="just">
              <a:buNone/>
            </a:pPr>
            <a:r>
              <a:rPr lang="es-CR" sz="2900" b="1" dirty="0" smtClean="0">
                <a:solidFill>
                  <a:srgbClr val="A82000"/>
                </a:solidFill>
              </a:rPr>
              <a:t>1.7.4 Modelo Cliente-Servidor</a:t>
            </a:r>
            <a:endParaRPr lang="es-CR" sz="2600" b="1" dirty="0" smtClean="0">
              <a:solidFill>
                <a:srgbClr val="A82000"/>
              </a:solidFill>
            </a:endParaRPr>
          </a:p>
          <a:p>
            <a:pPr algn="just"/>
            <a:r>
              <a:rPr lang="es-CR" sz="2600" dirty="0" smtClean="0"/>
              <a:t>Una ligera variación de la idea del </a:t>
            </a:r>
            <a:r>
              <a:rPr lang="es-CR" sz="2600" dirty="0" err="1" smtClean="0"/>
              <a:t>microkernel</a:t>
            </a:r>
            <a:r>
              <a:rPr lang="es-CR" sz="2600" dirty="0" smtClean="0"/>
              <a:t> es diferencias dos clases de procesos: los servidores, cada uno de los cuales proporciona cierto servicio, y los clientes, que utilizan estos servicios.</a:t>
            </a:r>
          </a:p>
          <a:p>
            <a:pPr algn="just"/>
            <a:r>
              <a:rPr lang="es-CR" sz="2600" dirty="0" smtClean="0"/>
              <a:t>La comunicación entre clientes y servidores se lleva a cabo comúnmente en paso de mensajes.</a:t>
            </a: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2851757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80920" cy="4392488"/>
          </a:xfrm>
        </p:spPr>
        <p:txBody>
          <a:bodyPr>
            <a:noAutofit/>
          </a:bodyPr>
          <a:lstStyle/>
          <a:p>
            <a:pPr algn="just">
              <a:buNone/>
            </a:pPr>
            <a:r>
              <a:rPr lang="es-CR" sz="2900" b="1" dirty="0" smtClean="0">
                <a:solidFill>
                  <a:srgbClr val="A82000"/>
                </a:solidFill>
              </a:rPr>
              <a:t>1.7.5 Máquinas virtuales</a:t>
            </a:r>
            <a:endParaRPr lang="es-CR" sz="2600" b="1" dirty="0" smtClean="0">
              <a:solidFill>
                <a:srgbClr val="A82000"/>
              </a:solidFill>
            </a:endParaRPr>
          </a:p>
          <a:p>
            <a:pPr algn="just"/>
            <a:r>
              <a:rPr lang="es-CR" sz="2600" dirty="0" smtClean="0"/>
              <a:t>Principio de </a:t>
            </a:r>
            <a:r>
              <a:rPr lang="es-CR" sz="2600" dirty="0" err="1" smtClean="0"/>
              <a:t>miltiprogramación</a:t>
            </a:r>
            <a:r>
              <a:rPr lang="es-CR" sz="2600" dirty="0" smtClean="0"/>
              <a:t>, o sea, varios usuarios utilizando la máquina de manera simultánea.</a:t>
            </a:r>
          </a:p>
          <a:p>
            <a:pPr algn="just"/>
            <a:r>
              <a:rPr lang="es-CR" sz="2600" dirty="0" smtClean="0"/>
              <a:t>Como cada máquina virtual es idéntica al verdadero hardware, cada una puede ejecutar cualquier sistema operativo que se ejecute directament4e sólo en el hardware. </a:t>
            </a:r>
          </a:p>
          <a:p>
            <a:pPr algn="just"/>
            <a:r>
              <a:rPr lang="es-CR" sz="2600" dirty="0" smtClean="0"/>
              <a:t>Distintas máquinas virtuales pueden ejecutar distintos sistemas operativos.</a:t>
            </a: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2851757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95536" y="1844824"/>
            <a:ext cx="8280920" cy="4392488"/>
          </a:xfrm>
        </p:spPr>
        <p:txBody>
          <a:bodyPr>
            <a:noAutofit/>
          </a:bodyPr>
          <a:lstStyle/>
          <a:p>
            <a:pPr algn="just">
              <a:buNone/>
            </a:pPr>
            <a:r>
              <a:rPr lang="es-CR" sz="2900" b="1" dirty="0" smtClean="0">
                <a:solidFill>
                  <a:srgbClr val="A82000"/>
                </a:solidFill>
              </a:rPr>
              <a:t>1.7.6 </a:t>
            </a:r>
            <a:r>
              <a:rPr lang="es-CR" sz="2900" b="1" dirty="0" err="1" smtClean="0">
                <a:solidFill>
                  <a:srgbClr val="A82000"/>
                </a:solidFill>
              </a:rPr>
              <a:t>Exokernels</a:t>
            </a:r>
            <a:r>
              <a:rPr lang="es-CR" sz="2900" b="1" dirty="0" smtClean="0">
                <a:solidFill>
                  <a:srgbClr val="A82000"/>
                </a:solidFill>
              </a:rPr>
              <a:t> </a:t>
            </a:r>
            <a:r>
              <a:rPr lang="es-CR" sz="2600" b="1" dirty="0" smtClean="0"/>
              <a:t>(programa).</a:t>
            </a:r>
            <a:endParaRPr lang="es-CR" sz="2600" b="1" dirty="0" smtClean="0">
              <a:solidFill>
                <a:srgbClr val="A82000"/>
              </a:solidFill>
            </a:endParaRPr>
          </a:p>
          <a:p>
            <a:pPr algn="just"/>
            <a:r>
              <a:rPr lang="es-CR" sz="2600" dirty="0" smtClean="0"/>
              <a:t>Su labor consiste en asignar recursos a las máquinas virtuales y luego comprobar cualquier intento de utilizarlos para garantizar que ninguna máquina trate de utilizar los recursos de cualquier otra. </a:t>
            </a:r>
          </a:p>
          <a:p>
            <a:pPr algn="just"/>
            <a:r>
              <a:rPr lang="es-CR" sz="2600" dirty="0" smtClean="0"/>
              <a:t>Cada máquina virtual a nivel de usuario puede ejecutar su propio  sistema operativo. sólo que cada una está limitada a los recursos que solicitó y que le fueron asignados.</a:t>
            </a:r>
          </a:p>
        </p:txBody>
      </p:sp>
      <p:sp>
        <p:nvSpPr>
          <p:cNvPr id="4" name="Rectangle 2"/>
          <p:cNvSpPr txBox="1">
            <a:spLocks noChangeArrowheads="1"/>
          </p:cNvSpPr>
          <p:nvPr/>
        </p:nvSpPr>
        <p:spPr>
          <a:xfrm>
            <a:off x="899592" y="476672"/>
            <a:ext cx="7632848" cy="1053088"/>
          </a:xfrm>
          <a:prstGeom prst="rect">
            <a:avLst/>
          </a:prstGeom>
        </p:spPr>
        <p:txBody>
          <a:bodyPr vert="horz" lIns="77532" tIns="38766" rIns="77532" bIns="38766" anchor="b">
            <a:no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r>
              <a:rPr lang="es-MX" sz="4000" dirty="0" smtClean="0"/>
              <a:t>Estructura del Sistema Operativo</a:t>
            </a:r>
            <a:endParaRPr lang="es-ES_tradnl" sz="4000" dirty="0"/>
          </a:p>
        </p:txBody>
      </p:sp>
    </p:spTree>
    <p:extLst>
      <p:ext uri="{BB962C8B-B14F-4D97-AF65-F5344CB8AC3E}">
        <p14:creationId xmlns="" xmlns:p14="http://schemas.microsoft.com/office/powerpoint/2010/main" val="285175713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179512" y="1800200"/>
            <a:ext cx="8568952" cy="5589240"/>
          </a:xfrm>
        </p:spPr>
        <p:txBody>
          <a:bodyPr>
            <a:noAutofit/>
          </a:bodyPr>
          <a:lstStyle/>
          <a:p>
            <a:pPr algn="just"/>
            <a:r>
              <a:rPr lang="es-CR" sz="3200" dirty="0" smtClean="0"/>
              <a:t>El propósito de la ruta de datos es ejecutar un conjunto de instrucciones:</a:t>
            </a:r>
          </a:p>
          <a:p>
            <a:pPr lvl="1" algn="just"/>
            <a:r>
              <a:rPr lang="es-CR" dirty="0" smtClean="0"/>
              <a:t> Algunas pueden efectuarse en un solo ciclo de la ruta;</a:t>
            </a:r>
          </a:p>
          <a:p>
            <a:pPr lvl="1" algn="just"/>
            <a:r>
              <a:rPr lang="es-CR" dirty="0" smtClean="0"/>
              <a:t> mientras que otras podrían requerir varios ciclos.</a:t>
            </a:r>
          </a:p>
          <a:p>
            <a:pPr algn="just"/>
            <a:r>
              <a:rPr lang="es-CR" sz="3200" dirty="0" smtClean="0"/>
              <a:t>El hardware y las instrucciones que son visibles para un programador en lenguaje ensamblador, constituyen el nivel de </a:t>
            </a:r>
            <a:r>
              <a:rPr lang="es-CR" sz="3200" b="1" dirty="0" smtClean="0"/>
              <a:t>arquitectura de conjunto de instrucciones </a:t>
            </a:r>
            <a:r>
              <a:rPr lang="es-CR" sz="3200" dirty="0" smtClean="0"/>
              <a:t>o también </a:t>
            </a:r>
            <a:r>
              <a:rPr lang="es-CR" sz="3200" b="1" dirty="0" smtClean="0"/>
              <a:t>lenguaje de máquina</a:t>
            </a:r>
            <a:r>
              <a:rPr lang="es-CR" sz="3200" dirty="0" smtClean="0"/>
              <a:t>.</a:t>
            </a:r>
          </a:p>
          <a:p>
            <a:pPr algn="just">
              <a:lnSpc>
                <a:spcPct val="150000"/>
              </a:lnSpc>
            </a:pPr>
            <a:endParaRPr lang="es-CR" sz="3600" dirty="0" smtClean="0"/>
          </a:p>
          <a:p>
            <a:pPr algn="just">
              <a:lnSpc>
                <a:spcPct val="150000"/>
              </a:lnSpc>
            </a:pPr>
            <a:endParaRPr lang="es-CR" sz="3600" dirty="0"/>
          </a:p>
        </p:txBody>
      </p:sp>
      <p:sp>
        <p:nvSpPr>
          <p:cNvPr id="5" name="Rectangle 2"/>
          <p:cNvSpPr txBox="1">
            <a:spLocks noChangeArrowheads="1"/>
          </p:cNvSpPr>
          <p:nvPr/>
        </p:nvSpPr>
        <p:spPr>
          <a:xfrm>
            <a:off x="899592" y="157480"/>
            <a:ext cx="7488832" cy="1341120"/>
          </a:xfrm>
          <a:prstGeom prst="rect">
            <a:avLst/>
          </a:prstGeom>
        </p:spPr>
        <p:txBody>
          <a:bodyPr vert="horz" lIns="77532" tIns="38766" rIns="77532" bIns="38766" anchor="b">
            <a:normAutofit lnSpcReduction="10000"/>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a:t>Introducción a los sistemas operativos</a:t>
            </a:r>
            <a:endParaRPr lang="es-ES_tradnl" dirty="0"/>
          </a:p>
        </p:txBody>
      </p:sp>
    </p:spTree>
    <p:extLst>
      <p:ext uri="{BB962C8B-B14F-4D97-AF65-F5344CB8AC3E}">
        <p14:creationId xmlns="" xmlns:p14="http://schemas.microsoft.com/office/powerpoint/2010/main" val="3263551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72208"/>
            <a:ext cx="8568952" cy="4725144"/>
          </a:xfrm>
        </p:spPr>
        <p:txBody>
          <a:bodyPr>
            <a:noAutofit/>
          </a:bodyPr>
          <a:lstStyle/>
          <a:p>
            <a:pPr algn="just">
              <a:spcBef>
                <a:spcPts val="0"/>
              </a:spcBef>
            </a:pPr>
            <a:r>
              <a:rPr lang="es-CR" sz="3200" dirty="0" smtClean="0"/>
              <a:t>Capa de software </a:t>
            </a:r>
          </a:p>
          <a:p>
            <a:pPr lvl="1" algn="just">
              <a:spcBef>
                <a:spcPts val="0"/>
              </a:spcBef>
            </a:pPr>
            <a:r>
              <a:rPr lang="es-CR" dirty="0" smtClean="0"/>
              <a:t>oculta (en forma parcial) el hardware y </a:t>
            </a:r>
          </a:p>
          <a:p>
            <a:pPr lvl="1" algn="just">
              <a:spcBef>
                <a:spcPts val="0"/>
              </a:spcBef>
            </a:pPr>
            <a:r>
              <a:rPr lang="es-CR" dirty="0" smtClean="0"/>
              <a:t>proporciona al programador un conjunto de instrucciones con el cual pueda trabajar con más comodidad.</a:t>
            </a:r>
          </a:p>
          <a:p>
            <a:pPr algn="just">
              <a:spcBef>
                <a:spcPts val="0"/>
              </a:spcBef>
            </a:pPr>
            <a:r>
              <a:rPr lang="es-CR" sz="3200" dirty="0" smtClean="0"/>
              <a:t>Por encima del sistema operativo está el resto del software del sistema: </a:t>
            </a:r>
            <a:r>
              <a:rPr lang="es-CR" sz="2400" dirty="0" smtClean="0"/>
              <a:t>(no forma parte del SO)</a:t>
            </a:r>
            <a:endParaRPr lang="es-CR" sz="3200" dirty="0" smtClean="0"/>
          </a:p>
          <a:p>
            <a:pPr lvl="1" algn="just">
              <a:spcBef>
                <a:spcPts val="0"/>
              </a:spcBef>
            </a:pPr>
            <a:r>
              <a:rPr lang="es-CR" dirty="0" smtClean="0"/>
              <a:t>Shell(interprete de comandos), </a:t>
            </a:r>
          </a:p>
          <a:p>
            <a:pPr lvl="1" algn="just">
              <a:spcBef>
                <a:spcPts val="0"/>
              </a:spcBef>
            </a:pPr>
            <a:r>
              <a:rPr lang="es-CR" dirty="0" smtClean="0"/>
              <a:t>Sistemas de ventanas, </a:t>
            </a:r>
          </a:p>
          <a:p>
            <a:pPr lvl="1" algn="just">
              <a:spcBef>
                <a:spcPts val="0"/>
              </a:spcBef>
            </a:pPr>
            <a:r>
              <a:rPr lang="es-CR" dirty="0" smtClean="0"/>
              <a:t>Compiladores, editores y </a:t>
            </a:r>
          </a:p>
          <a:p>
            <a:pPr lvl="1" algn="just">
              <a:spcBef>
                <a:spcPts val="0"/>
              </a:spcBef>
            </a:pPr>
            <a:r>
              <a:rPr lang="es-CR" dirty="0" smtClean="0"/>
              <a:t>programas similares independientes de la aplicación. </a:t>
            </a:r>
            <a:endParaRPr lang="es-CR" dirty="0"/>
          </a:p>
        </p:txBody>
      </p:sp>
      <p:sp>
        <p:nvSpPr>
          <p:cNvPr id="6" name="Rectangle 2"/>
          <p:cNvSpPr txBox="1">
            <a:spLocks noChangeArrowheads="1"/>
          </p:cNvSpPr>
          <p:nvPr/>
        </p:nvSpPr>
        <p:spPr>
          <a:xfrm>
            <a:off x="899592" y="620688"/>
            <a:ext cx="7488832" cy="720432"/>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Sistema Operativo (SO)</a:t>
            </a:r>
            <a:endParaRPr lang="es-ES_tradnl" dirty="0"/>
          </a:p>
        </p:txBody>
      </p:sp>
    </p:spTree>
    <p:extLst>
      <p:ext uri="{BB962C8B-B14F-4D97-AF65-F5344CB8AC3E}">
        <p14:creationId xmlns="" xmlns:p14="http://schemas.microsoft.com/office/powerpoint/2010/main" val="375227275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23528" y="1772816"/>
            <a:ext cx="8568952" cy="4824536"/>
          </a:xfrm>
        </p:spPr>
        <p:txBody>
          <a:bodyPr>
            <a:noAutofit/>
          </a:bodyPr>
          <a:lstStyle/>
          <a:p>
            <a:pPr algn="just">
              <a:spcBef>
                <a:spcPts val="0"/>
              </a:spcBef>
              <a:buNone/>
            </a:pPr>
            <a:r>
              <a:rPr lang="es-CR" sz="4400" dirty="0" smtClean="0"/>
              <a:t>	El sistema operativo, es por lo regular, la porción del software que opera en</a:t>
            </a:r>
            <a:r>
              <a:rPr lang="es-CR" sz="4400" b="1" dirty="0" smtClean="0"/>
              <a:t> modo de kernel </a:t>
            </a:r>
            <a:r>
              <a:rPr lang="es-CR" sz="4400" dirty="0" smtClean="0"/>
              <a:t>o</a:t>
            </a:r>
            <a:r>
              <a:rPr lang="es-CR" sz="4400" b="1" dirty="0" smtClean="0"/>
              <a:t> modo supervisor</a:t>
            </a:r>
            <a:r>
              <a:rPr lang="es-CR" sz="4400" dirty="0" smtClean="0"/>
              <a:t>, y está protegida de la intervención del usuario por el hardware.</a:t>
            </a:r>
            <a:endParaRPr lang="es-CR" sz="4400" b="1" dirty="0"/>
          </a:p>
        </p:txBody>
      </p:sp>
      <p:sp>
        <p:nvSpPr>
          <p:cNvPr id="6" name="Rectangle 2"/>
          <p:cNvSpPr txBox="1">
            <a:spLocks noChangeArrowheads="1"/>
          </p:cNvSpPr>
          <p:nvPr/>
        </p:nvSpPr>
        <p:spPr>
          <a:xfrm>
            <a:off x="899592" y="157480"/>
            <a:ext cx="7488832" cy="1341120"/>
          </a:xfrm>
          <a:prstGeom prst="rect">
            <a:avLst/>
          </a:prstGeom>
        </p:spPr>
        <p:txBody>
          <a:bodyPr vert="horz" lIns="77532" tIns="38766" rIns="77532" bIns="38766" anchor="b">
            <a:normAutofit/>
          </a:bodyPr>
          <a:lstStyle>
            <a:lvl1pPr algn="l" rtl="0" eaLnBrk="1" latinLnBrk="0" hangingPunct="1">
              <a:spcBef>
                <a:spcPct val="0"/>
              </a:spcBef>
              <a:buNone/>
              <a:defRPr kumimoji="0" lang="es-ES" sz="4200" kern="1200">
                <a:solidFill>
                  <a:schemeClr val="tx2"/>
                </a:solidFill>
                <a:latin typeface="+mj-lt"/>
                <a:ea typeface="+mj-ea"/>
                <a:cs typeface="+mj-cs"/>
              </a:defRPr>
            </a:lvl1pPr>
            <a:extLst/>
          </a:lstStyle>
          <a:p>
            <a:pPr algn="ctr"/>
            <a:r>
              <a:rPr lang="es-ES" dirty="0" smtClean="0"/>
              <a:t>Sistema Operativo (SO)</a:t>
            </a:r>
            <a:endParaRPr lang="es-ES_tradnl" dirty="0"/>
          </a:p>
        </p:txBody>
      </p:sp>
    </p:spTree>
    <p:extLst>
      <p:ext uri="{BB962C8B-B14F-4D97-AF65-F5344CB8AC3E}">
        <p14:creationId xmlns="" xmlns:p14="http://schemas.microsoft.com/office/powerpoint/2010/main" val="7324543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Presentación de la pantalla panorámica">
  <a:themeElements>
    <a:clrScheme name="Personalizado 2">
      <a:dk1>
        <a:sysClr val="windowText" lastClr="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356</TotalTime>
  <Words>3567</Words>
  <Application>Microsoft Office PowerPoint</Application>
  <PresentationFormat>Presentación en pantalla (4:3)</PresentationFormat>
  <Paragraphs>331</Paragraphs>
  <Slides>65</Slides>
  <Notes>0</Notes>
  <HiddenSlides>0</HiddenSlides>
  <MMClips>0</MMClips>
  <ScaleCrop>false</ScaleCrop>
  <HeadingPairs>
    <vt:vector size="4" baseType="variant">
      <vt:variant>
        <vt:lpstr>Tema</vt:lpstr>
      </vt:variant>
      <vt:variant>
        <vt:i4>2</vt:i4>
      </vt:variant>
      <vt:variant>
        <vt:lpstr>Títulos de diapositiva</vt:lpstr>
      </vt:variant>
      <vt:variant>
        <vt:i4>65</vt:i4>
      </vt:variant>
    </vt:vector>
  </HeadingPairs>
  <TitlesOfParts>
    <vt:vector size="67" baseType="lpstr">
      <vt:lpstr>1_Presentación de la pantalla panorámica</vt:lpstr>
      <vt:lpstr>Presentación de la pantalla panorámica</vt:lpstr>
      <vt:lpstr>Tema 1.1 Introducción Capítulo 1 Andrew  S. Tanenbaum  Tercera Edición</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lpstr>Diapositiva 53</vt:lpstr>
      <vt:lpstr>Diapositiva 54</vt:lpstr>
      <vt:lpstr>Diapositiva 55</vt:lpstr>
      <vt:lpstr>Diapositiva 56</vt:lpstr>
      <vt:lpstr>Diapositiva 57</vt:lpstr>
      <vt:lpstr>Diapositiva 58</vt:lpstr>
      <vt:lpstr>Diapositiva 59</vt:lpstr>
      <vt:lpstr>Diapositiva 60</vt:lpstr>
      <vt:lpstr>Diapositiva 61</vt:lpstr>
      <vt:lpstr>Diapositiva 62</vt:lpstr>
      <vt:lpstr>Diapositiva 63</vt:lpstr>
      <vt:lpstr>Diapositiva 64</vt:lpstr>
      <vt:lpstr>Diapositiva 65</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Temario</dc:title>
  <dc:creator>uned</dc:creator>
  <cp:lastModifiedBy>Frank Mendoza</cp:lastModifiedBy>
  <cp:revision>50</cp:revision>
  <dcterms:created xsi:type="dcterms:W3CDTF">2012-02-24T16:56:43Z</dcterms:created>
  <dcterms:modified xsi:type="dcterms:W3CDTF">2014-04-18T17:15:35Z</dcterms:modified>
</cp:coreProperties>
</file>