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Lst>
  <p:notesMasterIdLst>
    <p:notesMasterId r:id="rId65"/>
  </p:notesMasterIdLst>
  <p:handoutMasterIdLst>
    <p:handoutMasterId r:id="rId66"/>
  </p:handoutMasterIdLst>
  <p:sldIdLst>
    <p:sldId id="274" r:id="rId3"/>
    <p:sldId id="282" r:id="rId4"/>
    <p:sldId id="283" r:id="rId5"/>
    <p:sldId id="284" r:id="rId6"/>
    <p:sldId id="285" r:id="rId7"/>
    <p:sldId id="286" r:id="rId8"/>
    <p:sldId id="287" r:id="rId9"/>
    <p:sldId id="288" r:id="rId10"/>
    <p:sldId id="344" r:id="rId11"/>
    <p:sldId id="289" r:id="rId12"/>
    <p:sldId id="290" r:id="rId13"/>
    <p:sldId id="291" r:id="rId14"/>
    <p:sldId id="293" r:id="rId15"/>
    <p:sldId id="294" r:id="rId16"/>
    <p:sldId id="295" r:id="rId17"/>
    <p:sldId id="296" r:id="rId18"/>
    <p:sldId id="297"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45"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1" r:id="rId62"/>
    <p:sldId id="342" r:id="rId63"/>
    <p:sldId id="343" r:id="rId64"/>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Tema 1" id="{3047B53C-1C81-4316-864B-C8EDCD501023}">
          <p14:sldIdLst>
            <p14:sldId id="274"/>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99" autoAdjust="0"/>
  </p:normalViewPr>
  <p:slideViewPr>
    <p:cSldViewPr>
      <p:cViewPr>
        <p:scale>
          <a:sx n="90" d="100"/>
          <a:sy n="90" d="100"/>
        </p:scale>
        <p:origin x="-816"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597"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47901F-98D3-41AE-973E-A6206FD9299B}" type="datetimeFigureOut">
              <a:rPr lang="es-CR" smtClean="0"/>
              <a:pPr/>
              <a:t>18/04/2014</a:t>
            </a:fld>
            <a:endParaRPr lang="es-C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C936C-44E5-45D4-AC99-7CA9FD87FFE9}" type="slidenum">
              <a:rPr lang="es-CR" smtClean="0"/>
              <a:pPr/>
              <a:t>‹Nº›</a:t>
            </a:fld>
            <a:endParaRPr lang="es-CR"/>
          </a:p>
        </p:txBody>
      </p:sp>
    </p:spTree>
    <p:extLst>
      <p:ext uri="{BB962C8B-B14F-4D97-AF65-F5344CB8AC3E}">
        <p14:creationId xmlns="" xmlns:p14="http://schemas.microsoft.com/office/powerpoint/2010/main" val="266212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FC247-94AD-46DD-A3F9-06088D89947D}" type="datetimeFigureOut">
              <a:rPr lang="es-CR" smtClean="0"/>
              <a:pPr/>
              <a:t>18/04/2014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9E88-A170-4CFC-8790-97E46DC5AA1E}" type="slidenum">
              <a:rPr lang="es-CR" smtClean="0"/>
              <a:pPr/>
              <a:t>‹Nº›</a:t>
            </a:fld>
            <a:endParaRPr lang="es-CR"/>
          </a:p>
        </p:txBody>
      </p:sp>
    </p:spTree>
    <p:extLst>
      <p:ext uri="{BB962C8B-B14F-4D97-AF65-F5344CB8AC3E}">
        <p14:creationId xmlns="" xmlns:p14="http://schemas.microsoft.com/office/powerpoint/2010/main" val="284190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17</a:t>
            </a:fld>
            <a:endParaRPr lang="es-C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38</a:t>
            </a:fld>
            <a:endParaRPr lang="es-C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39</a:t>
            </a:fld>
            <a:endParaRPr lang="es-C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40</a:t>
            </a:fld>
            <a:endParaRPr lang="es-C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41</a:t>
            </a:fld>
            <a:endParaRPr lang="es-C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42</a:t>
            </a:fld>
            <a:endParaRPr lang="es-C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43</a:t>
            </a:fld>
            <a:endParaRPr lang="es-C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44</a:t>
            </a:fld>
            <a:endParaRPr lang="es-C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45</a:t>
            </a:fld>
            <a:endParaRPr lang="es-C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46</a:t>
            </a:fld>
            <a:endParaRPr lang="es-C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47</a:t>
            </a:fld>
            <a:endParaRPr lang="es-C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30</a:t>
            </a:fld>
            <a:endParaRPr lang="es-C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48</a:t>
            </a:fld>
            <a:endParaRPr lang="es-C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49</a:t>
            </a:fld>
            <a:endParaRPr lang="es-C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50</a:t>
            </a:fld>
            <a:endParaRPr lang="es-C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51</a:t>
            </a:fld>
            <a:endParaRPr lang="es-C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52</a:t>
            </a:fld>
            <a:endParaRPr lang="es-C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53</a:t>
            </a:fld>
            <a:endParaRPr lang="es-C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54</a:t>
            </a:fld>
            <a:endParaRPr lang="es-C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55</a:t>
            </a:fld>
            <a:endParaRPr lang="es-C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56</a:t>
            </a:fld>
            <a:endParaRPr lang="es-C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57</a:t>
            </a:fld>
            <a:endParaRPr lang="es-C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31</a:t>
            </a:fld>
            <a:endParaRPr lang="es-C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58</a:t>
            </a:fld>
            <a:endParaRPr lang="es-C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59</a:t>
            </a:fld>
            <a:endParaRPr lang="es-C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60</a:t>
            </a:fld>
            <a:endParaRPr lang="es-C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61</a:t>
            </a:fld>
            <a:endParaRPr lang="es-C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62</a:t>
            </a:fld>
            <a:endParaRPr lang="es-C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32</a:t>
            </a:fld>
            <a:endParaRPr lang="es-C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33</a:t>
            </a:fld>
            <a:endParaRPr lang="es-C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34</a:t>
            </a:fld>
            <a:endParaRPr lang="es-C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35</a:t>
            </a:fld>
            <a:endParaRPr lang="es-C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36</a:t>
            </a:fld>
            <a:endParaRPr lang="es-C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A0249088-C00E-4247-953E-314B5BF14359}" type="slidenum">
              <a:rPr lang="es-CR" smtClean="0"/>
              <a:pPr/>
              <a:t>37</a:t>
            </a:fld>
            <a:endParaRPr lang="es-C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userDrawn="1"/>
        </p:nvSpPr>
        <p:spPr>
          <a:xfrm>
            <a:off x="0" y="0"/>
            <a:ext cx="9144001" cy="5971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1" name="Rectangle 10"/>
          <p:cNvSpPr/>
          <p:nvPr/>
        </p:nvSpPr>
        <p:spPr>
          <a:xfrm>
            <a:off x="2359153"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Subtitle 8"/>
          <p:cNvSpPr>
            <a:spLocks noGrp="1"/>
          </p:cNvSpPr>
          <p:nvPr>
            <p:ph type="subTitle" idx="1" hasCustomPrompt="1"/>
          </p:nvPr>
        </p:nvSpPr>
        <p:spPr>
          <a:xfrm>
            <a:off x="2362199" y="6050037"/>
            <a:ext cx="6515100" cy="685800"/>
          </a:xfrm>
        </p:spPr>
        <p:txBody>
          <a:bodyPr anchor="ctr"/>
          <a:lstStyle>
            <a:lvl1pPr marL="0" indent="0" algn="l" eaLnBrk="1" latinLnBrk="0" hangingPunct="1">
              <a:buNone/>
              <a:defRPr kumimoji="0" lang="es-ES" sz="2800" baseline="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dirty="0" smtClean="0"/>
              <a:t>00210 Introducción a la Computación</a:t>
            </a:r>
            <a:endParaRPr dirty="0"/>
          </a:p>
        </p:txBody>
      </p:sp>
      <p:sp>
        <p:nvSpPr>
          <p:cNvPr id="28" name="Date Placeholder 27"/>
          <p:cNvSpPr>
            <a:spLocks noGrp="1"/>
          </p:cNvSpPr>
          <p:nvPr>
            <p:ph type="dt" sz="half" idx="10"/>
          </p:nvPr>
        </p:nvSpPr>
        <p:spPr>
          <a:xfrm>
            <a:off x="76200" y="6068699"/>
            <a:ext cx="2057401" cy="68580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18/04/2014</a:t>
            </a:fld>
            <a:endParaRPr kumimoji="0" lang="es-ES" sz="2000" dirty="0">
              <a:solidFill>
                <a:srgbClr val="FFFFFF"/>
              </a:solidFill>
            </a:endParaRPr>
          </a:p>
        </p:txBody>
      </p:sp>
      <p:sp>
        <p:nvSpPr>
          <p:cNvPr id="12" name="Rectangle 11"/>
          <p:cNvSpPr>
            <a:spLocks noGrp="1"/>
          </p:cNvSpPr>
          <p:nvPr>
            <p:ph type="title"/>
          </p:nvPr>
        </p:nvSpPr>
        <p:spPr>
          <a:xfrm>
            <a:off x="2362201" y="3124200"/>
            <a:ext cx="6477001" cy="2717800"/>
          </a:xfrm>
        </p:spPr>
        <p:txBody>
          <a:bodyPr rtlCol="0" anchor="b"/>
          <a:lstStyle>
            <a:lvl1pPr eaLnBrk="1" latinLnBrk="0" hangingPunct="1">
              <a:defRPr kumimoji="0" lang="es-ES" cap="all" baseline="0">
                <a:solidFill>
                  <a:schemeClr val="tx2">
                    <a:lumMod val="50000"/>
                  </a:schemeClr>
                </a:solidFill>
              </a:defRPr>
            </a:lvl1pPr>
            <a:extLst/>
          </a:lstStyle>
          <a:p>
            <a:pPr eaLnBrk="1" latinLnBrk="0" hangingPunct="1"/>
            <a:r>
              <a:rPr lang="es-ES" dirty="0" smtClean="0"/>
              <a:t>Haga clic para modificar el estilo de título del patrón</a:t>
            </a:r>
            <a:endParaRPr dirty="0"/>
          </a:p>
        </p:txBody>
      </p:sp>
      <p:pic>
        <p:nvPicPr>
          <p:cNvPr id="5" name="4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51520" y="200090"/>
            <a:ext cx="1366428" cy="1821904"/>
          </a:xfrm>
          <a:prstGeom prst="rect">
            <a:avLst/>
          </a:prstGeom>
        </p:spPr>
      </p:pic>
      <p:pic>
        <p:nvPicPr>
          <p:cNvPr id="6" name="5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452320" y="116632"/>
            <a:ext cx="1470660" cy="1988820"/>
          </a:xfrm>
          <a:prstGeom prst="rect">
            <a:avLst/>
          </a:prstGeom>
        </p:spPr>
      </p:pic>
    </p:spTree>
    <p:extLst>
      <p:ext uri="{BB962C8B-B14F-4D97-AF65-F5344CB8AC3E}">
        <p14:creationId xmlns="" xmlns:p14="http://schemas.microsoft.com/office/powerpoint/2010/main" val="3252176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 xmlns:p14="http://schemas.microsoft.com/office/powerpoint/2010/main" val="30909481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4" name="Rectangle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pic>
        <p:nvPicPr>
          <p:cNvPr id="6" name="5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9560" y="143490"/>
            <a:ext cx="469776" cy="835157"/>
          </a:xfrm>
          <a:prstGeom prst="rect">
            <a:avLst/>
          </a:prstGeom>
        </p:spPr>
      </p:pic>
      <p:pic>
        <p:nvPicPr>
          <p:cNvPr id="8" name="7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8567936" y="41715"/>
            <a:ext cx="576064" cy="1038707"/>
          </a:xfrm>
          <a:prstGeom prst="rect">
            <a:avLst/>
          </a:prstGeom>
        </p:spPr>
      </p:pic>
    </p:spTree>
    <p:extLst>
      <p:ext uri="{BB962C8B-B14F-4D97-AF65-F5344CB8AC3E}">
        <p14:creationId xmlns="" xmlns:p14="http://schemas.microsoft.com/office/powerpoint/2010/main" val="9405149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 xmlns:p14="http://schemas.microsoft.com/office/powerpoint/2010/main" val="1801920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 xmlns:p14="http://schemas.microsoft.com/office/powerpoint/2010/main" val="13045059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 xmlns:p14="http://schemas.microsoft.com/office/powerpoint/2010/main" val="32387275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 xmlns:p14="http://schemas.microsoft.com/office/powerpoint/2010/main" val="4159250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 xmlns:p14="http://schemas.microsoft.com/office/powerpoint/2010/main" val="12497091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248207"/>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 xmlns:p14="http://schemas.microsoft.com/office/powerpoint/2010/main" val="34166924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 xmlns:p14="http://schemas.microsoft.com/office/powerpoint/2010/main" val="903284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lIns="77532" tIns="38766" rIns="77532" bIns="38766"/>
          <a:lstStyle/>
          <a:p>
            <a:r>
              <a:rPr lang="es-ES" smtClean="0"/>
              <a:t>Haga clic para modificar el estilo de título del patrón</a:t>
            </a:r>
            <a:endParaRPr lang="es-CR"/>
          </a:p>
        </p:txBody>
      </p:sp>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a:p>
        </p:txBody>
      </p:sp>
      <p:sp>
        <p:nvSpPr>
          <p:cNvPr id="5" name="4 Marcador de pie de página"/>
          <p:cNvSpPr>
            <a:spLocks noGrp="1"/>
          </p:cNvSpPr>
          <p:nvPr>
            <p:ph type="ftr" sz="quarter" idx="11"/>
          </p:nvPr>
        </p:nvSpPr>
        <p:spPr>
          <a:xfrm>
            <a:off x="609602" y="6248207"/>
            <a:ext cx="5421083" cy="365125"/>
          </a:xfrm>
          <a:prstGeom prst="rect">
            <a:avLst/>
          </a:prstGeom>
        </p:spPr>
        <p:txBody>
          <a:bodyPr lIns="77532" tIns="38766" rIns="77532" bIns="38766"/>
          <a:lstStyle>
            <a:lvl1pPr>
              <a:defRPr/>
            </a:lvl1pPr>
          </a:lstStyle>
          <a:p>
            <a:r>
              <a:rPr lang="es-ES_tradnl" dirty="0" smtClean="0"/>
              <a:t>Curso: 00210-Introducción a la Computación</a:t>
            </a:r>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 xmlns:p14="http://schemas.microsoft.com/office/powerpoint/2010/main" val="1396075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pic>
        <p:nvPicPr>
          <p:cNvPr id="10" name="Picture 2"/>
          <p:cNvPicPr>
            <a:picLocks noChangeAspect="1" noChangeArrowheads="1"/>
          </p:cNvPicPr>
          <p:nvPr userDrawn="1"/>
        </p:nvPicPr>
        <p:blipFill rotWithShape="1">
          <a:blip r:embed="rId2" cstate="print">
            <a:extLst>
              <a:ext uri="{28A0092B-C50C-407E-A947-70E740481C1C}">
                <a14:useLocalDpi xmlns="" xmlns:a14="http://schemas.microsoft.com/office/drawing/2010/main" val="0"/>
              </a:ext>
            </a:extLst>
          </a:blip>
          <a:srcRect l="38848" t="30767" r="33696" b="62203"/>
          <a:stretch/>
        </p:blipFill>
        <p:spPr bwMode="auto">
          <a:xfrm>
            <a:off x="1619672" y="6237312"/>
            <a:ext cx="4243878" cy="611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1739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 xmlns:p14="http://schemas.microsoft.com/office/powerpoint/2010/main" val="33196388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 xmlns:p14="http://schemas.microsoft.com/office/powerpoint/2010/main" val="13557217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 xmlns:p14="http://schemas.microsoft.com/office/powerpoint/2010/main" val="2125376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 xmlns:p14="http://schemas.microsoft.com/office/powerpoint/2010/main" val="2748388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 xmlns:p14="http://schemas.microsoft.com/office/powerpoint/2010/main" val="7597305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304235"/>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 xmlns:p14="http://schemas.microsoft.com/office/powerpoint/2010/main" val="20095596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 xmlns:p14="http://schemas.microsoft.com/office/powerpoint/2010/main" val="7440696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22" name="Title Placeholder 21"/>
          <p:cNvSpPr>
            <a:spLocks noGrp="1"/>
          </p:cNvSpPr>
          <p:nvPr>
            <p:ph type="title"/>
          </p:nvPr>
        </p:nvSpPr>
        <p:spPr>
          <a:xfrm>
            <a:off x="899592" y="157480"/>
            <a:ext cx="7488832" cy="1341120"/>
          </a:xfrm>
          <a:prstGeom prst="rect">
            <a:avLst/>
          </a:prstGeom>
        </p:spPr>
        <p:txBody>
          <a:bodyPr vert="horz" anchor="b">
            <a:normAutofit/>
          </a:bodyPr>
          <a:lstStyle>
            <a:extLst/>
          </a:lstStyle>
          <a:p>
            <a:pPr eaLnBrk="1" latinLnBrk="0" hangingPunct="1"/>
            <a:r>
              <a:rPr kumimoji="0" lang="es-ES" smtClean="0"/>
              <a:t>Haga clic para modificar el estilo de título del patrón</a:t>
            </a:r>
            <a:endParaRPr kumimoji="0" lang="en-US" smtClean="0"/>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107504" y="116632"/>
            <a:ext cx="648072" cy="864096"/>
          </a:xfrm>
          <a:prstGeom prst="rect">
            <a:avLst/>
          </a:prstGeom>
        </p:spPr>
      </p:pic>
      <p:pic>
        <p:nvPicPr>
          <p:cNvPr id="4" name="3 Imagen"/>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8460432" y="116632"/>
            <a:ext cx="576064" cy="779028"/>
          </a:xfrm>
          <a:prstGeom prst="rect">
            <a:avLst/>
          </a:prstGeom>
        </p:spPr>
      </p:pic>
    </p:spTree>
    <p:extLst>
      <p:ext uri="{BB962C8B-B14F-4D97-AF65-F5344CB8AC3E}">
        <p14:creationId xmlns="" xmlns:p14="http://schemas.microsoft.com/office/powerpoint/2010/main" val="423208182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22" name="Title Placeholder 21"/>
          <p:cNvSpPr>
            <a:spLocks noGrp="1"/>
          </p:cNvSpPr>
          <p:nvPr>
            <p:ph type="title"/>
          </p:nvPr>
        </p:nvSpPr>
        <p:spPr>
          <a:xfrm>
            <a:off x="609602" y="157480"/>
            <a:ext cx="7994848" cy="1341120"/>
          </a:xfrm>
          <a:prstGeom prst="rect">
            <a:avLst/>
          </a:prstGeom>
        </p:spPr>
        <p:txBody>
          <a:bodyPr vert="horz" anchor="b">
            <a:normAutofit/>
          </a:bodyPr>
          <a:lstStyle>
            <a:extLst/>
          </a:lstStyle>
          <a:p>
            <a:pPr eaLnBrk="1" latinLnBrk="0" hangingPunct="1"/>
            <a:r>
              <a:rPr kumimoji="0" lang="es-ES" dirty="0" smtClean="0"/>
              <a:t>Tema 1</a:t>
            </a:r>
            <a:endParaRPr kumimoji="0" lang="en-US" dirty="0" smtClean="0"/>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1" cstate="print">
            <a:extLst>
              <a:ext uri="{28A0092B-C50C-407E-A947-70E740481C1C}">
                <a14:useLocalDpi xmlns="" xmlns:a14="http://schemas.microsoft.com/office/drawing/2010/main" val="0"/>
              </a:ext>
            </a:extLst>
          </a:blip>
          <a:stretch>
            <a:fillRect/>
          </a:stretch>
        </p:blipFill>
        <p:spPr>
          <a:xfrm>
            <a:off x="50676" y="116632"/>
            <a:ext cx="432048" cy="576064"/>
          </a:xfrm>
          <a:prstGeom prst="rect">
            <a:avLst/>
          </a:prstGeom>
        </p:spPr>
      </p:pic>
      <p:pic>
        <p:nvPicPr>
          <p:cNvPr id="4" name="3 Imagen"/>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8676456" y="116632"/>
            <a:ext cx="432048" cy="584272"/>
          </a:xfrm>
          <a:prstGeom prst="rect">
            <a:avLst/>
          </a:prstGeom>
        </p:spPr>
      </p:pic>
    </p:spTree>
    <p:extLst>
      <p:ext uri="{BB962C8B-B14F-4D97-AF65-F5344CB8AC3E}">
        <p14:creationId xmlns="" xmlns:p14="http://schemas.microsoft.com/office/powerpoint/2010/main" val="1895581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2449388" y="6021288"/>
            <a:ext cx="6515100" cy="685800"/>
          </a:xfrm>
        </p:spPr>
        <p:txBody>
          <a:bodyPr/>
          <a:lstStyle/>
          <a:p>
            <a:r>
              <a:rPr lang="es-MX" dirty="0" smtClean="0"/>
              <a:t>00881- Sistemas Operativos</a:t>
            </a:r>
          </a:p>
        </p:txBody>
      </p:sp>
      <p:sp>
        <p:nvSpPr>
          <p:cNvPr id="3" name="2 Título"/>
          <p:cNvSpPr>
            <a:spLocks noGrp="1"/>
          </p:cNvSpPr>
          <p:nvPr>
            <p:ph type="title"/>
          </p:nvPr>
        </p:nvSpPr>
        <p:spPr>
          <a:xfrm>
            <a:off x="1475656" y="2204864"/>
            <a:ext cx="6477001" cy="2717800"/>
          </a:xfrm>
        </p:spPr>
        <p:txBody>
          <a:bodyPr>
            <a:normAutofit/>
          </a:bodyPr>
          <a:lstStyle/>
          <a:p>
            <a:pPr lvl="0" algn="ctr">
              <a:defRPr/>
            </a:pPr>
            <a:r>
              <a:rPr lang="es-MX" sz="3800" dirty="0"/>
              <a:t>Tema </a:t>
            </a:r>
            <a:r>
              <a:rPr lang="es-MX" sz="3800" dirty="0" smtClean="0"/>
              <a:t>1.2 Procesos e hilos</a:t>
            </a:r>
            <a:r>
              <a:rPr lang="es-ES_tradnl" sz="3800" dirty="0" smtClean="0"/>
              <a:t/>
            </a:r>
            <a:br>
              <a:rPr lang="es-ES_tradnl" sz="3800" dirty="0" smtClean="0"/>
            </a:br>
            <a:r>
              <a:rPr lang="es-ES_tradnl" sz="2000" cap="none" dirty="0" smtClean="0"/>
              <a:t>Capítulo 2</a:t>
            </a:r>
            <a:r>
              <a:rPr lang="es-ES_tradnl" sz="3800" dirty="0" smtClean="0"/>
              <a:t/>
            </a:r>
            <a:br>
              <a:rPr lang="es-ES_tradnl" sz="3800" dirty="0" smtClean="0"/>
            </a:br>
            <a:r>
              <a:rPr lang="es-ES" sz="2000" cap="none" dirty="0" smtClean="0"/>
              <a:t>Andrew  </a:t>
            </a:r>
            <a:r>
              <a:rPr lang="es-ES" sz="2000" dirty="0"/>
              <a:t>S</a:t>
            </a:r>
            <a:r>
              <a:rPr lang="es-ES" sz="2000" cap="none" dirty="0"/>
              <a:t>. Tanenbaum </a:t>
            </a:r>
            <a:br>
              <a:rPr lang="es-ES" sz="2000" cap="none" dirty="0"/>
            </a:br>
            <a:r>
              <a:rPr lang="es-ES" sz="2000" cap="none" dirty="0" smtClean="0"/>
              <a:t>Tercera Edición</a:t>
            </a:r>
            <a:endParaRPr lang="es-CR" sz="3800" dirty="0"/>
          </a:p>
        </p:txBody>
      </p:sp>
    </p:spTree>
    <p:extLst>
      <p:ext uri="{BB962C8B-B14F-4D97-AF65-F5344CB8AC3E}">
        <p14:creationId xmlns="" xmlns:p14="http://schemas.microsoft.com/office/powerpoint/2010/main" val="89431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16832"/>
            <a:ext cx="7920880" cy="4104456"/>
          </a:xfrm>
        </p:spPr>
        <p:txBody>
          <a:bodyPr>
            <a:noAutofit/>
          </a:bodyPr>
          <a:lstStyle/>
          <a:p>
            <a:pPr algn="just"/>
            <a:r>
              <a:rPr lang="es-CR" sz="3200" dirty="0" smtClean="0"/>
              <a:t>Los hilos pueden tomarse como subprocesos.</a:t>
            </a:r>
          </a:p>
          <a:p>
            <a:pPr algn="just"/>
            <a:r>
              <a:rPr lang="es-CR" sz="3200" dirty="0" smtClean="0"/>
              <a:t>En los sistemas operativos tradicionales, cada proceso tiene su propio espacio de direcciones y un solo hilo de control. No obstante abundan las situaciones en las que es deseable tener varios hilos de control en el mismo espacio de direcciones, operando de forma </a:t>
            </a:r>
            <a:r>
              <a:rPr lang="es-CR" sz="3200" dirty="0" err="1" smtClean="0"/>
              <a:t>seudoparalelas</a:t>
            </a:r>
            <a:r>
              <a:rPr lang="es-CR" sz="3200" dirty="0" smtClean="0"/>
              <a:t>, como si fueran procesos individuales.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Hilos</a:t>
            </a:r>
            <a:endParaRPr lang="es-ES_tradnl" dirty="0"/>
          </a:p>
        </p:txBody>
      </p:sp>
    </p:spTree>
    <p:extLst>
      <p:ext uri="{BB962C8B-B14F-4D97-AF65-F5344CB8AC3E}">
        <p14:creationId xmlns="" xmlns:p14="http://schemas.microsoft.com/office/powerpoint/2010/main" val="9701359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72816"/>
            <a:ext cx="8064896" cy="5040560"/>
          </a:xfrm>
        </p:spPr>
        <p:txBody>
          <a:bodyPr>
            <a:noAutofit/>
          </a:bodyPr>
          <a:lstStyle/>
          <a:p>
            <a:pPr algn="just"/>
            <a:r>
              <a:rPr lang="es-CR" sz="2500" dirty="0" smtClean="0"/>
              <a:t>La principal razón de tener hilos es que en muchas aplicaciones se desarrollan varias actividades a la vez.</a:t>
            </a:r>
          </a:p>
          <a:p>
            <a:pPr algn="just"/>
            <a:endParaRPr lang="es-CR" sz="700" dirty="0" smtClean="0"/>
          </a:p>
          <a:p>
            <a:pPr algn="just"/>
            <a:r>
              <a:rPr lang="es-CR" sz="2500" dirty="0" smtClean="0"/>
              <a:t>Un segundo argumento para tener hilos es que son más ligeros que los procesos, son más fáciles de crear y destruir. </a:t>
            </a:r>
          </a:p>
          <a:p>
            <a:pPr algn="just"/>
            <a:r>
              <a:rPr lang="es-CR" sz="2500" dirty="0" smtClean="0"/>
              <a:t>Una tercera razón es que los hilos es que se agiliza la velocidad de la aplicación.</a:t>
            </a:r>
          </a:p>
          <a:p>
            <a:pPr algn="just"/>
            <a:r>
              <a:rPr lang="es-CR" sz="2500" dirty="0" smtClean="0"/>
              <a:t>La cuarta y última razón. Los hilos son útiles en los sistemas con varios CPUs, en donde es posible el verdadero paralelismo.</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Uso de Hilos</a:t>
            </a:r>
            <a:endParaRPr lang="es-ES_tradnl" dirty="0"/>
          </a:p>
        </p:txBody>
      </p:sp>
    </p:spTree>
    <p:extLst>
      <p:ext uri="{BB962C8B-B14F-4D97-AF65-F5344CB8AC3E}">
        <p14:creationId xmlns="" xmlns:p14="http://schemas.microsoft.com/office/powerpoint/2010/main" val="22727541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44824"/>
            <a:ext cx="8136904" cy="2160240"/>
          </a:xfrm>
        </p:spPr>
        <p:txBody>
          <a:bodyPr>
            <a:noAutofit/>
          </a:bodyPr>
          <a:lstStyle/>
          <a:p>
            <a:pPr algn="just"/>
            <a:r>
              <a:rPr lang="es-CR" sz="2500" dirty="0" smtClean="0"/>
              <a:t>Debido a que los hilos tienen algunas de las propiedades de los procesos, a veces se les llama procesos ligeros. También se utiliza el término de </a:t>
            </a:r>
            <a:r>
              <a:rPr lang="es-CR" sz="2500" b="1" dirty="0" err="1" smtClean="0"/>
              <a:t>múltihilamiento</a:t>
            </a:r>
            <a:r>
              <a:rPr lang="es-CR" sz="2500" b="1" dirty="0" smtClean="0"/>
              <a:t> </a:t>
            </a:r>
            <a:r>
              <a:rPr lang="es-CR" sz="2500" dirty="0" smtClean="0"/>
              <a:t>para describir la situación en la cual se permite varios hilos en el mismo proceso.</a:t>
            </a:r>
          </a:p>
        </p:txBody>
      </p:sp>
      <p:sp>
        <p:nvSpPr>
          <p:cNvPr id="7"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Modelo clásico de hilo</a:t>
            </a:r>
            <a:endParaRPr lang="es-ES_tradnl" dirty="0"/>
          </a:p>
        </p:txBody>
      </p:sp>
    </p:spTree>
    <p:extLst>
      <p:ext uri="{BB962C8B-B14F-4D97-AF65-F5344CB8AC3E}">
        <p14:creationId xmlns="" xmlns:p14="http://schemas.microsoft.com/office/powerpoint/2010/main" val="9817577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4680520"/>
          </a:xfrm>
        </p:spPr>
        <p:txBody>
          <a:bodyPr>
            <a:noAutofit/>
          </a:bodyPr>
          <a:lstStyle/>
          <a:p>
            <a:pPr algn="just"/>
            <a:r>
              <a:rPr lang="es-CR" sz="2600" dirty="0" smtClean="0"/>
              <a:t>Existen dos formas fundamentales de implementar hilos: en espacio de usuario y en el núcleo (</a:t>
            </a:r>
            <a:r>
              <a:rPr lang="es-CR" sz="2600" i="1" dirty="0" smtClean="0"/>
              <a:t>kernel).</a:t>
            </a:r>
            <a:endParaRPr lang="es-CR" sz="2600" dirty="0" smtClean="0"/>
          </a:p>
          <a:p>
            <a:pPr algn="just"/>
            <a:r>
              <a:rPr lang="es-CR" sz="2500" dirty="0" smtClean="0"/>
              <a:t>El primer método consiste en colocar por completo el paquete de hilos en espacio de usuario. El kernel no sabe nada de ellos, para él, esta administrando procesos ordinarios de un solo hilo. </a:t>
            </a:r>
          </a:p>
          <a:p>
            <a:pPr algn="just"/>
            <a:r>
              <a:rPr lang="es-CR" sz="2500" dirty="0" smtClean="0"/>
              <a:t>Su primera ventaja es que puede implementarse un paquete de hilos en el nivel de usuario, en un mismo sistema operativo que no maneja hilos.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sz="4300" dirty="0" smtClean="0"/>
              <a:t>Implementación de hilos en espacio de usuario</a:t>
            </a:r>
            <a:endParaRPr lang="es-ES_tradnl" sz="4300" dirty="0"/>
          </a:p>
        </p:txBody>
      </p:sp>
    </p:spTree>
    <p:extLst>
      <p:ext uri="{BB962C8B-B14F-4D97-AF65-F5344CB8AC3E}">
        <p14:creationId xmlns="" xmlns:p14="http://schemas.microsoft.com/office/powerpoint/2010/main" val="3757785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4680520"/>
          </a:xfrm>
        </p:spPr>
        <p:txBody>
          <a:bodyPr>
            <a:noAutofit/>
          </a:bodyPr>
          <a:lstStyle/>
          <a:p>
            <a:pPr algn="just"/>
            <a:r>
              <a:rPr lang="es-CR" sz="2600" dirty="0" smtClean="0"/>
              <a:t>Ahora consideremos la posibilidad de que el kernel esté enterado de la existencia de hilos y los administre.  No se necesita un sistema de tiempo de ejecución en cada uno. </a:t>
            </a:r>
          </a:p>
          <a:p>
            <a:pPr algn="just"/>
            <a:endParaRPr lang="es-CR" sz="700" dirty="0" smtClean="0"/>
          </a:p>
          <a:p>
            <a:pPr algn="just"/>
            <a:r>
              <a:rPr lang="es-CR" sz="2600" dirty="0" smtClean="0"/>
              <a:t>En vez de eso, el kernel tiene una tabla de hilos que lleva el control del sistema. Cuando un hilo quiere crear o destruir otro hilo, emite una llamada al kernel, que se encarga de crearlo o destruirlo. Actualizando su tabla de hilos .</a:t>
            </a:r>
          </a:p>
        </p:txBody>
      </p:sp>
      <p:sp>
        <p:nvSpPr>
          <p:cNvPr id="7"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sz="4300" dirty="0" smtClean="0"/>
              <a:t>Implementación de hilos en el Kernel</a:t>
            </a:r>
            <a:endParaRPr lang="es-ES_tradnl" sz="4300" dirty="0"/>
          </a:p>
        </p:txBody>
      </p:sp>
    </p:spTree>
    <p:extLst>
      <p:ext uri="{BB962C8B-B14F-4D97-AF65-F5344CB8AC3E}">
        <p14:creationId xmlns="" xmlns:p14="http://schemas.microsoft.com/office/powerpoint/2010/main" val="4543716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916832"/>
            <a:ext cx="8136904" cy="3096344"/>
          </a:xfrm>
        </p:spPr>
        <p:txBody>
          <a:bodyPr>
            <a:noAutofit/>
          </a:bodyPr>
          <a:lstStyle/>
          <a:p>
            <a:pPr algn="just"/>
            <a:r>
              <a:rPr lang="es-CR" sz="2600" dirty="0" smtClean="0"/>
              <a:t>Se han investigado varias formas de combinar las ventajas de los hilos en el nivel del usuario y en el nivel de kernel. </a:t>
            </a:r>
          </a:p>
          <a:p>
            <a:pPr algn="just"/>
            <a:endParaRPr lang="es-CR" sz="1400" dirty="0" smtClean="0"/>
          </a:p>
          <a:p>
            <a:pPr algn="just"/>
            <a:r>
              <a:rPr lang="es-CR" sz="2600" dirty="0" smtClean="0"/>
              <a:t>Una de ellas es usar hilos en el nivel de kernel y luego </a:t>
            </a:r>
            <a:r>
              <a:rPr lang="es-CR" sz="2600" dirty="0" err="1" smtClean="0"/>
              <a:t>multiplexar</a:t>
            </a:r>
            <a:r>
              <a:rPr lang="es-CR" sz="2600" dirty="0" smtClean="0"/>
              <a:t> hilos en el nivel de usuario en uno de los hilos de kernel, o en todos.</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Implementaciones híbridas</a:t>
            </a:r>
            <a:endParaRPr lang="es-ES_tradnl" dirty="0"/>
          </a:p>
        </p:txBody>
      </p:sp>
    </p:spTree>
    <p:extLst>
      <p:ext uri="{BB962C8B-B14F-4D97-AF65-F5344CB8AC3E}">
        <p14:creationId xmlns="" xmlns:p14="http://schemas.microsoft.com/office/powerpoint/2010/main" val="40415721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44824"/>
            <a:ext cx="8136904" cy="2376264"/>
          </a:xfrm>
        </p:spPr>
        <p:txBody>
          <a:bodyPr>
            <a:noAutofit/>
          </a:bodyPr>
          <a:lstStyle/>
          <a:p>
            <a:pPr algn="just"/>
            <a:r>
              <a:rPr lang="es-CR" sz="2600" dirty="0" smtClean="0"/>
              <a:t>Lo que se busca en con las activaciones del calendarizador es imitar la funcionalidad de los procesos de kernel, pero con el desempeño y la mayor flexibilidad que suelen tener los paquetes de hilos implementados en el espacio de usuario.</a:t>
            </a:r>
          </a:p>
          <a:p>
            <a:pPr algn="just"/>
            <a:endParaRPr lang="es-CR" sz="2600"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Activaciones del </a:t>
            </a:r>
            <a:r>
              <a:rPr lang="es-ES" dirty="0" err="1" smtClean="0"/>
              <a:t>calendarizador</a:t>
            </a:r>
            <a:endParaRPr lang="es-ES_tradnl" dirty="0"/>
          </a:p>
        </p:txBody>
      </p:sp>
    </p:spTree>
    <p:extLst>
      <p:ext uri="{BB962C8B-B14F-4D97-AF65-F5344CB8AC3E}">
        <p14:creationId xmlns="" xmlns:p14="http://schemas.microsoft.com/office/powerpoint/2010/main" val="13511797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136904" cy="4176464"/>
          </a:xfrm>
        </p:spPr>
        <p:txBody>
          <a:bodyPr>
            <a:noAutofit/>
          </a:bodyPr>
          <a:lstStyle/>
          <a:p>
            <a:pPr algn="just"/>
            <a:r>
              <a:rPr lang="es-CR" sz="3200" dirty="0" smtClean="0"/>
              <a:t>Los hilos suelen ser útiles en sistemas distribuidos. </a:t>
            </a:r>
          </a:p>
          <a:p>
            <a:pPr algn="just"/>
            <a:r>
              <a:rPr lang="es-CR" sz="3200" dirty="0" smtClean="0"/>
              <a:t>Una ventaja clave de los hilos emergentes, es que debido a que son totalmente nuevos , no tienen historial, registros, pilas y otros que deban restaurarse; cada uno inicia desde cero y todos son idénticos, y esto agiliza su creación.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Hilos emergentes</a:t>
            </a:r>
            <a:endParaRPr lang="es-ES_tradnl" dirty="0"/>
          </a:p>
        </p:txBody>
      </p:sp>
    </p:spTree>
    <p:extLst>
      <p:ext uri="{BB962C8B-B14F-4D97-AF65-F5344CB8AC3E}">
        <p14:creationId xmlns="" xmlns:p14="http://schemas.microsoft.com/office/powerpoint/2010/main" val="6979396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3456384"/>
          </a:xfrm>
        </p:spPr>
        <p:txBody>
          <a:bodyPr>
            <a:noAutofit/>
          </a:bodyPr>
          <a:lstStyle/>
          <a:p>
            <a:pPr algn="just"/>
            <a:r>
              <a:rPr lang="es-CR" sz="2600" dirty="0" smtClean="0"/>
              <a:t>Con frecuencia los procesos necesitan comunicarse con otros procesos. Por ejemplo, en una tubería del </a:t>
            </a:r>
            <a:r>
              <a:rPr lang="es-CR" sz="2600" dirty="0" err="1" smtClean="0"/>
              <a:t>shell</a:t>
            </a:r>
            <a:r>
              <a:rPr lang="es-CR" sz="2600" dirty="0" smtClean="0"/>
              <a:t>, la salida del primer proceso debe pasarse al segundo proceso, y así hasta el final. </a:t>
            </a:r>
          </a:p>
          <a:p>
            <a:pPr algn="just"/>
            <a:endParaRPr lang="es-CR" sz="700" dirty="0" smtClean="0"/>
          </a:p>
          <a:p>
            <a:pPr algn="just"/>
            <a:r>
              <a:rPr lang="es-CR" sz="2600" dirty="0" smtClean="0"/>
              <a:t>Por tanto, es necesaria la comunicación entre procesos, de preferencia con mecanismos bien estructurados  que no utilice interrupciones.</a:t>
            </a:r>
          </a:p>
        </p:txBody>
      </p:sp>
      <p:sp>
        <p:nvSpPr>
          <p:cNvPr id="4" name="Rectangle 2"/>
          <p:cNvSpPr txBox="1">
            <a:spLocks noChangeArrowheads="1"/>
          </p:cNvSpPr>
          <p:nvPr/>
        </p:nvSpPr>
        <p:spPr>
          <a:xfrm>
            <a:off x="899592" y="476672"/>
            <a:ext cx="7488832" cy="805904"/>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Comunicación entre procesos</a:t>
            </a:r>
            <a:endParaRPr lang="es-ES_tradnl" dirty="0"/>
          </a:p>
        </p:txBody>
      </p:sp>
    </p:spTree>
    <p:extLst>
      <p:ext uri="{BB962C8B-B14F-4D97-AF65-F5344CB8AC3E}">
        <p14:creationId xmlns="" xmlns:p14="http://schemas.microsoft.com/office/powerpoint/2010/main" val="240684791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844824"/>
            <a:ext cx="8136904" cy="4464496"/>
          </a:xfrm>
        </p:spPr>
        <p:txBody>
          <a:bodyPr>
            <a:noAutofit/>
          </a:bodyPr>
          <a:lstStyle/>
          <a:p>
            <a:pPr algn="just">
              <a:buNone/>
            </a:pPr>
            <a:r>
              <a:rPr lang="es-CR" sz="2600" dirty="0" smtClean="0"/>
              <a:t>Hay tres aspectos que cuidar:</a:t>
            </a:r>
          </a:p>
          <a:p>
            <a:pPr marL="514350" indent="-514350" algn="just">
              <a:buFont typeface="+mj-lt"/>
              <a:buAutoNum type="arabicPeriod"/>
            </a:pPr>
            <a:r>
              <a:rPr lang="es-CR" sz="2600" dirty="0" smtClean="0"/>
              <a:t>Cómo puede un proceso pasar información a otro.</a:t>
            </a:r>
          </a:p>
          <a:p>
            <a:pPr marL="514350" indent="-514350" algn="just">
              <a:buFont typeface="+mj-lt"/>
              <a:buAutoNum type="arabicPeriod"/>
            </a:pPr>
            <a:r>
              <a:rPr lang="es-CR" sz="2600" dirty="0" smtClean="0"/>
              <a:t>La segunda cuestión consiste en asegurar que dos o más procesos no se estorben al realizar actividades cruciales </a:t>
            </a:r>
          </a:p>
          <a:p>
            <a:pPr marL="514350" indent="-514350" algn="just">
              <a:buFont typeface="+mj-lt"/>
              <a:buAutoNum type="arabicPeriod"/>
            </a:pPr>
            <a:r>
              <a:rPr lang="es-CR" sz="2600" dirty="0" smtClean="0"/>
              <a:t>La tercera cuestión tiene que ver con el ordenamiento correcto cuando existen dependencias. </a:t>
            </a:r>
          </a:p>
          <a:p>
            <a:pPr algn="just"/>
            <a:r>
              <a:rPr lang="es-CR" sz="2400" dirty="0" smtClean="0">
                <a:solidFill>
                  <a:srgbClr val="000076"/>
                </a:solidFill>
              </a:rPr>
              <a:t>Ejemplo: si el proceso </a:t>
            </a:r>
            <a:r>
              <a:rPr lang="es-CR" sz="2400" i="1" dirty="0" smtClean="0">
                <a:solidFill>
                  <a:srgbClr val="000076"/>
                </a:solidFill>
              </a:rPr>
              <a:t>A produce datos que el proceso B imprime, B tiene que esperar hasta que A produzca </a:t>
            </a:r>
            <a:r>
              <a:rPr lang="es-CR" sz="2400" dirty="0" smtClean="0">
                <a:solidFill>
                  <a:srgbClr val="000076"/>
                </a:solidFill>
              </a:rPr>
              <a:t>algún dato antes de comenzar a imprimir.</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Comunicaciones entre procesos</a:t>
            </a:r>
            <a:endParaRPr lang="es-ES_tradnl" dirty="0"/>
          </a:p>
        </p:txBody>
      </p:sp>
    </p:spTree>
    <p:extLst>
      <p:ext uri="{BB962C8B-B14F-4D97-AF65-F5344CB8AC3E}">
        <p14:creationId xmlns="" xmlns:p14="http://schemas.microsoft.com/office/powerpoint/2010/main" val="365444371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4848" y="1772816"/>
            <a:ext cx="8229600" cy="2304256"/>
          </a:xfrm>
        </p:spPr>
        <p:txBody>
          <a:bodyPr>
            <a:noAutofit/>
          </a:bodyPr>
          <a:lstStyle/>
          <a:p>
            <a:pPr algn="just"/>
            <a:r>
              <a:rPr lang="es-CR" sz="2500" dirty="0" smtClean="0"/>
              <a:t>Consiste en una abstracción de lo que es un programa en ejecución.</a:t>
            </a:r>
          </a:p>
          <a:p>
            <a:pPr algn="just"/>
            <a:r>
              <a:rPr lang="es-CR" sz="2500" dirty="0" smtClean="0"/>
              <a:t>En un sistema </a:t>
            </a:r>
            <a:r>
              <a:rPr lang="es-CR" sz="2500" dirty="0" err="1" smtClean="0"/>
              <a:t>multiprogramado</a:t>
            </a:r>
            <a:r>
              <a:rPr lang="es-CR" sz="2500" dirty="0" smtClean="0"/>
              <a:t> la CPU también conmuta de unos programas a otros, ejecutando cada uno de ellos durante decenas o cientos de milisegundos.</a:t>
            </a:r>
            <a:endParaRPr lang="es-CR" sz="2500" dirty="0"/>
          </a:p>
        </p:txBody>
      </p:sp>
      <p:sp>
        <p:nvSpPr>
          <p:cNvPr id="4" name="1 Título"/>
          <p:cNvSpPr txBox="1">
            <a:spLocks/>
          </p:cNvSpPr>
          <p:nvPr/>
        </p:nvSpPr>
        <p:spPr>
          <a:xfrm>
            <a:off x="467544" y="3861048"/>
            <a:ext cx="8229600" cy="864096"/>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s-ES" sz="2800" b="1" dirty="0" smtClean="0">
                <a:solidFill>
                  <a:srgbClr val="CC3300"/>
                </a:solidFill>
                <a:effectLst>
                  <a:outerShdw blurRad="38100" dist="38100" dir="2700000" algn="tl">
                    <a:srgbClr val="000000"/>
                  </a:outerShdw>
                </a:effectLst>
              </a:rPr>
              <a:t>2.1.1 El MODELO DEL PROCESO</a:t>
            </a:r>
            <a:endParaRPr lang="es-CR" sz="2800" b="1" dirty="0">
              <a:solidFill>
                <a:srgbClr val="CC3300"/>
              </a:solidFill>
              <a:effectLst>
                <a:outerShdw blurRad="38100" dist="38100" dir="2700000" algn="tl">
                  <a:srgbClr val="000000"/>
                </a:outerShdw>
              </a:effectLst>
            </a:endParaRPr>
          </a:p>
        </p:txBody>
      </p:sp>
      <p:sp>
        <p:nvSpPr>
          <p:cNvPr id="5" name="2 Marcador de contenido"/>
          <p:cNvSpPr txBox="1">
            <a:spLocks/>
          </p:cNvSpPr>
          <p:nvPr/>
        </p:nvSpPr>
        <p:spPr>
          <a:xfrm>
            <a:off x="539552" y="4365104"/>
            <a:ext cx="8229600" cy="2304256"/>
          </a:xfrm>
          <a:prstGeom prst="rect">
            <a:avLst/>
          </a:prstGeom>
        </p:spPr>
        <p:txBody>
          <a:bodyPr vert="horz" lIns="91440" tIns="45720" rIns="91440" bIns="45720" rtlCol="0">
            <a:noAutofit/>
          </a:bodyPr>
          <a:lstStyle/>
          <a:p>
            <a:pPr algn="just"/>
            <a:r>
              <a:rPr lang="es-CR" sz="2500" dirty="0" smtClean="0"/>
              <a:t>En este modelo, todo el software ejecutable en el ordenador, se organiza en un número de </a:t>
            </a:r>
            <a:r>
              <a:rPr lang="es-CR" sz="2500" b="1" dirty="0" smtClean="0"/>
              <a:t>procesos secuenciales</a:t>
            </a:r>
            <a:r>
              <a:rPr lang="es-CR" sz="2500" dirty="0" smtClean="0"/>
              <a:t>, o simplemente </a:t>
            </a:r>
            <a:r>
              <a:rPr lang="es-CR" sz="2500" b="1" dirty="0" smtClean="0"/>
              <a:t>procesos. </a:t>
            </a:r>
            <a:r>
              <a:rPr lang="es-CR" sz="2500" dirty="0" smtClean="0"/>
              <a:t>Un proceso, es un programa en ejecución, incluyendo los valores actuales del contador de programa, registros y variables. Conceptualmente cada proceso tiene su propia CPU virtual.</a:t>
            </a:r>
            <a:endParaRPr kumimoji="0" lang="es-CR" sz="250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Procesos</a:t>
            </a:r>
            <a:endParaRPr lang="es-ES_tradnl" dirty="0"/>
          </a:p>
        </p:txBody>
      </p:sp>
    </p:spTree>
    <p:extLst>
      <p:ext uri="{BB962C8B-B14F-4D97-AF65-F5344CB8AC3E}">
        <p14:creationId xmlns="" xmlns:p14="http://schemas.microsoft.com/office/powerpoint/2010/main" val="41298679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88840"/>
            <a:ext cx="8136904" cy="3672408"/>
          </a:xfrm>
        </p:spPr>
        <p:txBody>
          <a:bodyPr>
            <a:noAutofit/>
          </a:bodyPr>
          <a:lstStyle/>
          <a:p>
            <a:pPr algn="just"/>
            <a:r>
              <a:rPr lang="es-CR" sz="2600" dirty="0" smtClean="0"/>
              <a:t>En algunos sistemas operativos, procesos que están colaborando podrían compartir un área de almacenamiento que ambos pueden leer y escribir. El almacenamiento compartido podrían estar en la memoria principal.</a:t>
            </a:r>
          </a:p>
          <a:p>
            <a:pPr algn="just"/>
            <a:endParaRPr lang="es-CR" sz="1400" dirty="0" smtClean="0"/>
          </a:p>
          <a:p>
            <a:pPr algn="just"/>
            <a:r>
              <a:rPr lang="es-CR" sz="2600" dirty="0" smtClean="0"/>
              <a:t>La ubicación de la memoria compartida no altera la naturaleza  de la comunicación  ni los problemas que se presentan. </a:t>
            </a:r>
          </a:p>
        </p:txBody>
      </p:sp>
      <p:sp>
        <p:nvSpPr>
          <p:cNvPr id="4" name="Rectangle 2"/>
          <p:cNvSpPr txBox="1">
            <a:spLocks noChangeArrowheads="1"/>
          </p:cNvSpPr>
          <p:nvPr/>
        </p:nvSpPr>
        <p:spPr>
          <a:xfrm>
            <a:off x="899592" y="404664"/>
            <a:ext cx="7488832" cy="805904"/>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Condiciones de carrera</a:t>
            </a:r>
            <a:endParaRPr lang="es-ES_tradnl" dirty="0"/>
          </a:p>
        </p:txBody>
      </p:sp>
    </p:spTree>
    <p:extLst>
      <p:ext uri="{BB962C8B-B14F-4D97-AF65-F5344CB8AC3E}">
        <p14:creationId xmlns="" xmlns:p14="http://schemas.microsoft.com/office/powerpoint/2010/main" val="39708924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88840"/>
            <a:ext cx="8136904" cy="3672408"/>
          </a:xfrm>
        </p:spPr>
        <p:txBody>
          <a:bodyPr>
            <a:noAutofit/>
          </a:bodyPr>
          <a:lstStyle/>
          <a:p>
            <a:pPr algn="just"/>
            <a:r>
              <a:rPr lang="es-CR" sz="2600" dirty="0" smtClean="0"/>
              <a:t>Situaciones como estas, donde dos o más procesos están leyendo o escribiendo sobre datos compartidos y el resultado final depende de quien se ejecute precisamente en cada momento, se denominan </a:t>
            </a:r>
            <a:r>
              <a:rPr lang="es-CR" sz="2600" b="1" i="1" dirty="0" smtClean="0"/>
              <a:t>condiciones de competencia</a:t>
            </a:r>
          </a:p>
        </p:txBody>
      </p:sp>
      <p:sp>
        <p:nvSpPr>
          <p:cNvPr id="4" name="Rectangle 2"/>
          <p:cNvSpPr txBox="1">
            <a:spLocks noChangeArrowheads="1"/>
          </p:cNvSpPr>
          <p:nvPr/>
        </p:nvSpPr>
        <p:spPr>
          <a:xfrm>
            <a:off x="1187624" y="476672"/>
            <a:ext cx="7488832" cy="805904"/>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Condiciones de carrera</a:t>
            </a:r>
            <a:endParaRPr lang="es-ES_tradnl" dirty="0"/>
          </a:p>
        </p:txBody>
      </p:sp>
    </p:spTree>
    <p:extLst>
      <p:ext uri="{BB962C8B-B14F-4D97-AF65-F5344CB8AC3E}">
        <p14:creationId xmlns="" xmlns:p14="http://schemas.microsoft.com/office/powerpoint/2010/main" val="8582816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00808"/>
            <a:ext cx="8136904" cy="4608512"/>
          </a:xfrm>
        </p:spPr>
        <p:txBody>
          <a:bodyPr>
            <a:noAutofit/>
          </a:bodyPr>
          <a:lstStyle/>
          <a:p>
            <a:pPr algn="just"/>
            <a:r>
              <a:rPr lang="es-CR" sz="2600" dirty="0" smtClean="0"/>
              <a:t>La clave para evitar problemas aquí y en muchas otras situaciones en las que se comparte memoria, archivo o cualquier otra cosa, es hallar alguna forma de impedir que más de un procesos lean y  escriban los datos compartidos al mismo tiempo.</a:t>
            </a:r>
          </a:p>
          <a:p>
            <a:pPr algn="just"/>
            <a:endParaRPr lang="es-CR" sz="700" dirty="0" smtClean="0"/>
          </a:p>
          <a:p>
            <a:pPr algn="just"/>
            <a:r>
              <a:rPr lang="es-CR" sz="2600" dirty="0" smtClean="0"/>
              <a:t>Dicho en otras palabras, lo que necesitamos es </a:t>
            </a:r>
            <a:r>
              <a:rPr lang="es-CR" sz="2600" b="1" dirty="0" smtClean="0"/>
              <a:t>exclusión </a:t>
            </a:r>
            <a:r>
              <a:rPr lang="es-CR" sz="2600" b="1" dirty="0" err="1" smtClean="0"/>
              <a:t>mútua</a:t>
            </a:r>
            <a:r>
              <a:rPr lang="es-CR" sz="2600" b="1" dirty="0" smtClean="0"/>
              <a:t>, </a:t>
            </a:r>
            <a:r>
              <a:rPr lang="es-CR" sz="2600" dirty="0" smtClean="0"/>
              <a:t>es decir, alguna forma de asegurarnos que si un proceso esta utilizando una variable compartida o un archivo compartido, los demás procesos no podrán hacer los mismo. </a:t>
            </a:r>
          </a:p>
        </p:txBody>
      </p:sp>
      <p:sp>
        <p:nvSpPr>
          <p:cNvPr id="4" name="Rectangle 2"/>
          <p:cNvSpPr txBox="1">
            <a:spLocks noChangeArrowheads="1"/>
          </p:cNvSpPr>
          <p:nvPr/>
        </p:nvSpPr>
        <p:spPr>
          <a:xfrm>
            <a:off x="971600" y="548680"/>
            <a:ext cx="7488832" cy="661888"/>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Regiones críticas</a:t>
            </a:r>
            <a:endParaRPr lang="es-ES_tradnl" dirty="0"/>
          </a:p>
        </p:txBody>
      </p:sp>
    </p:spTree>
    <p:extLst>
      <p:ext uri="{BB962C8B-B14F-4D97-AF65-F5344CB8AC3E}">
        <p14:creationId xmlns="" xmlns:p14="http://schemas.microsoft.com/office/powerpoint/2010/main" val="40869732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88840"/>
            <a:ext cx="8136904" cy="2952328"/>
          </a:xfrm>
        </p:spPr>
        <p:txBody>
          <a:bodyPr>
            <a:noAutofit/>
          </a:bodyPr>
          <a:lstStyle/>
          <a:p>
            <a:pPr>
              <a:buNone/>
            </a:pPr>
            <a:r>
              <a:rPr lang="es-CR" sz="2800" b="1" i="1" dirty="0" smtClean="0"/>
              <a:t>Propuestas para la consecución de la exclusión mutua</a:t>
            </a:r>
          </a:p>
          <a:p>
            <a:pPr>
              <a:buNone/>
            </a:pPr>
            <a:endParaRPr lang="es-CR" sz="700" b="1" i="1" dirty="0" smtClean="0"/>
          </a:p>
          <a:p>
            <a:pPr marL="514350" indent="-514350" algn="just">
              <a:buAutoNum type="alphaLcParenR"/>
            </a:pPr>
            <a:r>
              <a:rPr lang="es-CR" sz="2600" b="1" dirty="0" smtClean="0"/>
              <a:t>Inhabilitación de interrupciones.</a:t>
            </a:r>
          </a:p>
          <a:p>
            <a:pPr marL="514350" indent="-514350" algn="just">
              <a:buAutoNum type="alphaLcParenR"/>
            </a:pPr>
            <a:r>
              <a:rPr lang="es-CR" sz="2600" b="1" dirty="0" smtClean="0"/>
              <a:t>Variables de candado.</a:t>
            </a:r>
          </a:p>
          <a:p>
            <a:pPr marL="514350" indent="-514350" algn="just">
              <a:buAutoNum type="alphaLcParenR"/>
            </a:pPr>
            <a:r>
              <a:rPr lang="es-CR" sz="2600" b="1" dirty="0" smtClean="0"/>
              <a:t>Alternancia estricta.</a:t>
            </a:r>
          </a:p>
          <a:p>
            <a:pPr marL="514350" indent="-514350" algn="just">
              <a:buAutoNum type="alphaLcParenR"/>
            </a:pPr>
            <a:r>
              <a:rPr lang="es-CR" sz="2600" b="1" dirty="0" smtClean="0"/>
              <a:t>Solución de Peterson.</a:t>
            </a:r>
          </a:p>
          <a:p>
            <a:pPr marL="514350" indent="-514350" algn="just">
              <a:buAutoNum type="alphaLcParenR"/>
            </a:pPr>
            <a:r>
              <a:rPr lang="es-CR" sz="2600" b="1" dirty="0" smtClean="0"/>
              <a:t>La instrucción TSL.</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Exclusión mutua con espera activa</a:t>
            </a:r>
            <a:endParaRPr lang="es-ES_tradnl" dirty="0"/>
          </a:p>
        </p:txBody>
      </p:sp>
    </p:spTree>
    <p:extLst>
      <p:ext uri="{BB962C8B-B14F-4D97-AF65-F5344CB8AC3E}">
        <p14:creationId xmlns="" xmlns:p14="http://schemas.microsoft.com/office/powerpoint/2010/main" val="340631959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16832"/>
            <a:ext cx="8136904" cy="2952328"/>
          </a:xfrm>
        </p:spPr>
        <p:txBody>
          <a:bodyPr>
            <a:noAutofit/>
          </a:bodyPr>
          <a:lstStyle/>
          <a:p>
            <a:pPr>
              <a:buNone/>
            </a:pPr>
            <a:endParaRPr lang="es-CR" sz="700" b="1" i="1" dirty="0" smtClean="0"/>
          </a:p>
          <a:p>
            <a:pPr marL="514350" indent="-514350" algn="just">
              <a:buAutoNum type="alphaLcParenR"/>
            </a:pPr>
            <a:r>
              <a:rPr lang="es-CR" sz="2600" b="1" dirty="0" smtClean="0"/>
              <a:t>Inhabilitación de interrupciones.</a:t>
            </a:r>
          </a:p>
          <a:p>
            <a:pPr marL="514350" indent="-514350" algn="just">
              <a:buNone/>
            </a:pPr>
            <a:endParaRPr lang="es-CR" sz="700" b="1" dirty="0" smtClean="0"/>
          </a:p>
          <a:p>
            <a:pPr marL="514350" indent="-514350" algn="just"/>
            <a:r>
              <a:rPr lang="es-CR" sz="2600" dirty="0" smtClean="0"/>
              <a:t>La solución más sencilla es hacer que cada proceso inhabilite todas las interrupciones inmediatamente después de ingresar en su región crítica y las vuelva a habilitar justo antes de salir de ella.</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Exclusión muta con espera activa</a:t>
            </a:r>
            <a:endParaRPr lang="es-ES_tradnl" dirty="0"/>
          </a:p>
        </p:txBody>
      </p:sp>
    </p:spTree>
    <p:extLst>
      <p:ext uri="{BB962C8B-B14F-4D97-AF65-F5344CB8AC3E}">
        <p14:creationId xmlns="" xmlns:p14="http://schemas.microsoft.com/office/powerpoint/2010/main" val="21422259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88840"/>
            <a:ext cx="8136904" cy="2952328"/>
          </a:xfrm>
        </p:spPr>
        <p:txBody>
          <a:bodyPr>
            <a:noAutofit/>
          </a:bodyPr>
          <a:lstStyle/>
          <a:p>
            <a:pPr marL="514350" indent="-514350" algn="just">
              <a:buFont typeface="+mj-lt"/>
              <a:buAutoNum type="alphaLcParenR" startAt="2"/>
            </a:pPr>
            <a:r>
              <a:rPr lang="es-CR" sz="2600" b="1" dirty="0" smtClean="0"/>
              <a:t>Variables de candado.</a:t>
            </a:r>
          </a:p>
          <a:p>
            <a:pPr marL="514350" indent="-514350" algn="just"/>
            <a:r>
              <a:rPr lang="es-CR" sz="2600" dirty="0" smtClean="0"/>
              <a:t>Consideremos el uso de una sola variable compartida (de bloqueo) que inicialmente es 0. cuando un proceso quiere entrar en su región crítica, primero prueba el bloqueo. Si es 0 el proceso lo establece a 1 y entra en la región crítica.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Exclusión mutua con espera activa</a:t>
            </a:r>
            <a:endParaRPr lang="es-ES_tradnl" dirty="0"/>
          </a:p>
        </p:txBody>
      </p:sp>
    </p:spTree>
    <p:extLst>
      <p:ext uri="{BB962C8B-B14F-4D97-AF65-F5344CB8AC3E}">
        <p14:creationId xmlns="" xmlns:p14="http://schemas.microsoft.com/office/powerpoint/2010/main" val="22316293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88840"/>
            <a:ext cx="8136904" cy="4104456"/>
          </a:xfrm>
        </p:spPr>
        <p:txBody>
          <a:bodyPr>
            <a:noAutofit/>
          </a:bodyPr>
          <a:lstStyle/>
          <a:p>
            <a:pPr marL="514350" indent="-514350" algn="just">
              <a:buFont typeface="+mj-lt"/>
              <a:buAutoNum type="alphaLcParenR" startAt="3"/>
            </a:pPr>
            <a:r>
              <a:rPr lang="es-CR" sz="2600" b="1" dirty="0" smtClean="0"/>
              <a:t>Alternancia estricta.</a:t>
            </a:r>
          </a:p>
          <a:p>
            <a:pPr algn="just"/>
            <a:r>
              <a:rPr lang="es-CR" sz="2600" dirty="0" smtClean="0"/>
              <a:t>La prueba continua de una variable hasta que adquiere algún valor se denomina </a:t>
            </a:r>
            <a:r>
              <a:rPr lang="es-CR" sz="2600" b="1" dirty="0" smtClean="0"/>
              <a:t>espera activa (</a:t>
            </a:r>
            <a:r>
              <a:rPr lang="es-CR" sz="2600" b="1" i="1" dirty="0" err="1" smtClean="0"/>
              <a:t>busy</a:t>
            </a:r>
            <a:r>
              <a:rPr lang="es-CR" sz="2600" b="1" i="1" dirty="0" smtClean="0"/>
              <a:t> </a:t>
            </a:r>
            <a:r>
              <a:rPr lang="es-CR" sz="2600" b="1" i="1" dirty="0" err="1" smtClean="0"/>
              <a:t>waiting</a:t>
            </a:r>
            <a:r>
              <a:rPr lang="es-CR" sz="2600" b="1" i="1" dirty="0" smtClean="0"/>
              <a:t>),</a:t>
            </a:r>
            <a:r>
              <a:rPr lang="es-CR" sz="2600" dirty="0" smtClean="0"/>
              <a:t> y en general debe evitarse desperdicia tiempo CPU. </a:t>
            </a:r>
          </a:p>
          <a:p>
            <a:pPr algn="just"/>
            <a:r>
              <a:rPr lang="es-CR" sz="2600" dirty="0" smtClean="0"/>
              <a:t>Sólo se usa cuando es razonable suponer que la espera será corta.</a:t>
            </a:r>
          </a:p>
          <a:p>
            <a:pPr algn="just"/>
            <a:r>
              <a:rPr lang="es-CR" sz="2600" dirty="0" smtClean="0"/>
              <a:t>Un bloqueo que utiliza espera activa se denomina un bloqueo giratorio (</a:t>
            </a:r>
            <a:r>
              <a:rPr lang="es-CR" sz="2600" b="1" dirty="0" smtClean="0"/>
              <a:t>spin </a:t>
            </a:r>
            <a:r>
              <a:rPr lang="es-CR" sz="2600" b="1" dirty="0" err="1" smtClean="0"/>
              <a:t>lock</a:t>
            </a:r>
            <a:r>
              <a:rPr lang="es-CR" sz="2600" b="1" dirty="0" smtClean="0"/>
              <a:t>)</a:t>
            </a:r>
            <a:r>
              <a:rPr lang="es-CR" sz="2600" dirty="0" smtClean="0"/>
              <a:t>.</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Exclusión mutua con espera activa</a:t>
            </a:r>
            <a:endParaRPr lang="es-ES_tradnl" dirty="0"/>
          </a:p>
        </p:txBody>
      </p:sp>
    </p:spTree>
    <p:extLst>
      <p:ext uri="{BB962C8B-B14F-4D97-AF65-F5344CB8AC3E}">
        <p14:creationId xmlns="" xmlns:p14="http://schemas.microsoft.com/office/powerpoint/2010/main" val="9328097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8136904" cy="4608512"/>
          </a:xfrm>
        </p:spPr>
        <p:txBody>
          <a:bodyPr>
            <a:noAutofit/>
          </a:bodyPr>
          <a:lstStyle/>
          <a:p>
            <a:pPr marL="514350" indent="-514350" algn="just">
              <a:buFont typeface="+mj-lt"/>
              <a:buAutoNum type="alphaLcParenR" startAt="4"/>
            </a:pPr>
            <a:r>
              <a:rPr lang="es-CR" sz="2600" b="1" dirty="0" smtClean="0"/>
              <a:t>Solución de Peterson.</a:t>
            </a:r>
          </a:p>
          <a:p>
            <a:pPr algn="just"/>
            <a:r>
              <a:rPr lang="es-CR" sz="2600" dirty="0" smtClean="0"/>
              <a:t>Consta en dos procedimientos escritos en ANSI C, lo que implica que es preciso incluir prototipos de todas las funciones que se definan y usen.</a:t>
            </a:r>
          </a:p>
          <a:p>
            <a:pPr algn="just"/>
            <a:r>
              <a:rPr lang="es-CR" sz="2600" dirty="0" smtClean="0"/>
              <a:t>Antes de entrar en su región crítica), cada proceso invoca </a:t>
            </a:r>
            <a:r>
              <a:rPr lang="es-CR" sz="2600" dirty="0" err="1" smtClean="0"/>
              <a:t>entrar_region</a:t>
            </a:r>
            <a:r>
              <a:rPr lang="es-CR" sz="2600" dirty="0" smtClean="0"/>
              <a:t> con su propio número de proceso, 0 o 1, como parámetro. Esta llamada lo hará que espere, si es necesario, hasta que pueda entrar sin peligro. Una vez haya terminado de usar las variables compartidas, el proceso invoca </a:t>
            </a:r>
            <a:r>
              <a:rPr lang="es-CR" sz="2600" dirty="0" err="1" smtClean="0"/>
              <a:t>salir</a:t>
            </a:r>
            <a:r>
              <a:rPr lang="es-CR" sz="2600" i="1" dirty="0" err="1" smtClean="0"/>
              <a:t>_</a:t>
            </a:r>
            <a:r>
              <a:rPr lang="es-CR" sz="2600" dirty="0" err="1" smtClean="0"/>
              <a:t>region</a:t>
            </a:r>
            <a:r>
              <a:rPr lang="es-CR" sz="2600" i="1" dirty="0" smtClean="0"/>
              <a:t> </a:t>
            </a:r>
            <a:r>
              <a:rPr lang="es-CR" sz="2600" dirty="0" smtClean="0"/>
              <a:t>para indicar que ha terminó y permitir al otro proceso que entre, si lo desea.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Exclusión mutua con espera activa</a:t>
            </a:r>
            <a:endParaRPr lang="es-ES_tradnl" dirty="0"/>
          </a:p>
        </p:txBody>
      </p:sp>
    </p:spTree>
    <p:extLst>
      <p:ext uri="{BB962C8B-B14F-4D97-AF65-F5344CB8AC3E}">
        <p14:creationId xmlns="" xmlns:p14="http://schemas.microsoft.com/office/powerpoint/2010/main" val="13042557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772816"/>
            <a:ext cx="8136904" cy="4752528"/>
          </a:xfrm>
        </p:spPr>
        <p:txBody>
          <a:bodyPr>
            <a:noAutofit/>
          </a:bodyPr>
          <a:lstStyle/>
          <a:p>
            <a:pPr marL="514350" indent="-514350" algn="just">
              <a:buFont typeface="+mj-lt"/>
              <a:buAutoNum type="alphaLcParenR" startAt="5"/>
            </a:pPr>
            <a:r>
              <a:rPr lang="es-CR" sz="2600" b="1" dirty="0" smtClean="0"/>
              <a:t>La instrucción TSL.</a:t>
            </a:r>
          </a:p>
          <a:p>
            <a:pPr marL="514350" indent="-514350" algn="just"/>
            <a:r>
              <a:rPr lang="es-CR" sz="2600" dirty="0" smtClean="0"/>
              <a:t>Lee el contenido de la palabra memoria bloqueo, lo coloca en el registro RX y luego guarda un valor distinto de cero en al dirección de memoria bloqueo.</a:t>
            </a:r>
          </a:p>
          <a:p>
            <a:pPr marL="514350" indent="-514350" algn="just">
              <a:buNone/>
            </a:pPr>
            <a:endParaRPr lang="es-CR" sz="700" dirty="0" smtClean="0"/>
          </a:p>
          <a:p>
            <a:pPr marL="514350" indent="-514350" algn="just"/>
            <a:r>
              <a:rPr lang="es-CR" sz="2600" dirty="0" smtClean="0"/>
              <a:t>Se garantiza que la operación de leer la palabra y escribir en ella son indivisibles: ningún otro procesador puede tener acceso a la palabra de memoria antes de que haya terminado de ejecutarse la instrucción. La CPU que ejecuta la instrucción TSL cierra el bus de memoria para impedir que otras CPUs tengan acceso a la memoria antes de que termine.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Exclusión mutua con espera activa</a:t>
            </a:r>
            <a:endParaRPr lang="es-ES_tradnl" dirty="0"/>
          </a:p>
        </p:txBody>
      </p:sp>
    </p:spTree>
    <p:extLst>
      <p:ext uri="{BB962C8B-B14F-4D97-AF65-F5344CB8AC3E}">
        <p14:creationId xmlns="" xmlns:p14="http://schemas.microsoft.com/office/powerpoint/2010/main" val="15738551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772816"/>
            <a:ext cx="8136904" cy="4176464"/>
          </a:xfrm>
        </p:spPr>
        <p:txBody>
          <a:bodyPr>
            <a:noAutofit/>
          </a:bodyPr>
          <a:lstStyle/>
          <a:p>
            <a:pPr algn="just"/>
            <a:r>
              <a:rPr lang="es-CR" sz="2600" dirty="0" smtClean="0"/>
              <a:t>Una de las más sencillas es el par sleep y wakeup. Sleep es una llamada al sistema que hace que el invocador se bloquee, es decir, quede suspendido, hasta que otro proceso lo active.</a:t>
            </a:r>
          </a:p>
          <a:p>
            <a:pPr algn="just"/>
            <a:endParaRPr lang="es-CR" sz="700" dirty="0" smtClean="0"/>
          </a:p>
          <a:p>
            <a:pPr algn="just"/>
            <a:r>
              <a:rPr lang="es-CR" sz="2600" dirty="0" smtClean="0"/>
              <a:t>La llamada wakeup tiene un parámetro, el proceso por activar. De manera alternativa sleep como wakeup tienen un parámetro: una dirección de memoria que sirve para relacionar llamadas sleep con llamadas wakeup.</a:t>
            </a:r>
          </a:p>
        </p:txBody>
      </p:sp>
      <p:sp>
        <p:nvSpPr>
          <p:cNvPr id="4" name="Rectangle 2"/>
          <p:cNvSpPr txBox="1">
            <a:spLocks noChangeArrowheads="1"/>
          </p:cNvSpPr>
          <p:nvPr/>
        </p:nvSpPr>
        <p:spPr>
          <a:xfrm>
            <a:off x="899592" y="476672"/>
            <a:ext cx="7488832" cy="661888"/>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Dormir y Despertar</a:t>
            </a:r>
            <a:endParaRPr lang="es-ES_tradnl" dirty="0"/>
          </a:p>
        </p:txBody>
      </p:sp>
    </p:spTree>
    <p:extLst>
      <p:ext uri="{BB962C8B-B14F-4D97-AF65-F5344CB8AC3E}">
        <p14:creationId xmlns="" xmlns:p14="http://schemas.microsoft.com/office/powerpoint/2010/main" val="7848012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6856" y="1772816"/>
            <a:ext cx="8229600" cy="4104456"/>
          </a:xfrm>
        </p:spPr>
        <p:txBody>
          <a:bodyPr>
            <a:noAutofit/>
          </a:bodyPr>
          <a:lstStyle/>
          <a:p>
            <a:pPr algn="just">
              <a:buNone/>
            </a:pPr>
            <a:r>
              <a:rPr lang="es-CR" sz="2500" dirty="0" smtClean="0"/>
              <a:t>Los cuatro principales sucesos que provocan la creación de</a:t>
            </a:r>
          </a:p>
          <a:p>
            <a:pPr algn="just">
              <a:buNone/>
            </a:pPr>
            <a:r>
              <a:rPr lang="es-CR" sz="2500" dirty="0" smtClean="0"/>
              <a:t>nuevos procesos son:</a:t>
            </a:r>
          </a:p>
          <a:p>
            <a:pPr algn="just">
              <a:buNone/>
            </a:pPr>
            <a:endParaRPr lang="es-CR" sz="1400" dirty="0" smtClean="0"/>
          </a:p>
          <a:p>
            <a:pPr marL="457200" indent="-457200">
              <a:buFont typeface="+mj-lt"/>
              <a:buAutoNum type="arabicPeriod"/>
            </a:pPr>
            <a:r>
              <a:rPr lang="es-CR" sz="2500" dirty="0" smtClean="0"/>
              <a:t>Arranque del sistema.</a:t>
            </a:r>
          </a:p>
          <a:p>
            <a:pPr marL="457200" indent="-457200">
              <a:buFont typeface="+mj-lt"/>
              <a:buAutoNum type="arabicPeriod"/>
            </a:pPr>
            <a:r>
              <a:rPr lang="es-CR" sz="2500" dirty="0" smtClean="0"/>
              <a:t>La ejecución, desde un proceso, de una llamada al sistema para crear procesos.</a:t>
            </a:r>
          </a:p>
          <a:p>
            <a:pPr marL="457200" indent="-457200">
              <a:buFont typeface="+mj-lt"/>
              <a:buAutoNum type="arabicPeriod"/>
            </a:pPr>
            <a:r>
              <a:rPr lang="es-CR" sz="2500" dirty="0" smtClean="0"/>
              <a:t>Una petición de usuario para crear un proceso.</a:t>
            </a:r>
          </a:p>
          <a:p>
            <a:pPr marL="457200" indent="-457200">
              <a:buFont typeface="+mj-lt"/>
              <a:buAutoNum type="arabicPeriod"/>
            </a:pPr>
            <a:r>
              <a:rPr lang="es-CR" sz="2500" dirty="0" smtClean="0"/>
              <a:t>El inicio de un trabajo por lotes.</a:t>
            </a:r>
            <a:endParaRPr lang="es-CR" sz="2500" dirty="0"/>
          </a:p>
        </p:txBody>
      </p:sp>
      <p:sp>
        <p:nvSpPr>
          <p:cNvPr id="4" name="Rectangle 2"/>
          <p:cNvSpPr txBox="1">
            <a:spLocks noChangeArrowheads="1"/>
          </p:cNvSpPr>
          <p:nvPr/>
        </p:nvSpPr>
        <p:spPr>
          <a:xfrm>
            <a:off x="899592" y="18864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Creación de un Proceso</a:t>
            </a:r>
            <a:endParaRPr lang="es-ES_tradnl" dirty="0"/>
          </a:p>
        </p:txBody>
      </p:sp>
    </p:spTree>
    <p:extLst>
      <p:ext uri="{BB962C8B-B14F-4D97-AF65-F5344CB8AC3E}">
        <p14:creationId xmlns="" xmlns:p14="http://schemas.microsoft.com/office/powerpoint/2010/main" val="17871765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00808"/>
            <a:ext cx="8136904" cy="4896544"/>
          </a:xfrm>
        </p:spPr>
        <p:txBody>
          <a:bodyPr>
            <a:noAutofit/>
          </a:bodyPr>
          <a:lstStyle/>
          <a:p>
            <a:pPr algn="just"/>
            <a:r>
              <a:rPr lang="es-CR" sz="2500" dirty="0" err="1" smtClean="0"/>
              <a:t>E.W.Dijkstra</a:t>
            </a:r>
            <a:r>
              <a:rPr lang="es-CR" sz="2500" dirty="0" smtClean="0"/>
              <a:t> (1965) sugirió el uso de una variable entera para contar el número de llamadas wakeup guardadas para su uso futuro. En su propuesta introdujo un nuevo tipo de variable, llamada semáforo. Un semáforo puede tener el valor 0 que indica que no se guardaron llamadas wakeup, o algún valor positivo si hay llamadas pendientes.</a:t>
            </a:r>
          </a:p>
          <a:p>
            <a:pPr algn="just"/>
            <a:endParaRPr lang="es-CR" sz="700" dirty="0" smtClean="0"/>
          </a:p>
          <a:p>
            <a:pPr algn="just"/>
            <a:r>
              <a:rPr lang="es-CR" sz="2500" dirty="0" err="1" smtClean="0"/>
              <a:t>Dijkstra</a:t>
            </a:r>
            <a:r>
              <a:rPr lang="es-CR" sz="2500" dirty="0" smtClean="0"/>
              <a:t> propuso establecer dos operaciones </a:t>
            </a:r>
            <a:r>
              <a:rPr lang="es-CR" sz="2500" dirty="0" err="1" smtClean="0"/>
              <a:t>down</a:t>
            </a:r>
            <a:r>
              <a:rPr lang="es-CR" sz="2500" dirty="0" smtClean="0"/>
              <a:t> y up (bajar y subir). La operación </a:t>
            </a:r>
            <a:r>
              <a:rPr lang="es-CR" sz="2500" dirty="0" err="1" smtClean="0"/>
              <a:t>down</a:t>
            </a:r>
            <a:r>
              <a:rPr lang="es-CR" sz="2500" dirty="0" smtClean="0"/>
              <a:t> aplicada a un semáforo determina si su valor es mayor que 0. en tal caso, decrementa el valor y simplemente continúa. Si el valor es 0, el proceso se desactiva sin terminar la operación </a:t>
            </a:r>
            <a:r>
              <a:rPr lang="es-CR" sz="2500" dirty="0" err="1" smtClean="0"/>
              <a:t>down</a:t>
            </a:r>
            <a:r>
              <a:rPr lang="es-CR" sz="2500" dirty="0" smtClean="0"/>
              <a:t> por el momento</a:t>
            </a:r>
            <a:r>
              <a:rPr lang="es-CR" sz="2800" dirty="0" smtClean="0"/>
              <a:t>.</a:t>
            </a:r>
            <a:endParaRPr lang="es-CR" sz="2600"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Semáforos</a:t>
            </a:r>
            <a:endParaRPr lang="es-ES_tradnl" dirty="0"/>
          </a:p>
        </p:txBody>
      </p:sp>
    </p:spTree>
    <p:extLst>
      <p:ext uri="{BB962C8B-B14F-4D97-AF65-F5344CB8AC3E}">
        <p14:creationId xmlns="" xmlns:p14="http://schemas.microsoft.com/office/powerpoint/2010/main" val="15307706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00808"/>
            <a:ext cx="8136904" cy="4896544"/>
          </a:xfrm>
        </p:spPr>
        <p:txBody>
          <a:bodyPr>
            <a:noAutofit/>
          </a:bodyPr>
          <a:lstStyle/>
          <a:p>
            <a:pPr algn="just"/>
            <a:r>
              <a:rPr lang="es-CR" sz="2600" dirty="0" smtClean="0"/>
              <a:t>Cuando no es necesaria la capacidad del semáforo para contar, es frecuente el uso de una versión simplificada de los semáforos, que denominaremos “</a:t>
            </a:r>
            <a:r>
              <a:rPr lang="es-CR" sz="2600" b="1" dirty="0" smtClean="0"/>
              <a:t>exclusión mutua</a:t>
            </a:r>
            <a:r>
              <a:rPr lang="es-CR" sz="2600" dirty="0" smtClean="0"/>
              <a:t>” (variables </a:t>
            </a:r>
            <a:r>
              <a:rPr lang="es-CR" sz="2600" dirty="0" err="1" smtClean="0"/>
              <a:t>mutex</a:t>
            </a:r>
            <a:r>
              <a:rPr lang="es-CR" sz="2600" dirty="0" smtClean="0"/>
              <a:t>).</a:t>
            </a:r>
          </a:p>
          <a:p>
            <a:pPr algn="just"/>
            <a:endParaRPr lang="es-CR" sz="700" dirty="0" smtClean="0"/>
          </a:p>
          <a:p>
            <a:pPr algn="just"/>
            <a:r>
              <a:rPr lang="es-CR" sz="2600" dirty="0" smtClean="0"/>
              <a:t>Un </a:t>
            </a:r>
            <a:r>
              <a:rPr lang="es-CR" sz="2600" dirty="0" err="1" smtClean="0"/>
              <a:t>mutex</a:t>
            </a:r>
            <a:r>
              <a:rPr lang="es-CR" sz="2600" dirty="0" smtClean="0"/>
              <a:t> una variable que puede estar en dos estados: desbloqueado o bloqueado. Por ello, sólo se necesita 1 bit para representarlo, aunque en la práctica es común que se use un entero, de tal modo que 0 signifique desbloqueado y todos los demás valores signifiquen bloqueado.</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err="1" smtClean="0"/>
              <a:t>Mutexes</a:t>
            </a:r>
            <a:endParaRPr lang="es-ES_tradnl" dirty="0"/>
          </a:p>
        </p:txBody>
      </p:sp>
    </p:spTree>
    <p:extLst>
      <p:ext uri="{BB962C8B-B14F-4D97-AF65-F5344CB8AC3E}">
        <p14:creationId xmlns="" xmlns:p14="http://schemas.microsoft.com/office/powerpoint/2010/main" val="41977311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136904" cy="4896544"/>
          </a:xfrm>
        </p:spPr>
        <p:txBody>
          <a:bodyPr>
            <a:noAutofit/>
          </a:bodyPr>
          <a:lstStyle/>
          <a:p>
            <a:pPr algn="just"/>
            <a:r>
              <a:rPr lang="es-CR" sz="2600" dirty="0" smtClean="0"/>
              <a:t>Los monitores tienen una importante propiedad que los hace útiles para lograr exclusión mutua: solo un proceso puede estar activo en un monitor a la vez. </a:t>
            </a:r>
          </a:p>
          <a:p>
            <a:pPr algn="just">
              <a:buNone/>
            </a:pPr>
            <a:endParaRPr lang="es-CR" sz="1400" dirty="0" smtClean="0"/>
          </a:p>
          <a:p>
            <a:pPr algn="just"/>
            <a:r>
              <a:rPr lang="es-CR" sz="2600" dirty="0" smtClean="0"/>
              <a:t>Los monitores son construcciones del lenguaje de programación, así que el compilador sabe que son especiales y pueden manejar las llamadas a los procedimientos del monitor de manera distinta de cómo maneja otras llamadas a procedimientos.</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Monitores</a:t>
            </a:r>
            <a:endParaRPr lang="es-ES_tradnl" dirty="0"/>
          </a:p>
        </p:txBody>
      </p:sp>
    </p:spTree>
    <p:extLst>
      <p:ext uri="{BB962C8B-B14F-4D97-AF65-F5344CB8AC3E}">
        <p14:creationId xmlns="" xmlns:p14="http://schemas.microsoft.com/office/powerpoint/2010/main" val="41886409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72816"/>
            <a:ext cx="8136904" cy="4032448"/>
          </a:xfrm>
        </p:spPr>
        <p:txBody>
          <a:bodyPr>
            <a:noAutofit/>
          </a:bodyPr>
          <a:lstStyle/>
          <a:p>
            <a:pPr algn="just"/>
            <a:r>
              <a:rPr lang="es-CR" sz="2600" dirty="0" smtClean="0"/>
              <a:t>Este método de comunicación entre procesos utiliza dos primitivas, enviar y recibir, que igual que los semáforos y de forma diferente a los monitores son llamadas al sistema en vez de construcciones del lenguaje.</a:t>
            </a:r>
          </a:p>
          <a:p>
            <a:pPr algn="just"/>
            <a:endParaRPr lang="es-CR" sz="1400" dirty="0" smtClean="0"/>
          </a:p>
          <a:p>
            <a:pPr algn="just"/>
            <a:r>
              <a:rPr lang="es-CR" sz="2600" dirty="0" smtClean="0"/>
              <a:t>Si no está disponible ningún mensaje, el receptor puede bloquearse hasta que llegue uno. De forma alternativa, puede retornar inmediatamente indicando un código de error.</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Pasaje de mensajes</a:t>
            </a:r>
            <a:endParaRPr lang="es-ES_tradnl" dirty="0"/>
          </a:p>
        </p:txBody>
      </p:sp>
    </p:spTree>
    <p:extLst>
      <p:ext uri="{BB962C8B-B14F-4D97-AF65-F5344CB8AC3E}">
        <p14:creationId xmlns="" xmlns:p14="http://schemas.microsoft.com/office/powerpoint/2010/main" val="7946886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72816"/>
            <a:ext cx="8136904" cy="4320480"/>
          </a:xfrm>
        </p:spPr>
        <p:txBody>
          <a:bodyPr>
            <a:noAutofit/>
          </a:bodyPr>
          <a:lstStyle/>
          <a:p>
            <a:pPr algn="just"/>
            <a:r>
              <a:rPr lang="es-CR" sz="2600" dirty="0" smtClean="0"/>
              <a:t>Nuestro último mecanismo de sincronización está pensado para grupos de procesos en vez de para situaciones con tan sólo dos procesos como en el caso del productor-consumidor.</a:t>
            </a:r>
          </a:p>
          <a:p>
            <a:pPr algn="just"/>
            <a:r>
              <a:rPr lang="es-CR" sz="2600" dirty="0" smtClean="0"/>
              <a:t>Algunas aplicaciones se dividen en fases imponiéndose la regla de que ningún proceso puede pasar a la siguiente fase antes de que todos los procesos estén listos para hacerlo. </a:t>
            </a:r>
          </a:p>
          <a:p>
            <a:pPr algn="just"/>
            <a:r>
              <a:rPr lang="es-CR" sz="2600" dirty="0" smtClean="0"/>
              <a:t>Este comportamiento puede lograrse colocando una </a:t>
            </a:r>
            <a:r>
              <a:rPr lang="es-CR" sz="2600" b="1" dirty="0" smtClean="0"/>
              <a:t>barrera</a:t>
            </a:r>
            <a:r>
              <a:rPr lang="es-CR" sz="2600" dirty="0" smtClean="0"/>
              <a:t> al final de cada fase.</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Barreras</a:t>
            </a:r>
            <a:endParaRPr lang="es-ES_tradnl" dirty="0"/>
          </a:p>
        </p:txBody>
      </p:sp>
    </p:spTree>
    <p:extLst>
      <p:ext uri="{BB962C8B-B14F-4D97-AF65-F5344CB8AC3E}">
        <p14:creationId xmlns="" xmlns:p14="http://schemas.microsoft.com/office/powerpoint/2010/main" val="19976972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3816424"/>
          </a:xfrm>
        </p:spPr>
        <p:txBody>
          <a:bodyPr>
            <a:noAutofit/>
          </a:bodyPr>
          <a:lstStyle/>
          <a:p>
            <a:pPr algn="just"/>
            <a:r>
              <a:rPr lang="es-CR" sz="2600" dirty="0" smtClean="0"/>
              <a:t>Una computadora </a:t>
            </a:r>
            <a:r>
              <a:rPr lang="es-CR" sz="2600" dirty="0" err="1" smtClean="0"/>
              <a:t>multiprogramada</a:t>
            </a:r>
            <a:r>
              <a:rPr lang="es-CR" sz="2600" dirty="0" smtClean="0"/>
              <a:t> puede tener varios procesos compitiendo por la CPU al mismo tiempo.  </a:t>
            </a:r>
          </a:p>
          <a:p>
            <a:pPr algn="just"/>
            <a:r>
              <a:rPr lang="es-CR" sz="2600" dirty="0" smtClean="0"/>
              <a:t>Si sólo hay una CPU disponible, es preciso decidir cual proceso se ejecutará a continuación. La parte del sistema operativo que toma la decisión se llama </a:t>
            </a:r>
            <a:r>
              <a:rPr lang="es-CR" sz="2600" b="1" dirty="0" smtClean="0"/>
              <a:t>planificador de procesos</a:t>
            </a:r>
            <a:r>
              <a:rPr lang="es-CR" sz="2600" dirty="0" smtClean="0"/>
              <a:t>, y el algoritmo que usa </a:t>
            </a:r>
            <a:r>
              <a:rPr lang="es-CR" sz="2600" b="1" dirty="0" smtClean="0"/>
              <a:t>algoritmo de planificación.</a:t>
            </a:r>
            <a:endParaRPr lang="es-CR" sz="2600" dirty="0" smtClean="0">
              <a:latin typeface="+mj-lt"/>
              <a:ea typeface="+mj-ea"/>
              <a:cs typeface="+mj-cs"/>
            </a:endParaRPr>
          </a:p>
          <a:p>
            <a:pPr marL="514350" indent="-514350" algn="just">
              <a:buNone/>
            </a:pPr>
            <a:endParaRPr lang="es-CR" sz="2600" dirty="0" smtClean="0">
              <a:latin typeface="+mj-lt"/>
              <a:ea typeface="+mj-ea"/>
              <a:cs typeface="+mj-cs"/>
            </a:endParaRPr>
          </a:p>
        </p:txBody>
      </p:sp>
      <p:sp>
        <p:nvSpPr>
          <p:cNvPr id="4" name="Rectangle 2"/>
          <p:cNvSpPr txBox="1">
            <a:spLocks noChangeArrowheads="1"/>
          </p:cNvSpPr>
          <p:nvPr/>
        </p:nvSpPr>
        <p:spPr>
          <a:xfrm>
            <a:off x="899592" y="476672"/>
            <a:ext cx="7488832" cy="733896"/>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Planificación</a:t>
            </a:r>
            <a:endParaRPr lang="es-ES_tradnl" dirty="0"/>
          </a:p>
        </p:txBody>
      </p:sp>
    </p:spTree>
    <p:extLst>
      <p:ext uri="{BB962C8B-B14F-4D97-AF65-F5344CB8AC3E}">
        <p14:creationId xmlns="" xmlns:p14="http://schemas.microsoft.com/office/powerpoint/2010/main" val="33318917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88840"/>
            <a:ext cx="8136904" cy="4248472"/>
          </a:xfrm>
        </p:spPr>
        <p:txBody>
          <a:bodyPr>
            <a:noAutofit/>
          </a:bodyPr>
          <a:lstStyle/>
          <a:p>
            <a:pPr algn="just"/>
            <a:r>
              <a:rPr lang="es-CR" sz="2600" dirty="0" smtClean="0"/>
              <a:t>Debido que el tiempo de CPU es un recurso preciado en estas máquinas, un buen planificador puede ser crucial para el desempeño percibido y la satisfacción de los usuarios</a:t>
            </a:r>
            <a:r>
              <a:rPr lang="es-CR" sz="2800" dirty="0" smtClean="0"/>
              <a:t>.</a:t>
            </a:r>
          </a:p>
          <a:p>
            <a:pPr algn="just"/>
            <a:endParaRPr lang="es-CR" sz="700" dirty="0" smtClean="0">
              <a:latin typeface="+mj-lt"/>
              <a:ea typeface="+mj-ea"/>
              <a:cs typeface="+mj-cs"/>
            </a:endParaRPr>
          </a:p>
          <a:p>
            <a:pPr algn="just"/>
            <a:r>
              <a:rPr lang="es-CR" sz="2600" dirty="0" smtClean="0"/>
              <a:t>El planificador, además de tener que escoger el proceso correcto para ejecutar, tiene que preocuparse también de realizar un uso eficiente de la CPU, debido a que la conmutación de procesos es muy costosa.</a:t>
            </a:r>
            <a:endParaRPr lang="es-CR" sz="2600" dirty="0" smtClean="0">
              <a:latin typeface="+mj-lt"/>
              <a:ea typeface="+mj-ea"/>
              <a:cs typeface="+mj-cs"/>
            </a:endParaRP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Introducción a la Planificación</a:t>
            </a:r>
            <a:endParaRPr lang="es-ES_tradnl" dirty="0"/>
          </a:p>
        </p:txBody>
      </p:sp>
    </p:spTree>
    <p:extLst>
      <p:ext uri="{BB962C8B-B14F-4D97-AF65-F5344CB8AC3E}">
        <p14:creationId xmlns="" xmlns:p14="http://schemas.microsoft.com/office/powerpoint/2010/main" val="2196605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88840"/>
            <a:ext cx="8136904" cy="4248472"/>
          </a:xfrm>
        </p:spPr>
        <p:txBody>
          <a:bodyPr>
            <a:noAutofit/>
          </a:bodyPr>
          <a:lstStyle/>
          <a:p>
            <a:pPr algn="just">
              <a:buNone/>
            </a:pPr>
            <a:r>
              <a:rPr lang="es-CR" sz="2600" b="1" dirty="0" smtClean="0"/>
              <a:t>Comportamiento de los procesos.</a:t>
            </a:r>
          </a:p>
          <a:p>
            <a:pPr algn="just"/>
            <a:r>
              <a:rPr lang="es-CR" sz="2600" dirty="0" smtClean="0"/>
              <a:t>Casi todos los procesos alternan ráfagas de computación con peticiones de E/S (disco). Por lo general, la CPU opera durante un tiempo sin parar, y luego se emite una llamada al sistema para leer de un archivo o escribir en uno. Cuando la llamada al sistema termina, la CPU vuelve a computar hasta que necesita o tiene que escribir más datos, y así en forma sucesiva. Lo anterior se conoce como </a:t>
            </a:r>
            <a:r>
              <a:rPr lang="es-CR" sz="2600" b="1" dirty="0" smtClean="0"/>
              <a:t>comportamiento de los procesos.</a:t>
            </a:r>
            <a:r>
              <a:rPr lang="es-CR" sz="2600" dirty="0" smtClean="0"/>
              <a:t> </a:t>
            </a:r>
            <a:endParaRPr lang="es-CR" sz="2600" dirty="0" smtClean="0">
              <a:latin typeface="+mj-lt"/>
              <a:ea typeface="+mj-ea"/>
              <a:cs typeface="+mj-cs"/>
            </a:endParaRP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a:t>
            </a:r>
            <a:r>
              <a:rPr lang="es-ES" dirty="0" smtClean="0"/>
              <a:t>la calendarización</a:t>
            </a:r>
            <a:endParaRPr lang="es-ES_tradnl" dirty="0"/>
          </a:p>
        </p:txBody>
      </p:sp>
    </p:spTree>
    <p:extLst>
      <p:ext uri="{BB962C8B-B14F-4D97-AF65-F5344CB8AC3E}">
        <p14:creationId xmlns="" xmlns:p14="http://schemas.microsoft.com/office/powerpoint/2010/main" val="6505563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88840"/>
            <a:ext cx="8136904" cy="4248472"/>
          </a:xfrm>
        </p:spPr>
        <p:txBody>
          <a:bodyPr>
            <a:noAutofit/>
          </a:bodyPr>
          <a:lstStyle/>
          <a:p>
            <a:pPr algn="just">
              <a:buNone/>
            </a:pPr>
            <a:r>
              <a:rPr lang="es-CR" sz="2600" b="1" dirty="0" smtClean="0"/>
              <a:t>CUÁNDO PLANIFICAR PROCESOS</a:t>
            </a:r>
          </a:p>
          <a:p>
            <a:pPr algn="just">
              <a:buNone/>
            </a:pPr>
            <a:r>
              <a:rPr lang="es-CR" dirty="0" smtClean="0"/>
              <a:t>Hay diversas situaciones en las que es necesario planificar. </a:t>
            </a:r>
          </a:p>
          <a:p>
            <a:pPr algn="just"/>
            <a:endParaRPr lang="es-CR" sz="700" dirty="0" smtClean="0"/>
          </a:p>
          <a:p>
            <a:pPr algn="just"/>
            <a:r>
              <a:rPr lang="es-CR" sz="2600" dirty="0" smtClean="0"/>
              <a:t>La primera es cuando se crea un nuevo proceso, se necesita decidir, pues hay que decidir si se ejecuta el proceso padre o el proceso hijo. El planificador está en su derecho de escoger al padre, o al hijo para ejecutar a continuación.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la </a:t>
            </a:r>
            <a:r>
              <a:rPr lang="es-ES" dirty="0" smtClean="0"/>
              <a:t>planificación</a:t>
            </a:r>
            <a:endParaRPr lang="es-ES_tradnl" dirty="0"/>
          </a:p>
        </p:txBody>
      </p:sp>
    </p:spTree>
    <p:extLst>
      <p:ext uri="{BB962C8B-B14F-4D97-AF65-F5344CB8AC3E}">
        <p14:creationId xmlns="" xmlns:p14="http://schemas.microsoft.com/office/powerpoint/2010/main" val="413587828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4536504"/>
          </a:xfrm>
        </p:spPr>
        <p:txBody>
          <a:bodyPr>
            <a:noAutofit/>
          </a:bodyPr>
          <a:lstStyle/>
          <a:p>
            <a:pPr algn="just">
              <a:buNone/>
            </a:pPr>
            <a:r>
              <a:rPr lang="es-CR" sz="2600" b="1" dirty="0" smtClean="0"/>
              <a:t>CUÁNDO PLANIFICAR</a:t>
            </a:r>
          </a:p>
          <a:p>
            <a:pPr algn="just"/>
            <a:r>
              <a:rPr lang="es-CR" sz="2500" dirty="0" smtClean="0"/>
              <a:t>La segunda situación se presenta cuando un proceso termina, pues se debe tomar una decisión de </a:t>
            </a:r>
            <a:r>
              <a:rPr lang="es-CR" sz="2400" dirty="0" smtClean="0"/>
              <a:t>planificación</a:t>
            </a:r>
            <a:r>
              <a:rPr lang="es-CR" sz="2500" dirty="0" smtClean="0"/>
              <a:t>. Se deberá escoger otro del conjunto de procesos listos, si ninguno está listo, se ejecutará un proceso inactivo suministrado por el sistema.</a:t>
            </a:r>
          </a:p>
          <a:p>
            <a:pPr algn="just"/>
            <a:endParaRPr lang="es-CR" sz="1400" dirty="0" smtClean="0"/>
          </a:p>
          <a:p>
            <a:pPr algn="just"/>
            <a:r>
              <a:rPr lang="es-CR" sz="2500" dirty="0" smtClean="0"/>
              <a:t>La tercera situación es cuando un proceso se bloquea por E/S, un semáforo, o algún otro motivo y es preciso escoger otro proceso que se ejecute (el motivo del bloqueo puede afectar la decisión.).</a:t>
            </a:r>
          </a:p>
          <a:p>
            <a:pPr algn="just"/>
            <a:endParaRPr lang="es-CR" sz="2500"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la calendarización</a:t>
            </a:r>
            <a:endParaRPr lang="es-ES_tradnl" dirty="0"/>
          </a:p>
        </p:txBody>
      </p:sp>
    </p:spTree>
    <p:extLst>
      <p:ext uri="{BB962C8B-B14F-4D97-AF65-F5344CB8AC3E}">
        <p14:creationId xmlns="" xmlns:p14="http://schemas.microsoft.com/office/powerpoint/2010/main" val="1583963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4848" y="1916832"/>
            <a:ext cx="8229600" cy="3744416"/>
          </a:xfrm>
        </p:spPr>
        <p:txBody>
          <a:bodyPr>
            <a:noAutofit/>
          </a:bodyPr>
          <a:lstStyle/>
          <a:p>
            <a:pPr algn="just"/>
            <a:r>
              <a:rPr lang="es-CR" sz="2500" dirty="0" smtClean="0"/>
              <a:t>Cuando un sistema operativo arranca, se crean  típicamente varios procesos (</a:t>
            </a:r>
            <a:r>
              <a:rPr lang="es-CR" sz="2500" b="1" i="1" dirty="0" smtClean="0"/>
              <a:t>primer plano</a:t>
            </a:r>
            <a:r>
              <a:rPr lang="es-CR" sz="2500" dirty="0" smtClean="0"/>
              <a:t>). Algunos de esos procesos interactúan con los usuarios (humanos) y realizan trabajo para ellos.</a:t>
            </a:r>
          </a:p>
          <a:p>
            <a:pPr algn="just">
              <a:buNone/>
            </a:pPr>
            <a:endParaRPr lang="es-CR" sz="1400" dirty="0" smtClean="0"/>
          </a:p>
          <a:p>
            <a:pPr algn="just"/>
            <a:r>
              <a:rPr lang="es-CR" sz="2500" dirty="0" smtClean="0"/>
              <a:t>Los procesos que se ejecutan como procesos de </a:t>
            </a:r>
            <a:r>
              <a:rPr lang="es-CR" sz="2500" b="1" i="1" dirty="0" smtClean="0"/>
              <a:t>segundo plano</a:t>
            </a:r>
            <a:r>
              <a:rPr lang="es-CR" sz="2500" dirty="0" smtClean="0"/>
              <a:t> para llevar a cabo alguna actividad tal como el correo electrónico, las páginas web, las noticias, </a:t>
            </a:r>
            <a:r>
              <a:rPr lang="es-CR" sz="2500" dirty="0" err="1" smtClean="0"/>
              <a:t>etc</a:t>
            </a:r>
            <a:r>
              <a:rPr lang="es-CR" sz="2500" dirty="0" smtClean="0"/>
              <a:t>, se denominan </a:t>
            </a:r>
            <a:r>
              <a:rPr lang="es-CR" sz="2500" b="1" i="1" dirty="0" smtClean="0"/>
              <a:t>demonios.</a:t>
            </a:r>
          </a:p>
        </p:txBody>
      </p:sp>
      <p:sp>
        <p:nvSpPr>
          <p:cNvPr id="8" name="Rectangle 2"/>
          <p:cNvSpPr txBox="1">
            <a:spLocks noChangeArrowheads="1"/>
          </p:cNvSpPr>
          <p:nvPr/>
        </p:nvSpPr>
        <p:spPr>
          <a:xfrm>
            <a:off x="899592" y="18864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Creación de procesos</a:t>
            </a:r>
            <a:endParaRPr lang="es-ES_tradnl" dirty="0"/>
          </a:p>
        </p:txBody>
      </p:sp>
    </p:spTree>
    <p:extLst>
      <p:ext uri="{BB962C8B-B14F-4D97-AF65-F5344CB8AC3E}">
        <p14:creationId xmlns="" xmlns:p14="http://schemas.microsoft.com/office/powerpoint/2010/main" val="18001021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4536504"/>
          </a:xfrm>
        </p:spPr>
        <p:txBody>
          <a:bodyPr>
            <a:noAutofit/>
          </a:bodyPr>
          <a:lstStyle/>
          <a:p>
            <a:pPr algn="just">
              <a:buNone/>
            </a:pPr>
            <a:r>
              <a:rPr lang="es-CR" sz="2600" b="1" dirty="0" smtClean="0"/>
              <a:t>CUÁNDO PLANIFICAR</a:t>
            </a:r>
          </a:p>
          <a:p>
            <a:pPr algn="just"/>
            <a:r>
              <a:rPr lang="es-CR" sz="2500" dirty="0" smtClean="0"/>
              <a:t>La cuarta, cuando ocurre una interrupción de E/S </a:t>
            </a:r>
            <a:r>
              <a:rPr lang="es-CR" sz="2500" dirty="0" err="1" smtClean="0"/>
              <a:t>tl</a:t>
            </a:r>
            <a:r>
              <a:rPr lang="es-CR" sz="2500" dirty="0" smtClean="0"/>
              <a:t> vez haya que tomar una decisión de planificación.</a:t>
            </a:r>
          </a:p>
          <a:p>
            <a:pPr algn="just"/>
            <a:endParaRPr lang="es-CR" sz="2500"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la calendarización</a:t>
            </a:r>
            <a:endParaRPr lang="es-ES_tradnl" dirty="0"/>
          </a:p>
        </p:txBody>
      </p:sp>
    </p:spTree>
    <p:extLst>
      <p:ext uri="{BB962C8B-B14F-4D97-AF65-F5344CB8AC3E}">
        <p14:creationId xmlns="" xmlns:p14="http://schemas.microsoft.com/office/powerpoint/2010/main" val="1583963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16832"/>
            <a:ext cx="8136904" cy="4536504"/>
          </a:xfrm>
        </p:spPr>
        <p:txBody>
          <a:bodyPr>
            <a:noAutofit/>
          </a:bodyPr>
          <a:lstStyle/>
          <a:p>
            <a:pPr algn="just">
              <a:buNone/>
            </a:pPr>
            <a:r>
              <a:rPr lang="es-CR" sz="2600" b="1" dirty="0" smtClean="0"/>
              <a:t>CATEGORÍA DE ALGORITMOS DE PLANIFICACION</a:t>
            </a:r>
          </a:p>
          <a:p>
            <a:pPr algn="just"/>
            <a:r>
              <a:rPr lang="es-CR" sz="2600" dirty="0" smtClean="0"/>
              <a:t>Es necesario distinguir aquí tres entornos:</a:t>
            </a:r>
          </a:p>
          <a:p>
            <a:pPr marL="914400" lvl="1" indent="-457200" algn="just">
              <a:buFont typeface="+mj-lt"/>
              <a:buAutoNum type="arabicPeriod"/>
            </a:pPr>
            <a:r>
              <a:rPr lang="es-CR" sz="2400" dirty="0" smtClean="0"/>
              <a:t>Por lotes.</a:t>
            </a:r>
          </a:p>
          <a:p>
            <a:pPr marL="914400" lvl="1" indent="-457200" algn="just">
              <a:buFont typeface="+mj-lt"/>
              <a:buAutoNum type="arabicPeriod"/>
            </a:pPr>
            <a:r>
              <a:rPr lang="es-CR" sz="2400" dirty="0" smtClean="0"/>
              <a:t>Interactivo.</a:t>
            </a:r>
          </a:p>
          <a:p>
            <a:pPr marL="914400" lvl="1" indent="-457200" algn="just">
              <a:buFont typeface="+mj-lt"/>
              <a:buAutoNum type="arabicPeriod"/>
            </a:pPr>
            <a:r>
              <a:rPr lang="es-CR" sz="2400" dirty="0" smtClean="0"/>
              <a:t>Tiempo real.</a:t>
            </a:r>
          </a:p>
          <a:p>
            <a:pPr marL="914400" lvl="1" indent="-457200" algn="just">
              <a:buFont typeface="+mj-lt"/>
              <a:buAutoNum type="arabicPeriod"/>
            </a:pPr>
            <a:endParaRPr lang="es-CR" sz="2200" dirty="0" smtClean="0"/>
          </a:p>
          <a:p>
            <a:pPr marL="914400" lvl="1" indent="-457200" algn="just">
              <a:buFont typeface="+mj-lt"/>
              <a:buAutoNum type="arabicPeriod"/>
            </a:pPr>
            <a:endParaRPr lang="es-CR" sz="2200"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la </a:t>
            </a:r>
            <a:r>
              <a:rPr lang="es-ES" dirty="0" smtClean="0"/>
              <a:t>planificación</a:t>
            </a:r>
            <a:endParaRPr lang="es-ES_tradnl" dirty="0"/>
          </a:p>
        </p:txBody>
      </p:sp>
    </p:spTree>
    <p:extLst>
      <p:ext uri="{BB962C8B-B14F-4D97-AF65-F5344CB8AC3E}">
        <p14:creationId xmlns="" xmlns:p14="http://schemas.microsoft.com/office/powerpoint/2010/main" val="27715395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916832"/>
            <a:ext cx="8136904" cy="4536504"/>
          </a:xfrm>
        </p:spPr>
        <p:txBody>
          <a:bodyPr>
            <a:noAutofit/>
          </a:bodyPr>
          <a:lstStyle/>
          <a:p>
            <a:pPr marL="514350" indent="-514350" algn="just">
              <a:buFont typeface="+mj-lt"/>
              <a:buAutoNum type="arabicPeriod"/>
            </a:pPr>
            <a:r>
              <a:rPr lang="es-CR" sz="2600" dirty="0" smtClean="0"/>
              <a:t>En los sistemas por </a:t>
            </a:r>
            <a:r>
              <a:rPr lang="es-CR" sz="2600" b="1" dirty="0" smtClean="0"/>
              <a:t>lotes</a:t>
            </a:r>
            <a:r>
              <a:rPr lang="es-CR" sz="2600" dirty="0" smtClean="0"/>
              <a:t>, no hay usuarios esperando impacientes ante sus terminales, a que el sistema responda con rapidez . Por ello suelen ser aceptables los algoritmos no expropiativos o los expropiativos con intervalos de tiempo largos para cada proceso</a:t>
            </a:r>
            <a:r>
              <a:rPr lang="es-CR" sz="2800" dirty="0" smtClean="0"/>
              <a:t>.</a:t>
            </a:r>
          </a:p>
          <a:p>
            <a:pPr marL="514350" indent="-514350" algn="just">
              <a:buFont typeface="+mj-lt"/>
              <a:buAutoNum type="arabicPeriod"/>
            </a:pPr>
            <a:endParaRPr lang="es-CR" sz="700" dirty="0" smtClean="0"/>
          </a:p>
          <a:p>
            <a:pPr marL="457200" indent="-457200" algn="just">
              <a:buFont typeface="+mj-lt"/>
              <a:buAutoNum type="arabicPeriod"/>
            </a:pPr>
            <a:r>
              <a:rPr lang="es-CR" sz="2600" dirty="0" smtClean="0"/>
              <a:t>En un entorno con usuarios </a:t>
            </a:r>
            <a:r>
              <a:rPr lang="es-CR" sz="2600" b="1" dirty="0" smtClean="0"/>
              <a:t>interactivos,</a:t>
            </a:r>
            <a:r>
              <a:rPr lang="es-CR" sz="2600" dirty="0" smtClean="0"/>
              <a:t> la expropiación es indispensable para evitar que un proceso acapare la CPU y niegue servicio a otros.</a:t>
            </a:r>
            <a:endParaRPr lang="es-CR" sz="2200"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la </a:t>
            </a:r>
            <a:r>
              <a:rPr lang="es-ES" dirty="0" smtClean="0"/>
              <a:t>planificación</a:t>
            </a:r>
            <a:endParaRPr lang="es-ES_tradnl" dirty="0"/>
          </a:p>
        </p:txBody>
      </p:sp>
    </p:spTree>
    <p:extLst>
      <p:ext uri="{BB962C8B-B14F-4D97-AF65-F5344CB8AC3E}">
        <p14:creationId xmlns="" xmlns:p14="http://schemas.microsoft.com/office/powerpoint/2010/main" val="21191360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916832"/>
            <a:ext cx="8136904" cy="4536504"/>
          </a:xfrm>
        </p:spPr>
        <p:txBody>
          <a:bodyPr>
            <a:noAutofit/>
          </a:bodyPr>
          <a:lstStyle/>
          <a:p>
            <a:pPr marL="514350" indent="-514350" algn="just">
              <a:buFont typeface="+mj-lt"/>
              <a:buAutoNum type="arabicPeriod" startAt="3"/>
            </a:pPr>
            <a:r>
              <a:rPr lang="es-CR" sz="2600" dirty="0" smtClean="0"/>
              <a:t>En los sistemas con restricciones de </a:t>
            </a:r>
            <a:r>
              <a:rPr lang="es-CR" sz="2600" b="1" dirty="0" smtClean="0"/>
              <a:t>tiempo real </a:t>
            </a:r>
            <a:r>
              <a:rPr lang="es-CR" sz="2600" dirty="0" smtClean="0"/>
              <a:t>a veces no es necesaria la expropiación, porque los procesos saben que tal vez no se ejecuten durante mucho tiempo y, por lo general, realizan su trabajo y se bloquean rápido.</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Introducción a la </a:t>
            </a:r>
            <a:r>
              <a:rPr lang="es-ES" dirty="0" smtClean="0"/>
              <a:t>planificación</a:t>
            </a:r>
            <a:endParaRPr lang="es-ES_tradnl" dirty="0"/>
          </a:p>
        </p:txBody>
      </p:sp>
    </p:spTree>
    <p:extLst>
      <p:ext uri="{BB962C8B-B14F-4D97-AF65-F5344CB8AC3E}">
        <p14:creationId xmlns="" xmlns:p14="http://schemas.microsoft.com/office/powerpoint/2010/main" val="20412279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916832"/>
            <a:ext cx="7704856" cy="2376264"/>
          </a:xfrm>
        </p:spPr>
        <p:txBody>
          <a:bodyPr>
            <a:noAutofit/>
          </a:bodyPr>
          <a:lstStyle/>
          <a:p>
            <a:pPr marL="457200" indent="-457200" algn="just">
              <a:lnSpc>
                <a:spcPct val="150000"/>
              </a:lnSpc>
              <a:buFont typeface="+mj-lt"/>
              <a:buAutoNum type="arabicPeriod"/>
            </a:pPr>
            <a:r>
              <a:rPr lang="es-CR" sz="2500" b="1" dirty="0" smtClean="0"/>
              <a:t>Primero en llegar, primero en ser atendidos.</a:t>
            </a:r>
          </a:p>
          <a:p>
            <a:pPr marL="457200" indent="-457200" algn="just">
              <a:lnSpc>
                <a:spcPct val="150000"/>
              </a:lnSpc>
              <a:buFont typeface="+mj-lt"/>
              <a:buAutoNum type="arabicPeriod"/>
            </a:pPr>
            <a:r>
              <a:rPr lang="es-CR" sz="2500" b="1" dirty="0" smtClean="0"/>
              <a:t>Trabajo más corto primero.</a:t>
            </a:r>
          </a:p>
          <a:p>
            <a:pPr marL="457200" indent="-457200" algn="just">
              <a:lnSpc>
                <a:spcPct val="150000"/>
              </a:lnSpc>
              <a:buFont typeface="+mj-lt"/>
              <a:buAutoNum type="arabicPeriod"/>
            </a:pPr>
            <a:r>
              <a:rPr lang="es-CR" sz="2500" b="1" dirty="0" smtClean="0"/>
              <a:t>Tiempo restante más corto a continuación</a:t>
            </a:r>
          </a:p>
          <a:p>
            <a:pPr marL="457200" indent="-457200" algn="just">
              <a:lnSpc>
                <a:spcPct val="150000"/>
              </a:lnSpc>
              <a:buFont typeface="+mj-lt"/>
              <a:buAutoNum type="arabicPeriod"/>
            </a:pPr>
            <a:r>
              <a:rPr lang="es-CR" sz="2500" b="1" dirty="0" smtClean="0"/>
              <a:t>Calendarización de tres niveles.</a:t>
            </a:r>
          </a:p>
          <a:p>
            <a:pPr algn="just">
              <a:buNone/>
            </a:pPr>
            <a:endParaRPr lang="es-CR" sz="2500" b="1"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en sistemas por lotes</a:t>
            </a:r>
            <a:endParaRPr lang="es-ES_tradnl" dirty="0"/>
          </a:p>
        </p:txBody>
      </p:sp>
    </p:spTree>
    <p:extLst>
      <p:ext uri="{BB962C8B-B14F-4D97-AF65-F5344CB8AC3E}">
        <p14:creationId xmlns="" xmlns:p14="http://schemas.microsoft.com/office/powerpoint/2010/main" val="16531887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72816"/>
            <a:ext cx="8064896" cy="4104456"/>
          </a:xfrm>
        </p:spPr>
        <p:txBody>
          <a:bodyPr>
            <a:noAutofit/>
          </a:bodyPr>
          <a:lstStyle/>
          <a:p>
            <a:pPr marL="514350" indent="-514350" algn="just">
              <a:lnSpc>
                <a:spcPct val="150000"/>
              </a:lnSpc>
              <a:buFont typeface="+mj-lt"/>
              <a:buAutoNum type="arabicPeriod"/>
            </a:pPr>
            <a:r>
              <a:rPr lang="es-CR" sz="2600" b="1" dirty="0" smtClean="0">
                <a:solidFill>
                  <a:srgbClr val="753805"/>
                </a:solidFill>
              </a:rPr>
              <a:t>Primero en llegar, primero en ser atendidos</a:t>
            </a:r>
            <a:r>
              <a:rPr lang="es-CR" sz="2600" b="1" dirty="0" smtClean="0">
                <a:solidFill>
                  <a:schemeClr val="accent6">
                    <a:lumMod val="50000"/>
                  </a:schemeClr>
                </a:solidFill>
              </a:rPr>
              <a:t>.</a:t>
            </a:r>
          </a:p>
          <a:p>
            <a:pPr algn="just"/>
            <a:r>
              <a:rPr lang="es-CR" sz="2600" dirty="0" smtClean="0"/>
              <a:t>Tal vez el algoritmo de planificación más sencillo sea el de </a:t>
            </a:r>
            <a:r>
              <a:rPr lang="es-CR" sz="2600" b="1" i="1" dirty="0" smtClean="0"/>
              <a:t>primero en llegar, primero en ser atendido</a:t>
            </a:r>
            <a:r>
              <a:rPr lang="es-CR" sz="2600" dirty="0" smtClean="0"/>
              <a:t>, que es no expropiativo.</a:t>
            </a:r>
          </a:p>
          <a:p>
            <a:pPr algn="just">
              <a:buNone/>
            </a:pPr>
            <a:endParaRPr lang="es-CR" sz="700" dirty="0" smtClean="0"/>
          </a:p>
          <a:p>
            <a:pPr marL="457200" indent="-457200" algn="just">
              <a:buFont typeface="+mj-lt"/>
              <a:buAutoNum type="arabicPeriod" startAt="2"/>
            </a:pPr>
            <a:r>
              <a:rPr lang="es-CR" sz="2600" b="1" dirty="0" smtClean="0">
                <a:solidFill>
                  <a:srgbClr val="753805"/>
                </a:solidFill>
              </a:rPr>
              <a:t>Trabajos más cortos primero</a:t>
            </a:r>
          </a:p>
          <a:p>
            <a:pPr marL="457200" indent="-457200" algn="just"/>
            <a:r>
              <a:rPr lang="es-CR" sz="2600" dirty="0" smtClean="0"/>
              <a:t>Si hay varios trabajos de la misma importancia en la cola de entrada, el planificador escoge el </a:t>
            </a:r>
            <a:r>
              <a:rPr lang="es-CR" sz="2600" b="1" i="1" dirty="0" smtClean="0"/>
              <a:t>trabajo más corto primero</a:t>
            </a:r>
            <a:r>
              <a:rPr lang="es-CR" sz="2600" i="1" dirty="0" smtClean="0"/>
              <a:t>.</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por lotes</a:t>
            </a:r>
            <a:endParaRPr lang="es-ES_tradnl" dirty="0"/>
          </a:p>
        </p:txBody>
      </p:sp>
    </p:spTree>
    <p:extLst>
      <p:ext uri="{BB962C8B-B14F-4D97-AF65-F5344CB8AC3E}">
        <p14:creationId xmlns="" xmlns:p14="http://schemas.microsoft.com/office/powerpoint/2010/main" val="19448784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72816"/>
            <a:ext cx="8064896" cy="4104456"/>
          </a:xfrm>
        </p:spPr>
        <p:txBody>
          <a:bodyPr>
            <a:noAutofit/>
          </a:bodyPr>
          <a:lstStyle/>
          <a:p>
            <a:pPr marL="514350" indent="-514350" algn="just">
              <a:lnSpc>
                <a:spcPct val="150000"/>
              </a:lnSpc>
              <a:buFont typeface="+mj-lt"/>
              <a:buAutoNum type="arabicPeriod" startAt="3"/>
            </a:pPr>
            <a:r>
              <a:rPr lang="es-CR" sz="2600" b="1" dirty="0" smtClean="0">
                <a:solidFill>
                  <a:srgbClr val="753805"/>
                </a:solidFill>
              </a:rPr>
              <a:t>Tiempo restante más corto a continuación</a:t>
            </a:r>
            <a:r>
              <a:rPr lang="es-CR" sz="2600" b="1" dirty="0" smtClean="0">
                <a:solidFill>
                  <a:schemeClr val="accent6">
                    <a:lumMod val="50000"/>
                  </a:schemeClr>
                </a:solidFill>
              </a:rPr>
              <a:t>.</a:t>
            </a:r>
          </a:p>
          <a:p>
            <a:pPr algn="just"/>
            <a:r>
              <a:rPr lang="es-CR" sz="2600" dirty="0" smtClean="0"/>
              <a:t>El planificador siempre escoge el proceso con base en el tiempo que falta para para que termine de ejecutarse.</a:t>
            </a:r>
          </a:p>
          <a:p>
            <a:pPr algn="just"/>
            <a:endParaRPr lang="es-CR" sz="700" dirty="0" smtClean="0"/>
          </a:p>
          <a:p>
            <a:pPr algn="just"/>
            <a:r>
              <a:rPr lang="es-CR" sz="2600" dirty="0" smtClean="0"/>
              <a:t>Cuando llega un trabajo nuevo, su  tiempo total se compara con el tiempo que resta para que el proceso actual termine de ejecutarse. Si es menor el proceso actual se suspende y se pone en marcha el trabajo recién llegado. </a:t>
            </a:r>
            <a:endParaRPr lang="es-CR" sz="2600" i="1" dirty="0" smtClean="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por lotes</a:t>
            </a:r>
            <a:endParaRPr lang="es-ES_tradnl" dirty="0"/>
          </a:p>
        </p:txBody>
      </p:sp>
    </p:spTree>
    <p:extLst>
      <p:ext uri="{BB962C8B-B14F-4D97-AF65-F5344CB8AC3E}">
        <p14:creationId xmlns="" xmlns:p14="http://schemas.microsoft.com/office/powerpoint/2010/main" val="3989330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72816"/>
            <a:ext cx="8064896" cy="4464496"/>
          </a:xfrm>
        </p:spPr>
        <p:txBody>
          <a:bodyPr>
            <a:noAutofit/>
          </a:bodyPr>
          <a:lstStyle/>
          <a:p>
            <a:pPr marL="514350" indent="-514350" algn="just">
              <a:lnSpc>
                <a:spcPct val="150000"/>
              </a:lnSpc>
              <a:buFont typeface="+mj-lt"/>
              <a:buAutoNum type="arabicPeriod" startAt="4"/>
            </a:pPr>
            <a:r>
              <a:rPr lang="es-CR" sz="2600" b="1" dirty="0" smtClean="0">
                <a:solidFill>
                  <a:srgbClr val="753805"/>
                </a:solidFill>
              </a:rPr>
              <a:t>Planificación de tres niveles. </a:t>
            </a:r>
            <a:endParaRPr lang="es-CR" sz="2600" b="1" dirty="0" smtClean="0">
              <a:solidFill>
                <a:schemeClr val="accent6">
                  <a:lumMod val="50000"/>
                </a:schemeClr>
              </a:solidFill>
            </a:endParaRPr>
          </a:p>
          <a:p>
            <a:pPr algn="just"/>
            <a:r>
              <a:rPr lang="es-CR" sz="2500" dirty="0" smtClean="0"/>
              <a:t>El </a:t>
            </a:r>
            <a:r>
              <a:rPr lang="es-CR" sz="2500" b="1" dirty="0" smtClean="0"/>
              <a:t>planificador de admisión </a:t>
            </a:r>
            <a:r>
              <a:rPr lang="es-CR" sz="2500" dirty="0" smtClean="0"/>
              <a:t>decide qué trabajos admitirá en el sistema. Los demás se mantienen en la cola de entrada, hasta que se les seleccione.</a:t>
            </a:r>
          </a:p>
          <a:p>
            <a:pPr algn="just"/>
            <a:endParaRPr lang="es-CR" sz="700" dirty="0" smtClean="0"/>
          </a:p>
          <a:p>
            <a:pPr algn="just"/>
            <a:r>
              <a:rPr lang="es-CR" sz="2500" dirty="0" smtClean="0"/>
              <a:t>El segundo nivel de planificación consiste en decidir qué procesos deben mantenerse en memoria y qué procesos deben mantenerse en el disco. Llamaremos a este componente </a:t>
            </a:r>
            <a:r>
              <a:rPr lang="es-CR" sz="2500" b="1" dirty="0" smtClean="0"/>
              <a:t>planificador de memoria, </a:t>
            </a:r>
            <a:r>
              <a:rPr lang="es-CR" sz="2500" dirty="0" smtClean="0"/>
              <a:t>pues determina cuáles procesos se mantienen en la memoria y cuáles en el disco.</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por lotes</a:t>
            </a:r>
            <a:endParaRPr lang="es-ES_tradnl" dirty="0"/>
          </a:p>
        </p:txBody>
      </p:sp>
    </p:spTree>
    <p:extLst>
      <p:ext uri="{BB962C8B-B14F-4D97-AF65-F5344CB8AC3E}">
        <p14:creationId xmlns="" xmlns:p14="http://schemas.microsoft.com/office/powerpoint/2010/main" val="19502223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556792"/>
            <a:ext cx="8064896" cy="2520280"/>
          </a:xfrm>
        </p:spPr>
        <p:txBody>
          <a:bodyPr>
            <a:noAutofit/>
          </a:bodyPr>
          <a:lstStyle/>
          <a:p>
            <a:pPr marL="514350" indent="-514350" algn="just">
              <a:lnSpc>
                <a:spcPct val="150000"/>
              </a:lnSpc>
              <a:buFont typeface="+mj-lt"/>
              <a:buAutoNum type="arabicPeriod" startAt="4"/>
            </a:pPr>
            <a:r>
              <a:rPr lang="es-CR" sz="2600" b="1" dirty="0" smtClean="0">
                <a:solidFill>
                  <a:srgbClr val="753805"/>
                </a:solidFill>
              </a:rPr>
              <a:t>Planificación de tres niveles. </a:t>
            </a:r>
            <a:endParaRPr lang="es-CR" sz="2600" b="1" dirty="0" smtClean="0">
              <a:solidFill>
                <a:schemeClr val="accent6">
                  <a:lumMod val="50000"/>
                </a:schemeClr>
              </a:solidFill>
            </a:endParaRPr>
          </a:p>
          <a:p>
            <a:pPr algn="just"/>
            <a:r>
              <a:rPr lang="es-CR" sz="2400" dirty="0" smtClean="0"/>
              <a:t>El tercer nivel de calendarización consiste en decidir cuál de los procesos listos que están en la memoria principal se ejecutará a continuación. Este componente se conoce como </a:t>
            </a:r>
            <a:r>
              <a:rPr lang="es-CR" sz="2400" b="1" dirty="0" smtClean="0"/>
              <a:t>Planificación de CPU</a:t>
            </a:r>
            <a:r>
              <a:rPr lang="es-CR" sz="2400" dirty="0" smtClean="0"/>
              <a:t>.</a:t>
            </a:r>
          </a:p>
        </p:txBody>
      </p:sp>
      <p:pic>
        <p:nvPicPr>
          <p:cNvPr id="4" name="3 Imagen"/>
          <p:cNvPicPr/>
          <p:nvPr/>
        </p:nvPicPr>
        <p:blipFill>
          <a:blip r:embed="rId3" cstate="print"/>
          <a:srcRect/>
          <a:stretch>
            <a:fillRect/>
          </a:stretch>
        </p:blipFill>
        <p:spPr bwMode="auto">
          <a:xfrm>
            <a:off x="3707904" y="3789040"/>
            <a:ext cx="4608512" cy="3024336"/>
          </a:xfrm>
          <a:prstGeom prst="rect">
            <a:avLst/>
          </a:prstGeom>
          <a:noFill/>
          <a:ln w="9525">
            <a:noFill/>
            <a:miter lim="800000"/>
            <a:headEnd/>
            <a:tailEnd/>
          </a:ln>
        </p:spPr>
      </p:pic>
      <p:sp>
        <p:nvSpPr>
          <p:cNvPr id="5" name="4 CuadroTexto"/>
          <p:cNvSpPr txBox="1"/>
          <p:nvPr/>
        </p:nvSpPr>
        <p:spPr>
          <a:xfrm>
            <a:off x="3347864" y="4437112"/>
            <a:ext cx="100811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400" b="1" dirty="0" smtClean="0"/>
              <a:t>Trabajo que llega</a:t>
            </a:r>
            <a:endParaRPr lang="es-CR" sz="1400" b="1" dirty="0"/>
          </a:p>
        </p:txBody>
      </p:sp>
      <p:sp>
        <p:nvSpPr>
          <p:cNvPr id="6" name="5 CuadroTexto"/>
          <p:cNvSpPr txBox="1"/>
          <p:nvPr/>
        </p:nvSpPr>
        <p:spPr>
          <a:xfrm>
            <a:off x="3707904" y="5065439"/>
            <a:ext cx="1656184" cy="307777"/>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400" b="1" dirty="0" smtClean="0"/>
              <a:t>Cola de entrada</a:t>
            </a:r>
            <a:endParaRPr lang="es-CR" sz="1400" b="1" dirty="0"/>
          </a:p>
        </p:txBody>
      </p:sp>
      <p:sp>
        <p:nvSpPr>
          <p:cNvPr id="7" name="6 CuadroTexto"/>
          <p:cNvSpPr txBox="1"/>
          <p:nvPr/>
        </p:nvSpPr>
        <p:spPr>
          <a:xfrm>
            <a:off x="5724128" y="5301208"/>
            <a:ext cx="8640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400" b="1" dirty="0" smtClean="0"/>
              <a:t>Memoria principal</a:t>
            </a:r>
            <a:endParaRPr lang="es-CR" sz="1400" b="1" dirty="0"/>
          </a:p>
        </p:txBody>
      </p:sp>
      <p:sp>
        <p:nvSpPr>
          <p:cNvPr id="8" name="7 CuadroTexto"/>
          <p:cNvSpPr txBox="1"/>
          <p:nvPr/>
        </p:nvSpPr>
        <p:spPr>
          <a:xfrm>
            <a:off x="6444208" y="4221088"/>
            <a:ext cx="165618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400" b="1" dirty="0" smtClean="0"/>
              <a:t>Calendarización de CPU</a:t>
            </a:r>
            <a:endParaRPr lang="es-CR" sz="1400" b="1" dirty="0"/>
          </a:p>
        </p:txBody>
      </p:sp>
      <p:sp>
        <p:nvSpPr>
          <p:cNvPr id="9" name="8 CuadroTexto"/>
          <p:cNvSpPr txBox="1"/>
          <p:nvPr/>
        </p:nvSpPr>
        <p:spPr>
          <a:xfrm>
            <a:off x="6660232" y="5949280"/>
            <a:ext cx="122413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Calendarización de memoria</a:t>
            </a:r>
            <a:endParaRPr lang="es-CR" sz="1200" b="1" dirty="0"/>
          </a:p>
        </p:txBody>
      </p:sp>
      <p:sp>
        <p:nvSpPr>
          <p:cNvPr id="10" name="9 CuadroTexto"/>
          <p:cNvSpPr txBox="1"/>
          <p:nvPr/>
        </p:nvSpPr>
        <p:spPr>
          <a:xfrm>
            <a:off x="7524328" y="5301208"/>
            <a:ext cx="783704" cy="307777"/>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400" b="1" dirty="0" smtClean="0"/>
              <a:t>Disco </a:t>
            </a:r>
            <a:endParaRPr lang="es-CR" sz="1400" b="1" dirty="0"/>
          </a:p>
        </p:txBody>
      </p:sp>
      <p:sp>
        <p:nvSpPr>
          <p:cNvPr id="11" name="10 CuadroTexto"/>
          <p:cNvSpPr txBox="1"/>
          <p:nvPr/>
        </p:nvSpPr>
        <p:spPr>
          <a:xfrm>
            <a:off x="4067944" y="6021288"/>
            <a:ext cx="2304256"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400" b="1" dirty="0" smtClean="0"/>
              <a:t>Calendarización de admisión</a:t>
            </a:r>
            <a:endParaRPr lang="es-CR" sz="1400" b="1" dirty="0"/>
          </a:p>
        </p:txBody>
      </p:sp>
      <p:sp>
        <p:nvSpPr>
          <p:cNvPr id="12"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por lotes</a:t>
            </a:r>
            <a:endParaRPr lang="es-ES_tradnl" dirty="0"/>
          </a:p>
        </p:txBody>
      </p:sp>
    </p:spTree>
    <p:extLst>
      <p:ext uri="{BB962C8B-B14F-4D97-AF65-F5344CB8AC3E}">
        <p14:creationId xmlns="" xmlns:p14="http://schemas.microsoft.com/office/powerpoint/2010/main" val="16647539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8064896" cy="4464496"/>
          </a:xfrm>
        </p:spPr>
        <p:txBody>
          <a:bodyPr anchor="t">
            <a:noAutofit/>
          </a:bodyPr>
          <a:lstStyle/>
          <a:p>
            <a:pPr marL="514350" indent="-514350" algn="just">
              <a:lnSpc>
                <a:spcPct val="150000"/>
              </a:lnSpc>
              <a:buNone/>
            </a:pPr>
            <a:r>
              <a:rPr lang="es-CR" sz="2500" b="1" dirty="0" smtClean="0">
                <a:solidFill>
                  <a:srgbClr val="753805"/>
                </a:solidFill>
              </a:rPr>
              <a:t>Algoritmos que se pueden aplicar en sistemas interactivos</a:t>
            </a:r>
          </a:p>
          <a:p>
            <a:pPr marL="514350" indent="-514350" algn="just">
              <a:buFont typeface="+mj-lt"/>
              <a:buAutoNum type="arabicPeriod"/>
            </a:pPr>
            <a:r>
              <a:rPr lang="es-CR" sz="2500" b="1" dirty="0" smtClean="0"/>
              <a:t>Planificación por turno circular. </a:t>
            </a:r>
          </a:p>
          <a:p>
            <a:pPr marL="514350" indent="-514350" algn="just">
              <a:buFont typeface="+mj-lt"/>
              <a:buAutoNum type="arabicPeriod"/>
            </a:pPr>
            <a:r>
              <a:rPr lang="es-CR" sz="2500" b="1" dirty="0" smtClean="0"/>
              <a:t>Planificación por prioridades.</a:t>
            </a:r>
          </a:p>
          <a:p>
            <a:pPr marL="514350" indent="-514350" algn="just">
              <a:buFont typeface="+mj-lt"/>
              <a:buAutoNum type="arabicPeriod"/>
            </a:pPr>
            <a:r>
              <a:rPr lang="es-CR" sz="2500" b="1" dirty="0" smtClean="0"/>
              <a:t>Múltiples colas</a:t>
            </a:r>
          </a:p>
          <a:p>
            <a:pPr marL="514350" indent="-514350" algn="just">
              <a:buFont typeface="+mj-lt"/>
              <a:buAutoNum type="arabicPeriod"/>
            </a:pPr>
            <a:r>
              <a:rPr lang="es-CR" sz="2500" b="1" dirty="0" smtClean="0"/>
              <a:t>Proceso más corto a continuación</a:t>
            </a:r>
          </a:p>
          <a:p>
            <a:pPr marL="514350" indent="-514350" algn="just">
              <a:buFont typeface="+mj-lt"/>
              <a:buAutoNum type="arabicPeriod"/>
            </a:pPr>
            <a:r>
              <a:rPr lang="es-CR" sz="2500" b="1" dirty="0" smtClean="0"/>
              <a:t>Planificación garantizada</a:t>
            </a:r>
          </a:p>
          <a:p>
            <a:pPr marL="514350" indent="-514350" algn="just">
              <a:buFont typeface="+mj-lt"/>
              <a:buAutoNum type="arabicPeriod"/>
            </a:pPr>
            <a:r>
              <a:rPr lang="es-CR" sz="2500" b="1" dirty="0" smtClean="0"/>
              <a:t>Planificación por lotería.</a:t>
            </a:r>
          </a:p>
          <a:p>
            <a:pPr marL="514350" indent="-514350" algn="just">
              <a:buFont typeface="+mj-lt"/>
              <a:buAutoNum type="arabicPeriod"/>
            </a:pPr>
            <a:r>
              <a:rPr lang="es-CR" sz="2500" b="1" dirty="0" smtClean="0"/>
              <a:t>Planificación por porción equitativa. </a:t>
            </a:r>
          </a:p>
        </p:txBody>
      </p:sp>
      <p:sp>
        <p:nvSpPr>
          <p:cNvPr id="4" name="Rectangle 2"/>
          <p:cNvSpPr txBox="1">
            <a:spLocks noChangeArrowheads="1"/>
          </p:cNvSpPr>
          <p:nvPr/>
        </p:nvSpPr>
        <p:spPr>
          <a:xfrm>
            <a:off x="755576" y="404664"/>
            <a:ext cx="7920880" cy="733896"/>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a:t>
            </a:r>
            <a:r>
              <a:rPr lang="es-ES" dirty="0" smtClean="0"/>
              <a:t>interactivos</a:t>
            </a:r>
            <a:endParaRPr lang="es-ES_tradnl" dirty="0"/>
          </a:p>
        </p:txBody>
      </p:sp>
    </p:spTree>
    <p:extLst>
      <p:ext uri="{BB962C8B-B14F-4D97-AF65-F5344CB8AC3E}">
        <p14:creationId xmlns="" xmlns:p14="http://schemas.microsoft.com/office/powerpoint/2010/main" val="12400091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44824"/>
            <a:ext cx="7920880" cy="4464496"/>
          </a:xfrm>
        </p:spPr>
        <p:txBody>
          <a:bodyPr>
            <a:noAutofit/>
          </a:bodyPr>
          <a:lstStyle/>
          <a:p>
            <a:pPr algn="just"/>
            <a:r>
              <a:rPr lang="es-CR" sz="2600" dirty="0" smtClean="0"/>
              <a:t>Tarde o temprano el proceso nuevo terminará, por lo regular debido a una de las siguientes condiciones:</a:t>
            </a:r>
          </a:p>
          <a:p>
            <a:pPr algn="just"/>
            <a:endParaRPr lang="es-CR" sz="2600" dirty="0" smtClean="0"/>
          </a:p>
          <a:p>
            <a:pPr marL="514350" indent="-514350" algn="just">
              <a:buFont typeface="+mj-lt"/>
              <a:buAutoNum type="arabicPeriod"/>
            </a:pPr>
            <a:r>
              <a:rPr lang="es-CR" sz="2600" dirty="0" smtClean="0"/>
              <a:t>Salida normal (voluntaria).</a:t>
            </a:r>
          </a:p>
          <a:p>
            <a:pPr marL="514350" indent="-514350" algn="just">
              <a:buFont typeface="+mj-lt"/>
              <a:buAutoNum type="arabicPeriod"/>
            </a:pPr>
            <a:r>
              <a:rPr lang="es-CR" sz="2600" dirty="0" smtClean="0"/>
              <a:t>Salida  por error  (voluntaria).</a:t>
            </a:r>
          </a:p>
          <a:p>
            <a:pPr marL="514350" indent="-514350" algn="just">
              <a:buFont typeface="+mj-lt"/>
              <a:buAutoNum type="arabicPeriod"/>
            </a:pPr>
            <a:r>
              <a:rPr lang="es-CR" sz="2600" dirty="0" smtClean="0"/>
              <a:t>Error fatal (involuntaria). </a:t>
            </a:r>
          </a:p>
          <a:p>
            <a:pPr marL="514350" indent="-514350" algn="just">
              <a:buFont typeface="+mj-lt"/>
              <a:buAutoNum type="arabicPeriod"/>
            </a:pPr>
            <a:r>
              <a:rPr lang="es-CR" sz="2600" dirty="0" smtClean="0"/>
              <a:t>Eliminado por otro proceso (involuntaria).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Terminación de procesos</a:t>
            </a:r>
            <a:endParaRPr lang="es-ES_tradnl" dirty="0"/>
          </a:p>
        </p:txBody>
      </p:sp>
    </p:spTree>
    <p:extLst>
      <p:ext uri="{BB962C8B-B14F-4D97-AF65-F5344CB8AC3E}">
        <p14:creationId xmlns="" xmlns:p14="http://schemas.microsoft.com/office/powerpoint/2010/main" val="6279326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8064896" cy="3744416"/>
          </a:xfrm>
        </p:spPr>
        <p:txBody>
          <a:bodyPr anchor="t">
            <a:noAutofit/>
          </a:bodyPr>
          <a:lstStyle/>
          <a:p>
            <a:pPr marL="514350" indent="-514350" algn="just">
              <a:buFont typeface="+mj-lt"/>
              <a:buAutoNum type="arabicPeriod"/>
            </a:pPr>
            <a:r>
              <a:rPr lang="es-CR" sz="2500" b="1" dirty="0" smtClean="0"/>
              <a:t>Planificación por turno circular. </a:t>
            </a:r>
          </a:p>
          <a:p>
            <a:pPr marL="514350" indent="-514350" algn="just">
              <a:buNone/>
            </a:pPr>
            <a:endParaRPr lang="es-CR" sz="700" b="1" dirty="0" smtClean="0"/>
          </a:p>
          <a:p>
            <a:pPr marL="514350" indent="-514350" algn="just"/>
            <a:r>
              <a:rPr lang="es-CR" sz="2500" dirty="0" smtClean="0"/>
              <a:t>Uno de los más antiguos, sencillos, equitativos y ampliamente utilizados es el </a:t>
            </a:r>
            <a:r>
              <a:rPr lang="es-CR" sz="2500" b="1" dirty="0" smtClean="0"/>
              <a:t>turno circular</a:t>
            </a:r>
            <a:r>
              <a:rPr lang="es-CR" sz="2500" dirty="0" smtClean="0"/>
              <a:t> (round </a:t>
            </a:r>
            <a:r>
              <a:rPr lang="es-CR" sz="2500" dirty="0" err="1" smtClean="0"/>
              <a:t>robin</a:t>
            </a:r>
            <a:r>
              <a:rPr lang="es-CR" sz="2500" dirty="0" smtClean="0"/>
              <a:t>). A cada proceso se le asigna un intervalo de tiempo, llamado </a:t>
            </a:r>
            <a:r>
              <a:rPr lang="es-CR" sz="2500" b="1" dirty="0" smtClean="0"/>
              <a:t>cuanto</a:t>
            </a:r>
            <a:r>
              <a:rPr lang="es-CR" sz="2500" dirty="0" smtClean="0"/>
              <a:t>, durante el que se le permitirá ejecutarse. Si al término del </a:t>
            </a:r>
            <a:r>
              <a:rPr lang="es-CR" sz="2500" b="1" i="1" dirty="0" smtClean="0"/>
              <a:t>cuanto</a:t>
            </a:r>
            <a:r>
              <a:rPr lang="es-CR" sz="2500" dirty="0" smtClean="0"/>
              <a:t> el proceso sigue ejecutándose, se le expropia la CPU para asignársela a otro proceso.</a:t>
            </a:r>
          </a:p>
        </p:txBody>
      </p:sp>
      <p:grpSp>
        <p:nvGrpSpPr>
          <p:cNvPr id="8" name="7 Grupo"/>
          <p:cNvGrpSpPr/>
          <p:nvPr/>
        </p:nvGrpSpPr>
        <p:grpSpPr>
          <a:xfrm>
            <a:off x="683568" y="5085184"/>
            <a:ext cx="7920880" cy="1465957"/>
            <a:chOff x="395536" y="5127575"/>
            <a:chExt cx="7920880" cy="1465957"/>
          </a:xfrm>
        </p:grpSpPr>
        <p:pic>
          <p:nvPicPr>
            <p:cNvPr id="1026" name="Picture 2"/>
            <p:cNvPicPr>
              <a:picLocks noChangeAspect="1" noChangeArrowheads="1"/>
            </p:cNvPicPr>
            <p:nvPr/>
          </p:nvPicPr>
          <p:blipFill>
            <a:blip r:embed="rId3" cstate="print"/>
            <a:srcRect/>
            <a:stretch>
              <a:fillRect/>
            </a:stretch>
          </p:blipFill>
          <p:spPr bwMode="auto">
            <a:xfrm>
              <a:off x="755576" y="5373216"/>
              <a:ext cx="7560840" cy="1220316"/>
            </a:xfrm>
            <a:prstGeom prst="rect">
              <a:avLst/>
            </a:prstGeom>
            <a:noFill/>
            <a:ln w="9525">
              <a:noFill/>
              <a:miter lim="800000"/>
              <a:headEnd/>
              <a:tailEnd/>
            </a:ln>
          </p:spPr>
        </p:pic>
        <p:sp>
          <p:nvSpPr>
            <p:cNvPr id="5" name="4 CuadroTexto"/>
            <p:cNvSpPr txBox="1"/>
            <p:nvPr/>
          </p:nvSpPr>
          <p:spPr>
            <a:xfrm>
              <a:off x="395536" y="5157192"/>
              <a:ext cx="10081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Proceso actual</a:t>
              </a:r>
              <a:endParaRPr lang="es-CR" sz="1200" b="1" dirty="0"/>
            </a:p>
          </p:txBody>
        </p:sp>
        <p:sp>
          <p:nvSpPr>
            <p:cNvPr id="6" name="5 CuadroTexto"/>
            <p:cNvSpPr txBox="1"/>
            <p:nvPr/>
          </p:nvSpPr>
          <p:spPr>
            <a:xfrm>
              <a:off x="1619672" y="5157192"/>
              <a:ext cx="10081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Siguiente proceso</a:t>
              </a:r>
              <a:endParaRPr lang="es-CR" sz="1200" b="1" dirty="0"/>
            </a:p>
          </p:txBody>
        </p:sp>
        <p:sp>
          <p:nvSpPr>
            <p:cNvPr id="7" name="6 CuadroTexto"/>
            <p:cNvSpPr txBox="1"/>
            <p:nvPr/>
          </p:nvSpPr>
          <p:spPr>
            <a:xfrm>
              <a:off x="4932040" y="5127575"/>
              <a:ext cx="10081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Proceso actual</a:t>
              </a:r>
              <a:endParaRPr lang="es-CR" sz="1200" b="1" dirty="0"/>
            </a:p>
          </p:txBody>
        </p:sp>
      </p:grpSp>
      <p:sp>
        <p:nvSpPr>
          <p:cNvPr id="9"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interactivos</a:t>
            </a:r>
            <a:endParaRPr lang="es-ES_tradnl" dirty="0"/>
          </a:p>
        </p:txBody>
      </p:sp>
    </p:spTree>
    <p:extLst>
      <p:ext uri="{BB962C8B-B14F-4D97-AF65-F5344CB8AC3E}">
        <p14:creationId xmlns="" xmlns:p14="http://schemas.microsoft.com/office/powerpoint/2010/main" val="34304567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8064896" cy="3744416"/>
          </a:xfrm>
        </p:spPr>
        <p:txBody>
          <a:bodyPr anchor="t">
            <a:noAutofit/>
          </a:bodyPr>
          <a:lstStyle/>
          <a:p>
            <a:pPr marL="514350" indent="-514350" algn="just">
              <a:buFont typeface="+mj-lt"/>
              <a:buAutoNum type="arabicPeriod"/>
            </a:pPr>
            <a:r>
              <a:rPr lang="es-CR" sz="2500" b="1" dirty="0" smtClean="0"/>
              <a:t>Planificación por prioridades</a:t>
            </a:r>
          </a:p>
          <a:p>
            <a:pPr marL="514350" indent="-514350" algn="just">
              <a:buNone/>
            </a:pPr>
            <a:endParaRPr lang="es-CR" sz="700" b="1" dirty="0" smtClean="0"/>
          </a:p>
          <a:p>
            <a:pPr algn="just"/>
            <a:r>
              <a:rPr lang="es-CR" sz="2600" dirty="0" smtClean="0"/>
              <a:t>A cada proceso se le asigna una prioridad, y el proceso listo que tenga la prioridad más alta es el que se ejecuta.</a:t>
            </a:r>
          </a:p>
        </p:txBody>
      </p:sp>
      <p:grpSp>
        <p:nvGrpSpPr>
          <p:cNvPr id="15" name="14 Grupo"/>
          <p:cNvGrpSpPr/>
          <p:nvPr/>
        </p:nvGrpSpPr>
        <p:grpSpPr>
          <a:xfrm>
            <a:off x="1907704" y="3573016"/>
            <a:ext cx="6336704" cy="2736304"/>
            <a:chOff x="2411760" y="3501008"/>
            <a:chExt cx="6336704" cy="2736304"/>
          </a:xfrm>
        </p:grpSpPr>
        <p:pic>
          <p:nvPicPr>
            <p:cNvPr id="2050" name="Picture 2"/>
            <p:cNvPicPr>
              <a:picLocks noChangeAspect="1" noChangeArrowheads="1"/>
            </p:cNvPicPr>
            <p:nvPr/>
          </p:nvPicPr>
          <p:blipFill>
            <a:blip r:embed="rId3" cstate="print"/>
            <a:srcRect/>
            <a:stretch>
              <a:fillRect/>
            </a:stretch>
          </p:blipFill>
          <p:spPr bwMode="auto">
            <a:xfrm>
              <a:off x="2411760" y="3675163"/>
              <a:ext cx="4860386" cy="2562149"/>
            </a:xfrm>
            <a:prstGeom prst="rect">
              <a:avLst/>
            </a:prstGeom>
            <a:noFill/>
            <a:ln w="9525">
              <a:noFill/>
              <a:miter lim="800000"/>
              <a:headEnd/>
              <a:tailEnd/>
            </a:ln>
          </p:spPr>
        </p:pic>
        <p:sp>
          <p:nvSpPr>
            <p:cNvPr id="5" name="4 CuadroTexto"/>
            <p:cNvSpPr txBox="1"/>
            <p:nvPr/>
          </p:nvSpPr>
          <p:spPr>
            <a:xfrm>
              <a:off x="2843808" y="4221088"/>
              <a:ext cx="100811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Prioridad 1</a:t>
              </a:r>
              <a:endParaRPr lang="es-CR" sz="1200" b="1" dirty="0"/>
            </a:p>
          </p:txBody>
        </p:sp>
        <p:sp>
          <p:nvSpPr>
            <p:cNvPr id="10" name="9 CuadroTexto"/>
            <p:cNvSpPr txBox="1"/>
            <p:nvPr/>
          </p:nvSpPr>
          <p:spPr>
            <a:xfrm>
              <a:off x="2843808" y="4725144"/>
              <a:ext cx="100811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Prioridad 2</a:t>
              </a:r>
              <a:endParaRPr lang="es-CR" sz="1200" b="1" dirty="0"/>
            </a:p>
          </p:txBody>
        </p:sp>
        <p:sp>
          <p:nvSpPr>
            <p:cNvPr id="11" name="10 CuadroTexto"/>
            <p:cNvSpPr txBox="1"/>
            <p:nvPr/>
          </p:nvSpPr>
          <p:spPr>
            <a:xfrm>
              <a:off x="2843808" y="5218167"/>
              <a:ext cx="100811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Prioridad 3</a:t>
              </a:r>
              <a:endParaRPr lang="es-CR" sz="1200" b="1" dirty="0"/>
            </a:p>
          </p:txBody>
        </p:sp>
        <p:sp>
          <p:nvSpPr>
            <p:cNvPr id="12" name="11 CuadroTexto"/>
            <p:cNvSpPr txBox="1"/>
            <p:nvPr/>
          </p:nvSpPr>
          <p:spPr>
            <a:xfrm>
              <a:off x="2843808" y="5722223"/>
              <a:ext cx="100811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Prioridad 4</a:t>
              </a:r>
              <a:endParaRPr lang="es-CR" sz="1200" b="1" dirty="0"/>
            </a:p>
          </p:txBody>
        </p:sp>
        <p:sp>
          <p:nvSpPr>
            <p:cNvPr id="7" name="6 CuadroTexto"/>
            <p:cNvSpPr txBox="1"/>
            <p:nvPr/>
          </p:nvSpPr>
          <p:spPr>
            <a:xfrm>
              <a:off x="4644008" y="3501008"/>
              <a:ext cx="1512168"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CR" sz="1200" b="1" dirty="0" smtClean="0"/>
                <a:t>Procesos ejecutables </a:t>
              </a:r>
              <a:endParaRPr lang="es-CR" sz="1200" b="1" dirty="0"/>
            </a:p>
          </p:txBody>
        </p:sp>
        <p:sp>
          <p:nvSpPr>
            <p:cNvPr id="6" name="5 CuadroTexto"/>
            <p:cNvSpPr txBox="1"/>
            <p:nvPr/>
          </p:nvSpPr>
          <p:spPr>
            <a:xfrm>
              <a:off x="2627784" y="3728065"/>
              <a:ext cx="1440160" cy="2769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CR" sz="1200" b="1" dirty="0" smtClean="0"/>
                <a:t>Cabeceras de cola</a:t>
              </a:r>
              <a:endParaRPr lang="es-CR" sz="1200" b="1" dirty="0"/>
            </a:p>
          </p:txBody>
        </p:sp>
        <p:sp>
          <p:nvSpPr>
            <p:cNvPr id="13" name="12 CuadroTexto"/>
            <p:cNvSpPr txBox="1"/>
            <p:nvPr/>
          </p:nvSpPr>
          <p:spPr>
            <a:xfrm>
              <a:off x="7308304" y="4293096"/>
              <a:ext cx="1440160" cy="276999"/>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s-CR" sz="1200" b="1" dirty="0" smtClean="0">
                  <a:effectLst>
                    <a:glow rad="228600">
                      <a:schemeClr val="tx1">
                        <a:alpha val="40000"/>
                      </a:schemeClr>
                    </a:glow>
                  </a:effectLst>
                </a:rPr>
                <a:t>Más alta prioridad </a:t>
              </a:r>
              <a:endParaRPr lang="es-CR" sz="1200" b="1" dirty="0">
                <a:effectLst>
                  <a:glow rad="228600">
                    <a:schemeClr val="tx1">
                      <a:alpha val="40000"/>
                    </a:schemeClr>
                  </a:glow>
                </a:effectLst>
              </a:endParaRPr>
            </a:p>
          </p:txBody>
        </p:sp>
        <p:sp>
          <p:nvSpPr>
            <p:cNvPr id="14" name="13 CuadroTexto"/>
            <p:cNvSpPr txBox="1"/>
            <p:nvPr/>
          </p:nvSpPr>
          <p:spPr>
            <a:xfrm>
              <a:off x="7308304" y="5589240"/>
              <a:ext cx="1440160" cy="276999"/>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s-CR" sz="1200" b="1" dirty="0" smtClean="0">
                  <a:effectLst>
                    <a:glow rad="228600">
                      <a:schemeClr val="tx1">
                        <a:alpha val="40000"/>
                      </a:schemeClr>
                    </a:glow>
                  </a:effectLst>
                </a:rPr>
                <a:t>Más baja prioridad </a:t>
              </a:r>
            </a:p>
          </p:txBody>
        </p:sp>
      </p:grpSp>
      <p:sp>
        <p:nvSpPr>
          <p:cNvPr id="16"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400" dirty="0" err="1" smtClean="0"/>
              <a:t>Planific</a:t>
            </a:r>
            <a:r>
              <a:rPr lang="es-ES" dirty="0" err="1" smtClean="0"/>
              <a:t>ación</a:t>
            </a:r>
            <a:r>
              <a:rPr lang="es-ES" dirty="0" smtClean="0"/>
              <a:t> </a:t>
            </a:r>
            <a:r>
              <a:rPr lang="es-ES" dirty="0"/>
              <a:t>en sistemas interactivos</a:t>
            </a:r>
            <a:endParaRPr lang="es-ES_tradnl" dirty="0"/>
          </a:p>
        </p:txBody>
      </p:sp>
    </p:spTree>
    <p:extLst>
      <p:ext uri="{BB962C8B-B14F-4D97-AF65-F5344CB8AC3E}">
        <p14:creationId xmlns="" xmlns:p14="http://schemas.microsoft.com/office/powerpoint/2010/main" val="14315392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8064896" cy="4104456"/>
          </a:xfrm>
        </p:spPr>
        <p:txBody>
          <a:bodyPr anchor="t">
            <a:noAutofit/>
          </a:bodyPr>
          <a:lstStyle/>
          <a:p>
            <a:pPr marL="514350" indent="-514350" algn="just">
              <a:buNone/>
            </a:pPr>
            <a:r>
              <a:rPr lang="es-CR" sz="2500" b="1" dirty="0" smtClean="0"/>
              <a:t>Múltiples colas</a:t>
            </a:r>
          </a:p>
          <a:p>
            <a:pPr marL="514350" indent="-514350" algn="just">
              <a:buNone/>
            </a:pPr>
            <a:endParaRPr lang="es-CR" sz="700" b="1" dirty="0" smtClean="0"/>
          </a:p>
          <a:p>
            <a:pPr algn="just"/>
            <a:r>
              <a:rPr lang="es-CR" sz="2600" dirty="0" smtClean="0"/>
              <a:t>Se establecieron clases de prioridades.</a:t>
            </a:r>
          </a:p>
          <a:p>
            <a:pPr algn="just"/>
            <a:r>
              <a:rPr lang="es-CR" sz="2600" dirty="0" smtClean="0"/>
              <a:t>Los procesos de las clases más altas se ejecutaban durante </a:t>
            </a:r>
            <a:r>
              <a:rPr lang="es-CR" sz="2600" b="1" dirty="0" smtClean="0"/>
              <a:t>un cuanto</a:t>
            </a:r>
            <a:r>
              <a:rPr lang="es-CR" sz="2600" dirty="0" smtClean="0"/>
              <a:t>; los procesos de la siguiente clase más alta se ejecutaban durante </a:t>
            </a:r>
            <a:r>
              <a:rPr lang="es-CR" sz="2600" b="1" dirty="0" smtClean="0"/>
              <a:t>dos cuantos</a:t>
            </a:r>
            <a:r>
              <a:rPr lang="es-CR" sz="2600" dirty="0" smtClean="0"/>
              <a:t>; los procesos de la siguiente clase se ejecutaban durante </a:t>
            </a:r>
            <a:r>
              <a:rPr lang="es-CR" sz="2600" b="1" dirty="0" smtClean="0"/>
              <a:t>cuatro cuantos</a:t>
            </a:r>
            <a:r>
              <a:rPr lang="es-CR" sz="2600" dirty="0" smtClean="0"/>
              <a:t>, y así sucesivamente. Cada vez que un proceso se gastaba, todos los </a:t>
            </a:r>
            <a:r>
              <a:rPr lang="es-CR" sz="2600" b="1" dirty="0" smtClean="0"/>
              <a:t>cuantos asignados</a:t>
            </a:r>
            <a:r>
              <a:rPr lang="es-CR" sz="2600" dirty="0" smtClean="0"/>
              <a:t>, se le bajaba a la clase inmediata inferior. </a:t>
            </a:r>
            <a:endParaRPr lang="es-CR" sz="2600" b="1" dirty="0" smtClean="0"/>
          </a:p>
        </p:txBody>
      </p:sp>
      <p:sp>
        <p:nvSpPr>
          <p:cNvPr id="4" name="Rectangle 2"/>
          <p:cNvSpPr txBox="1">
            <a:spLocks noChangeArrowheads="1"/>
          </p:cNvSpPr>
          <p:nvPr/>
        </p:nvSpPr>
        <p:spPr>
          <a:xfrm>
            <a:off x="611560" y="404664"/>
            <a:ext cx="8064896" cy="877912"/>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400" dirty="0" err="1" smtClean="0"/>
              <a:t>Planific</a:t>
            </a:r>
            <a:r>
              <a:rPr lang="es-ES" dirty="0" err="1" smtClean="0"/>
              <a:t>ación</a:t>
            </a:r>
            <a:r>
              <a:rPr lang="es-ES" dirty="0" smtClean="0"/>
              <a:t> </a:t>
            </a:r>
            <a:r>
              <a:rPr lang="es-ES" dirty="0"/>
              <a:t>en sistemas interactivos</a:t>
            </a:r>
            <a:endParaRPr lang="es-ES_tradnl" dirty="0"/>
          </a:p>
        </p:txBody>
      </p:sp>
    </p:spTree>
    <p:extLst>
      <p:ext uri="{BB962C8B-B14F-4D97-AF65-F5344CB8AC3E}">
        <p14:creationId xmlns="" xmlns:p14="http://schemas.microsoft.com/office/powerpoint/2010/main" val="11540307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88840"/>
            <a:ext cx="8064896" cy="4104456"/>
          </a:xfrm>
        </p:spPr>
        <p:txBody>
          <a:bodyPr anchor="t">
            <a:noAutofit/>
          </a:bodyPr>
          <a:lstStyle/>
          <a:p>
            <a:pPr marL="514350" indent="-514350" algn="just">
              <a:buNone/>
            </a:pPr>
            <a:r>
              <a:rPr lang="es-CR" sz="2500" b="1" dirty="0" smtClean="0"/>
              <a:t>Proceso más corto a continuación </a:t>
            </a:r>
          </a:p>
          <a:p>
            <a:pPr marL="514350" indent="-514350" algn="just">
              <a:buNone/>
            </a:pPr>
            <a:endParaRPr lang="es-CR" sz="700" b="1" dirty="0" smtClean="0"/>
          </a:p>
          <a:p>
            <a:pPr algn="just"/>
            <a:r>
              <a:rPr lang="es-CR" sz="2800" dirty="0" smtClean="0"/>
              <a:t>Consiste en hacer estimaciones basadas en el comportamiento anterior y ejecutar el proceso que tenga el tiempo de ejecución estimado más  corto</a:t>
            </a:r>
            <a:r>
              <a:rPr lang="es-CR" sz="2600" dirty="0" smtClean="0"/>
              <a:t>.</a:t>
            </a:r>
            <a:endParaRPr lang="es-CR" sz="2600" b="1" dirty="0" smtClean="0"/>
          </a:p>
        </p:txBody>
      </p:sp>
      <p:sp>
        <p:nvSpPr>
          <p:cNvPr id="4" name="Rectangle 2"/>
          <p:cNvSpPr txBox="1">
            <a:spLocks noChangeArrowheads="1"/>
          </p:cNvSpPr>
          <p:nvPr/>
        </p:nvSpPr>
        <p:spPr>
          <a:xfrm>
            <a:off x="683568" y="157480"/>
            <a:ext cx="8136904"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interactivos</a:t>
            </a:r>
            <a:endParaRPr lang="es-ES_tradnl" dirty="0"/>
          </a:p>
        </p:txBody>
      </p:sp>
    </p:spTree>
    <p:extLst>
      <p:ext uri="{BB962C8B-B14F-4D97-AF65-F5344CB8AC3E}">
        <p14:creationId xmlns="" xmlns:p14="http://schemas.microsoft.com/office/powerpoint/2010/main" val="3553555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72816"/>
            <a:ext cx="8064896" cy="5040560"/>
          </a:xfrm>
        </p:spPr>
        <p:txBody>
          <a:bodyPr anchor="t">
            <a:noAutofit/>
          </a:bodyPr>
          <a:lstStyle/>
          <a:p>
            <a:pPr marL="514350" indent="-514350" algn="just">
              <a:buNone/>
            </a:pPr>
            <a:r>
              <a:rPr lang="es-CR" sz="2500" b="1" dirty="0" smtClean="0"/>
              <a:t>Planificación garantizada</a:t>
            </a:r>
          </a:p>
          <a:p>
            <a:pPr marL="514350" indent="-514350" algn="just">
              <a:buNone/>
            </a:pPr>
            <a:endParaRPr lang="es-CR" sz="400" b="1" dirty="0" smtClean="0"/>
          </a:p>
          <a:p>
            <a:pPr algn="just"/>
            <a:r>
              <a:rPr lang="es-CR" sz="2400" dirty="0" smtClean="0"/>
              <a:t>El sistema necesita llevar la cuenta de cuánto tiempo de CPU ha recibido cada proceso desde su creación. Luego se calcula el tiempo de CPU al que cada uno tiene derecho, que sería el tiempo desde la creación, dividido entre n. </a:t>
            </a:r>
          </a:p>
          <a:p>
            <a:pPr algn="just"/>
            <a:r>
              <a:rPr lang="es-CR" sz="2400" dirty="0" smtClean="0"/>
              <a:t>Puesto que se conoce el tiempo de CPU que ha utilizado cada proceso, se puede calcular el cociente del tiempo de CPU consumido realmente entre el tiempo al que el proceso tiene derecho.</a:t>
            </a:r>
          </a:p>
          <a:p>
            <a:r>
              <a:rPr lang="es-CR" sz="2400" dirty="0" smtClean="0"/>
              <a:t>El algoritmo consiste entonces en ejecutar el  proceso cuyo cociente es más bajo, hasta que su cociente rebase al de su competidor más cercano.</a:t>
            </a:r>
          </a:p>
        </p:txBody>
      </p:sp>
      <p:sp>
        <p:nvSpPr>
          <p:cNvPr id="4" name="Rectangle 2"/>
          <p:cNvSpPr txBox="1">
            <a:spLocks noChangeArrowheads="1"/>
          </p:cNvSpPr>
          <p:nvPr/>
        </p:nvSpPr>
        <p:spPr>
          <a:xfrm>
            <a:off x="611560" y="404664"/>
            <a:ext cx="8064896" cy="720432"/>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interactivos</a:t>
            </a:r>
            <a:endParaRPr lang="es-ES_tradnl" dirty="0"/>
          </a:p>
        </p:txBody>
      </p:sp>
    </p:spTree>
    <p:extLst>
      <p:ext uri="{BB962C8B-B14F-4D97-AF65-F5344CB8AC3E}">
        <p14:creationId xmlns="" xmlns:p14="http://schemas.microsoft.com/office/powerpoint/2010/main" val="16785263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8064896" cy="4104456"/>
          </a:xfrm>
        </p:spPr>
        <p:txBody>
          <a:bodyPr anchor="t">
            <a:noAutofit/>
          </a:bodyPr>
          <a:lstStyle/>
          <a:p>
            <a:pPr marL="514350" indent="-514350" algn="just">
              <a:buNone/>
            </a:pPr>
            <a:r>
              <a:rPr lang="es-CR" sz="2500" b="1" dirty="0" smtClean="0"/>
              <a:t>Planificación por sorteo</a:t>
            </a:r>
          </a:p>
          <a:p>
            <a:pPr marL="514350" indent="-514350" algn="just">
              <a:buNone/>
            </a:pPr>
            <a:endParaRPr lang="es-CR" sz="700" b="1" dirty="0" smtClean="0"/>
          </a:p>
          <a:p>
            <a:pPr algn="just"/>
            <a:r>
              <a:rPr lang="es-CR" sz="2600" dirty="0" smtClean="0"/>
              <a:t>La idea fundamental consiste en entregar a los procesos “billetes de lotería” para los distintos recursos del sistema, como el tiempo de CPU. Cada vez que se deba tomar una decisión de p</a:t>
            </a:r>
            <a:r>
              <a:rPr lang="es-CR" sz="2800" dirty="0" smtClean="0"/>
              <a:t>lanific</a:t>
            </a:r>
            <a:r>
              <a:rPr lang="es-CR" sz="2600" dirty="0" smtClean="0"/>
              <a:t>ación, se escoge un billete de lotería al azar, y el proceso que lo tiene obtiene el recurso. </a:t>
            </a:r>
          </a:p>
        </p:txBody>
      </p:sp>
      <p:sp>
        <p:nvSpPr>
          <p:cNvPr id="4" name="Rectangle 2"/>
          <p:cNvSpPr txBox="1">
            <a:spLocks noChangeArrowheads="1"/>
          </p:cNvSpPr>
          <p:nvPr/>
        </p:nvSpPr>
        <p:spPr>
          <a:xfrm>
            <a:off x="683568" y="157480"/>
            <a:ext cx="8064896"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interactivos</a:t>
            </a:r>
            <a:endParaRPr lang="es-ES_tradnl" dirty="0"/>
          </a:p>
        </p:txBody>
      </p:sp>
    </p:spTree>
    <p:extLst>
      <p:ext uri="{BB962C8B-B14F-4D97-AF65-F5344CB8AC3E}">
        <p14:creationId xmlns="" xmlns:p14="http://schemas.microsoft.com/office/powerpoint/2010/main" val="14990303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844824"/>
            <a:ext cx="8064896" cy="4104456"/>
          </a:xfrm>
        </p:spPr>
        <p:txBody>
          <a:bodyPr anchor="t">
            <a:noAutofit/>
          </a:bodyPr>
          <a:lstStyle/>
          <a:p>
            <a:pPr marL="514350" indent="-514350" algn="just">
              <a:buNone/>
            </a:pPr>
            <a:r>
              <a:rPr lang="es-CR" sz="2500" b="1" dirty="0" smtClean="0"/>
              <a:t>Planificación por porción equitativa. </a:t>
            </a:r>
          </a:p>
          <a:p>
            <a:pPr marL="514350" indent="-514350" algn="just">
              <a:buNone/>
            </a:pPr>
            <a:endParaRPr lang="es-CR" sz="700" b="1" dirty="0" smtClean="0"/>
          </a:p>
          <a:p>
            <a:pPr algn="just"/>
            <a:r>
              <a:rPr lang="es-CR" sz="2600" dirty="0" smtClean="0"/>
              <a:t>En este modelo, a cada usuario se le asigna cierta fracción del tiempo de CPU y el planificador escoge los procesos a modo de respetar esa división. </a:t>
            </a:r>
          </a:p>
          <a:p>
            <a:pPr algn="just"/>
            <a:endParaRPr lang="es-CR" sz="2200" b="1" dirty="0" smtClean="0"/>
          </a:p>
          <a:p>
            <a:pPr algn="just"/>
            <a:r>
              <a:rPr lang="es-CR" sz="2400" b="1" i="1" dirty="0" smtClean="0">
                <a:solidFill>
                  <a:srgbClr val="C00000"/>
                </a:solidFill>
              </a:rPr>
              <a:t>Por ejemplo</a:t>
            </a:r>
            <a:r>
              <a:rPr lang="es-CR" sz="2400" b="1" i="1" dirty="0" smtClean="0">
                <a:solidFill>
                  <a:srgbClr val="753805"/>
                </a:solidFill>
              </a:rPr>
              <a:t>, si a dos usuarios se les prometió el 50% del tiempo de CPU, cada uno recibirá esa fracción, sin importar cuántos procesos cree cada uno.</a:t>
            </a:r>
          </a:p>
        </p:txBody>
      </p:sp>
      <p:sp>
        <p:nvSpPr>
          <p:cNvPr id="4" name="Rectangle 2"/>
          <p:cNvSpPr txBox="1">
            <a:spLocks noChangeArrowheads="1"/>
          </p:cNvSpPr>
          <p:nvPr/>
        </p:nvSpPr>
        <p:spPr>
          <a:xfrm>
            <a:off x="935088" y="692696"/>
            <a:ext cx="8208912" cy="805904"/>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interactivos</a:t>
            </a:r>
            <a:endParaRPr lang="es-ES_tradnl" dirty="0"/>
          </a:p>
        </p:txBody>
      </p:sp>
    </p:spTree>
    <p:extLst>
      <p:ext uri="{BB962C8B-B14F-4D97-AF65-F5344CB8AC3E}">
        <p14:creationId xmlns="" xmlns:p14="http://schemas.microsoft.com/office/powerpoint/2010/main" val="30770256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44824"/>
            <a:ext cx="8064896" cy="4896544"/>
          </a:xfrm>
        </p:spPr>
        <p:txBody>
          <a:bodyPr anchor="t">
            <a:noAutofit/>
          </a:bodyPr>
          <a:lstStyle/>
          <a:p>
            <a:pPr marL="514350" indent="-514350" algn="just">
              <a:buNone/>
            </a:pPr>
            <a:r>
              <a:rPr lang="es-CR" sz="2500" b="1" dirty="0" smtClean="0"/>
              <a:t>Planificación en sistemas de tiempo real</a:t>
            </a:r>
          </a:p>
          <a:p>
            <a:pPr algn="just"/>
            <a:r>
              <a:rPr lang="es-CR" sz="2500" dirty="0" smtClean="0"/>
              <a:t>Los sistemas en tiempo real se clasifican en general como en </a:t>
            </a:r>
            <a:r>
              <a:rPr lang="es-CR" sz="2500" b="1" dirty="0" smtClean="0"/>
              <a:t>tiempo real estricto</a:t>
            </a:r>
            <a:r>
              <a:rPr lang="es-CR" sz="2500" dirty="0" smtClean="0"/>
              <a:t>, lo que implica que hay plazos absolutos que deben cumplirse, pase lo que pase, y en </a:t>
            </a:r>
            <a:r>
              <a:rPr lang="es-CR" sz="2500" b="1" dirty="0" smtClean="0"/>
              <a:t>tiempo real no estricto, </a:t>
            </a:r>
            <a:r>
              <a:rPr lang="es-CR" sz="2500" dirty="0" smtClean="0"/>
              <a:t>en los que pueden tolerarse incumplimientos ocasionales, aunque indeseables, de los pasos. </a:t>
            </a:r>
          </a:p>
          <a:p>
            <a:pPr algn="just"/>
            <a:r>
              <a:rPr lang="es-CR" sz="2500" dirty="0" smtClean="0"/>
              <a:t>En ambos casos, el comportamiento en tiempo real se logra dividiendo el programa en varios procesos cuyo comportamiento es predecible y conocido por adelantado. Por lo general, tales procesos son cortos y pueden terminar su trabajo en mucho menos de un segundo.</a:t>
            </a:r>
          </a:p>
        </p:txBody>
      </p:sp>
      <p:sp>
        <p:nvSpPr>
          <p:cNvPr id="4" name="Rectangle 2"/>
          <p:cNvSpPr txBox="1">
            <a:spLocks noChangeArrowheads="1"/>
          </p:cNvSpPr>
          <p:nvPr/>
        </p:nvSpPr>
        <p:spPr>
          <a:xfrm>
            <a:off x="647056" y="332656"/>
            <a:ext cx="8496944" cy="949920"/>
          </a:xfrm>
          <a:prstGeom prst="rect">
            <a:avLst/>
          </a:prstGeom>
        </p:spPr>
        <p:txBody>
          <a:bodyPr vert="horz" lIns="77532" tIns="38766" rIns="77532" bIns="38766" anchor="b">
            <a:normAutofit fontScale="925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Planificación </a:t>
            </a:r>
            <a:r>
              <a:rPr lang="es-ES" dirty="0"/>
              <a:t>en sistemas </a:t>
            </a:r>
            <a:r>
              <a:rPr lang="es-ES" dirty="0" smtClean="0"/>
              <a:t>de tiempo real</a:t>
            </a:r>
            <a:endParaRPr lang="es-ES_tradnl" dirty="0"/>
          </a:p>
        </p:txBody>
      </p:sp>
    </p:spTree>
    <p:extLst>
      <p:ext uri="{BB962C8B-B14F-4D97-AF65-F5344CB8AC3E}">
        <p14:creationId xmlns="" xmlns:p14="http://schemas.microsoft.com/office/powerpoint/2010/main" val="36146917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44824"/>
            <a:ext cx="8064896" cy="3744416"/>
          </a:xfrm>
        </p:spPr>
        <p:txBody>
          <a:bodyPr anchor="t">
            <a:noAutofit/>
          </a:bodyPr>
          <a:lstStyle/>
          <a:p>
            <a:pPr marL="514350" indent="-514350" algn="just">
              <a:buNone/>
            </a:pPr>
            <a:r>
              <a:rPr lang="es-CR" sz="2500" b="1" dirty="0" smtClean="0"/>
              <a:t>Política en contra mecanismo</a:t>
            </a:r>
            <a:r>
              <a:rPr lang="es-CR" sz="2400" b="1" dirty="0" smtClean="0">
                <a:solidFill>
                  <a:srgbClr val="CC3300"/>
                </a:solidFill>
                <a:effectLst>
                  <a:outerShdw blurRad="38100" dist="38100" dir="2700000" algn="tl">
                    <a:srgbClr val="000000"/>
                  </a:outerShdw>
                </a:effectLst>
              </a:rPr>
              <a:t>. </a:t>
            </a:r>
          </a:p>
          <a:p>
            <a:pPr marL="514350" indent="-514350" algn="just">
              <a:buNone/>
            </a:pPr>
            <a:endParaRPr lang="es-CR" sz="700" b="1" dirty="0" smtClean="0"/>
          </a:p>
          <a:p>
            <a:pPr algn="just"/>
            <a:r>
              <a:rPr lang="es-CR" sz="2600" dirty="0" smtClean="0"/>
              <a:t>Esto significa que el algoritmo de planificación tiene ciertos parámetros que pueden especificar los procesos de usuario . </a:t>
            </a:r>
          </a:p>
          <a:p>
            <a:pPr algn="just">
              <a:buNone/>
            </a:pPr>
            <a:endParaRPr lang="es-CR" sz="1400" dirty="0" smtClean="0"/>
          </a:p>
          <a:p>
            <a:pPr algn="just"/>
            <a:r>
              <a:rPr lang="es-CR" sz="2600" dirty="0" smtClean="0"/>
              <a:t>Así, el padre podrá puede controlar con precisión la forma en que se planifican sus hijos, aunque no realice él mismo la planificación.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Política en comparación con mecanismo</a:t>
            </a:r>
            <a:endParaRPr lang="es-ES_tradnl" dirty="0"/>
          </a:p>
        </p:txBody>
      </p:sp>
    </p:spTree>
    <p:extLst>
      <p:ext uri="{BB962C8B-B14F-4D97-AF65-F5344CB8AC3E}">
        <p14:creationId xmlns="" xmlns:p14="http://schemas.microsoft.com/office/powerpoint/2010/main" val="9226372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628800"/>
            <a:ext cx="7920880" cy="3312368"/>
          </a:xfrm>
        </p:spPr>
        <p:txBody>
          <a:bodyPr anchor="t">
            <a:noAutofit/>
          </a:bodyPr>
          <a:lstStyle/>
          <a:p>
            <a:pPr marL="514350" indent="-514350" algn="just">
              <a:buNone/>
            </a:pPr>
            <a:endParaRPr lang="es-CR" sz="700" b="1" dirty="0" smtClean="0"/>
          </a:p>
          <a:p>
            <a:pPr algn="just"/>
            <a:r>
              <a:rPr lang="es-CR" sz="2600" dirty="0" smtClean="0"/>
              <a:t>Si cada uno de varios procesos tiene múltiples hilos, tenemos dos niveles de paralelismo: procesos e hilos. La planificación en tales sistemas presenta diferencias considerables dependiendo de si se soportan hilos en el nivel de usuario o a nivel de kernel (núcleo) o en ambos.</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Planificación de hilos</a:t>
            </a:r>
            <a:endParaRPr lang="es-ES_tradnl" dirty="0"/>
          </a:p>
        </p:txBody>
      </p:sp>
    </p:spTree>
    <p:extLst>
      <p:ext uri="{BB962C8B-B14F-4D97-AF65-F5344CB8AC3E}">
        <p14:creationId xmlns="" xmlns:p14="http://schemas.microsoft.com/office/powerpoint/2010/main" val="21368056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988840"/>
            <a:ext cx="7920880" cy="3240360"/>
          </a:xfrm>
        </p:spPr>
        <p:txBody>
          <a:bodyPr>
            <a:noAutofit/>
          </a:bodyPr>
          <a:lstStyle/>
          <a:p>
            <a:pPr algn="just">
              <a:lnSpc>
                <a:spcPct val="150000"/>
              </a:lnSpc>
            </a:pPr>
            <a:r>
              <a:rPr lang="es-CR" sz="2600" dirty="0" smtClean="0"/>
              <a:t>En algunos sistemas, cuando un proceso crea otro proceso, el proceso padre y el proceso hijo, continúan estando asociados de cierta manera. El proceso hijo puede a su vez crear más procesos formando una jerarquía de procesos.</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Jerarquía de procesos</a:t>
            </a:r>
            <a:endParaRPr lang="es-ES_tradnl" dirty="0"/>
          </a:p>
        </p:txBody>
      </p:sp>
    </p:spTree>
    <p:extLst>
      <p:ext uri="{BB962C8B-B14F-4D97-AF65-F5344CB8AC3E}">
        <p14:creationId xmlns="" xmlns:p14="http://schemas.microsoft.com/office/powerpoint/2010/main" val="40951769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700808"/>
            <a:ext cx="7920880" cy="2520280"/>
          </a:xfrm>
        </p:spPr>
        <p:txBody>
          <a:bodyPr anchor="t">
            <a:noAutofit/>
          </a:bodyPr>
          <a:lstStyle/>
          <a:p>
            <a:pPr algn="just"/>
            <a:r>
              <a:rPr lang="es-CR" sz="2400" dirty="0" smtClean="0"/>
              <a:t>Una diferencia importante entre los hilos en el nivel de usuario y en el de kernel es el rendimiento. Una conmutación de hilos en el nivel de usuario requiere unas cuantas instrucciones de máquina. </a:t>
            </a:r>
          </a:p>
          <a:p>
            <a:pPr algn="just"/>
            <a:r>
              <a:rPr lang="es-CR" sz="2400" dirty="0" smtClean="0"/>
              <a:t>En el caso de los hilos en el nivel de kernel se requiere una conmutación de contexto completa.</a:t>
            </a:r>
          </a:p>
        </p:txBody>
      </p:sp>
      <p:pic>
        <p:nvPicPr>
          <p:cNvPr id="1026" name="Picture 2"/>
          <p:cNvPicPr>
            <a:picLocks noChangeAspect="1" noChangeArrowheads="1"/>
          </p:cNvPicPr>
          <p:nvPr/>
        </p:nvPicPr>
        <p:blipFill>
          <a:blip r:embed="rId3" cstate="print"/>
          <a:srcRect/>
          <a:stretch>
            <a:fillRect/>
          </a:stretch>
        </p:blipFill>
        <p:spPr bwMode="auto">
          <a:xfrm>
            <a:off x="2044081" y="4159643"/>
            <a:ext cx="5408239" cy="2653732"/>
          </a:xfrm>
          <a:prstGeom prst="rect">
            <a:avLst/>
          </a:prstGeom>
          <a:noFill/>
          <a:ln w="9525">
            <a:noFill/>
            <a:miter lim="800000"/>
            <a:headEnd/>
            <a:tailEnd/>
          </a:ln>
        </p:spPr>
      </p:pic>
      <p:sp>
        <p:nvSpPr>
          <p:cNvPr id="5" name="4 CuadroTexto"/>
          <p:cNvSpPr txBox="1"/>
          <p:nvPr/>
        </p:nvSpPr>
        <p:spPr>
          <a:xfrm>
            <a:off x="531913" y="4005064"/>
            <a:ext cx="1800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s-CR" sz="1200" b="1" dirty="0" smtClean="0"/>
              <a:t>Orden en que se ejecutan los subprocesos</a:t>
            </a:r>
            <a:endParaRPr lang="es-CR" sz="1200" b="1" dirty="0"/>
          </a:p>
        </p:txBody>
      </p:sp>
      <p:sp>
        <p:nvSpPr>
          <p:cNvPr id="6" name="5 CuadroTexto"/>
          <p:cNvSpPr txBox="1"/>
          <p:nvPr/>
        </p:nvSpPr>
        <p:spPr>
          <a:xfrm>
            <a:off x="2404121" y="4088104"/>
            <a:ext cx="93610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R" sz="1200" b="1" dirty="0" smtClean="0"/>
              <a:t>Proceso A</a:t>
            </a:r>
            <a:endParaRPr lang="es-CR" sz="1200" b="1" dirty="0"/>
          </a:p>
        </p:txBody>
      </p:sp>
      <p:sp>
        <p:nvSpPr>
          <p:cNvPr id="7" name="6 CuadroTexto"/>
          <p:cNvSpPr txBox="1"/>
          <p:nvPr/>
        </p:nvSpPr>
        <p:spPr>
          <a:xfrm>
            <a:off x="3484241" y="4088104"/>
            <a:ext cx="93610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R" sz="1200" b="1" dirty="0" smtClean="0"/>
              <a:t>Proceso B</a:t>
            </a:r>
            <a:endParaRPr lang="es-CR" sz="1200" b="1" dirty="0"/>
          </a:p>
        </p:txBody>
      </p:sp>
      <p:sp>
        <p:nvSpPr>
          <p:cNvPr id="8" name="7 CuadroTexto"/>
          <p:cNvSpPr txBox="1"/>
          <p:nvPr/>
        </p:nvSpPr>
        <p:spPr>
          <a:xfrm>
            <a:off x="2404121" y="6021287"/>
            <a:ext cx="1944216" cy="276999"/>
          </a:xfrm>
          <a:prstGeom prst="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R" sz="1200" b="1" dirty="0" smtClean="0"/>
              <a:t>El kernel escoge un proceso</a:t>
            </a:r>
            <a:endParaRPr lang="es-CR" sz="1200" b="1" dirty="0"/>
          </a:p>
        </p:txBody>
      </p:sp>
      <p:sp>
        <p:nvSpPr>
          <p:cNvPr id="9" name="8 CuadroTexto"/>
          <p:cNvSpPr txBox="1"/>
          <p:nvPr/>
        </p:nvSpPr>
        <p:spPr>
          <a:xfrm>
            <a:off x="819945" y="4974266"/>
            <a:ext cx="129614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CR" sz="1200" b="1" dirty="0" smtClean="0"/>
              <a:t>2. El sistema de tiempo de ejecución escoge un subproceso </a:t>
            </a:r>
            <a:endParaRPr lang="es-CR" sz="1200" b="1" dirty="0"/>
          </a:p>
        </p:txBody>
      </p:sp>
      <p:sp>
        <p:nvSpPr>
          <p:cNvPr id="11" name="10 Rectángulo"/>
          <p:cNvSpPr/>
          <p:nvPr/>
        </p:nvSpPr>
        <p:spPr>
          <a:xfrm>
            <a:off x="5356449" y="6021287"/>
            <a:ext cx="21602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0" name="9 CuadroTexto"/>
          <p:cNvSpPr txBox="1"/>
          <p:nvPr/>
        </p:nvSpPr>
        <p:spPr>
          <a:xfrm>
            <a:off x="5140425" y="5919662"/>
            <a:ext cx="1944216" cy="461665"/>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R" sz="1200" b="1" dirty="0" smtClean="0"/>
              <a:t>El kernel escoge un sub proceso</a:t>
            </a:r>
            <a:endParaRPr lang="es-CR" sz="1200" b="1" dirty="0"/>
          </a:p>
        </p:txBody>
      </p:sp>
      <p:sp>
        <p:nvSpPr>
          <p:cNvPr id="12" name="11 CuadroTexto"/>
          <p:cNvSpPr txBox="1"/>
          <p:nvPr/>
        </p:nvSpPr>
        <p:spPr>
          <a:xfrm>
            <a:off x="5140425" y="4088104"/>
            <a:ext cx="93610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R" sz="1200" b="1" dirty="0" smtClean="0"/>
              <a:t>Proceso A</a:t>
            </a:r>
            <a:endParaRPr lang="es-CR" sz="1200" b="1" dirty="0"/>
          </a:p>
        </p:txBody>
      </p:sp>
      <p:sp>
        <p:nvSpPr>
          <p:cNvPr id="13" name="12 CuadroTexto"/>
          <p:cNvSpPr txBox="1"/>
          <p:nvPr/>
        </p:nvSpPr>
        <p:spPr>
          <a:xfrm>
            <a:off x="6292553" y="4088104"/>
            <a:ext cx="93610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R" sz="1200" b="1" dirty="0" smtClean="0"/>
              <a:t>Proceso B</a:t>
            </a:r>
            <a:endParaRPr lang="es-CR" sz="1200" b="1" dirty="0"/>
          </a:p>
        </p:txBody>
      </p:sp>
      <p:sp>
        <p:nvSpPr>
          <p:cNvPr id="14" name="13 CuadroTexto"/>
          <p:cNvSpPr txBox="1"/>
          <p:nvPr/>
        </p:nvSpPr>
        <p:spPr>
          <a:xfrm>
            <a:off x="1035969" y="6237311"/>
            <a:ext cx="936104"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R" sz="1200" b="1" dirty="0" smtClean="0"/>
              <a:t>Posible </a:t>
            </a:r>
            <a:endParaRPr lang="es-CR" sz="1200" b="1" dirty="0"/>
          </a:p>
        </p:txBody>
      </p:sp>
      <p:sp>
        <p:nvSpPr>
          <p:cNvPr id="15" name="14 CuadroTexto"/>
          <p:cNvSpPr txBox="1"/>
          <p:nvPr/>
        </p:nvSpPr>
        <p:spPr>
          <a:xfrm>
            <a:off x="1035969" y="6597351"/>
            <a:ext cx="936104"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R" sz="1200" b="1" dirty="0" smtClean="0"/>
              <a:t>Imposible </a:t>
            </a:r>
            <a:endParaRPr lang="es-CR" sz="1200" b="1" dirty="0"/>
          </a:p>
        </p:txBody>
      </p:sp>
      <p:cxnSp>
        <p:nvCxnSpPr>
          <p:cNvPr id="17" name="16 Conector recto"/>
          <p:cNvCxnSpPr>
            <a:endCxn id="14" idx="3"/>
          </p:cNvCxnSpPr>
          <p:nvPr/>
        </p:nvCxnSpPr>
        <p:spPr>
          <a:xfrm rot="10800000">
            <a:off x="1972073" y="6375811"/>
            <a:ext cx="144016" cy="77524"/>
          </a:xfrm>
          <a:prstGeom prst="line">
            <a:avLst/>
          </a:prstGeom>
        </p:spPr>
        <p:style>
          <a:lnRef idx="2">
            <a:schemeClr val="dk1"/>
          </a:lnRef>
          <a:fillRef idx="0">
            <a:schemeClr val="dk1"/>
          </a:fillRef>
          <a:effectRef idx="1">
            <a:schemeClr val="dk1"/>
          </a:effectRef>
          <a:fontRef idx="minor">
            <a:schemeClr val="tx1"/>
          </a:fontRef>
        </p:style>
      </p:cxnSp>
      <p:cxnSp>
        <p:nvCxnSpPr>
          <p:cNvPr id="19" name="18 Conector recto"/>
          <p:cNvCxnSpPr/>
          <p:nvPr/>
        </p:nvCxnSpPr>
        <p:spPr>
          <a:xfrm rot="10800000" flipV="1">
            <a:off x="1972073" y="6741367"/>
            <a:ext cx="144016" cy="72008"/>
          </a:xfrm>
          <a:prstGeom prst="line">
            <a:avLst/>
          </a:prstGeom>
        </p:spPr>
        <p:style>
          <a:lnRef idx="2">
            <a:schemeClr val="dk1"/>
          </a:lnRef>
          <a:fillRef idx="0">
            <a:schemeClr val="dk1"/>
          </a:fillRef>
          <a:effectRef idx="1">
            <a:schemeClr val="dk1"/>
          </a:effectRef>
          <a:fontRef idx="minor">
            <a:schemeClr val="tx1"/>
          </a:fontRef>
        </p:style>
      </p:cxnSp>
      <p:sp>
        <p:nvSpPr>
          <p:cNvPr id="18"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Planificación de hilos</a:t>
            </a:r>
            <a:endParaRPr lang="es-ES_tradnl" dirty="0"/>
          </a:p>
        </p:txBody>
      </p:sp>
    </p:spTree>
    <p:extLst>
      <p:ext uri="{BB962C8B-B14F-4D97-AF65-F5344CB8AC3E}">
        <p14:creationId xmlns="" xmlns:p14="http://schemas.microsoft.com/office/powerpoint/2010/main" val="23640284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44824"/>
            <a:ext cx="7920880" cy="2520280"/>
          </a:xfrm>
        </p:spPr>
        <p:txBody>
          <a:bodyPr anchor="t">
            <a:noAutofit/>
          </a:bodyPr>
          <a:lstStyle/>
          <a:p>
            <a:pPr algn="just"/>
            <a:r>
              <a:rPr lang="es-CR" sz="2600" dirty="0" smtClean="0"/>
              <a:t>Otro factor importante es que los hilos en el  nivel de usuario pueden utilizar un planificador  de hilo específico para la aplicación.</a:t>
            </a:r>
          </a:p>
          <a:p>
            <a:pPr algn="just"/>
            <a:endParaRPr lang="es-CR" sz="700" dirty="0" smtClean="0"/>
          </a:p>
          <a:p>
            <a:pPr algn="just"/>
            <a:r>
              <a:rPr lang="es-CR" sz="2600" dirty="0" smtClean="0"/>
              <a:t>Con hilos en el nivel de kernel, éste nunca sabe lo que hace cada hilo.</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Planificación de hilos</a:t>
            </a:r>
            <a:endParaRPr lang="es-ES_tradnl" dirty="0"/>
          </a:p>
        </p:txBody>
      </p:sp>
    </p:spTree>
    <p:extLst>
      <p:ext uri="{BB962C8B-B14F-4D97-AF65-F5344CB8AC3E}">
        <p14:creationId xmlns="" xmlns:p14="http://schemas.microsoft.com/office/powerpoint/2010/main" val="40461031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844824"/>
            <a:ext cx="7560840" cy="4320480"/>
          </a:xfrm>
        </p:spPr>
        <p:txBody>
          <a:bodyPr anchor="t">
            <a:noAutofit/>
          </a:bodyPr>
          <a:lstStyle/>
          <a:p>
            <a:pPr algn="just"/>
            <a:r>
              <a:rPr lang="es-CR" sz="2600" dirty="0" smtClean="0"/>
              <a:t>Proceso: contenedor para agrupar recursos relacionados, como un espacio de direcciones</a:t>
            </a:r>
            <a:r>
              <a:rPr lang="es-CR" sz="2600" smtClean="0"/>
              <a:t>, hilos, </a:t>
            </a:r>
            <a:r>
              <a:rPr lang="es-CR" sz="2600" dirty="0" smtClean="0"/>
              <a:t>archivos abiertos, permisos para protección, etc.</a:t>
            </a:r>
          </a:p>
          <a:p>
            <a:pPr algn="just"/>
            <a:r>
              <a:rPr lang="es-CR" sz="2600" dirty="0" smtClean="0"/>
              <a:t>Los hilos son más recientes que los subprocesos, por lo que todavía se realizan investigaciones al respecto.</a:t>
            </a:r>
          </a:p>
          <a:p>
            <a:pPr algn="just"/>
            <a:r>
              <a:rPr lang="es-CR" sz="2600" dirty="0" smtClean="0"/>
              <a:t>La sincronización y la exclusión mutua se encuentran íntimamente relacionados con los hilos.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Investigaciones sobre procesos e hilos</a:t>
            </a:r>
            <a:endParaRPr lang="es-ES_tradnl" dirty="0"/>
          </a:p>
        </p:txBody>
      </p:sp>
    </p:spTree>
    <p:extLst>
      <p:ext uri="{BB962C8B-B14F-4D97-AF65-F5344CB8AC3E}">
        <p14:creationId xmlns="" xmlns:p14="http://schemas.microsoft.com/office/powerpoint/2010/main" val="38639952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844824"/>
            <a:ext cx="7920880" cy="4464496"/>
          </a:xfrm>
        </p:spPr>
        <p:txBody>
          <a:bodyPr>
            <a:noAutofit/>
          </a:bodyPr>
          <a:lstStyle/>
          <a:p>
            <a:pPr algn="just">
              <a:buNone/>
            </a:pPr>
            <a:r>
              <a:rPr lang="es-CR" sz="2600" dirty="0" smtClean="0"/>
              <a:t>Existen tres estados en los que puede estar un proceso:</a:t>
            </a:r>
          </a:p>
          <a:p>
            <a:pPr algn="just">
              <a:buNone/>
            </a:pPr>
            <a:endParaRPr lang="es-CR" sz="700" dirty="0" smtClean="0"/>
          </a:p>
          <a:p>
            <a:pPr marL="514350" indent="-514350" algn="just">
              <a:buFont typeface="+mj-lt"/>
              <a:buAutoNum type="arabicPeriod"/>
            </a:pPr>
            <a:r>
              <a:rPr lang="es-CR" sz="2600" dirty="0" smtClean="0"/>
              <a:t>En ejecución (utilizando realmente la CPU en ese instante).</a:t>
            </a:r>
          </a:p>
          <a:p>
            <a:pPr algn="just"/>
            <a:endParaRPr lang="es-CR" sz="1400" dirty="0" smtClean="0"/>
          </a:p>
          <a:p>
            <a:pPr marL="514350" indent="-514350" algn="just">
              <a:buFont typeface="+mj-lt"/>
              <a:buAutoNum type="arabicPeriod" startAt="2"/>
            </a:pPr>
            <a:r>
              <a:rPr lang="es-CR" sz="2600" dirty="0" smtClean="0"/>
              <a:t>Listo (puede ejecutarse; detenido  en forma temporal para permitir que se ejecute otro proceso).</a:t>
            </a:r>
          </a:p>
          <a:p>
            <a:pPr marL="514350" indent="-514350" algn="just">
              <a:buNone/>
            </a:pPr>
            <a:endParaRPr lang="es-CR" sz="1400" dirty="0" smtClean="0"/>
          </a:p>
          <a:p>
            <a:pPr marL="514350" indent="-514350" algn="just">
              <a:buFont typeface="+mj-lt"/>
              <a:buAutoNum type="arabicPeriod" startAt="3"/>
            </a:pPr>
            <a:r>
              <a:rPr lang="es-CR" sz="2600" dirty="0" smtClean="0"/>
              <a:t>Bloqueado (no puede ejecutarse  mientras no ocurra cierto suceso externo).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Estados de procesos</a:t>
            </a:r>
            <a:endParaRPr lang="es-ES_tradnl" dirty="0"/>
          </a:p>
        </p:txBody>
      </p:sp>
    </p:spTree>
    <p:extLst>
      <p:ext uri="{BB962C8B-B14F-4D97-AF65-F5344CB8AC3E}">
        <p14:creationId xmlns="" xmlns:p14="http://schemas.microsoft.com/office/powerpoint/2010/main" val="33642834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844824"/>
            <a:ext cx="7920880" cy="4896544"/>
          </a:xfrm>
        </p:spPr>
        <p:txBody>
          <a:bodyPr>
            <a:noAutofit/>
          </a:bodyPr>
          <a:lstStyle/>
          <a:p>
            <a:pPr algn="just"/>
            <a:r>
              <a:rPr lang="es-CR" sz="2500" dirty="0" smtClean="0"/>
              <a:t>Para implementar el modelo de los procesos, el sistema operativo mantiene una tabla (un arreglo de estructuras), llamado </a:t>
            </a:r>
            <a:r>
              <a:rPr lang="es-CR" sz="2500" b="1" dirty="0" smtClean="0"/>
              <a:t>tabla de procesos, </a:t>
            </a:r>
            <a:r>
              <a:rPr lang="es-CR" sz="2500" dirty="0" smtClean="0"/>
              <a:t>con una entrada por proceso.</a:t>
            </a:r>
          </a:p>
          <a:p>
            <a:pPr algn="just"/>
            <a:endParaRPr lang="es-CR" sz="700" dirty="0" smtClean="0"/>
          </a:p>
          <a:p>
            <a:pPr algn="just"/>
            <a:r>
              <a:rPr lang="es-CR" sz="2500" dirty="0" smtClean="0"/>
              <a:t>Estas entradas contienen información sobre el estado de cada proceso, su contador de programa, su puntero de pila, su asignación de memoria, el estado de sus archivos abiertos,  información contable, y todas las demás cosas que deba guardarse cuando el proceso pasa del estado en ejecución al listo o bloqueado, para que se le pueda volver a poner en marcha, como si nunca se hubiera detenido.</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smtClean="0"/>
              <a:t>Implementación de procesos</a:t>
            </a:r>
            <a:endParaRPr lang="es-ES_tradnl" dirty="0"/>
          </a:p>
        </p:txBody>
      </p:sp>
    </p:spTree>
    <p:extLst>
      <p:ext uri="{BB962C8B-B14F-4D97-AF65-F5344CB8AC3E}">
        <p14:creationId xmlns="" xmlns:p14="http://schemas.microsoft.com/office/powerpoint/2010/main" val="22102678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844824"/>
            <a:ext cx="7920880" cy="4896544"/>
          </a:xfrm>
        </p:spPr>
        <p:txBody>
          <a:bodyPr>
            <a:noAutofit/>
          </a:bodyPr>
          <a:lstStyle/>
          <a:p>
            <a:pPr algn="just"/>
            <a:r>
              <a:rPr lang="es-CR" sz="2500" dirty="0" smtClean="0"/>
              <a:t>Consiste en graficar el rendimiento del CPU con diferentes procesos en ejecución aprovechando los tiempos “muertos”  de un proceso en la ejecución de otro, siempre y cuando estos procesos sean independientes entre sí.</a:t>
            </a:r>
          </a:p>
        </p:txBody>
      </p:sp>
      <p:sp>
        <p:nvSpPr>
          <p:cNvPr id="4" name="Rectangle 2"/>
          <p:cNvSpPr txBox="1">
            <a:spLocks noChangeArrowheads="1"/>
          </p:cNvSpPr>
          <p:nvPr/>
        </p:nvSpPr>
        <p:spPr>
          <a:xfrm>
            <a:off x="467544" y="188640"/>
            <a:ext cx="8208912" cy="1152128"/>
          </a:xfrm>
          <a:prstGeom prst="rect">
            <a:avLst/>
          </a:prstGeom>
        </p:spPr>
        <p:txBody>
          <a:bodyPr vert="horz" lIns="77532" tIns="38766" rIns="77532" bIns="38766" anchor="b">
            <a:normAutofit fontScale="92500"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Modelación de la </a:t>
            </a:r>
          </a:p>
          <a:p>
            <a:pPr algn="ctr"/>
            <a:r>
              <a:rPr lang="es-ES" dirty="0" smtClean="0"/>
              <a:t>Multiprogramación</a:t>
            </a:r>
            <a:endParaRPr lang="es-ES_tradnl" dirty="0"/>
          </a:p>
        </p:txBody>
      </p:sp>
    </p:spTree>
    <p:extLst>
      <p:ext uri="{BB962C8B-B14F-4D97-AF65-F5344CB8AC3E}">
        <p14:creationId xmlns="" xmlns:p14="http://schemas.microsoft.com/office/powerpoint/2010/main" val="22102678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4130</Words>
  <Application>Microsoft Office PowerPoint</Application>
  <PresentationFormat>Presentación en pantalla (4:3)</PresentationFormat>
  <Paragraphs>332</Paragraphs>
  <Slides>62</Slides>
  <Notes>34</Notes>
  <HiddenSlides>0</HiddenSlides>
  <MMClips>0</MMClips>
  <ScaleCrop>false</ScaleCrop>
  <HeadingPairs>
    <vt:vector size="4" baseType="variant">
      <vt:variant>
        <vt:lpstr>Tema</vt:lpstr>
      </vt:variant>
      <vt:variant>
        <vt:i4>2</vt:i4>
      </vt:variant>
      <vt:variant>
        <vt:lpstr>Títulos de diapositiva</vt:lpstr>
      </vt:variant>
      <vt:variant>
        <vt:i4>62</vt:i4>
      </vt:variant>
    </vt:vector>
  </HeadingPairs>
  <TitlesOfParts>
    <vt:vector size="64" baseType="lpstr">
      <vt:lpstr>1_Presentación de la pantalla panorámica</vt:lpstr>
      <vt:lpstr>Presentación de la pantalla panorámica</vt:lpstr>
      <vt:lpstr>Tema 1.2 Procesos e hilos Capítulo 2 Andrew  S. Tanenbaum  Tercera Edición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Temario</dc:title>
  <dc:creator>uned</dc:creator>
  <cp:lastModifiedBy>Frank Mendoza</cp:lastModifiedBy>
  <cp:revision>41</cp:revision>
  <dcterms:created xsi:type="dcterms:W3CDTF">2012-02-24T16:56:43Z</dcterms:created>
  <dcterms:modified xsi:type="dcterms:W3CDTF">2014-04-18T17:15:10Z</dcterms:modified>
</cp:coreProperties>
</file>