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42"/>
  </p:notesMasterIdLst>
  <p:handoutMasterIdLst>
    <p:handoutMasterId r:id="rId43"/>
  </p:handoutMasterIdLst>
  <p:sldIdLst>
    <p:sldId id="274" r:id="rId3"/>
    <p:sldId id="284" r:id="rId4"/>
    <p:sldId id="285" r:id="rId5"/>
    <p:sldId id="286" r:id="rId6"/>
    <p:sldId id="287" r:id="rId7"/>
    <p:sldId id="288" r:id="rId8"/>
    <p:sldId id="326"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a 1" id="{3047B53C-1C81-4316-864B-C8EDCD501023}">
          <p14:sldIdLst>
            <p14:sldId id="274"/>
            <p14:sldId id="284"/>
            <p14:sldId id="285"/>
            <p14:sldId id="286"/>
            <p14:sldId id="287"/>
            <p14:sldId id="288"/>
            <p14:sldId id="326"/>
            <p14:sldId id="292"/>
            <p14:sldId id="293"/>
            <p14:sldId id="294"/>
            <p14:sldId id="295"/>
            <p14:sldId id="296"/>
            <p14:sldId id="297"/>
            <p14:sldId id="298"/>
            <p14:sldId id="299"/>
            <p14:sldId id="300"/>
            <p14:sldId id="301"/>
            <p14:sldId id="302"/>
            <p14:sldId id="303"/>
            <p14:sldId id="304"/>
            <p14:sldId id="305"/>
            <p14:sldId id="306"/>
            <p14:sldId id="308"/>
            <p14:sldId id="309"/>
            <p14:sldId id="310"/>
            <p14:sldId id="311"/>
            <p14:sldId id="312"/>
            <p14:sldId id="313"/>
            <p14:sldId id="314"/>
            <p14:sldId id="315"/>
            <p14:sldId id="316"/>
            <p14:sldId id="317"/>
            <p14:sldId id="318"/>
            <p14:sldId id="319"/>
            <p14:sldId id="320"/>
            <p14:sldId id="321"/>
            <p14:sldId id="322"/>
            <p14:sldId id="323"/>
            <p14:sldId id="32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99"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597"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47901F-98D3-41AE-973E-A6206FD9299B}" type="datetimeFigureOut">
              <a:rPr lang="es-CR" smtClean="0"/>
              <a:pPr/>
              <a:t>17/07/2020</a:t>
            </a:fld>
            <a:endParaRPr lang="es-C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C936C-44E5-45D4-AC99-7CA9FD87FFE9}" type="slidenum">
              <a:rPr lang="es-CR" smtClean="0"/>
              <a:pPr/>
              <a:t>‹Nº›</a:t>
            </a:fld>
            <a:endParaRPr lang="es-CR"/>
          </a:p>
        </p:txBody>
      </p:sp>
    </p:spTree>
    <p:extLst>
      <p:ext uri="{BB962C8B-B14F-4D97-AF65-F5344CB8AC3E}">
        <p14:creationId xmlns:p14="http://schemas.microsoft.com/office/powerpoint/2010/main" val="2662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FC247-94AD-46DD-A3F9-06088D89947D}" type="datetimeFigureOut">
              <a:rPr lang="es-CR" smtClean="0"/>
              <a:pPr/>
              <a:t>17/07/2020</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9E88-A170-4CFC-8790-97E46DC5AA1E}" type="slidenum">
              <a:rPr lang="es-CR" smtClean="0"/>
              <a:pPr/>
              <a:t>‹Nº›</a:t>
            </a:fld>
            <a:endParaRPr lang="es-CR"/>
          </a:p>
        </p:txBody>
      </p:sp>
    </p:spTree>
    <p:extLst>
      <p:ext uri="{BB962C8B-B14F-4D97-AF65-F5344CB8AC3E}">
        <p14:creationId xmlns:p14="http://schemas.microsoft.com/office/powerpoint/2010/main" val="28419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0" y="0"/>
            <a:ext cx="9144001" cy="5971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1" name="Rectangle 10"/>
          <p:cNvSpPr/>
          <p:nvPr/>
        </p:nvSpPr>
        <p:spPr>
          <a:xfrm>
            <a:off x="2359153"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Subtitle 8"/>
          <p:cNvSpPr>
            <a:spLocks noGrp="1"/>
          </p:cNvSpPr>
          <p:nvPr>
            <p:ph type="subTitle" idx="1" hasCustomPrompt="1"/>
          </p:nvPr>
        </p:nvSpPr>
        <p:spPr>
          <a:xfrm>
            <a:off x="2362199" y="6050037"/>
            <a:ext cx="6515100" cy="685800"/>
          </a:xfrm>
        </p:spPr>
        <p:txBody>
          <a:bodyPr anchor="ctr"/>
          <a:lstStyle>
            <a:lvl1pPr marL="0" indent="0" algn="l" eaLnBrk="1" latinLnBrk="0" hangingPunct="1">
              <a:buNone/>
              <a:defRPr kumimoji="0" lang="es-ES" sz="2800" baseline="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dirty="0"/>
              <a:t>00210 Introducción a la Computación</a:t>
            </a:r>
            <a:endParaRPr dirty="0"/>
          </a:p>
        </p:txBody>
      </p:sp>
      <p:sp>
        <p:nvSpPr>
          <p:cNvPr id="28" name="Date Placeholder 27"/>
          <p:cNvSpPr>
            <a:spLocks noGrp="1"/>
          </p:cNvSpPr>
          <p:nvPr>
            <p:ph type="dt" sz="half" idx="10"/>
          </p:nvPr>
        </p:nvSpPr>
        <p:spPr>
          <a:xfrm>
            <a:off x="76200" y="6068699"/>
            <a:ext cx="2057401" cy="68580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17/07/2020</a:t>
            </a:fld>
            <a:endParaRPr kumimoji="0" lang="es-ES" sz="2000" dirty="0">
              <a:solidFill>
                <a:srgbClr val="FFFFFF"/>
              </a:solidFill>
            </a:endParaRPr>
          </a:p>
        </p:txBody>
      </p:sp>
      <p:sp>
        <p:nvSpPr>
          <p:cNvPr id="12" name="Rectangle 11"/>
          <p:cNvSpPr>
            <a:spLocks noGrp="1"/>
          </p:cNvSpPr>
          <p:nvPr>
            <p:ph type="title"/>
          </p:nvPr>
        </p:nvSpPr>
        <p:spPr>
          <a:xfrm>
            <a:off x="2362201" y="3124200"/>
            <a:ext cx="6477001" cy="2717800"/>
          </a:xfrm>
          <a:prstGeom prst="rect">
            <a:avLst/>
          </a:prstGeom>
        </p:spPr>
        <p:txBody>
          <a:bodyPr rtlCol="0" anchor="b"/>
          <a:lstStyle>
            <a:lvl1pPr eaLnBrk="1" latinLnBrk="0" hangingPunct="1">
              <a:defRPr kumimoji="0" lang="es-ES" cap="all" baseline="0">
                <a:solidFill>
                  <a:schemeClr val="tx2">
                    <a:lumMod val="50000"/>
                  </a:schemeClr>
                </a:solidFill>
              </a:defRPr>
            </a:lvl1pPr>
            <a:extLst/>
          </a:lstStyle>
          <a:p>
            <a:pPr eaLnBrk="1" latinLnBrk="0" hangingPunct="1"/>
            <a:r>
              <a:rPr lang="es-ES" dirty="0"/>
              <a:t>Haga clic para modificar el estilo de título del patrón</a:t>
            </a:r>
            <a:endParaRPr dirty="0"/>
          </a:p>
        </p:txBody>
      </p:sp>
      <p:pic>
        <p:nvPicPr>
          <p:cNvPr id="5" name="4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200090"/>
            <a:ext cx="1366428" cy="1821904"/>
          </a:xfrm>
          <a:prstGeom prst="rect">
            <a:avLst/>
          </a:prstGeom>
        </p:spPr>
      </p:pic>
      <p:pic>
        <p:nvPicPr>
          <p:cNvPr id="6" name="5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452320" y="116632"/>
            <a:ext cx="1470660" cy="1988820"/>
          </a:xfrm>
          <a:prstGeom prst="rect">
            <a:avLst/>
          </a:prstGeom>
        </p:spPr>
      </p:pic>
    </p:spTree>
    <p:extLst>
      <p:ext uri="{BB962C8B-B14F-4D97-AF65-F5344CB8AC3E}">
        <p14:creationId xmlns:p14="http://schemas.microsoft.com/office/powerpoint/2010/main" val="32521769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lIns="77532" tIns="38766" rIns="77532" bIns="38766"/>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p14="http://schemas.microsoft.com/office/powerpoint/2010/main" val="309094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fecha"/>
          <p:cNvSpPr>
            <a:spLocks noGrp="1"/>
          </p:cNvSpPr>
          <p:nvPr>
            <p:ph type="dt" sz="half" idx="10"/>
          </p:nvPr>
        </p:nvSpPr>
        <p:spPr/>
        <p:txBody>
          <a:bodyPr/>
          <a:lstStyle/>
          <a:p>
            <a:fld id="{ED756D41-2DD8-483D-8BD0-CB8BB1FF74C7}" type="datetimeFigureOut">
              <a:rPr lang="es-CR" smtClean="0"/>
              <a:pPr/>
              <a:t>17/07/2020</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1933A51D-A2F3-498D-BBE7-4166079DBB93}" type="slidenum">
              <a:rPr lang="es-CR" smtClean="0"/>
              <a:pPr/>
              <a:t>‹Nº›</a:t>
            </a:fld>
            <a:endParaRPr lang="es-CR"/>
          </a:p>
        </p:txBody>
      </p:sp>
    </p:spTree>
    <p:extLst>
      <p:ext uri="{BB962C8B-B14F-4D97-AF65-F5344CB8AC3E}">
        <p14:creationId xmlns:p14="http://schemas.microsoft.com/office/powerpoint/2010/main" val="358122723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a:prstGeom prst="rect">
            <a:avLst/>
          </a:prstGeom>
        </p:spPr>
        <p:txBody>
          <a:bodyPr/>
          <a:lstStyle/>
          <a:p>
            <a:pPr eaLnBrk="1" latinLnBrk="0" hangingPunct="1"/>
            <a:r>
              <a:rPr lang="es-ES"/>
              <a:t>Haga clic para modificar el estilo de título del patrón</a:t>
            </a:r>
            <a:endParaRPr/>
          </a:p>
        </p:txBody>
      </p:sp>
      <p:sp>
        <p:nvSpPr>
          <p:cNvPr id="3" name="Rectangle 2"/>
          <p:cNvSpPr>
            <a:spLocks noGrp="1"/>
          </p:cNvSpPr>
          <p:nvPr>
            <p:ph type="dt" sz="half" idx="10"/>
          </p:nvPr>
        </p:nvSpPr>
        <p:spPr/>
        <p:txBody>
          <a:bodyPr/>
          <a:lstStyle/>
          <a:p>
            <a:fld id="{E4606EA6-EFEA-4C30-9264-4F9291A5780D}" type="datetime1">
              <a:rPr lang="es-CR"/>
              <a:pPr/>
              <a:t>17/07/2020</a:t>
            </a:fld>
            <a:endParaRPr kumimoji="0" lang="es-ES"/>
          </a:p>
        </p:txBody>
      </p:sp>
      <p:sp>
        <p:nvSpPr>
          <p:cNvPr id="4" name="Rectangle 3"/>
          <p:cNvSpPr>
            <a:spLocks noGrp="1"/>
          </p:cNvSpPr>
          <p:nvPr>
            <p:ph type="ftr" sz="quarter" idx="11"/>
          </p:nvPr>
        </p:nvSpPr>
        <p:spPr>
          <a:xfrm>
            <a:off x="609602" y="6248207"/>
            <a:ext cx="5421083" cy="365125"/>
          </a:xfrm>
          <a:prstGeom prst="rect">
            <a:avLst/>
          </a:prstGeom>
        </p:spPr>
        <p:txBody>
          <a:bodyPr/>
          <a:lstStyle/>
          <a:p>
            <a:r>
              <a:rPr lang="es-CR" dirty="0"/>
              <a:t>Curso: 00210-Introducción a la Computación</a:t>
            </a:r>
          </a:p>
        </p:txBody>
      </p:sp>
      <p:sp>
        <p:nvSpPr>
          <p:cNvPr id="5" name="Rectangle 4"/>
          <p:cNvSpPr>
            <a:spLocks noGrp="1"/>
          </p:cNvSpPr>
          <p:nvPr>
            <p:ph type="sldNum" sz="quarter" idx="12"/>
          </p:nvPr>
        </p:nvSpPr>
        <p:spPr/>
        <p:txBody>
          <a:bodyPr/>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pic>
        <p:nvPicPr>
          <p:cNvPr id="6" name="5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60" y="143490"/>
            <a:ext cx="469776" cy="835157"/>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67936" y="41715"/>
            <a:ext cx="576064" cy="1038707"/>
          </a:xfrm>
          <a:prstGeom prst="rect">
            <a:avLst/>
          </a:prstGeom>
        </p:spPr>
      </p:pic>
    </p:spTree>
    <p:extLst>
      <p:ext uri="{BB962C8B-B14F-4D97-AF65-F5344CB8AC3E}">
        <p14:creationId xmlns:p14="http://schemas.microsoft.com/office/powerpoint/2010/main" val="94051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hasCustomPrompt="1"/>
          </p:nvPr>
        </p:nvSpPr>
        <p:spPr>
          <a:xfrm>
            <a:off x="1371600" y="1600200"/>
            <a:ext cx="7620000" cy="990600"/>
          </a:xfrm>
          <a:prstGeom prst="rect">
            <a:avLst/>
          </a:prstGeo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p>
            <a:fld id="{6FCF9F07-3BC7-4570-B054-79111B0A380C}" type="datetime1">
              <a:rPr lang="es-CR"/>
              <a:pPr/>
              <a:t>17/07/2020</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p>
            <a:r>
              <a:rPr lang="es-CR" dirty="0"/>
              <a:t>Curso: 00210-Introducción a la Computación</a:t>
            </a:r>
          </a:p>
        </p:txBody>
      </p:sp>
    </p:spTree>
    <p:extLst>
      <p:ext uri="{BB962C8B-B14F-4D97-AF65-F5344CB8AC3E}">
        <p14:creationId xmlns:p14="http://schemas.microsoft.com/office/powerpoint/2010/main" val="18019208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2" y="157480"/>
            <a:ext cx="7994848" cy="1341120"/>
          </a:xfrm>
          <a:prstGeom prst="rect">
            <a:avLst/>
          </a:prstGeom>
        </p:spPr>
        <p:txBody>
          <a:bodyPr/>
          <a:lstStyle/>
          <a:p>
            <a:pPr eaLnBrk="1" latinLnBrk="0" hangingPunct="1"/>
            <a:r>
              <a:rPr lang="es-ES"/>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8" name="Date Placeholder 7"/>
          <p:cNvSpPr>
            <a:spLocks noGrp="1"/>
          </p:cNvSpPr>
          <p:nvPr>
            <p:ph type="dt" sz="half" idx="15"/>
          </p:nvPr>
        </p:nvSpPr>
        <p:spPr/>
        <p:txBody>
          <a:bodyPr rtlCol="0"/>
          <a:lstStyle/>
          <a:p>
            <a:fld id="{E4606EA6-EFEA-4C30-9264-4F9291A5780D}" type="datetime1">
              <a:rPr lang="es-CR"/>
              <a:pPr/>
              <a:t>17/07/2020</a:t>
            </a:fld>
            <a:endParaRPr kumimoji="0" lang="es-E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p>
            <a:r>
              <a:rPr lang="es-CR" dirty="0"/>
              <a:t>Curso: 00210-Introducción a la Computación</a:t>
            </a:r>
          </a:p>
        </p:txBody>
      </p:sp>
    </p:spTree>
    <p:extLst>
      <p:ext uri="{BB962C8B-B14F-4D97-AF65-F5344CB8AC3E}">
        <p14:creationId xmlns:p14="http://schemas.microsoft.com/office/powerpoint/2010/main" val="1304505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a:prstGeom prst="rect">
            <a:avLst/>
          </a:prstGeom>
        </p:spPr>
        <p:txBody>
          <a:bodyPr anchor="b"/>
          <a:lstStyle>
            <a:lvl1pPr eaLnBrk="1" latinLnBrk="0" hangingPunct="1">
              <a:defRPr kumimoji="0" lang="es-ES"/>
            </a:lvl1pPr>
            <a:extLst/>
          </a:lstStyle>
          <a:p>
            <a:pPr eaLnBrk="1" latinLnBrk="0" hangingPunct="1"/>
            <a:r>
              <a:rPr lang="es-ES"/>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3" name="Content Placeholder 12"/>
          <p:cNvSpPr>
            <a:spLocks noGrp="1"/>
          </p:cNvSpPr>
          <p:nvPr>
            <p:ph sz="quarter" idx="14"/>
          </p:nvPr>
        </p:nvSpPr>
        <p:spPr>
          <a:xfrm>
            <a:off x="4800600" y="2559757"/>
            <a:ext cx="3886201" cy="3505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0" name="Date Placeholder 9"/>
          <p:cNvSpPr>
            <a:spLocks noGrp="1"/>
          </p:cNvSpPr>
          <p:nvPr>
            <p:ph type="dt" sz="half" idx="15"/>
          </p:nvPr>
        </p:nvSpPr>
        <p:spPr/>
        <p:txBody>
          <a:bodyPr rtlCol="0"/>
          <a:lstStyle/>
          <a:p>
            <a:fld id="{E4606EA6-EFEA-4C30-9264-4F9291A5780D}" type="datetime1">
              <a:rPr lang="es-CR"/>
              <a:pPr/>
              <a:t>17/07/2020</a:t>
            </a:fld>
            <a:endParaRPr kumimoji="0" lang="es-E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p>
            <a:r>
              <a:rPr lang="es-CR" dirty="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Tree>
    <p:extLst>
      <p:ext uri="{BB962C8B-B14F-4D97-AF65-F5344CB8AC3E}">
        <p14:creationId xmlns:p14="http://schemas.microsoft.com/office/powerpoint/2010/main" val="3238727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FADB5D-B7A0-47E3-AD2D-B1A6F8614213}" type="datetime1">
              <a:rPr lang="es-CR"/>
              <a:pPr/>
              <a:t>17/07/2020</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p>
            <a:r>
              <a:rPr lang="es-CR" dirty="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p14="http://schemas.microsoft.com/office/powerpoint/2010/main" val="4159250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s-CR"/>
              <a:pPr/>
              <a:t>17/07/2020</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p>
            <a:r>
              <a:rPr lang="es-CR" dirty="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p14="http://schemas.microsoft.com/office/powerpoint/2010/main" val="1249709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a:prstGeom prst="rect">
            <a:avLst/>
          </a:prstGeom>
        </p:spPr>
        <p:txBody>
          <a:bodyPr anchor="b"/>
          <a:lstStyle>
            <a:lvl1pPr algn="l" eaLnBrk="1" latinLnBrk="0" hangingPunct="1">
              <a:buNone/>
              <a:defRPr kumimoji="0" lang="es-ES" sz="4200" b="0"/>
            </a:lvl1pPr>
            <a:extLst/>
          </a:lstStyle>
          <a:p>
            <a:pPr eaLnBrk="1" latinLnBrk="0" hangingPunct="1"/>
            <a:r>
              <a:rPr lang="es-ES"/>
              <a:t>Haga clic para modificar el estilo de título del patrón</a:t>
            </a:r>
            <a:endParaRPr/>
          </a:p>
        </p:txBody>
      </p:sp>
      <p:sp>
        <p:nvSpPr>
          <p:cNvPr id="5" name="Date Placeholder 4"/>
          <p:cNvSpPr>
            <a:spLocks noGrp="1"/>
          </p:cNvSpPr>
          <p:nvPr>
            <p:ph type="dt" sz="half" idx="10"/>
          </p:nvPr>
        </p:nvSpPr>
        <p:spPr/>
        <p:txBody>
          <a:bodyPr/>
          <a:lstStyle/>
          <a:p>
            <a:fld id="{F49A8198-4617-485E-9585-4840B69DBBA6}" type="datetime1">
              <a:rPr lang="es-CR"/>
              <a:pPr/>
              <a:t>17/07/2020</a:t>
            </a:fld>
            <a:endParaRPr kumimoji="0" lang="es-ES"/>
          </a:p>
        </p:txBody>
      </p:sp>
      <p:sp>
        <p:nvSpPr>
          <p:cNvPr id="6" name="Footer Placeholder 5"/>
          <p:cNvSpPr>
            <a:spLocks noGrp="1"/>
          </p:cNvSpPr>
          <p:nvPr>
            <p:ph type="ftr" sz="quarter" idx="11"/>
          </p:nvPr>
        </p:nvSpPr>
        <p:spPr>
          <a:xfrm>
            <a:off x="609602" y="6248207"/>
            <a:ext cx="5421083" cy="365125"/>
          </a:xfrm>
          <a:prstGeom prst="rect">
            <a:avLst/>
          </a:prstGeom>
        </p:spPr>
        <p:txBody>
          <a:bodyPr/>
          <a:lstStyle/>
          <a:p>
            <a:r>
              <a:rPr lang="es-ES_tradnl" dirty="0"/>
              <a:t>Curso: 00210-Introducción a la Computación</a:t>
            </a:r>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extLst>
      <p:ext uri="{BB962C8B-B14F-4D97-AF65-F5344CB8AC3E}">
        <p14:creationId xmlns:p14="http://schemas.microsoft.com/office/powerpoint/2010/main" val="3416692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a:t>Haga clic en el icono para agregar una imagen</a:t>
            </a:r>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p:nvPr>
        </p:nvSpPr>
        <p:spPr>
          <a:xfrm>
            <a:off x="1600199" y="4724400"/>
            <a:ext cx="7315200" cy="609600"/>
          </a:xfrm>
          <a:prstGeom prst="rect">
            <a:avLst/>
          </a:prstGeom>
        </p:spPr>
        <p:txBody>
          <a:bodyPr anchor="ctr"/>
          <a:lstStyle>
            <a:lvl1pPr algn="l" eaLnBrk="1" latinLnBrk="0" hangingPunct="1">
              <a:buNone/>
              <a:defRPr kumimoji="0" lang="es-ES" sz="2800" b="0">
                <a:solidFill>
                  <a:srgbClr val="FFFFFF"/>
                </a:solidFill>
              </a:defRPr>
            </a:lvl1pPr>
            <a:extLst/>
          </a:lstStyle>
          <a:p>
            <a:pPr eaLnBrk="1" latinLnBrk="0" hangingPunct="1"/>
            <a:r>
              <a:rPr lang="es-ES"/>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p>
            <a:fld id="{E4606EA6-EFEA-4C30-9264-4F9291A5780D}" type="datetime1">
              <a:rPr lang="es-CR"/>
              <a:pPr/>
              <a:t>17/07/2020</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p>
            <a:r>
              <a:rPr lang="es-CR" dirty="0"/>
              <a:t>Curso: 00210-Introducción a la Computación</a:t>
            </a:r>
          </a:p>
          <a:p>
            <a:endParaRPr lang="es-CR" dirty="0"/>
          </a:p>
        </p:txBody>
      </p:sp>
    </p:spTree>
    <p:extLst>
      <p:ext uri="{BB962C8B-B14F-4D97-AF65-F5344CB8AC3E}">
        <p14:creationId xmlns:p14="http://schemas.microsoft.com/office/powerpoint/2010/main" val="90328474"/>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p>
            <a:fld id="{E4606EA6-EFEA-4C30-9264-4F9291A5780D}" type="datetime1">
              <a:rPr lang="es-CR"/>
              <a:pPr/>
              <a:t>17/07/2020</a:t>
            </a:fld>
            <a:endParaRPr kumimoji="0" lang="es-ES"/>
          </a:p>
        </p:txBody>
      </p:sp>
      <p:sp>
        <p:nvSpPr>
          <p:cNvPr id="5" name="Rectangle 4"/>
          <p:cNvSpPr>
            <a:spLocks noGrp="1"/>
          </p:cNvSpPr>
          <p:nvPr>
            <p:ph type="sldNum" sz="quarter" idx="12"/>
          </p:nvPr>
        </p:nvSpPr>
        <p:spPr/>
        <p:txBody>
          <a:bodyPr/>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dirty="0"/>
          </a:p>
        </p:txBody>
      </p:sp>
      <p:pic>
        <p:nvPicPr>
          <p:cNvPr id="10"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38848" t="30767" r="33696" b="62203"/>
          <a:stretch/>
        </p:blipFill>
        <p:spPr bwMode="auto">
          <a:xfrm>
            <a:off x="1619672" y="6237312"/>
            <a:ext cx="4243878" cy="61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17397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2" y="157480"/>
            <a:ext cx="7994848" cy="1341120"/>
          </a:xfrm>
          <a:prstGeom prst="rect">
            <a:avLst/>
          </a:prstGeom>
        </p:spPr>
        <p:txBody>
          <a:bodyPr lIns="77532" tIns="38766" rIns="77532" bIns="38766"/>
          <a:lstStyle/>
          <a:p>
            <a:r>
              <a:rPr lang="es-ES"/>
              <a:t>Haga clic para modificar el estilo de título del patrón</a:t>
            </a:r>
            <a:endParaRPr lang="es-CR"/>
          </a:p>
        </p:txBody>
      </p:sp>
      <p:sp>
        <p:nvSpPr>
          <p:cNvPr id="3" name="2 Marcador de contenido"/>
          <p:cNvSpPr>
            <a:spLocks noGrp="1"/>
          </p:cNvSpPr>
          <p:nvPr>
            <p:ph idx="1"/>
          </p:nvPr>
        </p:nvSpPr>
        <p:spPr/>
        <p:txBody>
          <a:bodyPr lIns="77532" tIns="38766" rIns="77532" bIns="38766"/>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a:p>
        </p:txBody>
      </p:sp>
      <p:sp>
        <p:nvSpPr>
          <p:cNvPr id="5" name="4 Marcador de pie de página"/>
          <p:cNvSpPr>
            <a:spLocks noGrp="1"/>
          </p:cNvSpPr>
          <p:nvPr>
            <p:ph type="ftr" sz="quarter" idx="11"/>
          </p:nvPr>
        </p:nvSpPr>
        <p:spPr>
          <a:xfrm>
            <a:off x="609602" y="6248207"/>
            <a:ext cx="5421083" cy="365125"/>
          </a:xfrm>
          <a:prstGeom prst="rect">
            <a:avLst/>
          </a:prstGeom>
        </p:spPr>
        <p:txBody>
          <a:bodyPr lIns="77532" tIns="38766" rIns="77532" bIns="38766"/>
          <a:lstStyle>
            <a:lvl1pPr>
              <a:defRPr/>
            </a:lvl1pPr>
          </a:lstStyle>
          <a:p>
            <a:r>
              <a:rPr lang="es-ES_tradnl" dirty="0"/>
              <a:t>Curso: 00210-Introducción a la Computación</a:t>
            </a:r>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p14="http://schemas.microsoft.com/office/powerpoint/2010/main" val="1396075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hasCustomPrompt="1"/>
          </p:nvPr>
        </p:nvSpPr>
        <p:spPr>
          <a:xfrm>
            <a:off x="1371600" y="1600200"/>
            <a:ext cx="7620000" cy="990600"/>
          </a:xfrm>
          <a:prstGeom prst="rect">
            <a:avLst/>
          </a:prstGeo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p>
            <a:fld id="{6FCF9F07-3BC7-4570-B054-79111B0A380C}" type="datetime1">
              <a:rPr lang="es-CR"/>
              <a:pPr/>
              <a:t>17/07/2020</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p>
            <a:r>
              <a:rPr lang="es-CR" dirty="0"/>
              <a:t>Curso: 00210-Introducción a la Computación</a:t>
            </a:r>
          </a:p>
        </p:txBody>
      </p:sp>
    </p:spTree>
    <p:extLst>
      <p:ext uri="{BB962C8B-B14F-4D97-AF65-F5344CB8AC3E}">
        <p14:creationId xmlns:p14="http://schemas.microsoft.com/office/powerpoint/2010/main" val="33196388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99592" y="157480"/>
            <a:ext cx="7488832" cy="1341120"/>
          </a:xfrm>
          <a:prstGeom prst="rect">
            <a:avLst/>
          </a:prstGeom>
        </p:spPr>
        <p:txBody>
          <a:bodyPr/>
          <a:lstStyle/>
          <a:p>
            <a:pPr eaLnBrk="1" latinLnBrk="0" hangingPunct="1"/>
            <a:r>
              <a:rPr lang="es-ES"/>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8" name="Date Placeholder 7"/>
          <p:cNvSpPr>
            <a:spLocks noGrp="1"/>
          </p:cNvSpPr>
          <p:nvPr>
            <p:ph type="dt" sz="half" idx="15"/>
          </p:nvPr>
        </p:nvSpPr>
        <p:spPr/>
        <p:txBody>
          <a:bodyPr rtlCol="0"/>
          <a:lstStyle/>
          <a:p>
            <a:fld id="{E4606EA6-EFEA-4C30-9264-4F9291A5780D}" type="datetime1">
              <a:rPr lang="es-CR"/>
              <a:pPr/>
              <a:t>17/07/2020</a:t>
            </a:fld>
            <a:endParaRPr kumimoji="0" lang="es-E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p>
            <a:r>
              <a:rPr lang="es-CR" dirty="0"/>
              <a:t>Curso: 00210-Introducción a la Computación</a:t>
            </a:r>
          </a:p>
        </p:txBody>
      </p:sp>
    </p:spTree>
    <p:extLst>
      <p:ext uri="{BB962C8B-B14F-4D97-AF65-F5344CB8AC3E}">
        <p14:creationId xmlns:p14="http://schemas.microsoft.com/office/powerpoint/2010/main" val="135572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a:prstGeom prst="rect">
            <a:avLst/>
          </a:prstGeom>
        </p:spPr>
        <p:txBody>
          <a:bodyPr anchor="b"/>
          <a:lstStyle>
            <a:lvl1pPr eaLnBrk="1" latinLnBrk="0" hangingPunct="1">
              <a:defRPr kumimoji="0" lang="es-ES"/>
            </a:lvl1pPr>
            <a:extLst/>
          </a:lstStyle>
          <a:p>
            <a:pPr eaLnBrk="1" latinLnBrk="0" hangingPunct="1"/>
            <a:r>
              <a:rPr lang="es-ES"/>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3" name="Content Placeholder 12"/>
          <p:cNvSpPr>
            <a:spLocks noGrp="1"/>
          </p:cNvSpPr>
          <p:nvPr>
            <p:ph sz="quarter" idx="14"/>
          </p:nvPr>
        </p:nvSpPr>
        <p:spPr>
          <a:xfrm>
            <a:off x="4800600" y="2559757"/>
            <a:ext cx="3886201" cy="3505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
        <p:nvSpPr>
          <p:cNvPr id="10" name="Date Placeholder 9"/>
          <p:cNvSpPr>
            <a:spLocks noGrp="1"/>
          </p:cNvSpPr>
          <p:nvPr>
            <p:ph type="dt" sz="half" idx="15"/>
          </p:nvPr>
        </p:nvSpPr>
        <p:spPr/>
        <p:txBody>
          <a:bodyPr rtlCol="0"/>
          <a:lstStyle/>
          <a:p>
            <a:fld id="{E4606EA6-EFEA-4C30-9264-4F9291A5780D}" type="datetime1">
              <a:rPr lang="es-CR"/>
              <a:pPr/>
              <a:t>17/07/2020</a:t>
            </a:fld>
            <a:endParaRPr kumimoji="0" lang="es-E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p>
            <a:r>
              <a:rPr lang="es-CR" dirty="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a:t>Haga clic para modificar el estilo de texto del patrón</a:t>
            </a:r>
          </a:p>
        </p:txBody>
      </p:sp>
    </p:spTree>
    <p:extLst>
      <p:ext uri="{BB962C8B-B14F-4D97-AF65-F5344CB8AC3E}">
        <p14:creationId xmlns:p14="http://schemas.microsoft.com/office/powerpoint/2010/main" val="2125376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99592" y="157480"/>
            <a:ext cx="7488832" cy="1341120"/>
          </a:xfrm>
          <a:prstGeom prst="rect">
            <a:avLst/>
          </a:prstGeom>
        </p:spPr>
        <p:txBody>
          <a:bodyPr/>
          <a:lstStyle/>
          <a:p>
            <a:pPr eaLnBrk="1" latinLnBrk="0" hangingPunct="1"/>
            <a:r>
              <a:rPr lang="es-ES"/>
              <a:t>Haga clic para modificar el estilo de título del patrón</a:t>
            </a:r>
            <a:endParaRPr/>
          </a:p>
        </p:txBody>
      </p:sp>
      <p:sp>
        <p:nvSpPr>
          <p:cNvPr id="3" name="Date Placeholder 2"/>
          <p:cNvSpPr>
            <a:spLocks noGrp="1"/>
          </p:cNvSpPr>
          <p:nvPr>
            <p:ph type="dt" sz="half" idx="10"/>
          </p:nvPr>
        </p:nvSpPr>
        <p:spPr/>
        <p:txBody>
          <a:bodyPr/>
          <a:lstStyle/>
          <a:p>
            <a:fld id="{6DFADB5D-B7A0-47E3-AD2D-B1A6F8614213}" type="datetime1">
              <a:rPr lang="es-CR"/>
              <a:pPr/>
              <a:t>17/07/2020</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p>
            <a:r>
              <a:rPr lang="es-CR" dirty="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p14="http://schemas.microsoft.com/office/powerpoint/2010/main" val="274838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s-CR"/>
              <a:pPr/>
              <a:t>17/07/2020</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p>
            <a:r>
              <a:rPr lang="es-CR" dirty="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p14="http://schemas.microsoft.com/office/powerpoint/2010/main" val="75973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a:prstGeom prst="rect">
            <a:avLst/>
          </a:prstGeom>
        </p:spPr>
        <p:txBody>
          <a:bodyPr anchor="b"/>
          <a:lstStyle>
            <a:lvl1pPr algn="l" eaLnBrk="1" latinLnBrk="0" hangingPunct="1">
              <a:buNone/>
              <a:defRPr kumimoji="0" lang="es-ES" sz="4200" b="0"/>
            </a:lvl1pPr>
            <a:extLst/>
          </a:lstStyle>
          <a:p>
            <a:pPr eaLnBrk="1" latinLnBrk="0" hangingPunct="1"/>
            <a:r>
              <a:rPr lang="es-ES"/>
              <a:t>Haga clic para modificar el estilo de título del patrón</a:t>
            </a:r>
            <a:endParaRPr/>
          </a:p>
        </p:txBody>
      </p:sp>
      <p:sp>
        <p:nvSpPr>
          <p:cNvPr id="5" name="Date Placeholder 4"/>
          <p:cNvSpPr>
            <a:spLocks noGrp="1"/>
          </p:cNvSpPr>
          <p:nvPr>
            <p:ph type="dt" sz="half" idx="10"/>
          </p:nvPr>
        </p:nvSpPr>
        <p:spPr/>
        <p:txBody>
          <a:bodyPr/>
          <a:lstStyle/>
          <a:p>
            <a:fld id="{F49A8198-4617-485E-9585-4840B69DBBA6}" type="datetime1">
              <a:rPr lang="es-CR"/>
              <a:pPr/>
              <a:t>17/07/2020</a:t>
            </a:fld>
            <a:endParaRPr kumimoji="0" lang="es-ES"/>
          </a:p>
        </p:txBody>
      </p:sp>
      <p:sp>
        <p:nvSpPr>
          <p:cNvPr id="6" name="Footer Placeholder 5"/>
          <p:cNvSpPr>
            <a:spLocks noGrp="1"/>
          </p:cNvSpPr>
          <p:nvPr>
            <p:ph type="ftr" sz="quarter" idx="11"/>
          </p:nvPr>
        </p:nvSpPr>
        <p:spPr>
          <a:xfrm>
            <a:off x="609602" y="6304235"/>
            <a:ext cx="5421083" cy="365125"/>
          </a:xfrm>
          <a:prstGeom prst="rect">
            <a:avLst/>
          </a:prstGeom>
        </p:spPr>
        <p:txBody>
          <a:bodyPr/>
          <a:lstStyle/>
          <a:p>
            <a:r>
              <a:rPr lang="es-ES_tradnl" dirty="0"/>
              <a:t>Curso: 00210-Introducción a la Computación</a:t>
            </a:r>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a:p>
        </p:txBody>
      </p:sp>
    </p:spTree>
    <p:extLst>
      <p:ext uri="{BB962C8B-B14F-4D97-AF65-F5344CB8AC3E}">
        <p14:creationId xmlns:p14="http://schemas.microsoft.com/office/powerpoint/2010/main" val="2009559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a:t>Haga clic en el icono para agregar una imagen</a:t>
            </a:r>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 name="Title 1"/>
          <p:cNvSpPr>
            <a:spLocks noGrp="1"/>
          </p:cNvSpPr>
          <p:nvPr>
            <p:ph type="title"/>
          </p:nvPr>
        </p:nvSpPr>
        <p:spPr>
          <a:xfrm>
            <a:off x="1600199" y="4724400"/>
            <a:ext cx="7315200" cy="609600"/>
          </a:xfrm>
          <a:prstGeom prst="rect">
            <a:avLst/>
          </a:prstGeom>
        </p:spPr>
        <p:txBody>
          <a:bodyPr anchor="ctr"/>
          <a:lstStyle>
            <a:lvl1pPr algn="l" eaLnBrk="1" latinLnBrk="0" hangingPunct="1">
              <a:buNone/>
              <a:defRPr kumimoji="0" lang="es-ES" sz="2800" b="0">
                <a:solidFill>
                  <a:srgbClr val="FFFFFF"/>
                </a:solidFill>
              </a:defRPr>
            </a:lvl1pPr>
            <a:extLst/>
          </a:lstStyle>
          <a:p>
            <a:pPr eaLnBrk="1" latinLnBrk="0" hangingPunct="1"/>
            <a:r>
              <a:rPr lang="es-ES"/>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p>
            <a:fld id="{E4606EA6-EFEA-4C30-9264-4F9291A5780D}" type="datetime1">
              <a:rPr lang="es-CR"/>
              <a:pPr/>
              <a:t>17/07/2020</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p>
            <a:r>
              <a:rPr lang="es-CR" dirty="0"/>
              <a:t>Curso: 00210-Introducción a la Computación</a:t>
            </a:r>
          </a:p>
          <a:p>
            <a:endParaRPr lang="es-CR" dirty="0"/>
          </a:p>
        </p:txBody>
      </p:sp>
    </p:spTree>
    <p:extLst>
      <p:ext uri="{BB962C8B-B14F-4D97-AF65-F5344CB8AC3E}">
        <p14:creationId xmlns:p14="http://schemas.microsoft.com/office/powerpoint/2010/main" val="74406965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6.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2.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lang="es-CR"/>
              <a:pPr/>
              <a:t>17/07/2020</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a:t>Curso: 00210-Introducción a la Computación</a:t>
            </a:r>
          </a:p>
        </p:txBody>
      </p:sp>
      <p:pic>
        <p:nvPicPr>
          <p:cNvPr id="2" name="1 Imagen"/>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7504" y="116632"/>
            <a:ext cx="648072" cy="864096"/>
          </a:xfrm>
          <a:prstGeom prst="rect">
            <a:avLst/>
          </a:prstGeom>
        </p:spPr>
      </p:pic>
      <p:pic>
        <p:nvPicPr>
          <p:cNvPr id="4" name="3 Imagen"/>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460432" y="116632"/>
            <a:ext cx="576064" cy="779028"/>
          </a:xfrm>
          <a:prstGeom prst="rect">
            <a:avLst/>
          </a:prstGeom>
        </p:spPr>
      </p:pic>
    </p:spTree>
    <p:extLst>
      <p:ext uri="{BB962C8B-B14F-4D97-AF65-F5344CB8AC3E}">
        <p14:creationId xmlns:p14="http://schemas.microsoft.com/office/powerpoint/2010/main" val="42320818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3" r:id="rId11"/>
  </p:sldLayoutIdLst>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lang="es-CR"/>
              <a:pPr/>
              <a:t>17/07/2020</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a:t>Curso: 00210-Introducción a la Computación</a:t>
            </a:r>
          </a:p>
        </p:txBody>
      </p:sp>
      <p:pic>
        <p:nvPicPr>
          <p:cNvPr id="2" name="1 Imagen"/>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0676" y="116632"/>
            <a:ext cx="432048" cy="576064"/>
          </a:xfrm>
          <a:prstGeom prst="rect">
            <a:avLst/>
          </a:prstGeom>
        </p:spPr>
      </p:pic>
      <p:pic>
        <p:nvPicPr>
          <p:cNvPr id="4" name="3 Imag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676456" y="116632"/>
            <a:ext cx="432048" cy="584272"/>
          </a:xfrm>
          <a:prstGeom prst="rect">
            <a:avLst/>
          </a:prstGeom>
        </p:spPr>
      </p:pic>
    </p:spTree>
    <p:extLst>
      <p:ext uri="{BB962C8B-B14F-4D97-AF65-F5344CB8AC3E}">
        <p14:creationId xmlns:p14="http://schemas.microsoft.com/office/powerpoint/2010/main" val="1895581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2449388" y="6021288"/>
            <a:ext cx="6515100" cy="685800"/>
          </a:xfrm>
        </p:spPr>
        <p:txBody>
          <a:bodyPr/>
          <a:lstStyle/>
          <a:p>
            <a:r>
              <a:rPr lang="es-MX" dirty="0"/>
              <a:t>00881- Sistemas Operativos</a:t>
            </a:r>
          </a:p>
        </p:txBody>
      </p:sp>
      <p:sp>
        <p:nvSpPr>
          <p:cNvPr id="3" name="2 Título"/>
          <p:cNvSpPr>
            <a:spLocks noGrp="1"/>
          </p:cNvSpPr>
          <p:nvPr>
            <p:ph type="title"/>
          </p:nvPr>
        </p:nvSpPr>
        <p:spPr>
          <a:xfrm>
            <a:off x="179512" y="3212976"/>
            <a:ext cx="8659691" cy="2124968"/>
          </a:xfrm>
        </p:spPr>
        <p:txBody>
          <a:bodyPr>
            <a:normAutofit/>
          </a:bodyPr>
          <a:lstStyle/>
          <a:p>
            <a:pPr lvl="0" algn="ctr">
              <a:defRPr/>
            </a:pPr>
            <a:r>
              <a:rPr lang="es-MX" sz="3800" dirty="0"/>
              <a:t>Tema 2.1 Administración de memoria</a:t>
            </a:r>
            <a:br>
              <a:rPr lang="es-MX" sz="3800" dirty="0"/>
            </a:br>
            <a:r>
              <a:rPr lang="es-MX" sz="2000" cap="none" dirty="0"/>
              <a:t>Capítulo 3</a:t>
            </a:r>
            <a:br>
              <a:rPr lang="es-ES_tradnl" sz="3800" dirty="0"/>
            </a:br>
            <a:r>
              <a:rPr lang="es-ES" sz="2000" cap="none" dirty="0"/>
              <a:t>Andrew  </a:t>
            </a:r>
            <a:r>
              <a:rPr lang="es-ES" sz="2000" dirty="0"/>
              <a:t>S</a:t>
            </a:r>
            <a:r>
              <a:rPr lang="es-ES" sz="2000" cap="none" dirty="0"/>
              <a:t>. Tanenbaum </a:t>
            </a:r>
            <a:br>
              <a:rPr lang="es-ES" sz="2000" cap="none" dirty="0"/>
            </a:br>
            <a:r>
              <a:rPr lang="es-ES" sz="2000" cap="none" dirty="0"/>
              <a:t>Tercera Edición</a:t>
            </a:r>
            <a:endParaRPr lang="es-CR" sz="3800" dirty="0"/>
          </a:p>
        </p:txBody>
      </p:sp>
    </p:spTree>
    <p:extLst>
      <p:ext uri="{BB962C8B-B14F-4D97-AF65-F5344CB8AC3E}">
        <p14:creationId xmlns:p14="http://schemas.microsoft.com/office/powerpoint/2010/main" val="89431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lnSpc>
                <a:spcPct val="150000"/>
              </a:lnSpc>
            </a:pPr>
            <a:r>
              <a:rPr lang="es-ES" sz="2400" dirty="0"/>
              <a:t>Pueden utilizarse dos enfoques generales para la administración  de la memoria, dependiendo (en parte) del hardware disponible. La estrategia más sencilla, llamada </a:t>
            </a:r>
            <a:r>
              <a:rPr lang="es-ES" sz="2400" b="1" dirty="0"/>
              <a:t>intercambio</a:t>
            </a:r>
            <a:r>
              <a:rPr lang="es-ES" sz="2400" dirty="0"/>
              <a:t> (</a:t>
            </a:r>
            <a:r>
              <a:rPr lang="es-ES" sz="2400" dirty="0" err="1"/>
              <a:t>swapping</a:t>
            </a:r>
            <a:r>
              <a:rPr lang="es-ES" sz="2400" dirty="0"/>
              <a:t>), consiste en cargar en la memoria un proceso entero, ejecutarlo durante un rato y volver a guardarlo en el disco. La otra estrategia, llamada </a:t>
            </a:r>
            <a:r>
              <a:rPr lang="es-ES" sz="2400" b="1" dirty="0"/>
              <a:t>memoria virtual</a:t>
            </a:r>
            <a:r>
              <a:rPr lang="es-ES" sz="2400" dirty="0"/>
              <a:t>, permite que los programas se ejecuten incluso cuando tan sólo una parte de ellos esté cargada en la memoria principal.</a:t>
            </a:r>
          </a:p>
          <a:p>
            <a:pPr algn="just">
              <a:lnSpc>
                <a:spcPct val="150000"/>
              </a:lnSpc>
            </a:pPr>
            <a:endParaRPr lang="es-CR" sz="2800"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Intercambio</a:t>
            </a:r>
            <a:endParaRPr lang="es-ES_tradnl" dirty="0"/>
          </a:p>
        </p:txBody>
      </p:sp>
    </p:spTree>
    <p:extLst>
      <p:ext uri="{BB962C8B-B14F-4D97-AF65-F5344CB8AC3E}">
        <p14:creationId xmlns:p14="http://schemas.microsoft.com/office/powerpoint/2010/main" val="132623018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lnSpc>
                <a:spcPct val="150000"/>
              </a:lnSpc>
            </a:pPr>
            <a:r>
              <a:rPr lang="es-ES" sz="2000" dirty="0"/>
              <a:t>La asignación de memoria cambia a medida que se traen procesos a la memoria y salen de ella. Las regiones sombreadas son memoria desocupada (</a:t>
            </a:r>
            <a:r>
              <a:rPr lang="es-ES" sz="2000" dirty="0" err="1"/>
              <a:t>Fig</a:t>
            </a:r>
            <a:r>
              <a:rPr lang="es-ES" sz="2000" dirty="0"/>
              <a:t> 3-4)</a:t>
            </a:r>
          </a:p>
          <a:p>
            <a:pPr>
              <a:buNone/>
            </a:pPr>
            <a:endParaRPr lang="es-ES" sz="2000" dirty="0"/>
          </a:p>
          <a:p>
            <a:pPr algn="just">
              <a:lnSpc>
                <a:spcPct val="150000"/>
              </a:lnSpc>
            </a:pPr>
            <a:endParaRPr lang="es-CR" sz="2400" dirty="0"/>
          </a:p>
        </p:txBody>
      </p:sp>
      <p:pic>
        <p:nvPicPr>
          <p:cNvPr id="4" name="4 Imagen" descr="Asignacion de memoria.jpg"/>
          <p:cNvPicPr/>
          <p:nvPr/>
        </p:nvPicPr>
        <p:blipFill>
          <a:blip r:embed="rId2" cstate="print"/>
          <a:stretch>
            <a:fillRect/>
          </a:stretch>
        </p:blipFill>
        <p:spPr>
          <a:xfrm>
            <a:off x="1403648" y="3429000"/>
            <a:ext cx="6552728" cy="2304256"/>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Intercambio</a:t>
            </a:r>
            <a:endParaRPr lang="es-ES_tradnl" dirty="0"/>
          </a:p>
        </p:txBody>
      </p:sp>
    </p:spTree>
    <p:extLst>
      <p:ext uri="{BB962C8B-B14F-4D97-AF65-F5344CB8AC3E}">
        <p14:creationId xmlns:p14="http://schemas.microsoft.com/office/powerpoint/2010/main" val="381986458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algn="just">
              <a:lnSpc>
                <a:spcPct val="150000"/>
              </a:lnSpc>
            </a:pPr>
            <a:r>
              <a:rPr lang="es-ES" sz="2000" dirty="0"/>
              <a:t>Cuando el intercambio crea múltiples huecos en la memoria, es posible combinar todos esos huecos en uno solo más grande, moviendo todos los procesos hacia abajo hasta donde sea posible.</a:t>
            </a:r>
          </a:p>
          <a:p>
            <a:pPr algn="just">
              <a:lnSpc>
                <a:spcPct val="150000"/>
              </a:lnSpc>
            </a:pPr>
            <a:endParaRPr lang="es-ES" sz="2000" dirty="0"/>
          </a:p>
          <a:p>
            <a:pPr algn="just">
              <a:lnSpc>
                <a:spcPct val="150000"/>
              </a:lnSpc>
            </a:pPr>
            <a:endParaRPr lang="es-ES" sz="2000" dirty="0"/>
          </a:p>
          <a:p>
            <a:pPr algn="just">
              <a:lnSpc>
                <a:spcPct val="150000"/>
              </a:lnSpc>
            </a:pPr>
            <a:endParaRPr lang="es-ES" sz="2000" dirty="0"/>
          </a:p>
          <a:p>
            <a:pPr lvl="1">
              <a:buNone/>
            </a:pPr>
            <a:endParaRPr lang="es-ES" sz="2000" dirty="0"/>
          </a:p>
          <a:p>
            <a:pPr lvl="1">
              <a:buNone/>
            </a:pPr>
            <a:endParaRPr lang="es-ES" sz="2000" dirty="0"/>
          </a:p>
          <a:p>
            <a:pPr lvl="1">
              <a:buNone/>
            </a:pPr>
            <a:endParaRPr lang="es-ES" sz="2000" dirty="0"/>
          </a:p>
          <a:p>
            <a:pPr lvl="1">
              <a:buNone/>
            </a:pPr>
            <a:r>
              <a:rPr lang="es-ES" sz="1200" dirty="0"/>
              <a:t>a) Asignación de espacio para un segmento de datos que crece. b) asignación de espacio para una pila que crece y un segmento de datos que crece.</a:t>
            </a:r>
          </a:p>
          <a:p>
            <a:endParaRPr lang="es-ES" dirty="0"/>
          </a:p>
        </p:txBody>
      </p:sp>
      <p:pic>
        <p:nvPicPr>
          <p:cNvPr id="4" name="5 Imagen" descr="Asignacion de espacio para un segmento de datos que crece.jpg"/>
          <p:cNvPicPr/>
          <p:nvPr/>
        </p:nvPicPr>
        <p:blipFill>
          <a:blip r:embed="rId2" cstate="print"/>
          <a:stretch>
            <a:fillRect/>
          </a:stretch>
        </p:blipFill>
        <p:spPr>
          <a:xfrm>
            <a:off x="2267744" y="3284984"/>
            <a:ext cx="4266703" cy="2071638"/>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Compactación de memoria</a:t>
            </a:r>
            <a:endParaRPr lang="es-ES_tradnl" dirty="0"/>
          </a:p>
        </p:txBody>
      </p:sp>
    </p:spTree>
    <p:extLst>
      <p:ext uri="{BB962C8B-B14F-4D97-AF65-F5344CB8AC3E}">
        <p14:creationId xmlns:p14="http://schemas.microsoft.com/office/powerpoint/2010/main" val="117750940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lnSpc>
                <a:spcPct val="150000"/>
              </a:lnSpc>
            </a:pPr>
            <a:r>
              <a:rPr lang="es-ES" sz="2800" dirty="0"/>
              <a:t>Con un mapa de bits, la memoria se divide en </a:t>
            </a:r>
            <a:r>
              <a:rPr lang="es-ES" sz="2800" b="1" dirty="0"/>
              <a:t>unidades de asignación</a:t>
            </a:r>
            <a:r>
              <a:rPr lang="es-ES" sz="2800" dirty="0"/>
              <a:t>, que pueden ser  desde unas cuantas palabras hasta varios kilobytes. A cada unidad de asignación le corresponde un bit del mapa de bits. El bit es 0 si la unidad de asignación está libre y 1 si está ocupada (o viceversa)</a:t>
            </a:r>
          </a:p>
          <a:p>
            <a:endParaRPr lang="es-ES" sz="3600"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de Memoria con Mapas de Bits</a:t>
            </a:r>
            <a:endParaRPr lang="es-ES_tradnl" dirty="0"/>
          </a:p>
        </p:txBody>
      </p:sp>
    </p:spTree>
    <p:extLst>
      <p:ext uri="{BB962C8B-B14F-4D97-AF65-F5344CB8AC3E}">
        <p14:creationId xmlns:p14="http://schemas.microsoft.com/office/powerpoint/2010/main" val="273973822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algn="just">
              <a:lnSpc>
                <a:spcPct val="150000"/>
              </a:lnSpc>
            </a:pPr>
            <a:r>
              <a:rPr lang="es-ES" sz="1400" dirty="0"/>
              <a:t>a) Una parte de la memoria con cinco procesos y tres huecos. Las marcas de escala denotan las unidades de asignación de memoria. Las regiones sombreadas (0 en el mapa de bits) están desocupadas. b) el mapa de bits correspondiente. c) la misma información en forma de lista.(</a:t>
            </a:r>
            <a:r>
              <a:rPr lang="es-ES" sz="1400" dirty="0" err="1"/>
              <a:t>Fig</a:t>
            </a:r>
            <a:r>
              <a:rPr lang="es-ES" sz="1400" dirty="0"/>
              <a:t> 3-6)</a:t>
            </a:r>
          </a:p>
          <a:p>
            <a:pPr algn="just">
              <a:lnSpc>
                <a:spcPct val="150000"/>
              </a:lnSpc>
            </a:pPr>
            <a:endParaRPr lang="es-ES" sz="1400" dirty="0"/>
          </a:p>
          <a:p>
            <a:pPr algn="just">
              <a:lnSpc>
                <a:spcPct val="150000"/>
              </a:lnSpc>
            </a:pPr>
            <a:endParaRPr lang="es-ES" sz="1400" dirty="0"/>
          </a:p>
          <a:p>
            <a:pPr algn="just">
              <a:lnSpc>
                <a:spcPct val="150000"/>
              </a:lnSpc>
            </a:pPr>
            <a:endParaRPr lang="es-ES" sz="1400" dirty="0"/>
          </a:p>
          <a:p>
            <a:pPr algn="just">
              <a:lnSpc>
                <a:spcPct val="150000"/>
              </a:lnSpc>
            </a:pPr>
            <a:endParaRPr lang="es-ES" sz="1400" dirty="0"/>
          </a:p>
          <a:p>
            <a:pPr algn="just">
              <a:lnSpc>
                <a:spcPct val="150000"/>
              </a:lnSpc>
            </a:pPr>
            <a:endParaRPr lang="es-ES" sz="1400" dirty="0"/>
          </a:p>
          <a:p>
            <a:pPr algn="just">
              <a:lnSpc>
                <a:spcPct val="150000"/>
              </a:lnSpc>
            </a:pPr>
            <a:endParaRPr lang="es-ES" sz="1400" dirty="0"/>
          </a:p>
          <a:p>
            <a:pPr algn="just">
              <a:lnSpc>
                <a:spcPct val="150000"/>
              </a:lnSpc>
              <a:buNone/>
            </a:pPr>
            <a:endParaRPr lang="es-ES" sz="1400" dirty="0"/>
          </a:p>
          <a:p>
            <a:pPr algn="just">
              <a:lnSpc>
                <a:spcPct val="150000"/>
              </a:lnSpc>
            </a:pPr>
            <a:r>
              <a:rPr lang="es-ES" sz="1600" dirty="0"/>
              <a:t>Otra forma de llevar el control de la memoria es mantener una lista enlazada de bloques de  memoria asignados y libres, donde cada bloque es un proceso o un hueco entre dos procesos.</a:t>
            </a:r>
          </a:p>
          <a:p>
            <a:endParaRPr lang="es-ES" dirty="0"/>
          </a:p>
        </p:txBody>
      </p:sp>
      <p:pic>
        <p:nvPicPr>
          <p:cNvPr id="4" name="6 Imagen" descr="Una parte de memoria con 5 procesos.jpg"/>
          <p:cNvPicPr/>
          <p:nvPr/>
        </p:nvPicPr>
        <p:blipFill>
          <a:blip r:embed="rId2" cstate="print"/>
          <a:stretch>
            <a:fillRect/>
          </a:stretch>
        </p:blipFill>
        <p:spPr>
          <a:xfrm>
            <a:off x="2411760" y="2996952"/>
            <a:ext cx="4083823" cy="1773947"/>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de Memoria con Mapas de Bits</a:t>
            </a:r>
            <a:endParaRPr lang="es-ES_tradnl" dirty="0"/>
          </a:p>
        </p:txBody>
      </p:sp>
    </p:spTree>
    <p:extLst>
      <p:ext uri="{BB962C8B-B14F-4D97-AF65-F5344CB8AC3E}">
        <p14:creationId xmlns:p14="http://schemas.microsoft.com/office/powerpoint/2010/main" val="86079881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pPr marL="514350" indent="-514350" algn="just">
              <a:lnSpc>
                <a:spcPct val="170000"/>
              </a:lnSpc>
              <a:buFont typeface="Wingdings" pitchFamily="2" charset="2"/>
              <a:buChar char="ü"/>
            </a:pPr>
            <a:r>
              <a:rPr lang="es-ES" b="1" dirty="0"/>
              <a:t>Primer ajuste </a:t>
            </a:r>
            <a:r>
              <a:rPr lang="es-ES" dirty="0"/>
              <a:t>(</a:t>
            </a:r>
            <a:r>
              <a:rPr lang="es-ES" i="1" dirty="0" err="1"/>
              <a:t>first</a:t>
            </a:r>
            <a:r>
              <a:rPr lang="es-ES" i="1" dirty="0"/>
              <a:t> </a:t>
            </a:r>
            <a:r>
              <a:rPr lang="es-ES" i="1" dirty="0" err="1"/>
              <a:t>fit</a:t>
            </a:r>
            <a:r>
              <a:rPr lang="es-ES" dirty="0"/>
              <a:t>). El gestor de memoria explora la lista de segmentos hasta encontrar un hueco lo suficientemente grande. Luego el hueco se divide en dos partes, una para el proceso y otra para la memoria no utilizada, salvo en el caso poco probable de que el ajuste sea exacto. Este algoritmo es rápido porque la búsqueda es lo más corta posible. </a:t>
            </a:r>
          </a:p>
          <a:p>
            <a:pPr marL="514350" indent="-514350" algn="just">
              <a:lnSpc>
                <a:spcPct val="170000"/>
              </a:lnSpc>
              <a:buFont typeface="Wingdings" pitchFamily="2" charset="2"/>
              <a:buChar char="ü"/>
            </a:pPr>
            <a:r>
              <a:rPr lang="es-ES" b="1" dirty="0"/>
              <a:t>Siguiente ajuste </a:t>
            </a:r>
            <a:r>
              <a:rPr lang="es-ES" dirty="0"/>
              <a:t>(</a:t>
            </a:r>
            <a:r>
              <a:rPr lang="es-ES" i="1" dirty="0" err="1"/>
              <a:t>next</a:t>
            </a:r>
            <a:r>
              <a:rPr lang="es-ES" i="1" dirty="0"/>
              <a:t> </a:t>
            </a:r>
            <a:r>
              <a:rPr lang="es-ES" i="1" dirty="0" err="1"/>
              <a:t>fit</a:t>
            </a:r>
            <a:r>
              <a:rPr lang="es-ES" dirty="0"/>
              <a:t>). Su funcionamiento es similar al del primer ajuste, salvo que el algoritmo recuerda en qué punto de la lista se quedó la última vez que encontró un hueco apropiado. La siguiente vez que se le pida encontrar un hueco, comenzará la búsqueda desde ese punto de la lista, y no siempre desde su principio.</a:t>
            </a:r>
          </a:p>
          <a:p>
            <a:pPr marL="514350" indent="-514350" algn="just">
              <a:lnSpc>
                <a:spcPct val="170000"/>
              </a:lnSpc>
              <a:buNone/>
            </a:pPr>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para llevar el control de memoria </a:t>
            </a:r>
            <a:endParaRPr lang="es-ES_tradnl" dirty="0"/>
          </a:p>
        </p:txBody>
      </p:sp>
    </p:spTree>
    <p:extLst>
      <p:ext uri="{BB962C8B-B14F-4D97-AF65-F5344CB8AC3E}">
        <p14:creationId xmlns:p14="http://schemas.microsoft.com/office/powerpoint/2010/main" val="72815702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marL="514350" indent="-514350" algn="just">
              <a:lnSpc>
                <a:spcPct val="150000"/>
              </a:lnSpc>
              <a:buFont typeface="Wingdings" pitchFamily="2" charset="2"/>
              <a:buChar char="ü"/>
            </a:pPr>
            <a:r>
              <a:rPr lang="es-ES" b="1" dirty="0"/>
              <a:t>Mejor ajuste </a:t>
            </a:r>
            <a:r>
              <a:rPr lang="es-ES" dirty="0"/>
              <a:t>(</a:t>
            </a:r>
            <a:r>
              <a:rPr lang="es-ES" i="1" dirty="0" err="1"/>
              <a:t>best</a:t>
            </a:r>
            <a:r>
              <a:rPr lang="es-ES" i="1" dirty="0"/>
              <a:t> </a:t>
            </a:r>
            <a:r>
              <a:rPr lang="es-ES" i="1" dirty="0" err="1"/>
              <a:t>fit</a:t>
            </a:r>
            <a:r>
              <a:rPr lang="es-ES" dirty="0"/>
              <a:t>). En este caso se recorre toda la lista para encontrar el hueco  más  pequeño que alcance</a:t>
            </a:r>
          </a:p>
          <a:p>
            <a:pPr marL="514350" indent="-514350" algn="just">
              <a:lnSpc>
                <a:spcPct val="150000"/>
              </a:lnSpc>
              <a:buFont typeface="Wingdings" pitchFamily="2" charset="2"/>
              <a:buChar char="ü"/>
            </a:pPr>
            <a:r>
              <a:rPr lang="es-ES" b="1" dirty="0"/>
              <a:t>Peor ajuste </a:t>
            </a:r>
            <a:r>
              <a:rPr lang="es-ES" dirty="0"/>
              <a:t>(</a:t>
            </a:r>
            <a:r>
              <a:rPr lang="es-ES" i="1" dirty="0" err="1"/>
              <a:t>worst</a:t>
            </a:r>
            <a:r>
              <a:rPr lang="es-ES" i="1" dirty="0"/>
              <a:t> </a:t>
            </a:r>
            <a:r>
              <a:rPr lang="es-ES" i="1" dirty="0" err="1"/>
              <a:t>fit</a:t>
            </a:r>
            <a:r>
              <a:rPr lang="es-ES" dirty="0"/>
              <a:t>), es decir, escoger siempre el hueco más grande disponible, de modo que el hueco resultante sea lo adecuadamente grande como para ser útil.</a:t>
            </a:r>
          </a:p>
          <a:p>
            <a:pPr marL="514350" indent="-514350" algn="just">
              <a:lnSpc>
                <a:spcPct val="170000"/>
              </a:lnSpc>
              <a:buNone/>
            </a:pPr>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para llevar el control de memoria</a:t>
            </a:r>
            <a:endParaRPr lang="es-ES_tradnl" dirty="0"/>
          </a:p>
        </p:txBody>
      </p:sp>
    </p:spTree>
    <p:extLst>
      <p:ext uri="{BB962C8B-B14F-4D97-AF65-F5344CB8AC3E}">
        <p14:creationId xmlns:p14="http://schemas.microsoft.com/office/powerpoint/2010/main" val="309014870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62500" lnSpcReduction="20000"/>
          </a:bodyPr>
          <a:lstStyle/>
          <a:p>
            <a:pPr algn="just">
              <a:lnSpc>
                <a:spcPct val="170000"/>
              </a:lnSpc>
            </a:pPr>
            <a:r>
              <a:rPr lang="es-ES" dirty="0"/>
              <a:t>La idea básica detrás de la memoria virtual es que el tamaño combinado del programa, sus datos y su pila pueden exceder la cantidad de memoria física disponible. El sistema operativo mantiene en la memoria principal aquellas partes del programa que se están usando en cada momento, manteniendo el resto de las partes del programa en el disco.</a:t>
            </a:r>
          </a:p>
          <a:p>
            <a:pPr algn="just">
              <a:lnSpc>
                <a:spcPct val="170000"/>
              </a:lnSpc>
            </a:pPr>
            <a:r>
              <a:rPr lang="es-ES_tradnl" dirty="0">
                <a:solidFill>
                  <a:srgbClr val="C00000"/>
                </a:solidFill>
              </a:rPr>
              <a:t>No es necesario tener todo el programa en memoria RAM</a:t>
            </a:r>
            <a:r>
              <a:rPr lang="es-ES" dirty="0">
                <a:solidFill>
                  <a:srgbClr val="C00000"/>
                </a:solidFill>
              </a:rPr>
              <a:t> </a:t>
            </a:r>
          </a:p>
          <a:p>
            <a:pPr lvl="1" algn="just">
              <a:lnSpc>
                <a:spcPct val="170000"/>
              </a:lnSpc>
            </a:pPr>
            <a:r>
              <a:rPr lang="es-ES_tradnl" dirty="0"/>
              <a:t>Se podrían ejecutar programas mayores que la RAM</a:t>
            </a:r>
            <a:endParaRPr lang="es-ES" dirty="0"/>
          </a:p>
          <a:p>
            <a:pPr lvl="1" algn="just">
              <a:lnSpc>
                <a:spcPct val="170000"/>
              </a:lnSpc>
            </a:pPr>
            <a:r>
              <a:rPr lang="es-ES_tradnl" dirty="0"/>
              <a:t>Se podrían tener más procesos en memoria principal </a:t>
            </a:r>
            <a:endParaRPr lang="es-ES" dirty="0"/>
          </a:p>
          <a:p>
            <a:pPr lvl="1" algn="just">
              <a:lnSpc>
                <a:spcPct val="170000"/>
              </a:lnSpc>
            </a:pPr>
            <a:r>
              <a:rPr lang="es-ES_tradnl" dirty="0"/>
              <a:t>Menos E/S por intercambio: más velocidad</a:t>
            </a:r>
            <a:endParaRPr lang="es-ES" dirty="0"/>
          </a:p>
          <a:p>
            <a:pPr marL="514350" indent="-514350" algn="just">
              <a:lnSpc>
                <a:spcPct val="170000"/>
              </a:lnSpc>
              <a:buNone/>
            </a:pPr>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Memoria virtual</a:t>
            </a:r>
            <a:endParaRPr lang="es-ES_tradnl" dirty="0"/>
          </a:p>
        </p:txBody>
      </p:sp>
    </p:spTree>
    <p:extLst>
      <p:ext uri="{BB962C8B-B14F-4D97-AF65-F5344CB8AC3E}">
        <p14:creationId xmlns:p14="http://schemas.microsoft.com/office/powerpoint/2010/main" val="11354576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lnSpc>
                <a:spcPct val="150000"/>
              </a:lnSpc>
            </a:pPr>
            <a:r>
              <a:rPr lang="es-ES_tradnl" sz="2400" dirty="0"/>
              <a:t>Se ocupa de tener la memoria de un proceso partida en trozos, e ir cargando en memoria principal el trozo que  es necesario para poder continuar su ejecución.</a:t>
            </a:r>
            <a:endParaRPr lang="es-ES" sz="2400" dirty="0"/>
          </a:p>
          <a:p>
            <a:pPr>
              <a:buNone/>
            </a:pPr>
            <a:endParaRPr lang="es-ES" sz="2000" dirty="0"/>
          </a:p>
          <a:p>
            <a:pPr marL="514350" indent="-514350" algn="just">
              <a:lnSpc>
                <a:spcPct val="170000"/>
              </a:lnSpc>
              <a:buNone/>
            </a:pPr>
            <a:endParaRPr lang="es-ES" dirty="0"/>
          </a:p>
        </p:txBody>
      </p:sp>
      <p:sp>
        <p:nvSpPr>
          <p:cNvPr id="4" name="Text Box 20"/>
          <p:cNvSpPr txBox="1">
            <a:spLocks noChangeArrowheads="1"/>
          </p:cNvSpPr>
          <p:nvPr/>
        </p:nvSpPr>
        <p:spPr bwMode="auto">
          <a:xfrm>
            <a:off x="1262770" y="4394710"/>
            <a:ext cx="2082800" cy="369332"/>
          </a:xfrm>
          <a:prstGeom prst="rect">
            <a:avLst/>
          </a:prstGeom>
          <a:noFill/>
          <a:ln w="12700">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pPr algn="ctr" eaLnBrk="0" hangingPunct="0">
              <a:spcBef>
                <a:spcPct val="50000"/>
              </a:spcBef>
            </a:pPr>
            <a:r>
              <a:rPr lang="es-ES_tradnl" dirty="0">
                <a:latin typeface="Cambria" pitchFamily="18" charset="0"/>
              </a:rPr>
              <a:t>Trozos Iguales</a:t>
            </a:r>
          </a:p>
        </p:txBody>
      </p:sp>
      <p:sp>
        <p:nvSpPr>
          <p:cNvPr id="5" name="Text Box 21"/>
          <p:cNvSpPr txBox="1">
            <a:spLocks noChangeArrowheads="1"/>
          </p:cNvSpPr>
          <p:nvPr/>
        </p:nvSpPr>
        <p:spPr bwMode="auto">
          <a:xfrm>
            <a:off x="5225170" y="4394710"/>
            <a:ext cx="2246313" cy="646331"/>
          </a:xfrm>
          <a:prstGeom prst="rect">
            <a:avLst/>
          </a:prstGeom>
          <a:noFill/>
          <a:ln w="12700">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pPr algn="ctr" eaLnBrk="0" hangingPunct="0">
              <a:spcBef>
                <a:spcPct val="50000"/>
              </a:spcBef>
            </a:pPr>
            <a:r>
              <a:rPr lang="es-ES_tradnl" dirty="0">
                <a:latin typeface="Cambria" pitchFamily="18" charset="0"/>
              </a:rPr>
              <a:t>Trozos de tamaño variable</a:t>
            </a:r>
          </a:p>
        </p:txBody>
      </p:sp>
      <p:sp>
        <p:nvSpPr>
          <p:cNvPr id="6" name="Text Box 25"/>
          <p:cNvSpPr txBox="1">
            <a:spLocks noChangeArrowheads="1"/>
          </p:cNvSpPr>
          <p:nvPr/>
        </p:nvSpPr>
        <p:spPr bwMode="auto">
          <a:xfrm>
            <a:off x="1083383" y="5204335"/>
            <a:ext cx="2428875" cy="400110"/>
          </a:xfrm>
          <a:prstGeom prst="rect">
            <a:avLst/>
          </a:prstGeom>
          <a:noFill/>
          <a:ln w="12700">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pPr algn="ctr" eaLnBrk="0" hangingPunct="0">
              <a:spcBef>
                <a:spcPct val="50000"/>
              </a:spcBef>
            </a:pPr>
            <a:r>
              <a:rPr lang="es-ES_tradnl" sz="2000" dirty="0">
                <a:solidFill>
                  <a:srgbClr val="3333CC"/>
                </a:solidFill>
                <a:latin typeface="+mj-lt"/>
              </a:rPr>
              <a:t>PAGINACIÓN</a:t>
            </a:r>
            <a:endParaRPr lang="es-ES_tradnl" sz="2400" dirty="0">
              <a:solidFill>
                <a:srgbClr val="3333CC"/>
              </a:solidFill>
              <a:latin typeface="+mj-lt"/>
            </a:endParaRPr>
          </a:p>
        </p:txBody>
      </p:sp>
      <p:sp>
        <p:nvSpPr>
          <p:cNvPr id="7" name="Text Box 26"/>
          <p:cNvSpPr txBox="1">
            <a:spLocks noChangeArrowheads="1"/>
          </p:cNvSpPr>
          <p:nvPr/>
        </p:nvSpPr>
        <p:spPr bwMode="auto">
          <a:xfrm>
            <a:off x="4985458" y="5204335"/>
            <a:ext cx="2835275" cy="400110"/>
          </a:xfrm>
          <a:prstGeom prst="rect">
            <a:avLst/>
          </a:prstGeom>
          <a:noFill/>
          <a:ln w="12700">
            <a:noFill/>
            <a:miter lim="800000"/>
            <a:headEnd/>
            <a:tailEnd/>
          </a:ln>
          <a:effectLst/>
        </p:spPr>
        <p:txBody>
          <a:bodyPr>
            <a:spAutoFit/>
          </a:bodyP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pPr algn="ctr" eaLnBrk="0" hangingPunct="0">
              <a:spcBef>
                <a:spcPct val="50000"/>
              </a:spcBef>
            </a:pPr>
            <a:r>
              <a:rPr lang="es-ES_tradnl" sz="2000" dirty="0">
                <a:solidFill>
                  <a:srgbClr val="3333CC"/>
                </a:solidFill>
                <a:latin typeface="+mj-lt"/>
              </a:rPr>
              <a:t>SEGMENTACIÓN</a:t>
            </a:r>
          </a:p>
        </p:txBody>
      </p:sp>
      <p:sp>
        <p:nvSpPr>
          <p:cNvPr id="8" name="AutoShape 28"/>
          <p:cNvSpPr>
            <a:spLocks noChangeArrowheads="1"/>
          </p:cNvSpPr>
          <p:nvPr/>
        </p:nvSpPr>
        <p:spPr bwMode="auto">
          <a:xfrm rot="872989">
            <a:off x="4109158" y="4088322"/>
            <a:ext cx="18288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2">
            <a:schemeClr val="accent4"/>
          </a:lnRef>
          <a:fillRef idx="1">
            <a:schemeClr val="lt1"/>
          </a:fillRef>
          <a:effectRef idx="0">
            <a:schemeClr val="accent4"/>
          </a:effectRef>
          <a:fontRef idx="minor">
            <a:schemeClr val="dk1"/>
          </a:fontRef>
        </p:style>
        <p:txBody>
          <a:bodyPr wrap="none" anchor="ct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endParaRPr lang="es-ES">
              <a:latin typeface="Cambria" pitchFamily="18" charset="0"/>
            </a:endParaRPr>
          </a:p>
        </p:txBody>
      </p:sp>
      <p:sp>
        <p:nvSpPr>
          <p:cNvPr id="9" name="AutoShape 29"/>
          <p:cNvSpPr>
            <a:spLocks noChangeArrowheads="1"/>
          </p:cNvSpPr>
          <p:nvPr/>
        </p:nvSpPr>
        <p:spPr bwMode="auto">
          <a:xfrm rot="20727011" flipH="1">
            <a:off x="2329570" y="4088322"/>
            <a:ext cx="1828800" cy="152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ln>
            <a:headEnd/>
            <a:tailEnd/>
          </a:ln>
        </p:spPr>
        <p:style>
          <a:lnRef idx="2">
            <a:schemeClr val="accent4"/>
          </a:lnRef>
          <a:fillRef idx="1">
            <a:schemeClr val="lt1"/>
          </a:fillRef>
          <a:effectRef idx="0">
            <a:schemeClr val="accent4"/>
          </a:effectRef>
          <a:fontRef idx="minor">
            <a:schemeClr val="dk1"/>
          </a:fontRef>
        </p:style>
        <p:txBody>
          <a:bodyPr wrap="none" anchor="ctr"/>
          <a:lstStyle>
            <a:defPPr>
              <a:defRPr lang="en-US"/>
            </a:defPPr>
            <a:lvl1pPr algn="l" rtl="0" fontAlgn="base">
              <a:spcBef>
                <a:spcPct val="0"/>
              </a:spcBef>
              <a:spcAft>
                <a:spcPct val="0"/>
              </a:spcAft>
              <a:defRPr kern="1200">
                <a:solidFill>
                  <a:schemeClr val="tx1"/>
                </a:solidFill>
                <a:latin typeface="Helvetica" pitchFamily="2" charset="0"/>
                <a:ea typeface="+mn-ea"/>
                <a:cs typeface="+mn-cs"/>
              </a:defRPr>
            </a:lvl1pPr>
            <a:lvl2pPr marL="457200" algn="l" rtl="0" fontAlgn="base">
              <a:spcBef>
                <a:spcPct val="0"/>
              </a:spcBef>
              <a:spcAft>
                <a:spcPct val="0"/>
              </a:spcAft>
              <a:defRPr kern="1200">
                <a:solidFill>
                  <a:schemeClr val="tx1"/>
                </a:solidFill>
                <a:latin typeface="Helvetica" pitchFamily="2" charset="0"/>
                <a:ea typeface="+mn-ea"/>
                <a:cs typeface="+mn-cs"/>
              </a:defRPr>
            </a:lvl2pPr>
            <a:lvl3pPr marL="914400" algn="l" rtl="0" fontAlgn="base">
              <a:spcBef>
                <a:spcPct val="0"/>
              </a:spcBef>
              <a:spcAft>
                <a:spcPct val="0"/>
              </a:spcAft>
              <a:defRPr kern="1200">
                <a:solidFill>
                  <a:schemeClr val="tx1"/>
                </a:solidFill>
                <a:latin typeface="Helvetica" pitchFamily="2" charset="0"/>
                <a:ea typeface="+mn-ea"/>
                <a:cs typeface="+mn-cs"/>
              </a:defRPr>
            </a:lvl3pPr>
            <a:lvl4pPr marL="1371600" algn="l" rtl="0" fontAlgn="base">
              <a:spcBef>
                <a:spcPct val="0"/>
              </a:spcBef>
              <a:spcAft>
                <a:spcPct val="0"/>
              </a:spcAft>
              <a:defRPr kern="1200">
                <a:solidFill>
                  <a:schemeClr val="tx1"/>
                </a:solidFill>
                <a:latin typeface="Helvetica" pitchFamily="2" charset="0"/>
                <a:ea typeface="+mn-ea"/>
                <a:cs typeface="+mn-cs"/>
              </a:defRPr>
            </a:lvl4pPr>
            <a:lvl5pPr marL="1828800" algn="l" rtl="0" fontAlgn="base">
              <a:spcBef>
                <a:spcPct val="0"/>
              </a:spcBef>
              <a:spcAft>
                <a:spcPct val="0"/>
              </a:spcAft>
              <a:defRPr kern="1200">
                <a:solidFill>
                  <a:schemeClr val="tx1"/>
                </a:solidFill>
                <a:latin typeface="Helvetica" pitchFamily="2" charset="0"/>
                <a:ea typeface="+mn-ea"/>
                <a:cs typeface="+mn-cs"/>
              </a:defRPr>
            </a:lvl5pPr>
            <a:lvl6pPr marL="2286000" algn="l" defTabSz="914400" rtl="0" eaLnBrk="1" latinLnBrk="0" hangingPunct="1">
              <a:defRPr kern="1200">
                <a:solidFill>
                  <a:schemeClr val="tx1"/>
                </a:solidFill>
                <a:latin typeface="Helvetica" pitchFamily="2" charset="0"/>
                <a:ea typeface="+mn-ea"/>
                <a:cs typeface="+mn-cs"/>
              </a:defRPr>
            </a:lvl6pPr>
            <a:lvl7pPr marL="2743200" algn="l" defTabSz="914400" rtl="0" eaLnBrk="1" latinLnBrk="0" hangingPunct="1">
              <a:defRPr kern="1200">
                <a:solidFill>
                  <a:schemeClr val="tx1"/>
                </a:solidFill>
                <a:latin typeface="Helvetica" pitchFamily="2" charset="0"/>
                <a:ea typeface="+mn-ea"/>
                <a:cs typeface="+mn-cs"/>
              </a:defRPr>
            </a:lvl7pPr>
            <a:lvl8pPr marL="3200400" algn="l" defTabSz="914400" rtl="0" eaLnBrk="1" latinLnBrk="0" hangingPunct="1">
              <a:defRPr kern="1200">
                <a:solidFill>
                  <a:schemeClr val="tx1"/>
                </a:solidFill>
                <a:latin typeface="Helvetica" pitchFamily="2" charset="0"/>
                <a:ea typeface="+mn-ea"/>
                <a:cs typeface="+mn-cs"/>
              </a:defRPr>
            </a:lvl8pPr>
            <a:lvl9pPr marL="3657600" algn="l" defTabSz="914400" rtl="0" eaLnBrk="1" latinLnBrk="0" hangingPunct="1">
              <a:defRPr kern="1200">
                <a:solidFill>
                  <a:schemeClr val="tx1"/>
                </a:solidFill>
                <a:latin typeface="Helvetica" pitchFamily="2" charset="0"/>
                <a:ea typeface="+mn-ea"/>
                <a:cs typeface="+mn-cs"/>
              </a:defRPr>
            </a:lvl9pPr>
          </a:lstStyle>
          <a:p>
            <a:endParaRPr lang="es-ES">
              <a:latin typeface="Cambria" pitchFamily="18" charset="0"/>
            </a:endParaRPr>
          </a:p>
        </p:txBody>
      </p:sp>
      <p:sp>
        <p:nvSpPr>
          <p:cNvPr id="10"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Memoria virtual</a:t>
            </a:r>
            <a:endParaRPr lang="es-ES_tradnl" dirty="0"/>
          </a:p>
        </p:txBody>
      </p:sp>
    </p:spTree>
    <p:extLst>
      <p:ext uri="{BB962C8B-B14F-4D97-AF65-F5344CB8AC3E}">
        <p14:creationId xmlns:p14="http://schemas.microsoft.com/office/powerpoint/2010/main" val="259265873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Autofit/>
          </a:bodyPr>
          <a:lstStyle/>
          <a:p>
            <a:pPr algn="just">
              <a:lnSpc>
                <a:spcPct val="170000"/>
              </a:lnSpc>
            </a:pPr>
            <a:r>
              <a:rPr lang="es-ES" sz="1600" dirty="0"/>
              <a:t>En cualquier ordenador, existe un conjunto de direcciones de memoria que los programas pueden producir</a:t>
            </a:r>
          </a:p>
          <a:p>
            <a:pPr algn="just">
              <a:lnSpc>
                <a:spcPct val="170000"/>
              </a:lnSpc>
            </a:pPr>
            <a:r>
              <a:rPr lang="es-ES" sz="1600" dirty="0"/>
              <a:t>Estas direcciones generadas por el programa se denominan </a:t>
            </a:r>
            <a:r>
              <a:rPr lang="es-ES" sz="1600" b="1" dirty="0">
                <a:solidFill>
                  <a:srgbClr val="C00000"/>
                </a:solidFill>
              </a:rPr>
              <a:t>direcciones virtuales </a:t>
            </a:r>
            <a:r>
              <a:rPr lang="es-ES" sz="1600" dirty="0"/>
              <a:t>y constituyen el </a:t>
            </a:r>
            <a:r>
              <a:rPr lang="es-ES" sz="1600" b="1" dirty="0">
                <a:solidFill>
                  <a:srgbClr val="C00000"/>
                </a:solidFill>
              </a:rPr>
              <a:t>espacio de direcciones virtual</a:t>
            </a:r>
            <a:r>
              <a:rPr lang="es-ES" sz="1600" dirty="0"/>
              <a:t>.</a:t>
            </a:r>
          </a:p>
          <a:p>
            <a:pPr algn="just">
              <a:lnSpc>
                <a:spcPct val="170000"/>
              </a:lnSpc>
            </a:pPr>
            <a:r>
              <a:rPr lang="es-ES" sz="1600" dirty="0"/>
              <a:t>Cuando se utiliza memoria virtual, las direcciones virtuales no se envían directamente al bus de memoria, sino que van a una </a:t>
            </a:r>
            <a:r>
              <a:rPr lang="es-ES" sz="1600" b="1" dirty="0"/>
              <a:t>unidad </a:t>
            </a:r>
            <a:r>
              <a:rPr lang="es-ES" sz="1600" b="1"/>
              <a:t>de administración de </a:t>
            </a:r>
            <a:r>
              <a:rPr lang="es-ES" sz="1600" b="1" dirty="0"/>
              <a:t>memoria </a:t>
            </a:r>
            <a:r>
              <a:rPr lang="es-ES" sz="1600" dirty="0"/>
              <a:t>(</a:t>
            </a:r>
            <a:r>
              <a:rPr lang="es-ES" sz="1600" b="1" dirty="0"/>
              <a:t>MMU</a:t>
            </a:r>
            <a:r>
              <a:rPr lang="es-ES" sz="1600" dirty="0"/>
              <a:t>; </a:t>
            </a:r>
            <a:r>
              <a:rPr lang="es-ES" sz="1600" i="1" dirty="0" err="1"/>
              <a:t>Memory</a:t>
            </a:r>
            <a:r>
              <a:rPr lang="es-ES" sz="1600" i="1" dirty="0"/>
              <a:t> Management </a:t>
            </a:r>
            <a:r>
              <a:rPr lang="es-ES" sz="1600" i="1" dirty="0" err="1"/>
              <a:t>Unit</a:t>
            </a:r>
            <a:r>
              <a:rPr lang="es-ES" sz="1600" dirty="0"/>
              <a:t>) que establece una correspondencia entre las direcciones virtuales y las direcciones físicas de la memoria.</a:t>
            </a:r>
          </a:p>
          <a:p>
            <a:pPr algn="just">
              <a:lnSpc>
                <a:spcPct val="170000"/>
              </a:lnSpc>
            </a:pPr>
            <a:r>
              <a:rPr lang="es-ES" sz="1600" dirty="0"/>
              <a:t>El espacio de direcciones virtual se divide en unidades llamadas </a:t>
            </a:r>
            <a:r>
              <a:rPr lang="es-ES" sz="1600" b="1" dirty="0"/>
              <a:t>páginas</a:t>
            </a:r>
            <a:r>
              <a:rPr lang="es-ES" sz="1600" dirty="0"/>
              <a:t>. Las unidades correspondientes en la memoria física se denominan </a:t>
            </a:r>
            <a:r>
              <a:rPr lang="es-ES" sz="1600" b="1" dirty="0"/>
              <a:t>marcos de página</a:t>
            </a:r>
            <a:endParaRPr lang="es-ES" sz="1600"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Bloqueos irreversibles</a:t>
            </a:r>
            <a:endParaRPr lang="es-ES_tradnl" dirty="0"/>
          </a:p>
        </p:txBody>
      </p:sp>
    </p:spTree>
    <p:extLst>
      <p:ext uri="{BB962C8B-B14F-4D97-AF65-F5344CB8AC3E}">
        <p14:creationId xmlns:p14="http://schemas.microsoft.com/office/powerpoint/2010/main" val="361497185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00808"/>
            <a:ext cx="8229600" cy="4425355"/>
          </a:xfrm>
        </p:spPr>
        <p:txBody>
          <a:bodyPr>
            <a:normAutofit fontScale="77500" lnSpcReduction="20000"/>
          </a:bodyPr>
          <a:lstStyle/>
          <a:p>
            <a:pPr algn="just">
              <a:lnSpc>
                <a:spcPct val="160000"/>
              </a:lnSpc>
            </a:pPr>
            <a:r>
              <a:rPr lang="es-ES" dirty="0"/>
              <a:t>La memoria es un recurso importante que debe administrarse con cuidado.</a:t>
            </a:r>
          </a:p>
          <a:p>
            <a:pPr algn="just">
              <a:lnSpc>
                <a:spcPct val="160000"/>
              </a:lnSpc>
            </a:pPr>
            <a:r>
              <a:rPr lang="es-ES" dirty="0"/>
              <a:t>La mayoría de los ordenadores disponen de una </a:t>
            </a:r>
            <a:r>
              <a:rPr lang="es-ES" b="1" i="1" dirty="0"/>
              <a:t>jerarquía de memoria</a:t>
            </a:r>
            <a:r>
              <a:rPr lang="es-ES" dirty="0"/>
              <a:t>, con una pequeña cantidad de memoria caché muy rápida, cara y volátil, decenas de megabytes de memoria principal (RAM) moderadamente rápida, cara y volátil, y decenas o cientos de gigabytes de memoria de disco lenta, barata y no volátil. Corresponde al sistema operativo coordinar la utilización de esos tres tipos de memoria.</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de memoria </a:t>
            </a:r>
            <a:endParaRPr lang="es-ES_tradnl" dirty="0"/>
          </a:p>
        </p:txBody>
      </p:sp>
    </p:spTree>
    <p:extLst>
      <p:ext uri="{BB962C8B-B14F-4D97-AF65-F5344CB8AC3E}">
        <p14:creationId xmlns:p14="http://schemas.microsoft.com/office/powerpoint/2010/main" val="2241648747"/>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algn="just">
              <a:lnSpc>
                <a:spcPct val="170000"/>
              </a:lnSpc>
            </a:pPr>
            <a:r>
              <a:rPr lang="es-ES" dirty="0"/>
              <a:t>El propósito de la tabla de páginas es establecer una correspondencia aplicando las páginas virtuales sobre los marcos de página. Matemáticamente hablando, la tabla de páginas es una función, con el número de página virtual como argumento y el número de marco de página como resultado. Utilizando el resultado de esta función, el campo de página virtual de una dirección virtual puede reemplazarse por un campo de marco de página, formando así una dirección de memoria física.</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Tablas de Páginas </a:t>
            </a:r>
            <a:endParaRPr lang="es-ES_tradnl" dirty="0"/>
          </a:p>
        </p:txBody>
      </p:sp>
    </p:spTree>
    <p:extLst>
      <p:ext uri="{BB962C8B-B14F-4D97-AF65-F5344CB8AC3E}">
        <p14:creationId xmlns:p14="http://schemas.microsoft.com/office/powerpoint/2010/main" val="1197208887"/>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lnSpc>
                <a:spcPct val="150000"/>
              </a:lnSpc>
            </a:pPr>
            <a:r>
              <a:rPr lang="es-ES" sz="2800" dirty="0"/>
              <a:t>A pesar de lo sencillo de esta descripción, hay que resolver los siguientes problemas:</a:t>
            </a:r>
          </a:p>
          <a:p>
            <a:pPr lvl="1" algn="just">
              <a:lnSpc>
                <a:spcPct val="150000"/>
              </a:lnSpc>
            </a:pPr>
            <a:r>
              <a:rPr lang="es-ES" dirty="0"/>
              <a:t>La tabla de páginas puede ser extremadamente grande.</a:t>
            </a:r>
          </a:p>
          <a:p>
            <a:pPr lvl="1" algn="just">
              <a:lnSpc>
                <a:spcPct val="150000"/>
              </a:lnSpc>
            </a:pPr>
            <a:r>
              <a:rPr lang="es-ES" dirty="0"/>
              <a:t>La traducción de direcciones debe realizarse muy rápidamente</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Tablas de Páginas </a:t>
            </a:r>
            <a:endParaRPr lang="es-ES_tradnl" dirty="0"/>
          </a:p>
        </p:txBody>
      </p:sp>
    </p:spTree>
    <p:extLst>
      <p:ext uri="{BB962C8B-B14F-4D97-AF65-F5344CB8AC3E}">
        <p14:creationId xmlns:p14="http://schemas.microsoft.com/office/powerpoint/2010/main" val="99583693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algn="just">
              <a:lnSpc>
                <a:spcPct val="150000"/>
              </a:lnSpc>
            </a:pPr>
            <a:r>
              <a:rPr lang="es-ES" dirty="0"/>
              <a:t>Para superar el problema de tener que mantener todo el tiempo en memoria enormes tablas de páginas, muchos ordenadores utilizan una tabla de páginas multinivel</a:t>
            </a:r>
          </a:p>
          <a:p>
            <a:pPr algn="just">
              <a:lnSpc>
                <a:spcPct val="150000"/>
              </a:lnSpc>
            </a:pPr>
            <a:r>
              <a:rPr lang="es-ES" dirty="0"/>
              <a:t> El secreto del método de la tabla de páginas multinivel consiste en evitar mantener todas las tablas de páginas en memoria todo el tiempo.</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Tablas de Páginas para memorias extensas. </a:t>
            </a:r>
            <a:r>
              <a:rPr lang="es-ES" dirty="0" err="1"/>
              <a:t>Págimas</a:t>
            </a:r>
            <a:r>
              <a:rPr lang="es-ES" dirty="0"/>
              <a:t> Multinivel </a:t>
            </a:r>
            <a:endParaRPr lang="es-ES_tradnl" dirty="0"/>
          </a:p>
        </p:txBody>
      </p:sp>
    </p:spTree>
    <p:extLst>
      <p:ext uri="{BB962C8B-B14F-4D97-AF65-F5344CB8AC3E}">
        <p14:creationId xmlns:p14="http://schemas.microsoft.com/office/powerpoint/2010/main" val="695645845"/>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just">
              <a:lnSpc>
                <a:spcPct val="150000"/>
              </a:lnSpc>
            </a:pPr>
            <a:r>
              <a:rPr lang="es-ES" dirty="0"/>
              <a:t>En este diseño, hay una entrada por cada marco de página en la memoria real, en vez de una entrada por cada página del espacio de direcciones virtual.</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Tablas de Páginas Invertidas</a:t>
            </a:r>
            <a:endParaRPr lang="es-ES_tradnl" dirty="0"/>
          </a:p>
        </p:txBody>
      </p:sp>
    </p:spTree>
    <p:extLst>
      <p:ext uri="{BB962C8B-B14F-4D97-AF65-F5344CB8AC3E}">
        <p14:creationId xmlns:p14="http://schemas.microsoft.com/office/powerpoint/2010/main" val="356640129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r>
              <a:rPr lang="es-ES" sz="4000" b="1" dirty="0">
                <a:solidFill>
                  <a:srgbClr val="C00000"/>
                </a:solidFill>
              </a:rPr>
              <a:t>Algoritmos de Reemplazo de páginas</a:t>
            </a:r>
            <a:endParaRPr lang="es-ES" sz="4000" dirty="0">
              <a:solidFill>
                <a:srgbClr val="C00000"/>
              </a:solidFill>
            </a:endParaRPr>
          </a:p>
          <a:p>
            <a:pPr lvl="1" algn="just">
              <a:lnSpc>
                <a:spcPct val="150000"/>
              </a:lnSpc>
            </a:pPr>
            <a:r>
              <a:rPr lang="es-ES" sz="2400" dirty="0"/>
              <a:t>Cuando se presenta una falta de página, el sistema operativo tiene que escoger la página que se quitará de la memoria para hacer sitio a la página que se traerá del disco.</a:t>
            </a:r>
          </a:p>
          <a:p>
            <a:r>
              <a:rPr lang="es-ES" b="1" dirty="0">
                <a:solidFill>
                  <a:srgbClr val="C00000"/>
                </a:solidFill>
              </a:rPr>
              <a:t>El Algoritmo de Reemplazo  de Páginas Óptimo</a:t>
            </a:r>
          </a:p>
          <a:p>
            <a:pPr lvl="1" algn="just">
              <a:lnSpc>
                <a:spcPct val="170000"/>
              </a:lnSpc>
            </a:pPr>
            <a:r>
              <a:rPr lang="es-ES" dirty="0"/>
              <a:t>Cada página puede etiquetarse con el número de instrucciones que se ejecutarán antes de que se haga la primera referencia a esa página.  El algoritmo de reemplazo  óptimo simplemente dice que debe sustituirse la página con el valor más alto de esa etiqueta.</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698529038"/>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900" b="1" dirty="0">
                <a:solidFill>
                  <a:srgbClr val="C00000"/>
                </a:solidFill>
              </a:rPr>
              <a:t>El Algoritmo de Reemplazo  de Páginas no usadas recientemente </a:t>
            </a:r>
            <a:endParaRPr lang="es-ES" dirty="0"/>
          </a:p>
          <a:p>
            <a:pPr lvl="1" algn="just">
              <a:lnSpc>
                <a:spcPct val="150000"/>
              </a:lnSpc>
            </a:pPr>
            <a:r>
              <a:rPr lang="es-ES" sz="2000" dirty="0"/>
              <a:t>Para hacer posible que el sistema operativo pueda recoger estadísticas útiles sobre qué páginas se están usando y cuáles no, casi todos los ordenadores con memoria virtual asocian a cada página dos bits de estado </a:t>
            </a:r>
            <a:r>
              <a:rPr lang="es-ES" sz="2000" i="1" dirty="0"/>
              <a:t>R </a:t>
            </a:r>
            <a:r>
              <a:rPr lang="es-ES" sz="2000" dirty="0"/>
              <a:t>y </a:t>
            </a:r>
            <a:r>
              <a:rPr lang="es-ES" sz="2000" i="1" dirty="0"/>
              <a:t>M</a:t>
            </a:r>
            <a:r>
              <a:rPr lang="es-ES" sz="2000" dirty="0"/>
              <a:t>. </a:t>
            </a:r>
            <a:r>
              <a:rPr lang="es-ES" sz="2000" i="1" dirty="0"/>
              <a:t>R </a:t>
            </a:r>
            <a:r>
              <a:rPr lang="es-ES" sz="2000" dirty="0"/>
              <a:t>se activa cada vez que referencia la página (para leer o escribir). </a:t>
            </a:r>
            <a:r>
              <a:rPr lang="es-ES" sz="2000" i="1" dirty="0"/>
              <a:t>M </a:t>
            </a:r>
            <a:r>
              <a:rPr lang="es-ES" sz="2000" dirty="0"/>
              <a:t>se activa cada vez que se escribe en la página (es decir, se modifica).</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2219828634"/>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900" b="1" dirty="0">
                <a:solidFill>
                  <a:srgbClr val="C00000"/>
                </a:solidFill>
              </a:rPr>
              <a:t>El Algoritmo de Reemplazo  de Páginas no usadas recientemente </a:t>
            </a:r>
            <a:endParaRPr lang="es-ES" dirty="0"/>
          </a:p>
          <a:p>
            <a:pPr lvl="1" algn="just">
              <a:lnSpc>
                <a:spcPct val="150000"/>
              </a:lnSpc>
            </a:pPr>
            <a:r>
              <a:rPr lang="es-ES" sz="2000" dirty="0"/>
              <a:t>Para hacer posible que el sistema operativo pueda recoger estadísticas útiles sobre qué páginas se están usando y cuáles no, casi todos los ordenadores con memoria virtual asocian a cada página dos bits de estado </a:t>
            </a:r>
            <a:r>
              <a:rPr lang="es-ES" sz="2000" i="1" dirty="0"/>
              <a:t>R </a:t>
            </a:r>
            <a:r>
              <a:rPr lang="es-ES" sz="2000" dirty="0"/>
              <a:t>y </a:t>
            </a:r>
            <a:r>
              <a:rPr lang="es-ES" sz="2000" i="1" dirty="0"/>
              <a:t>M</a:t>
            </a:r>
            <a:r>
              <a:rPr lang="es-ES" sz="2000" dirty="0"/>
              <a:t>. </a:t>
            </a:r>
            <a:r>
              <a:rPr lang="es-ES" sz="2000" i="1" dirty="0"/>
              <a:t>R </a:t>
            </a:r>
            <a:r>
              <a:rPr lang="es-ES" sz="2000" dirty="0"/>
              <a:t>se activa cada vez que referencia la página (para leer o escribir). </a:t>
            </a:r>
            <a:r>
              <a:rPr lang="es-ES" sz="2000" i="1" dirty="0"/>
              <a:t>M </a:t>
            </a:r>
            <a:r>
              <a:rPr lang="es-ES" sz="2000" dirty="0"/>
              <a:t>se activa cada vez que se escribe en la página (es decir, se modifica).</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3034228549"/>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pPr algn="just">
              <a:lnSpc>
                <a:spcPct val="150000"/>
              </a:lnSpc>
            </a:pPr>
            <a:r>
              <a:rPr lang="es-ES" sz="2800" b="1" dirty="0">
                <a:solidFill>
                  <a:srgbClr val="C00000"/>
                </a:solidFill>
              </a:rPr>
              <a:t>El Algoritmo de reemplazo  de Páginas no usadas recientemente  </a:t>
            </a:r>
            <a:endParaRPr lang="es-ES" sz="2800" dirty="0">
              <a:solidFill>
                <a:srgbClr val="C00000"/>
              </a:solidFill>
            </a:endParaRPr>
          </a:p>
          <a:p>
            <a:pPr lvl="1" algn="just">
              <a:lnSpc>
                <a:spcPct val="150000"/>
              </a:lnSpc>
            </a:pPr>
            <a:r>
              <a:rPr lang="es-ES" sz="2400" dirty="0"/>
              <a:t>Para hacer posible que el sistema operativo pueda recoger estadísticas útiles sobre qué páginas se están usando y cuáles no, casi todos los ordenadores con memoria virtual asocian a cada página dos bits de estado </a:t>
            </a:r>
            <a:r>
              <a:rPr lang="es-ES" sz="2400" i="1" dirty="0"/>
              <a:t>R </a:t>
            </a:r>
            <a:r>
              <a:rPr lang="es-ES" sz="2400" dirty="0"/>
              <a:t>y </a:t>
            </a:r>
            <a:r>
              <a:rPr lang="es-ES" sz="2400" i="1" dirty="0"/>
              <a:t>M</a:t>
            </a:r>
            <a:r>
              <a:rPr lang="es-ES" sz="2400" dirty="0"/>
              <a:t>. </a:t>
            </a:r>
            <a:r>
              <a:rPr lang="es-ES" sz="2400" i="1" dirty="0"/>
              <a:t>R </a:t>
            </a:r>
            <a:r>
              <a:rPr lang="es-ES" sz="2400" dirty="0"/>
              <a:t>se activa cada vez que referencia la página (para leer o escribir). </a:t>
            </a:r>
            <a:r>
              <a:rPr lang="es-ES" sz="2400" i="1" dirty="0"/>
              <a:t>M </a:t>
            </a:r>
            <a:r>
              <a:rPr lang="es-ES" sz="2400" dirty="0"/>
              <a:t>se activa cada vez que se escribe en la página (es decir, se modifica).</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153636087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b="1" dirty="0">
                <a:solidFill>
                  <a:srgbClr val="C00000"/>
                </a:solidFill>
              </a:rPr>
              <a:t>El Algoritmo de Reemplazo  de Páginas de primero en entrar, primero en salir. </a:t>
            </a:r>
            <a:endParaRPr lang="es-ES" dirty="0">
              <a:solidFill>
                <a:srgbClr val="C00000"/>
              </a:solidFill>
            </a:endParaRPr>
          </a:p>
          <a:p>
            <a:pPr lvl="1" algn="just">
              <a:lnSpc>
                <a:spcPct val="150000"/>
              </a:lnSpc>
            </a:pPr>
            <a:r>
              <a:rPr lang="es-ES" dirty="0"/>
              <a:t>El sistema operativo mantiene una lista de todas las páginas que están actualmente en la memoria, con la más antigua al principio de la lista y la más nueva al final. Al producirse una falta de página, se sustituye la página que está al principio de la lista y la nueva se añade al final.</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76245510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800" b="1" dirty="0">
                <a:solidFill>
                  <a:srgbClr val="C00000"/>
                </a:solidFill>
              </a:rPr>
              <a:t>El Algoritmo de Reemplazo  de Páginas de la Segunda Oportunidad</a:t>
            </a:r>
            <a:endParaRPr lang="es-ES" sz="2800" dirty="0"/>
          </a:p>
          <a:p>
            <a:pPr lvl="1" algn="just">
              <a:lnSpc>
                <a:spcPct val="150000"/>
              </a:lnSpc>
            </a:pPr>
            <a:r>
              <a:rPr lang="es-ES" sz="1800" dirty="0"/>
              <a:t>El funcionamiento de este algoritmo, denominado </a:t>
            </a:r>
            <a:r>
              <a:rPr lang="es-ES" sz="1800" b="1" dirty="0"/>
              <a:t>de la segunda oportunidad</a:t>
            </a:r>
            <a:r>
              <a:rPr lang="es-ES" sz="1800" dirty="0"/>
              <a:t>, se muestra en la Figura 4-16. En la Figura 4-16(a) vemos que las páginas de la </a:t>
            </a:r>
            <a:r>
              <a:rPr lang="es-ES" sz="1800" i="1" dirty="0"/>
              <a:t>A </a:t>
            </a:r>
            <a:r>
              <a:rPr lang="es-ES" sz="1800" dirty="0" err="1"/>
              <a:t>a</a:t>
            </a:r>
            <a:r>
              <a:rPr lang="es-ES" sz="1800" dirty="0"/>
              <a:t> la </a:t>
            </a:r>
            <a:r>
              <a:rPr lang="es-ES" sz="1800" i="1" dirty="0"/>
              <a:t>H </a:t>
            </a:r>
            <a:r>
              <a:rPr lang="es-ES" sz="1800" dirty="0"/>
              <a:t>se mantienen en una lista enlazada, ordenadas según la hora a la que llegaron a la memoria.</a:t>
            </a:r>
          </a:p>
          <a:p>
            <a:endParaRPr lang="es-ES" dirty="0"/>
          </a:p>
        </p:txBody>
      </p:sp>
      <p:pic>
        <p:nvPicPr>
          <p:cNvPr id="4" name="10 Imagen" descr="operacion de algoritmo de segunda oportunidad.jpg"/>
          <p:cNvPicPr/>
          <p:nvPr/>
        </p:nvPicPr>
        <p:blipFill>
          <a:blip r:embed="rId2" cstate="print"/>
          <a:stretch>
            <a:fillRect/>
          </a:stretch>
        </p:blipFill>
        <p:spPr>
          <a:xfrm>
            <a:off x="3131840" y="4149080"/>
            <a:ext cx="5544616" cy="2448272"/>
          </a:xfrm>
          <a:prstGeom prst="rect">
            <a:avLst/>
          </a:prstGeom>
          <a:ln>
            <a:noFill/>
          </a:ln>
          <a:effectLst>
            <a:outerShdw blurRad="292100" dist="139700" dir="2700000" algn="tl" rotWithShape="0">
              <a:srgbClr val="333333">
                <a:alpha val="65000"/>
              </a:srgbClr>
            </a:outerShdw>
          </a:effectLst>
        </p:spPr>
      </p:pic>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200668150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00808"/>
            <a:ext cx="8229600" cy="4425355"/>
          </a:xfrm>
        </p:spPr>
        <p:txBody>
          <a:bodyPr>
            <a:normAutofit fontScale="77500" lnSpcReduction="20000"/>
          </a:bodyPr>
          <a:lstStyle/>
          <a:p>
            <a:pPr algn="just">
              <a:lnSpc>
                <a:spcPct val="170000"/>
              </a:lnSpc>
            </a:pPr>
            <a:r>
              <a:rPr lang="es-ES" dirty="0"/>
              <a:t>La parte del sistema operativo que gestiona la jerarquía de memoria se denomina el </a:t>
            </a:r>
            <a:r>
              <a:rPr lang="es-ES" b="1" dirty="0"/>
              <a:t>administrador de memoria</a:t>
            </a:r>
            <a:r>
              <a:rPr lang="es-ES" dirty="0"/>
              <a:t>  Su trabajo es seguir la pista de qué partes de la memoria están en uso y cuáles no lo están, con el fin de poder asignar memoria a los procesos cuando la necesiten, y recuperar esa memoria cuando dejen de necesitarla, así como gestionar el intercambio entre memoria principal y el disco cuando la memoria principal resulte demasiado pequeña para  contener a todos los procesos.</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de memoria </a:t>
            </a:r>
            <a:endParaRPr lang="es-ES_tradnl" dirty="0"/>
          </a:p>
        </p:txBody>
      </p:sp>
    </p:spTree>
    <p:extLst>
      <p:ext uri="{BB962C8B-B14F-4D97-AF65-F5344CB8AC3E}">
        <p14:creationId xmlns:p14="http://schemas.microsoft.com/office/powerpoint/2010/main" val="210256751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69160"/>
          </a:xfrm>
        </p:spPr>
        <p:txBody>
          <a:bodyPr>
            <a:normAutofit/>
          </a:bodyPr>
          <a:lstStyle/>
          <a:p>
            <a:r>
              <a:rPr lang="es-ES" sz="2800" b="1" dirty="0">
                <a:solidFill>
                  <a:srgbClr val="C00000"/>
                </a:solidFill>
              </a:rPr>
              <a:t>El Algoritmo de Reemplazo  de Páginas del Reloj </a:t>
            </a:r>
          </a:p>
          <a:p>
            <a:pPr lvl="1" algn="just">
              <a:lnSpc>
                <a:spcPct val="150000"/>
              </a:lnSpc>
            </a:pPr>
            <a:r>
              <a:rPr lang="es-ES" sz="1800" dirty="0"/>
              <a:t>Cuando se presenta un fallo de página, se examina la página a la que apunta la manecilla. Si su bit </a:t>
            </a:r>
            <a:r>
              <a:rPr lang="es-ES" sz="1800" i="1" dirty="0"/>
              <a:t>R </a:t>
            </a:r>
            <a:r>
              <a:rPr lang="es-ES" sz="1800" dirty="0"/>
              <a:t>es 0, dicha página se sustituye, insertando la nueva en su lugar y adelantando una posición la manecilla. Si </a:t>
            </a:r>
            <a:r>
              <a:rPr lang="es-ES" sz="1800" i="1" dirty="0"/>
              <a:t>R </a:t>
            </a:r>
            <a:r>
              <a:rPr lang="es-ES" sz="1800" dirty="0"/>
              <a:t>es 1, se cambia a 0 y la manecilla se adelanta a la siguiente página. Este proceso se repite hasta hallar una página con </a:t>
            </a:r>
            <a:r>
              <a:rPr lang="es-ES" sz="1800" i="1" dirty="0"/>
              <a:t>R </a:t>
            </a:r>
            <a:r>
              <a:rPr lang="es-ES" sz="1800" dirty="0"/>
              <a:t>= 0. No es sorprendente que a este algoritmo se le llame el </a:t>
            </a:r>
            <a:r>
              <a:rPr lang="es-ES" sz="1800" b="1" dirty="0"/>
              <a:t>algoritmo del reloj.</a:t>
            </a:r>
            <a:endParaRPr lang="es-ES" sz="1800" dirty="0"/>
          </a:p>
        </p:txBody>
      </p:sp>
      <p:pic>
        <p:nvPicPr>
          <p:cNvPr id="5" name="12 Imagen" descr="reloj.jpg"/>
          <p:cNvPicPr/>
          <p:nvPr/>
        </p:nvPicPr>
        <p:blipFill>
          <a:blip r:embed="rId2" cstate="print"/>
          <a:stretch>
            <a:fillRect/>
          </a:stretch>
        </p:blipFill>
        <p:spPr>
          <a:xfrm>
            <a:off x="3275856" y="4293096"/>
            <a:ext cx="5400040" cy="2268220"/>
          </a:xfrm>
          <a:prstGeom prst="rect">
            <a:avLst/>
          </a:prstGeom>
          <a:ln>
            <a:noFill/>
          </a:ln>
          <a:effectLst>
            <a:outerShdw blurRad="292100" dist="139700" dir="2700000" algn="tl" rotWithShape="0">
              <a:srgbClr val="333333">
                <a:alpha val="65000"/>
              </a:srgbClr>
            </a:outerShdw>
          </a:effectLst>
        </p:spPr>
      </p:pic>
      <p:sp>
        <p:nvSpPr>
          <p:cNvPr id="7"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19494723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69160"/>
          </a:xfrm>
        </p:spPr>
        <p:txBody>
          <a:bodyPr>
            <a:normAutofit fontScale="85000" lnSpcReduction="10000"/>
          </a:bodyPr>
          <a:lstStyle/>
          <a:p>
            <a:r>
              <a:rPr lang="es-ES" sz="3300" b="1" dirty="0">
                <a:solidFill>
                  <a:srgbClr val="C00000"/>
                </a:solidFill>
              </a:rPr>
              <a:t>El Algoritmo de Reemplazo  de Página menos recientemente usada.</a:t>
            </a:r>
            <a:endParaRPr lang="es-ES" sz="3300" dirty="0"/>
          </a:p>
          <a:p>
            <a:pPr lvl="1" algn="just">
              <a:lnSpc>
                <a:spcPct val="150000"/>
              </a:lnSpc>
            </a:pPr>
            <a:r>
              <a:rPr lang="es-ES" sz="2400" dirty="0"/>
              <a:t>Cuando se produzca una falta de página, sustituir la página que lleve más tiempo sin utilizarse. Tal estrategia se denomina paginación </a:t>
            </a:r>
            <a:r>
              <a:rPr lang="es-ES" sz="2400" b="1" dirty="0"/>
              <a:t>menos recientemente utilizada </a:t>
            </a:r>
            <a:r>
              <a:rPr lang="es-ES" sz="2400" dirty="0"/>
              <a:t>o </a:t>
            </a:r>
            <a:r>
              <a:rPr lang="es-ES" sz="2400" b="1" dirty="0"/>
              <a:t>LRU </a:t>
            </a:r>
            <a:r>
              <a:rPr lang="es-ES" sz="2400" dirty="0"/>
              <a:t>(</a:t>
            </a:r>
            <a:r>
              <a:rPr lang="es-ES" sz="2400" i="1" dirty="0" err="1"/>
              <a:t>Least</a:t>
            </a:r>
            <a:r>
              <a:rPr lang="es-ES" sz="2400" i="1" dirty="0"/>
              <a:t> </a:t>
            </a:r>
            <a:r>
              <a:rPr lang="es-ES" sz="2400" i="1" dirty="0" err="1"/>
              <a:t>Recently</a:t>
            </a:r>
            <a:r>
              <a:rPr lang="es-ES" sz="2400" i="1" dirty="0"/>
              <a:t> Used</a:t>
            </a:r>
            <a:r>
              <a:rPr lang="es-ES" sz="2400" dirty="0"/>
              <a:t>).</a:t>
            </a:r>
          </a:p>
          <a:p>
            <a:r>
              <a:rPr lang="es-ES" sz="2800" b="1" dirty="0">
                <a:solidFill>
                  <a:srgbClr val="C00000"/>
                </a:solidFill>
              </a:rPr>
              <a:t>Simulación del Algoritmo LRU por Software</a:t>
            </a:r>
          </a:p>
          <a:p>
            <a:pPr lvl="1" algn="just">
              <a:lnSpc>
                <a:spcPct val="150000"/>
              </a:lnSpc>
            </a:pPr>
            <a:r>
              <a:rPr lang="es-ES" sz="2400" dirty="0"/>
              <a:t>Una posibilidad es el algoritmo de la página no frecuentemente utilizada (</a:t>
            </a:r>
            <a:r>
              <a:rPr lang="es-ES" sz="2400" b="1" dirty="0"/>
              <a:t>NFU</a:t>
            </a:r>
            <a:r>
              <a:rPr lang="es-ES" sz="2400" dirty="0"/>
              <a:t>; </a:t>
            </a:r>
            <a:r>
              <a:rPr lang="es-ES" sz="2400" i="1" dirty="0"/>
              <a:t>Not Frequently Used</a:t>
            </a:r>
            <a:r>
              <a:rPr lang="es-ES" sz="2400" dirty="0"/>
              <a:t>). NFU requiere por cada página un contador software asociado con valor inicial cero. Cuando se presenta una falta de página, se escoge para ser reemplazada la página con el contador más bajo.</a:t>
            </a:r>
          </a:p>
          <a:p>
            <a:endParaRPr lang="es-ES" sz="2800" b="1" dirty="0">
              <a:solidFill>
                <a:srgbClr val="C00000"/>
              </a:solidFill>
            </a:endParaRP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2486689377"/>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69160"/>
          </a:xfrm>
        </p:spPr>
        <p:txBody>
          <a:bodyPr>
            <a:normAutofit fontScale="92500" lnSpcReduction="20000"/>
          </a:bodyPr>
          <a:lstStyle/>
          <a:p>
            <a:pPr>
              <a:lnSpc>
                <a:spcPct val="110000"/>
              </a:lnSpc>
            </a:pPr>
            <a:r>
              <a:rPr lang="es-ES" sz="3100" b="1" dirty="0">
                <a:solidFill>
                  <a:srgbClr val="C00000"/>
                </a:solidFill>
              </a:rPr>
              <a:t>El Algoritmo de Reemplazo de Páginas del Conjunto de Trabajo</a:t>
            </a:r>
            <a:endParaRPr lang="es-ES" sz="2800" dirty="0"/>
          </a:p>
          <a:p>
            <a:pPr lvl="1" algn="just">
              <a:lnSpc>
                <a:spcPct val="160000"/>
              </a:lnSpc>
            </a:pPr>
            <a:r>
              <a:rPr lang="es-ES" sz="2400" dirty="0"/>
              <a:t>Tal estrategia se denomina </a:t>
            </a:r>
            <a:r>
              <a:rPr lang="es-ES" sz="2400" b="1" dirty="0"/>
              <a:t>paginación bajo demanda </a:t>
            </a:r>
            <a:r>
              <a:rPr lang="es-ES" sz="2400" dirty="0"/>
              <a:t>porque las páginas se cargan sólo cuando se necesitan, nunca por adelantado.</a:t>
            </a:r>
            <a:endParaRPr lang="es-ES" sz="2800" dirty="0"/>
          </a:p>
          <a:p>
            <a:pPr lvl="1" algn="just">
              <a:lnSpc>
                <a:spcPct val="160000"/>
              </a:lnSpc>
            </a:pPr>
            <a:r>
              <a:rPr lang="es-ES" sz="2400" dirty="0"/>
              <a:t>El conjunto de páginas que un proceso está utilizando en un momento dado se denomina su </a:t>
            </a:r>
            <a:r>
              <a:rPr lang="es-ES" sz="2400" b="1" dirty="0"/>
              <a:t>conjunto de trabajo. </a:t>
            </a:r>
            <a:r>
              <a:rPr lang="es-ES" sz="2400" dirty="0"/>
              <a:t>Si todo el conjunto de trabajo está en la memoria, el proceso se ejecuta sin provocar muchas fallas de página hasta que pasa a otra fase de su ejecución.</a:t>
            </a:r>
          </a:p>
          <a:p>
            <a:endParaRPr lang="es-ES" sz="2800" b="1" dirty="0">
              <a:solidFill>
                <a:srgbClr val="C00000"/>
              </a:solidFill>
            </a:endParaRP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3505678744"/>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69160"/>
          </a:xfrm>
        </p:spPr>
        <p:txBody>
          <a:bodyPr>
            <a:normAutofit fontScale="77500" lnSpcReduction="20000"/>
          </a:bodyPr>
          <a:lstStyle/>
          <a:p>
            <a:r>
              <a:rPr lang="es-ES" sz="4100" b="1" dirty="0">
                <a:solidFill>
                  <a:srgbClr val="C00000"/>
                </a:solidFill>
              </a:rPr>
              <a:t>El Algoritmo de Reemplazo de Páginas WSClock</a:t>
            </a:r>
            <a:endParaRPr lang="es-ES" sz="2800" dirty="0"/>
          </a:p>
          <a:p>
            <a:pPr lvl="1" algn="just">
              <a:lnSpc>
                <a:spcPct val="170000"/>
              </a:lnSpc>
            </a:pPr>
            <a:r>
              <a:rPr lang="es-ES" sz="2400" dirty="0"/>
              <a:t>Un algoritmo mejorado que se basa en el algoritmo del reloj pero que usa también la información del conjunto de trabajo, se conoce como </a:t>
            </a:r>
            <a:r>
              <a:rPr lang="es-ES" sz="2400" b="1" dirty="0"/>
              <a:t>WSClock</a:t>
            </a:r>
            <a:endParaRPr lang="es-ES" sz="2800" dirty="0"/>
          </a:p>
          <a:p>
            <a:pPr lvl="1" algn="just">
              <a:lnSpc>
                <a:spcPct val="170000"/>
              </a:lnSpc>
            </a:pPr>
            <a:r>
              <a:rPr lang="es-ES" sz="2400" dirty="0"/>
              <a:t>La estructura de datos en que se apoya WSClock es una lista circular de marcos de página (como en el algoritmo del reloj)</a:t>
            </a:r>
            <a:endParaRPr lang="es-ES" sz="2800" dirty="0"/>
          </a:p>
          <a:p>
            <a:pPr lvl="1" algn="just">
              <a:lnSpc>
                <a:spcPct val="170000"/>
              </a:lnSpc>
            </a:pPr>
            <a:r>
              <a:rPr lang="es-ES" sz="2400" dirty="0"/>
              <a:t>Cuando se carga la primera página, ésta se añade a la lista. A medida que se accede a nuevas páginas, éstas se incorporan a la lista formando un anillo. Cada entrada contiene el campo </a:t>
            </a:r>
            <a:r>
              <a:rPr lang="es-ES" sz="2400" i="1" dirty="0"/>
              <a:t>Tiempo del último uso </a:t>
            </a:r>
            <a:r>
              <a:rPr lang="es-ES" sz="2400" dirty="0"/>
              <a:t>del algoritmo del conjunto de trabajo básico, junto con el bit </a:t>
            </a:r>
            <a:r>
              <a:rPr lang="es-ES" sz="2400" i="1" dirty="0"/>
              <a:t>R </a:t>
            </a:r>
            <a:r>
              <a:rPr lang="es-ES" sz="2400" dirty="0"/>
              <a:t>(que se muestra) y el bit </a:t>
            </a:r>
            <a:r>
              <a:rPr lang="es-ES" sz="2400" i="1" dirty="0"/>
              <a:t>M </a:t>
            </a:r>
            <a:r>
              <a:rPr lang="es-ES" sz="2400" dirty="0"/>
              <a:t>(que no se muestra).</a:t>
            </a:r>
          </a:p>
          <a:p>
            <a:endParaRPr lang="es-ES" sz="2800" b="1" dirty="0">
              <a:solidFill>
                <a:srgbClr val="C00000"/>
              </a:solidFill>
            </a:endParaRP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Algoritmos de </a:t>
            </a:r>
            <a:r>
              <a:rPr lang="es-ES" dirty="0" err="1"/>
              <a:t>Reemplazo</a:t>
            </a:r>
            <a:r>
              <a:rPr lang="es-ES" dirty="0"/>
              <a:t> </a:t>
            </a:r>
            <a:endParaRPr lang="es-ES_tradnl" dirty="0"/>
          </a:p>
        </p:txBody>
      </p:sp>
    </p:spTree>
    <p:extLst>
      <p:ext uri="{BB962C8B-B14F-4D97-AF65-F5344CB8AC3E}">
        <p14:creationId xmlns:p14="http://schemas.microsoft.com/office/powerpoint/2010/main" val="39025722"/>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55000" lnSpcReduction="20000"/>
          </a:bodyPr>
          <a:lstStyle/>
          <a:p>
            <a:pPr algn="just">
              <a:lnSpc>
                <a:spcPct val="170000"/>
              </a:lnSpc>
            </a:pPr>
            <a:r>
              <a:rPr lang="es-ES" sz="3800" dirty="0"/>
              <a:t>En el caso de varios problemas, podría ser mucho mejor tener dos  o más espacios de direcciones distintos  que sólo uno. Por ejemplo, un compilador tiene muchas tablas que se va creando a medida que avanza la compilación, y que podrían incluir.</a:t>
            </a:r>
          </a:p>
          <a:p>
            <a:pPr>
              <a:buNone/>
            </a:pPr>
            <a:endParaRPr lang="es-ES" dirty="0"/>
          </a:p>
          <a:p>
            <a:pPr marL="1314450" lvl="2" indent="-514350" algn="just">
              <a:lnSpc>
                <a:spcPct val="170000"/>
              </a:lnSpc>
              <a:buFont typeface="+mj-lt"/>
              <a:buAutoNum type="arabicPeriod"/>
            </a:pPr>
            <a:r>
              <a:rPr lang="es-ES" sz="2500" dirty="0"/>
              <a:t>El texto fuente que se guarda para el listado impreso (en sistemas por  lotes). </a:t>
            </a:r>
          </a:p>
          <a:p>
            <a:pPr marL="1314450" lvl="2" indent="-514350" algn="just">
              <a:lnSpc>
                <a:spcPct val="170000"/>
              </a:lnSpc>
              <a:buFont typeface="+mj-lt"/>
              <a:buAutoNum type="arabicPeriod"/>
            </a:pPr>
            <a:r>
              <a:rPr lang="es-ES" sz="2500" dirty="0"/>
              <a:t>La tabla de símbolos, que contiene los nombres y atributos de las variables.</a:t>
            </a:r>
          </a:p>
          <a:p>
            <a:pPr marL="1314450" lvl="2" indent="-514350" algn="just">
              <a:lnSpc>
                <a:spcPct val="170000"/>
              </a:lnSpc>
              <a:buFont typeface="+mj-lt"/>
              <a:buAutoNum type="arabicPeriod"/>
            </a:pPr>
            <a:r>
              <a:rPr lang="es-ES" sz="2500" dirty="0"/>
              <a:t>La tabla que contiene todas las constantes enteras y de punto flotante empleadas.</a:t>
            </a:r>
          </a:p>
          <a:p>
            <a:pPr marL="1314450" lvl="2" indent="-514350" algn="just">
              <a:lnSpc>
                <a:spcPct val="170000"/>
              </a:lnSpc>
              <a:buFont typeface="+mj-lt"/>
              <a:buAutoNum type="arabicPeriod"/>
            </a:pPr>
            <a:r>
              <a:rPr lang="es-ES" sz="2500" dirty="0"/>
              <a:t>El árbol de análisis sintáctico, que contiene el análisis del programa. </a:t>
            </a:r>
          </a:p>
          <a:p>
            <a:pPr marL="1314450" lvl="2" indent="-514350" algn="just">
              <a:lnSpc>
                <a:spcPct val="170000"/>
              </a:lnSpc>
              <a:buFont typeface="+mj-lt"/>
              <a:buAutoNum type="arabicPeriod"/>
            </a:pPr>
            <a:r>
              <a:rPr lang="es-ES" sz="2500" dirty="0"/>
              <a:t>La pila empleada para llamadas a procedimientos dentro del compilador.</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144135451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55000" lnSpcReduction="20000"/>
          </a:bodyPr>
          <a:lstStyle/>
          <a:p>
            <a:pPr algn="just">
              <a:lnSpc>
                <a:spcPct val="170000"/>
              </a:lnSpc>
            </a:pPr>
            <a:r>
              <a:rPr lang="es-ES" sz="3800" dirty="0"/>
              <a:t>En el caso de varios problemas, podría ser mucho mejor tener dos  o más espacios de direcciones distintos  que sólo uno. Por ejemplo, un compilador tiene muchas tablas que se va creando a medida que avanza la compilación, y que podrían incluir.</a:t>
            </a:r>
          </a:p>
          <a:p>
            <a:pPr algn="just">
              <a:buNone/>
            </a:pPr>
            <a:endParaRPr lang="es-ES" dirty="0"/>
          </a:p>
          <a:p>
            <a:pPr marL="1314450" lvl="2" indent="-514350" algn="just">
              <a:lnSpc>
                <a:spcPct val="170000"/>
              </a:lnSpc>
              <a:buFont typeface="+mj-lt"/>
              <a:buAutoNum type="arabicPeriod"/>
            </a:pPr>
            <a:r>
              <a:rPr lang="es-ES" sz="2500" dirty="0"/>
              <a:t>El texto fuente que se guarda para el listado impreso (en sistemas por  lotes). </a:t>
            </a:r>
          </a:p>
          <a:p>
            <a:pPr marL="1314450" lvl="2" indent="-514350" algn="just">
              <a:lnSpc>
                <a:spcPct val="170000"/>
              </a:lnSpc>
              <a:buFont typeface="+mj-lt"/>
              <a:buAutoNum type="arabicPeriod"/>
            </a:pPr>
            <a:r>
              <a:rPr lang="es-ES" sz="2500" dirty="0"/>
              <a:t>La tabla de símbolos, que contiene los nombres y atributos de las variables.</a:t>
            </a:r>
          </a:p>
          <a:p>
            <a:pPr marL="1314450" lvl="2" indent="-514350" algn="just">
              <a:lnSpc>
                <a:spcPct val="170000"/>
              </a:lnSpc>
              <a:buFont typeface="+mj-lt"/>
              <a:buAutoNum type="arabicPeriod"/>
            </a:pPr>
            <a:r>
              <a:rPr lang="es-ES" sz="2500" dirty="0"/>
              <a:t>La tabla que contiene todas las constantes enteras y de punto flotante empleadas.</a:t>
            </a:r>
          </a:p>
          <a:p>
            <a:pPr marL="1314450" lvl="2" indent="-514350" algn="just">
              <a:lnSpc>
                <a:spcPct val="170000"/>
              </a:lnSpc>
              <a:buFont typeface="+mj-lt"/>
              <a:buAutoNum type="arabicPeriod"/>
            </a:pPr>
            <a:r>
              <a:rPr lang="es-ES" sz="2500" dirty="0"/>
              <a:t>El árbol de análisis sintáctico, que contiene el análisis del programa. </a:t>
            </a:r>
          </a:p>
          <a:p>
            <a:pPr marL="1314450" lvl="2" indent="-514350" algn="just">
              <a:lnSpc>
                <a:spcPct val="170000"/>
              </a:lnSpc>
              <a:buFont typeface="+mj-lt"/>
              <a:buAutoNum type="arabicPeriod"/>
            </a:pPr>
            <a:r>
              <a:rPr lang="es-ES" sz="2500" dirty="0"/>
              <a:t>La pila empleada para llamadas a procedimientos dentro del compilador.</a:t>
            </a:r>
          </a:p>
          <a:p>
            <a:endParaRPr lang="es-ES"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196743091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lnSpc>
                <a:spcPct val="150000"/>
              </a:lnSpc>
            </a:pPr>
            <a:r>
              <a:rPr lang="es-ES" sz="2400" dirty="0"/>
              <a:t>Una solución directa y extremadamente general consiste en proporcionar a la máquina varios espacios de direcciones independientes por completo, llamados segmentos. </a:t>
            </a:r>
          </a:p>
          <a:p>
            <a:pPr algn="just">
              <a:lnSpc>
                <a:spcPct val="150000"/>
              </a:lnSpc>
            </a:pPr>
            <a:r>
              <a:rPr lang="es-ES" sz="2400" dirty="0"/>
              <a:t>Dado que cada segmento constituye un espacio de direcciones distinto, los segmentos pueden crecer o decrecer de forma dependiente, sin afectarse unos a otros.</a:t>
            </a:r>
          </a:p>
          <a:p>
            <a:endParaRPr lang="es-ES"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575483242"/>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257800"/>
          </a:xfrm>
        </p:spPr>
        <p:txBody>
          <a:bodyPr>
            <a:normAutofit/>
          </a:bodyPr>
          <a:lstStyle/>
          <a:p>
            <a:r>
              <a:rPr lang="es-ES" sz="3600" b="1" dirty="0">
                <a:solidFill>
                  <a:srgbClr val="C00000"/>
                </a:solidFill>
              </a:rPr>
              <a:t>Implementación de la segmentación pura</a:t>
            </a:r>
            <a:r>
              <a:rPr lang="es-ES" sz="3600" b="1" dirty="0"/>
              <a:t> </a:t>
            </a:r>
          </a:p>
          <a:p>
            <a:pPr lvl="1" algn="just">
              <a:lnSpc>
                <a:spcPct val="150000"/>
              </a:lnSpc>
            </a:pPr>
            <a:r>
              <a:rPr lang="es-ES" dirty="0"/>
              <a:t>La implementación de la segmentación difiere de la paginación en un aspecto fundamental: las páginas son de tamaño fijo y los segmentos no.</a:t>
            </a:r>
          </a:p>
          <a:p>
            <a:pPr lvl="1" algn="just">
              <a:lnSpc>
                <a:spcPct val="150000"/>
              </a:lnSpc>
              <a:buNone/>
            </a:pPr>
            <a:endParaRPr lang="es-ES" sz="5600" dirty="0"/>
          </a:p>
          <a:p>
            <a:pPr lvl="1" algn="just">
              <a:lnSpc>
                <a:spcPct val="170000"/>
              </a:lnSpc>
              <a:buNone/>
            </a:pPr>
            <a:endParaRPr lang="es-ES" sz="9600" dirty="0"/>
          </a:p>
          <a:p>
            <a:endParaRPr lang="es-ES"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23533312"/>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257800"/>
          </a:xfrm>
        </p:spPr>
        <p:txBody>
          <a:bodyPr>
            <a:normAutofit fontScale="25000" lnSpcReduction="20000"/>
          </a:bodyPr>
          <a:lstStyle/>
          <a:p>
            <a:pPr lvl="1" algn="just">
              <a:lnSpc>
                <a:spcPct val="150000"/>
              </a:lnSpc>
              <a:buNone/>
            </a:pPr>
            <a:endParaRPr lang="es-ES" sz="5600" dirty="0"/>
          </a:p>
          <a:p>
            <a:r>
              <a:rPr lang="es-ES" sz="11200" b="1" dirty="0">
                <a:solidFill>
                  <a:srgbClr val="C00000"/>
                </a:solidFill>
              </a:rPr>
              <a:t>Segmentación con paginación MULTICS</a:t>
            </a:r>
            <a:r>
              <a:rPr lang="es-ES" sz="11200" dirty="0"/>
              <a:t> </a:t>
            </a:r>
          </a:p>
          <a:p>
            <a:pPr lvl="1" algn="just">
              <a:lnSpc>
                <a:spcPct val="170000"/>
              </a:lnSpc>
            </a:pPr>
            <a:r>
              <a:rPr lang="es-ES" sz="9600" dirty="0"/>
              <a:t>Si los segmentos son grandes, podrían no ser conveniente o ni siquiera posible, mantenerlos enteros en la memoria. Esto conduce a la idea de paginarlos, de modo que sólo se tenga en la memoria las páginas que en realidad se necesiten.</a:t>
            </a:r>
          </a:p>
          <a:p>
            <a:pPr lvl="1" algn="just">
              <a:lnSpc>
                <a:spcPct val="170000"/>
              </a:lnSpc>
            </a:pPr>
            <a:r>
              <a:rPr lang="es-ES" sz="9600" dirty="0"/>
              <a:t>Una dirección en MULTICS consta de dos partes: el segmento y la dirección dentro del segmento.</a:t>
            </a:r>
          </a:p>
          <a:p>
            <a:endParaRPr lang="es-ES"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117159459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257800"/>
          </a:xfrm>
        </p:spPr>
        <p:txBody>
          <a:bodyPr>
            <a:normAutofit fontScale="85000" lnSpcReduction="20000"/>
          </a:bodyPr>
          <a:lstStyle/>
          <a:p>
            <a:pPr algn="just">
              <a:lnSpc>
                <a:spcPct val="170000"/>
              </a:lnSpc>
            </a:pPr>
            <a:r>
              <a:rPr lang="es-ES" sz="3100" b="1" dirty="0">
                <a:solidFill>
                  <a:srgbClr val="C00000"/>
                </a:solidFill>
              </a:rPr>
              <a:t>Segmentación con paginación: Pentium de Intel.</a:t>
            </a:r>
            <a:endParaRPr lang="es-ES" sz="3100" dirty="0">
              <a:solidFill>
                <a:srgbClr val="C00000"/>
              </a:solidFill>
            </a:endParaRPr>
          </a:p>
          <a:p>
            <a:pPr lvl="1" algn="just">
              <a:lnSpc>
                <a:spcPct val="170000"/>
              </a:lnSpc>
            </a:pPr>
            <a:r>
              <a:rPr lang="es-ES" sz="2700" dirty="0"/>
              <a:t>El corazón de la memoria virtual del Pentium consta de dos tablas, la tabla de descriptores locales (LDT) y la tabla de descriptores globales (GDT). Cada programa tiene su propia LDT, pero solo hay una GDT, compartida por todos los programas de la computadora. La LDT describe los segmentos que son locales para cada programa e incluye su código, datos , pila y demás, mientras que la GDT describe segmentos del sistema que incluye al sistema operativo mínimo.</a:t>
            </a:r>
          </a:p>
          <a:p>
            <a:pPr lvl="1" algn="just">
              <a:lnSpc>
                <a:spcPct val="150000"/>
              </a:lnSpc>
              <a:buNone/>
            </a:pPr>
            <a:endParaRPr lang="es-ES" sz="9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Segmentación </a:t>
            </a:r>
            <a:endParaRPr lang="es-ES_tradnl" dirty="0"/>
          </a:p>
        </p:txBody>
      </p:sp>
    </p:spTree>
    <p:extLst>
      <p:ext uri="{BB962C8B-B14F-4D97-AF65-F5344CB8AC3E}">
        <p14:creationId xmlns:p14="http://schemas.microsoft.com/office/powerpoint/2010/main" val="196902682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700808"/>
            <a:ext cx="8229600" cy="4425355"/>
          </a:xfrm>
        </p:spPr>
        <p:txBody>
          <a:bodyPr>
            <a:normAutofit fontScale="77500" lnSpcReduction="20000"/>
          </a:bodyPr>
          <a:lstStyle/>
          <a:p>
            <a:pPr algn="just">
              <a:lnSpc>
                <a:spcPct val="170000"/>
              </a:lnSpc>
            </a:pPr>
            <a:r>
              <a:rPr lang="es-ES" dirty="0"/>
              <a:t>Los sistemas de gestión de memoria pueden dividirse en dos clases: los que mueven procesos de la memoria principal al disco y del disco a la memoria principal durante su ejecución (intercambio y paginación), y los que no lo hacen.</a:t>
            </a:r>
          </a:p>
          <a:p>
            <a:pPr algn="just">
              <a:lnSpc>
                <a:spcPct val="170000"/>
              </a:lnSpc>
            </a:pPr>
            <a:r>
              <a:rPr lang="es-ES" dirty="0"/>
              <a:t>Es  importante que tenga presente que el intercambio y la paginación son en gran medida mecanismos artificiales obligados por la falta de suficiente memoria principal para contener todos los programas a la vez. </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Administración de memoria básica </a:t>
            </a:r>
            <a:endParaRPr lang="es-ES_tradnl" dirty="0"/>
          </a:p>
        </p:txBody>
      </p:sp>
    </p:spTree>
    <p:extLst>
      <p:ext uri="{BB962C8B-B14F-4D97-AF65-F5344CB8AC3E}">
        <p14:creationId xmlns:p14="http://schemas.microsoft.com/office/powerpoint/2010/main" val="416327498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988840"/>
            <a:ext cx="8229600" cy="4137323"/>
          </a:xfrm>
        </p:spPr>
        <p:txBody>
          <a:bodyPr>
            <a:normAutofit fontScale="77500" lnSpcReduction="20000"/>
          </a:bodyPr>
          <a:lstStyle/>
          <a:p>
            <a:pPr algn="just">
              <a:lnSpc>
                <a:spcPct val="170000"/>
              </a:lnSpc>
            </a:pPr>
            <a:r>
              <a:rPr lang="es-ES" dirty="0"/>
              <a:t>El esquema de gestión de memoria más sencillo posible consiste en ejecutar sólo un programa a la vez, repartiendo la memoria entre ese programa y el sistema operativo.</a:t>
            </a:r>
          </a:p>
          <a:p>
            <a:pPr algn="just">
              <a:lnSpc>
                <a:spcPct val="170000"/>
              </a:lnSpc>
            </a:pPr>
            <a:r>
              <a:rPr lang="es-ES" dirty="0"/>
              <a:t>El sistema está organizado de esta manera, sólo puede ejecutarse un proceso a la vez. Tan pronto como el usuario teclea un comando, el sistema operativo copia el programa solicitado del disco a la memoria y lo ejecuta.</a:t>
            </a:r>
          </a:p>
          <a:p>
            <a:pPr algn="just">
              <a:buNone/>
            </a:pPr>
            <a:r>
              <a:rPr lang="es-ES" dirty="0"/>
              <a:t> </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Mono programación sin Abstracción de Memoria</a:t>
            </a:r>
            <a:endParaRPr lang="es-ES_tradnl" dirty="0"/>
          </a:p>
        </p:txBody>
      </p:sp>
    </p:spTree>
    <p:extLst>
      <p:ext uri="{BB962C8B-B14F-4D97-AF65-F5344CB8AC3E}">
        <p14:creationId xmlns:p14="http://schemas.microsoft.com/office/powerpoint/2010/main" val="208109685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988840"/>
            <a:ext cx="8229600" cy="4137323"/>
          </a:xfrm>
        </p:spPr>
        <p:txBody>
          <a:bodyPr>
            <a:normAutofit/>
          </a:bodyPr>
          <a:lstStyle/>
          <a:p>
            <a:pPr algn="just">
              <a:buNone/>
            </a:pPr>
            <a:r>
              <a:rPr lang="es-ES" dirty="0"/>
              <a:t> </a:t>
            </a:r>
          </a:p>
          <a:p>
            <a:endParaRPr lang="es-ES" dirty="0"/>
          </a:p>
        </p:txBody>
      </p:sp>
      <p:pic>
        <p:nvPicPr>
          <p:cNvPr id="4" name="0 Imagen" descr="Tres Formas Sencillas de organizar la memoria con OS y un proceso de usuario.jpg"/>
          <p:cNvPicPr/>
          <p:nvPr/>
        </p:nvPicPr>
        <p:blipFill>
          <a:blip r:embed="rId2" cstate="print"/>
          <a:stretch>
            <a:fillRect/>
          </a:stretch>
        </p:blipFill>
        <p:spPr>
          <a:xfrm>
            <a:off x="1907704" y="2780928"/>
            <a:ext cx="5400040" cy="2520315"/>
          </a:xfrm>
          <a:prstGeom prst="rect">
            <a:avLst/>
          </a:prstGeom>
          <a:ln>
            <a:noFill/>
          </a:ln>
          <a:effectLst>
            <a:outerShdw blurRad="292100" dist="139700" dir="2700000" algn="tl" rotWithShape="0">
              <a:srgbClr val="333333">
                <a:alpha val="65000"/>
              </a:srgbClr>
            </a:outerShdw>
          </a:effectLst>
        </p:spPr>
      </p:pic>
      <p:sp>
        <p:nvSpPr>
          <p:cNvPr id="6"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sz="3600" dirty="0"/>
              <a:t>Mono programación sin Abstracción de Memoria</a:t>
            </a:r>
            <a:endParaRPr lang="es-ES_tradnl" sz="3600" dirty="0"/>
          </a:p>
        </p:txBody>
      </p:sp>
    </p:spTree>
    <p:extLst>
      <p:ext uri="{BB962C8B-B14F-4D97-AF65-F5344CB8AC3E}">
        <p14:creationId xmlns:p14="http://schemas.microsoft.com/office/powerpoint/2010/main" val="245305691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a:xfrm>
            <a:off x="457200" y="1988840"/>
            <a:ext cx="8229600" cy="4137323"/>
          </a:xfrm>
        </p:spPr>
        <p:txBody>
          <a:bodyPr>
            <a:normAutofit/>
          </a:bodyPr>
          <a:lstStyle/>
          <a:p>
            <a:pPr algn="just">
              <a:lnSpc>
                <a:spcPct val="170000"/>
              </a:lnSpc>
            </a:pPr>
            <a:r>
              <a:rPr lang="es-ES" dirty="0"/>
              <a:t>Es posible ejecutar varios  programas al mismo tiempo dividiendo la memoria en bloques y asignando a cada bloque un programa.</a:t>
            </a:r>
          </a:p>
          <a:p>
            <a:pPr algn="just">
              <a:buNone/>
            </a:pPr>
            <a:r>
              <a:rPr lang="es-ES" dirty="0"/>
              <a:t> </a:t>
            </a:r>
          </a:p>
          <a:p>
            <a:endParaRPr lang="es-ES" dirty="0"/>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Múltiples programas sin una Abstracción de Memoria</a:t>
            </a:r>
            <a:endParaRPr lang="es-ES_tradnl" dirty="0"/>
          </a:p>
        </p:txBody>
      </p:sp>
    </p:spTree>
    <p:extLst>
      <p:ext uri="{BB962C8B-B14F-4D97-AF65-F5344CB8AC3E}">
        <p14:creationId xmlns:p14="http://schemas.microsoft.com/office/powerpoint/2010/main" val="208109685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pPr algn="just">
              <a:lnSpc>
                <a:spcPct val="150000"/>
              </a:lnSpc>
            </a:pPr>
            <a:r>
              <a:rPr lang="es-ES" sz="2400" dirty="0"/>
              <a:t>La multiprogramación introduce dos problemas fundamentales que deben resolverse: </a:t>
            </a:r>
            <a:r>
              <a:rPr lang="es-ES" sz="2400" b="1" dirty="0"/>
              <a:t>reubicación</a:t>
            </a:r>
            <a:r>
              <a:rPr lang="es-ES" sz="2400" dirty="0"/>
              <a:t> y </a:t>
            </a:r>
            <a:r>
              <a:rPr lang="es-ES" sz="2400" b="1" dirty="0"/>
              <a:t>protección</a:t>
            </a:r>
            <a:r>
              <a:rPr lang="es-ES" sz="2400" dirty="0"/>
              <a:t>.</a:t>
            </a:r>
          </a:p>
          <a:p>
            <a:r>
              <a:rPr lang="es-ES_tradnl" sz="2400" dirty="0">
                <a:latin typeface="+mj-lt"/>
              </a:rPr>
              <a:t>Las direcciones de un programa suelen ser relativas a su dirección de comienzo. </a:t>
            </a:r>
            <a:r>
              <a:rPr lang="es-ES" sz="2400" dirty="0"/>
              <a:t>Pero </a:t>
            </a:r>
            <a:r>
              <a:rPr lang="es-ES_tradnl" sz="2400" dirty="0"/>
              <a:t>al montar un programa no se sabe dónde se va a ejecutar.</a:t>
            </a:r>
            <a:endParaRPr lang="es-ES" sz="2400" dirty="0"/>
          </a:p>
          <a:p>
            <a:r>
              <a:rPr lang="es-ES" sz="2400" i="1" dirty="0">
                <a:solidFill>
                  <a:srgbClr val="C00000"/>
                </a:solidFill>
                <a:latin typeface="+mj-lt"/>
              </a:rPr>
              <a:t>Soluciones</a:t>
            </a:r>
          </a:p>
          <a:p>
            <a:pPr lvl="1"/>
            <a:r>
              <a:rPr lang="es-ES_tradnl" sz="1400" i="1" dirty="0"/>
              <a:t>Modificación de direcciones durante la carga (estático)</a:t>
            </a:r>
            <a:endParaRPr lang="es-ES" sz="1400" i="1" dirty="0"/>
          </a:p>
          <a:p>
            <a:pPr lvl="1"/>
            <a:r>
              <a:rPr lang="es-ES_tradnl" sz="1400" dirty="0"/>
              <a:t> </a:t>
            </a:r>
            <a:r>
              <a:rPr lang="es-ES_tradnl" sz="1400" i="1" dirty="0"/>
              <a:t>Registro de Reubicación (o registro base)</a:t>
            </a:r>
            <a:br>
              <a:rPr lang="es-ES_tradnl" sz="1400" i="1" dirty="0"/>
            </a:br>
            <a:r>
              <a:rPr lang="es-ES_tradnl" sz="1400" i="1" dirty="0"/>
              <a:t>          </a:t>
            </a:r>
            <a:r>
              <a:rPr lang="es-ES_tradnl" sz="1400" i="1" dirty="0">
                <a:solidFill>
                  <a:schemeClr val="accent1">
                    <a:lumMod val="75000"/>
                  </a:schemeClr>
                </a:solidFill>
              </a:rPr>
              <a:t>(permite reubicación dinámica)</a:t>
            </a:r>
            <a:endParaRPr lang="es-ES" sz="1400" i="1" dirty="0">
              <a:solidFill>
                <a:schemeClr val="accent1">
                  <a:lumMod val="75000"/>
                </a:schemeClr>
              </a:solidFill>
            </a:endParaRPr>
          </a:p>
          <a:p>
            <a:endParaRPr lang="es-ES" dirty="0"/>
          </a:p>
        </p:txBody>
      </p:sp>
      <p:sp>
        <p:nvSpPr>
          <p:cNvPr id="73"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Espacio de Direcciones</a:t>
            </a:r>
          </a:p>
          <a:p>
            <a:pPr algn="ctr"/>
            <a:r>
              <a:rPr lang="es-ES" dirty="0"/>
              <a:t>Reubicación y Protección</a:t>
            </a:r>
            <a:endParaRPr lang="es-ES_tradnl" dirty="0"/>
          </a:p>
        </p:txBody>
      </p:sp>
    </p:spTree>
    <p:extLst>
      <p:ext uri="{BB962C8B-B14F-4D97-AF65-F5344CB8AC3E}">
        <p14:creationId xmlns:p14="http://schemas.microsoft.com/office/powerpoint/2010/main" val="153268403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algn="just">
              <a:lnSpc>
                <a:spcPct val="160000"/>
              </a:lnSpc>
            </a:pPr>
            <a:r>
              <a:rPr lang="es-CR" sz="2400" dirty="0"/>
              <a:t>El </a:t>
            </a:r>
            <a:r>
              <a:rPr lang="es-CR" sz="2400" b="1" dirty="0"/>
              <a:t>espacio de intercambio</a:t>
            </a:r>
            <a:r>
              <a:rPr lang="es-CR" sz="2400" dirty="0"/>
              <a:t> es una zona del disco (un fichero o partición) que se usa para guardar las imágenes de los procesos que no han de mantenerse en memoria física.</a:t>
            </a:r>
            <a:endParaRPr lang="es-ES" sz="2400" dirty="0"/>
          </a:p>
          <a:p>
            <a:pPr algn="just">
              <a:lnSpc>
                <a:spcPct val="150000"/>
              </a:lnSpc>
            </a:pPr>
            <a:r>
              <a:rPr lang="es-ES" sz="2400" dirty="0"/>
              <a:t>Con los sistemas de tiempo compartido o con los ordenadores personales orientados a gráficos, la situación es distinta. A veces no hay suficiente memoria principal para contener a todos los procesos actualmente activos, así que los procesos de más deben mantenerse en el disco y cargarse en la memoria para ejecutarse de forma dinámica.</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dirty="0"/>
              <a:t>Intercambio</a:t>
            </a:r>
            <a:endParaRPr lang="es-ES_tradnl" dirty="0"/>
          </a:p>
        </p:txBody>
      </p:sp>
    </p:spTree>
    <p:extLst>
      <p:ext uri="{BB962C8B-B14F-4D97-AF65-F5344CB8AC3E}">
        <p14:creationId xmlns:p14="http://schemas.microsoft.com/office/powerpoint/2010/main" val="573820716"/>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2987</Words>
  <Application>Microsoft Office PowerPoint</Application>
  <PresentationFormat>Presentación en pantalla (4:3)</PresentationFormat>
  <Paragraphs>156</Paragraphs>
  <Slides>39</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39</vt:i4>
      </vt:variant>
    </vt:vector>
  </HeadingPairs>
  <TitlesOfParts>
    <vt:vector size="46" baseType="lpstr">
      <vt:lpstr>Calibri</vt:lpstr>
      <vt:lpstr>Cambria</vt:lpstr>
      <vt:lpstr>Tw Cen MT</vt:lpstr>
      <vt:lpstr>Wingdings</vt:lpstr>
      <vt:lpstr>Wingdings 2</vt:lpstr>
      <vt:lpstr>1_Presentación de la pantalla panorámica</vt:lpstr>
      <vt:lpstr>Presentación de la pantalla panorámica</vt:lpstr>
      <vt:lpstr>Tema 2.1 Administración de memoria Capítulo 3 Andrew  S. Tanenbaum  Tercera Edición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Temario</dc:title>
  <dc:creator>uned</dc:creator>
  <cp:lastModifiedBy>USUARIO1</cp:lastModifiedBy>
  <cp:revision>38</cp:revision>
  <dcterms:created xsi:type="dcterms:W3CDTF">2012-02-24T16:56:43Z</dcterms:created>
  <dcterms:modified xsi:type="dcterms:W3CDTF">2020-07-17T22:39:55Z</dcterms:modified>
</cp:coreProperties>
</file>