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660" r:id="rId2"/>
  </p:sldMasterIdLst>
  <p:notesMasterIdLst>
    <p:notesMasterId r:id="rId41"/>
  </p:notesMasterIdLst>
  <p:handoutMasterIdLst>
    <p:handoutMasterId r:id="rId42"/>
  </p:handoutMasterIdLst>
  <p:sldIdLst>
    <p:sldId id="274" r:id="rId3"/>
    <p:sldId id="286" r:id="rId4"/>
    <p:sldId id="287" r:id="rId5"/>
    <p:sldId id="288" r:id="rId6"/>
    <p:sldId id="290" r:id="rId7"/>
    <p:sldId id="291" r:id="rId8"/>
    <p:sldId id="292" r:id="rId9"/>
    <p:sldId id="294" r:id="rId10"/>
    <p:sldId id="295" r:id="rId11"/>
    <p:sldId id="296"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312" r:id="rId27"/>
    <p:sldId id="313" r:id="rId28"/>
    <p:sldId id="314" r:id="rId29"/>
    <p:sldId id="315" r:id="rId30"/>
    <p:sldId id="316" r:id="rId31"/>
    <p:sldId id="317" r:id="rId32"/>
    <p:sldId id="318" r:id="rId33"/>
    <p:sldId id="319" r:id="rId34"/>
    <p:sldId id="320" r:id="rId35"/>
    <p:sldId id="321" r:id="rId36"/>
    <p:sldId id="322" r:id="rId37"/>
    <p:sldId id="323" r:id="rId38"/>
    <p:sldId id="324" r:id="rId39"/>
    <p:sldId id="325" r:id="rId40"/>
  </p:sldIdLst>
  <p:sldSz cx="9144000" cy="6858000" type="screen4x3"/>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Tema 1" id="{3047B53C-1C81-4316-864B-C8EDCD501023}">
          <p14:sldIdLst>
            <p14:sldId id="274"/>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7" autoAdjust="0"/>
    <p:restoredTop sz="94699"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53" d="100"/>
          <a:sy n="53" d="100"/>
        </p:scale>
        <p:origin x="-2597" y="-77"/>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R"/>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547901F-98D3-41AE-973E-A6206FD9299B}" type="datetimeFigureOut">
              <a:rPr lang="es-CR" smtClean="0"/>
              <a:pPr/>
              <a:t>18/04/2014</a:t>
            </a:fld>
            <a:endParaRPr lang="es-CR"/>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R"/>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AFC936C-44E5-45D4-AC99-7CA9FD87FFE9}" type="slidenum">
              <a:rPr lang="es-CR" smtClean="0"/>
              <a:pPr/>
              <a:t>‹Nº›</a:t>
            </a:fld>
            <a:endParaRPr lang="es-CR"/>
          </a:p>
        </p:txBody>
      </p:sp>
    </p:spTree>
    <p:extLst>
      <p:ext uri="{BB962C8B-B14F-4D97-AF65-F5344CB8AC3E}">
        <p14:creationId xmlns="" xmlns:p14="http://schemas.microsoft.com/office/powerpoint/2010/main" val="2662120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6FC247-94AD-46DD-A3F9-06088D89947D}" type="datetimeFigureOut">
              <a:rPr lang="es-CR" smtClean="0"/>
              <a:pPr/>
              <a:t>18/04/2014</a:t>
            </a:fld>
            <a:endParaRPr lang="es-C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0C9E88-A170-4CFC-8790-97E46DC5AA1E}" type="slidenum">
              <a:rPr lang="es-CR" smtClean="0"/>
              <a:pPr/>
              <a:t>‹Nº›</a:t>
            </a:fld>
            <a:endParaRPr lang="es-CR"/>
          </a:p>
        </p:txBody>
      </p:sp>
    </p:spTree>
    <p:extLst>
      <p:ext uri="{BB962C8B-B14F-4D97-AF65-F5344CB8AC3E}">
        <p14:creationId xmlns="" xmlns:p14="http://schemas.microsoft.com/office/powerpoint/2010/main" val="2841903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iapositiva de título">
    <p:bg>
      <p:bgRef idx="1001">
        <a:schemeClr val="bg2"/>
      </p:bgRef>
    </p:bg>
    <p:spTree>
      <p:nvGrpSpPr>
        <p:cNvPr id="1" name=""/>
        <p:cNvGrpSpPr/>
        <p:nvPr/>
      </p:nvGrpSpPr>
      <p:grpSpPr>
        <a:xfrm>
          <a:off x="0" y="0"/>
          <a:ext cx="0" cy="0"/>
          <a:chOff x="0" y="0"/>
          <a:chExt cx="0" cy="0"/>
        </a:xfrm>
      </p:grpSpPr>
      <p:sp>
        <p:nvSpPr>
          <p:cNvPr id="4" name="3 Rectángulo"/>
          <p:cNvSpPr/>
          <p:nvPr userDrawn="1"/>
        </p:nvSpPr>
        <p:spPr>
          <a:xfrm>
            <a:off x="0" y="0"/>
            <a:ext cx="9144001" cy="597103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7" name="Rectangle 6"/>
          <p:cNvSpPr/>
          <p:nvPr/>
        </p:nvSpPr>
        <p:spPr>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11" name="Rectangle 10"/>
          <p:cNvSpPr/>
          <p:nvPr/>
        </p:nvSpPr>
        <p:spPr>
          <a:xfrm>
            <a:off x="2359153"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9" name="Subtitle 8"/>
          <p:cNvSpPr>
            <a:spLocks noGrp="1"/>
          </p:cNvSpPr>
          <p:nvPr>
            <p:ph type="subTitle" idx="1" hasCustomPrompt="1"/>
          </p:nvPr>
        </p:nvSpPr>
        <p:spPr>
          <a:xfrm>
            <a:off x="2362199" y="6050037"/>
            <a:ext cx="6515100" cy="685800"/>
          </a:xfrm>
        </p:spPr>
        <p:txBody>
          <a:bodyPr anchor="ctr"/>
          <a:lstStyle>
            <a:lvl1pPr marL="0" indent="0" algn="l" eaLnBrk="1" latinLnBrk="0" hangingPunct="1">
              <a:buNone/>
              <a:defRPr kumimoji="0" lang="es-ES" sz="2800" baseline="0">
                <a:solidFill>
                  <a:srgbClr val="FFFFFF"/>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pPr eaLnBrk="1" latinLnBrk="0" hangingPunct="1"/>
            <a:r>
              <a:rPr lang="es-ES" dirty="0" smtClean="0"/>
              <a:t>00210 Introducción a la Computación</a:t>
            </a:r>
            <a:endParaRPr dirty="0"/>
          </a:p>
        </p:txBody>
      </p:sp>
      <p:sp>
        <p:nvSpPr>
          <p:cNvPr id="28" name="Date Placeholder 27"/>
          <p:cNvSpPr>
            <a:spLocks noGrp="1"/>
          </p:cNvSpPr>
          <p:nvPr>
            <p:ph type="dt" sz="half" idx="10"/>
          </p:nvPr>
        </p:nvSpPr>
        <p:spPr>
          <a:xfrm>
            <a:off x="76200" y="6068699"/>
            <a:ext cx="2057401" cy="685800"/>
          </a:xfrm>
        </p:spPr>
        <p:txBody>
          <a:bodyPr>
            <a:noAutofit/>
          </a:bodyPr>
          <a:lstStyle>
            <a:lvl1pPr algn="ctr" eaLnBrk="1" latinLnBrk="0" hangingPunct="1">
              <a:defRPr kumimoji="0" lang="es-ES" sz="2000">
                <a:solidFill>
                  <a:srgbClr val="FFFFFF"/>
                </a:solidFill>
              </a:defRPr>
            </a:lvl1pPr>
            <a:extLst/>
          </a:lstStyle>
          <a:p>
            <a:pPr algn="ctr"/>
            <a:fld id="{047E157E-8DCB-4F70-A0AF-5EB586A91DD4}" type="datetime1">
              <a:rPr kumimoji="0" lang="es-ES">
                <a:solidFill>
                  <a:srgbClr val="FFFFFF"/>
                </a:solidFill>
              </a:rPr>
              <a:pPr algn="ctr"/>
              <a:t>18/04/2014</a:t>
            </a:fld>
            <a:endParaRPr kumimoji="0" lang="es-ES" sz="2000" dirty="0">
              <a:solidFill>
                <a:srgbClr val="FFFFFF"/>
              </a:solidFill>
            </a:endParaRPr>
          </a:p>
        </p:txBody>
      </p:sp>
      <p:sp>
        <p:nvSpPr>
          <p:cNvPr id="12" name="Rectangle 11"/>
          <p:cNvSpPr>
            <a:spLocks noGrp="1"/>
          </p:cNvSpPr>
          <p:nvPr>
            <p:ph type="title"/>
          </p:nvPr>
        </p:nvSpPr>
        <p:spPr>
          <a:xfrm>
            <a:off x="2362201" y="3124200"/>
            <a:ext cx="6477001" cy="2717800"/>
          </a:xfrm>
          <a:prstGeom prst="rect">
            <a:avLst/>
          </a:prstGeom>
        </p:spPr>
        <p:txBody>
          <a:bodyPr rtlCol="0" anchor="b"/>
          <a:lstStyle>
            <a:lvl1pPr eaLnBrk="1" latinLnBrk="0" hangingPunct="1">
              <a:defRPr kumimoji="0" lang="es-ES" cap="all" baseline="0">
                <a:solidFill>
                  <a:schemeClr val="tx2">
                    <a:lumMod val="50000"/>
                  </a:schemeClr>
                </a:solidFill>
              </a:defRPr>
            </a:lvl1pPr>
            <a:extLst/>
          </a:lstStyle>
          <a:p>
            <a:pPr eaLnBrk="1" latinLnBrk="0" hangingPunct="1"/>
            <a:r>
              <a:rPr lang="es-ES" dirty="0" smtClean="0"/>
              <a:t>Haga clic para modificar el estilo de título del patrón</a:t>
            </a:r>
            <a:endParaRPr dirty="0"/>
          </a:p>
        </p:txBody>
      </p:sp>
      <p:pic>
        <p:nvPicPr>
          <p:cNvPr id="5" name="4 Imagen"/>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251520" y="200090"/>
            <a:ext cx="1366428" cy="1821904"/>
          </a:xfrm>
          <a:prstGeom prst="rect">
            <a:avLst/>
          </a:prstGeom>
        </p:spPr>
      </p:pic>
      <p:pic>
        <p:nvPicPr>
          <p:cNvPr id="6" name="5 Imagen"/>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7452320" y="116632"/>
            <a:ext cx="1470660" cy="1988820"/>
          </a:xfrm>
          <a:prstGeom prst="rect">
            <a:avLst/>
          </a:prstGeom>
        </p:spPr>
      </p:pic>
    </p:spTree>
    <p:extLst>
      <p:ext uri="{BB962C8B-B14F-4D97-AF65-F5344CB8AC3E}">
        <p14:creationId xmlns="" xmlns:p14="http://schemas.microsoft.com/office/powerpoint/2010/main" val="325217695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lIns="77532" tIns="38766" rIns="77532" bIns="38766"/>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CR" dirty="0"/>
          </a:p>
        </p:txBody>
      </p:sp>
      <p:sp>
        <p:nvSpPr>
          <p:cNvPr id="4" name="3 Marcador de fecha"/>
          <p:cNvSpPr>
            <a:spLocks noGrp="1"/>
          </p:cNvSpPr>
          <p:nvPr>
            <p:ph type="dt" sz="half" idx="10"/>
          </p:nvPr>
        </p:nvSpPr>
        <p:spPr/>
        <p:txBody>
          <a:bodyPr lIns="77532" tIns="38766" rIns="77532" bIns="38766"/>
          <a:lstStyle>
            <a:lvl1pPr>
              <a:defRPr/>
            </a:lvl1pPr>
          </a:lstStyle>
          <a:p>
            <a:endParaRPr lang="es-ES_tradnl" dirty="0"/>
          </a:p>
        </p:txBody>
      </p:sp>
      <p:sp>
        <p:nvSpPr>
          <p:cNvPr id="6" name="5 Marcador de número de diapositiva"/>
          <p:cNvSpPr>
            <a:spLocks noGrp="1"/>
          </p:cNvSpPr>
          <p:nvPr>
            <p:ph type="sldNum" sz="quarter" idx="12"/>
          </p:nvPr>
        </p:nvSpPr>
        <p:spPr/>
        <p:txBody>
          <a:bodyPr lIns="77532" tIns="38766" rIns="77532" bIns="38766"/>
          <a:lstStyle>
            <a:lvl1pPr>
              <a:defRPr/>
            </a:lvl1pPr>
          </a:lstStyle>
          <a:p>
            <a:fld id="{7479A8D3-3B58-4401-B40F-6F4BC16B94D8}" type="slidenum">
              <a:rPr lang="es-ES_tradnl"/>
              <a:pPr/>
              <a:t>‹Nº›</a:t>
            </a:fld>
            <a:endParaRPr lang="es-ES_tradnl"/>
          </a:p>
        </p:txBody>
      </p:sp>
    </p:spTree>
    <p:extLst>
      <p:ext uri="{BB962C8B-B14F-4D97-AF65-F5344CB8AC3E}">
        <p14:creationId xmlns="" xmlns:p14="http://schemas.microsoft.com/office/powerpoint/2010/main" val="309094811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3 Marcador de fecha"/>
          <p:cNvSpPr>
            <a:spLocks noGrp="1"/>
          </p:cNvSpPr>
          <p:nvPr>
            <p:ph type="dt" sz="half" idx="10"/>
          </p:nvPr>
        </p:nvSpPr>
        <p:spPr/>
        <p:txBody>
          <a:bodyPr/>
          <a:lstStyle/>
          <a:p>
            <a:fld id="{ED756D41-2DD8-483D-8BD0-CB8BB1FF74C7}" type="datetimeFigureOut">
              <a:rPr lang="es-CR" smtClean="0"/>
              <a:pPr/>
              <a:t>18/04/2014</a:t>
            </a:fld>
            <a:endParaRPr lang="es-CR"/>
          </a:p>
        </p:txBody>
      </p:sp>
      <p:sp>
        <p:nvSpPr>
          <p:cNvPr id="5" name="4 Marcador de pie de página"/>
          <p:cNvSpPr>
            <a:spLocks noGrp="1"/>
          </p:cNvSpPr>
          <p:nvPr>
            <p:ph type="ftr" sz="quarter" idx="11"/>
          </p:nvPr>
        </p:nvSpPr>
        <p:spPr/>
        <p:txBody>
          <a:bodyPr/>
          <a:lstStyle/>
          <a:p>
            <a:endParaRPr lang="es-CR"/>
          </a:p>
        </p:txBody>
      </p:sp>
      <p:sp>
        <p:nvSpPr>
          <p:cNvPr id="6" name="5 Marcador de número de diapositiva"/>
          <p:cNvSpPr>
            <a:spLocks noGrp="1"/>
          </p:cNvSpPr>
          <p:nvPr>
            <p:ph type="sldNum" sz="quarter" idx="12"/>
          </p:nvPr>
        </p:nvSpPr>
        <p:spPr/>
        <p:txBody>
          <a:bodyPr/>
          <a:lstStyle/>
          <a:p>
            <a:fld id="{1933A51D-A2F3-498D-BBE7-4166079DBB93}" type="slidenum">
              <a:rPr lang="es-CR" smtClean="0"/>
              <a:pPr/>
              <a:t>‹Nº›</a:t>
            </a:fld>
            <a:endParaRPr lang="es-CR"/>
          </a:p>
        </p:txBody>
      </p:sp>
    </p:spTree>
    <p:extLst>
      <p:ext uri="{BB962C8B-B14F-4D97-AF65-F5344CB8AC3E}">
        <p14:creationId xmlns="" xmlns:p14="http://schemas.microsoft.com/office/powerpoint/2010/main" val="1196372827"/>
      </p:ext>
    </p:extLst>
  </p:cSld>
  <p:clrMapOvr>
    <a:masterClrMapping/>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2" name="Rectangle 1"/>
          <p:cNvSpPr>
            <a:spLocks noGrp="1"/>
          </p:cNvSpPr>
          <p:nvPr>
            <p:ph type="title"/>
          </p:nvPr>
        </p:nvSpPr>
        <p:spPr>
          <a:xfrm>
            <a:off x="609601" y="157480"/>
            <a:ext cx="7850832" cy="1341120"/>
          </a:xfrm>
          <a:prstGeom prst="rect">
            <a:avLst/>
          </a:prstGeom>
        </p:spPr>
        <p:txBody>
          <a:bodyPr/>
          <a:lstStyle>
            <a:extLst/>
          </a:lstStyle>
          <a:p>
            <a:pPr eaLnBrk="1" latinLnBrk="0" hangingPunct="1"/>
            <a:r>
              <a:rPr lang="es-ES" smtClean="0"/>
              <a:t>Haga clic para modificar el estilo de título del patrón</a:t>
            </a:r>
            <a:endParaRPr/>
          </a:p>
        </p:txBody>
      </p:sp>
      <p:sp>
        <p:nvSpPr>
          <p:cNvPr id="3" name="Rectangle 2"/>
          <p:cNvSpPr>
            <a:spLocks noGrp="1"/>
          </p:cNvSpPr>
          <p:nvPr>
            <p:ph type="dt" sz="half" idx="10"/>
          </p:nvPr>
        </p:nvSpPr>
        <p:spPr/>
        <p:txBody>
          <a:bodyPr/>
          <a:lstStyle>
            <a:extLst/>
          </a:lstStyle>
          <a:p>
            <a:fld id="{E4606EA6-EFEA-4C30-9264-4F9291A5780D}" type="datetime1">
              <a:rPr/>
              <a:pPr/>
              <a:t>6/30/2006</a:t>
            </a:fld>
            <a:endParaRPr kumimoji="0" lang="es-ES"/>
          </a:p>
        </p:txBody>
      </p:sp>
      <p:sp>
        <p:nvSpPr>
          <p:cNvPr id="4" name="Rectangle 3"/>
          <p:cNvSpPr>
            <a:spLocks noGrp="1"/>
          </p:cNvSpPr>
          <p:nvPr>
            <p:ph type="ftr" sz="quarter" idx="11"/>
          </p:nvPr>
        </p:nvSpPr>
        <p:spPr>
          <a:xfrm>
            <a:off x="609602" y="6248207"/>
            <a:ext cx="5421083" cy="365125"/>
          </a:xfrm>
          <a:prstGeom prst="rect">
            <a:avLst/>
          </a:prstGeom>
        </p:spPr>
        <p:txBody>
          <a:bodyPr/>
          <a:lstStyle>
            <a:extLst/>
          </a:lstStyle>
          <a:p>
            <a:r>
              <a:rPr lang="es-CR" dirty="0" smtClean="0"/>
              <a:t>Curso: 00210-Introducción a la Computación</a:t>
            </a:r>
          </a:p>
        </p:txBody>
      </p:sp>
      <p:sp>
        <p:nvSpPr>
          <p:cNvPr id="5" name="Rectangle 4"/>
          <p:cNvSpPr>
            <a:spLocks noGrp="1"/>
          </p:cNvSpPr>
          <p:nvPr>
            <p:ph type="sldNum" sz="quarter" idx="12"/>
          </p:nvPr>
        </p:nvSpPr>
        <p:spPr/>
        <p:txBody>
          <a:bodyPr/>
          <a:lstStyle>
            <a:extLst/>
          </a:lstStyle>
          <a:p>
            <a:pPr algn="ctr"/>
            <a:fld id="{8F82E0A0-C266-4798-8C8F-B9F91E9DA37E}" type="slidenum">
              <a:rPr kumimoji="0" lang="es-ES" sz="1400" b="1">
                <a:solidFill>
                  <a:srgbClr val="FFFFFF"/>
                </a:solidFill>
              </a:rPr>
              <a:pPr algn="ctr"/>
              <a:t>‹Nº›</a:t>
            </a:fld>
            <a:endParaRPr kumimoji="0" lang="es-ES"/>
          </a:p>
        </p:txBody>
      </p:sp>
      <p:sp>
        <p:nvSpPr>
          <p:cNvPr id="7" name="Rectangle 6"/>
          <p:cNvSpPr>
            <a:spLocks noGrp="1"/>
          </p:cNvSpPr>
          <p:nvPr>
            <p:ph sz="quarter" idx="13"/>
          </p:nvPr>
        </p:nvSpPr>
        <p:spPr>
          <a:xfrm>
            <a:off x="609601" y="1803400"/>
            <a:ext cx="8153401" cy="4368800"/>
          </a:xfrm>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pic>
        <p:nvPicPr>
          <p:cNvPr id="6" name="5 Imagen"/>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59560" y="143490"/>
            <a:ext cx="469776" cy="835157"/>
          </a:xfrm>
          <a:prstGeom prst="rect">
            <a:avLst/>
          </a:prstGeom>
        </p:spPr>
      </p:pic>
      <p:pic>
        <p:nvPicPr>
          <p:cNvPr id="8" name="7 Imagen"/>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8567936" y="41715"/>
            <a:ext cx="576064" cy="1038707"/>
          </a:xfrm>
          <a:prstGeom prst="rect">
            <a:avLst/>
          </a:prstGeom>
        </p:spPr>
      </p:pic>
    </p:spTree>
    <p:extLst>
      <p:ext uri="{BB962C8B-B14F-4D97-AF65-F5344CB8AC3E}">
        <p14:creationId xmlns="" xmlns:p14="http://schemas.microsoft.com/office/powerpoint/2010/main" val="94051495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2" y="2743202"/>
            <a:ext cx="7123113" cy="1673225"/>
          </a:xfrm>
        </p:spPr>
        <p:txBody>
          <a:bodyPr anchor="t"/>
          <a:lstStyle>
            <a:lvl1pPr eaLnBrk="1" latinLnBrk="0" hangingPunct="1">
              <a:buNone/>
              <a:defRPr kumimoji="0" lang="es-ES" sz="2800">
                <a:solidFill>
                  <a:schemeClr val="tx2"/>
                </a:solidFill>
              </a:defRPr>
            </a:lvl1pPr>
            <a:lvl2pPr eaLnBrk="1" latinLnBrk="0" hangingPunct="1">
              <a:buNone/>
              <a:defRPr kumimoji="0" lang="es-ES" sz="1800">
                <a:solidFill>
                  <a:schemeClr val="tx1">
                    <a:tint val="75000"/>
                  </a:schemeClr>
                </a:solidFill>
              </a:defRPr>
            </a:lvl2pPr>
            <a:lvl3pPr eaLnBrk="1" latinLnBrk="0" hangingPunct="1">
              <a:buNone/>
              <a:defRPr kumimoji="0" lang="es-ES" sz="1600">
                <a:solidFill>
                  <a:schemeClr val="tx1">
                    <a:tint val="75000"/>
                  </a:schemeClr>
                </a:solidFill>
              </a:defRPr>
            </a:lvl3pPr>
            <a:lvl4pPr eaLnBrk="1" latinLnBrk="0" hangingPunct="1">
              <a:buNone/>
              <a:defRPr kumimoji="0" lang="es-ES" sz="1400">
                <a:solidFill>
                  <a:schemeClr val="tx1">
                    <a:tint val="75000"/>
                  </a:schemeClr>
                </a:solidFill>
              </a:defRPr>
            </a:lvl4pPr>
            <a:lvl5pPr eaLnBrk="1" latinLnBrk="0" hangingPunct="1">
              <a:buNone/>
              <a:defRPr kumimoji="0" lang="es-ES" sz="1400">
                <a:solidFill>
                  <a:schemeClr val="tx1">
                    <a:tint val="75000"/>
                  </a:schemeClr>
                </a:solidFill>
              </a:defRPr>
            </a:lvl5pPr>
            <a:extLst/>
          </a:lstStyle>
          <a:p>
            <a:pPr lvl="0" eaLnBrk="1" latinLnBrk="0" hangingPunct="1"/>
            <a:r>
              <a:rPr lang="es-ES" smtClean="0"/>
              <a:t>Haga clic para modificar el estilo de texto del patrón</a:t>
            </a:r>
          </a:p>
        </p:txBody>
      </p:sp>
      <p:sp>
        <p:nvSpPr>
          <p:cNvPr id="7" name="Rectangle 6"/>
          <p:cNvSpPr/>
          <p:nvPr/>
        </p:nvSpPr>
        <p:spPr>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8" name="Rectangle 7"/>
          <p:cNvSpPr/>
          <p:nvPr/>
        </p:nvSpPr>
        <p:spPr>
          <a:xfrm>
            <a:off x="1" y="1600200"/>
            <a:ext cx="1295401"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9" name="Rectangle 8"/>
          <p:cNvSpPr/>
          <p:nvPr/>
        </p:nvSpPr>
        <p:spPr>
          <a:xfrm>
            <a:off x="1371601"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2" name="Title 1"/>
          <p:cNvSpPr>
            <a:spLocks noGrp="1"/>
          </p:cNvSpPr>
          <p:nvPr>
            <p:ph type="title" hasCustomPrompt="1"/>
          </p:nvPr>
        </p:nvSpPr>
        <p:spPr>
          <a:xfrm>
            <a:off x="1371600" y="1600200"/>
            <a:ext cx="7620000" cy="990600"/>
          </a:xfrm>
          <a:prstGeom prst="rect">
            <a:avLst/>
          </a:prstGeom>
        </p:spPr>
        <p:txBody>
          <a:bodyPr/>
          <a:lstStyle>
            <a:lvl1pPr algn="l" eaLnBrk="1" latinLnBrk="0" hangingPunct="1">
              <a:buNone/>
              <a:defRPr kumimoji="0" lang="es-ES" sz="4400" b="0" cap="none">
                <a:solidFill>
                  <a:srgbClr val="FFFFFF"/>
                </a:solidFill>
              </a:defRPr>
            </a:lvl1pPr>
            <a:extLst/>
          </a:lstStyle>
          <a:p>
            <a:r>
              <a:rPr kumimoji="0" lang="es-ES"/>
              <a:t>Haga clic para modificar el estilo de título del patrón</a:t>
            </a:r>
          </a:p>
        </p:txBody>
      </p:sp>
      <p:sp>
        <p:nvSpPr>
          <p:cNvPr id="12" name="Date Placeholder 11"/>
          <p:cNvSpPr>
            <a:spLocks noGrp="1"/>
          </p:cNvSpPr>
          <p:nvPr>
            <p:ph type="dt" sz="half" idx="10"/>
          </p:nvPr>
        </p:nvSpPr>
        <p:spPr/>
        <p:txBody>
          <a:bodyPr/>
          <a:lstStyle>
            <a:extLst/>
          </a:lstStyle>
          <a:p>
            <a:fld id="{6FCF9F07-3BC7-4570-B054-79111B0A380C}" type="datetime1">
              <a:rPr/>
              <a:pPr/>
              <a:t>6/30/2006</a:t>
            </a:fld>
            <a:endParaRPr kumimoji="0" lang="es-ES"/>
          </a:p>
        </p:txBody>
      </p:sp>
      <p:sp>
        <p:nvSpPr>
          <p:cNvPr id="13" name="Slide Number Placeholder 12"/>
          <p:cNvSpPr>
            <a:spLocks noGrp="1"/>
          </p:cNvSpPr>
          <p:nvPr>
            <p:ph type="sldNum" sz="quarter" idx="11"/>
          </p:nvPr>
        </p:nvSpPr>
        <p:spPr>
          <a:xfrm>
            <a:off x="1" y="1752602"/>
            <a:ext cx="1295401" cy="701676"/>
          </a:xfrm>
        </p:spPr>
        <p:txBody>
          <a:bodyPr>
            <a:noAutofit/>
          </a:bodyPr>
          <a:lstStyle>
            <a:lvl1pPr eaLnBrk="1" latinLnBrk="0" hangingPunct="1">
              <a:defRPr kumimoji="0" lang="es-ES" sz="2400">
                <a:solidFill>
                  <a:srgbClr val="FFFFFF"/>
                </a:solidFill>
              </a:defRPr>
            </a:lvl1pPr>
            <a:extLst/>
          </a:lstStyle>
          <a:p>
            <a:pPr algn="ctr"/>
            <a:fld id="{8F82E0A0-C266-4798-8C8F-B9F91E9DA37E}" type="slidenum">
              <a:rPr kumimoji="0" lang="es-ES" sz="2400" b="1">
                <a:solidFill>
                  <a:srgbClr val="FFFFFF"/>
                </a:solidFill>
              </a:rPr>
              <a:pPr algn="ctr"/>
              <a:t>‹Nº›</a:t>
            </a:fld>
            <a:endParaRPr kumimoji="0" lang="es-ES" sz="2400">
              <a:solidFill>
                <a:srgbClr val="FFFFFF"/>
              </a:solidFill>
            </a:endParaRPr>
          </a:p>
        </p:txBody>
      </p:sp>
      <p:sp>
        <p:nvSpPr>
          <p:cNvPr id="14" name="Footer Placeholder 13"/>
          <p:cNvSpPr>
            <a:spLocks noGrp="1"/>
          </p:cNvSpPr>
          <p:nvPr>
            <p:ph type="ftr" sz="quarter" idx="12"/>
          </p:nvPr>
        </p:nvSpPr>
        <p:spPr>
          <a:xfrm>
            <a:off x="609602" y="6248207"/>
            <a:ext cx="5421083" cy="365125"/>
          </a:xfrm>
          <a:prstGeom prst="rect">
            <a:avLst/>
          </a:prstGeom>
        </p:spPr>
        <p:txBody>
          <a:bodyPr/>
          <a:lstStyle>
            <a:extLst/>
          </a:lstStyle>
          <a:p>
            <a:r>
              <a:rPr lang="es-CR" dirty="0" smtClean="0"/>
              <a:t>Curso: 00210-Introducción a la Computación</a:t>
            </a:r>
          </a:p>
        </p:txBody>
      </p:sp>
    </p:spTree>
    <p:extLst>
      <p:ext uri="{BB962C8B-B14F-4D97-AF65-F5344CB8AC3E}">
        <p14:creationId xmlns="" xmlns:p14="http://schemas.microsoft.com/office/powerpoint/2010/main" val="180192081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609602" y="157480"/>
            <a:ext cx="7994848" cy="1341120"/>
          </a:xfrm>
          <a:prstGeom prst="rect">
            <a:avLst/>
          </a:prstGeom>
        </p:spPr>
        <p:txBody>
          <a:bodyPr/>
          <a:lstStyle>
            <a:extLst/>
          </a:lstStyle>
          <a:p>
            <a:pPr eaLnBrk="1" latinLnBrk="0" hangingPunct="1"/>
            <a:r>
              <a:rPr lang="es-ES" smtClean="0"/>
              <a:t>Haga clic para modificar el estilo de título del patrón</a:t>
            </a:r>
            <a:endParaRPr/>
          </a:p>
        </p:txBody>
      </p:sp>
      <p:sp>
        <p:nvSpPr>
          <p:cNvPr id="9" name="Content Placeholder 8"/>
          <p:cNvSpPr>
            <a:spLocks noGrp="1"/>
          </p:cNvSpPr>
          <p:nvPr>
            <p:ph sz="quarter" idx="13"/>
          </p:nvPr>
        </p:nvSpPr>
        <p:spPr>
          <a:xfrm>
            <a:off x="609601" y="1803402"/>
            <a:ext cx="3886201" cy="4358165"/>
          </a:xfrm>
        </p:spPr>
        <p:txBody>
          <a:bodyPr/>
          <a:lstStyle>
            <a:extLst/>
          </a:lstStyle>
          <a:p>
            <a:pPr lvl="0" eaLnBrk="1" latinLnBrk="0" hangingPunct="1"/>
            <a:r>
              <a:rPr lang="es-ES" dirty="0" smtClean="0"/>
              <a:t>Haga clic para modificar el estilo de texto del patrón</a:t>
            </a:r>
          </a:p>
          <a:p>
            <a:pPr lvl="1" eaLnBrk="1" latinLnBrk="0" hangingPunct="1"/>
            <a:r>
              <a:rPr lang="es-ES" dirty="0" smtClean="0"/>
              <a:t>Segundo nivel</a:t>
            </a:r>
          </a:p>
          <a:p>
            <a:pPr lvl="2" eaLnBrk="1" latinLnBrk="0" hangingPunct="1"/>
            <a:r>
              <a:rPr lang="es-ES" dirty="0" smtClean="0"/>
              <a:t>Tercer nivel</a:t>
            </a:r>
          </a:p>
          <a:p>
            <a:pPr lvl="3" eaLnBrk="1" latinLnBrk="0" hangingPunct="1"/>
            <a:r>
              <a:rPr lang="es-ES" dirty="0" smtClean="0"/>
              <a:t>Cuarto nivel</a:t>
            </a:r>
          </a:p>
          <a:p>
            <a:pPr lvl="4" eaLnBrk="1" latinLnBrk="0" hangingPunct="1"/>
            <a:r>
              <a:rPr lang="es-ES" dirty="0" smtClean="0"/>
              <a:t>Quinto nivel</a:t>
            </a:r>
            <a:endParaRPr dirty="0"/>
          </a:p>
        </p:txBody>
      </p:sp>
      <p:sp>
        <p:nvSpPr>
          <p:cNvPr id="11" name="Content Placeholder 10"/>
          <p:cNvSpPr>
            <a:spLocks noGrp="1"/>
          </p:cNvSpPr>
          <p:nvPr>
            <p:ph sz="quarter" idx="14"/>
          </p:nvPr>
        </p:nvSpPr>
        <p:spPr>
          <a:xfrm>
            <a:off x="4844901" y="1803401"/>
            <a:ext cx="3886201" cy="4358167"/>
          </a:xfrm>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8" name="Date Placeholder 7"/>
          <p:cNvSpPr>
            <a:spLocks noGrp="1"/>
          </p:cNvSpPr>
          <p:nvPr>
            <p:ph type="dt" sz="half" idx="15"/>
          </p:nvPr>
        </p:nvSpPr>
        <p:spPr/>
        <p:txBody>
          <a:bodyPr rtlCol="0"/>
          <a:lstStyle>
            <a:extLst/>
          </a:lstStyle>
          <a:p>
            <a:fld id="{E4606EA6-EFEA-4C30-9264-4F9291A5780D}" type="datetime1">
              <a:rPr/>
              <a:pPr/>
              <a:t>6/30/2006</a:t>
            </a:fld>
            <a:endParaRPr kumimoji="0" lang="es-ES"/>
          </a:p>
        </p:txBody>
      </p:sp>
      <p:sp>
        <p:nvSpPr>
          <p:cNvPr id="10" name="Slide Number Placeholder 9"/>
          <p:cNvSpPr>
            <a:spLocks noGrp="1"/>
          </p:cNvSpPr>
          <p:nvPr>
            <p:ph type="sldNum" sz="quarter" idx="16"/>
          </p:nvPr>
        </p:nvSpPr>
        <p:spPr/>
        <p:txBody>
          <a:bodyPr rtlCol="0"/>
          <a:lstStyle>
            <a:extLst/>
          </a:lstStyle>
          <a:p>
            <a:pPr algn="ctr"/>
            <a:fld id="{8F82E0A0-C266-4798-8C8F-B9F91E9DA37E}" type="slidenum">
              <a:rPr kumimoji="0" lang="es-ES" sz="1400" b="1">
                <a:solidFill>
                  <a:srgbClr val="FFFFFF"/>
                </a:solidFill>
              </a:rPr>
              <a:pPr algn="ctr"/>
              <a:t>‹Nº›</a:t>
            </a:fld>
            <a:endParaRPr kumimoji="0" lang="es-ES"/>
          </a:p>
        </p:txBody>
      </p:sp>
      <p:sp>
        <p:nvSpPr>
          <p:cNvPr id="12" name="Footer Placeholder 11"/>
          <p:cNvSpPr>
            <a:spLocks noGrp="1"/>
          </p:cNvSpPr>
          <p:nvPr>
            <p:ph type="ftr" sz="quarter" idx="17"/>
          </p:nvPr>
        </p:nvSpPr>
        <p:spPr>
          <a:xfrm>
            <a:off x="609602" y="6248207"/>
            <a:ext cx="5421083" cy="365125"/>
          </a:xfrm>
          <a:prstGeom prst="rect">
            <a:avLst/>
          </a:prstGeom>
        </p:spPr>
        <p:txBody>
          <a:bodyPr rtlCol="0"/>
          <a:lstStyle>
            <a:extLst/>
          </a:lstStyle>
          <a:p>
            <a:r>
              <a:rPr lang="es-CR" dirty="0" smtClean="0"/>
              <a:t>Curso: 00210-Introducción a la Computación</a:t>
            </a:r>
          </a:p>
        </p:txBody>
      </p:sp>
    </p:spTree>
    <p:extLst>
      <p:ext uri="{BB962C8B-B14F-4D97-AF65-F5344CB8AC3E}">
        <p14:creationId xmlns="" xmlns:p14="http://schemas.microsoft.com/office/powerpoint/2010/main" val="130450594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12648" y="157480"/>
            <a:ext cx="8153401" cy="1341120"/>
          </a:xfrm>
          <a:prstGeom prst="rect">
            <a:avLst/>
          </a:prstGeom>
        </p:spPr>
        <p:txBody>
          <a:bodyPr anchor="b"/>
          <a:lstStyle>
            <a:lvl1pPr eaLnBrk="1" latinLnBrk="0" hangingPunct="1">
              <a:defRPr kumimoji="0" lang="es-ES"/>
            </a:lvl1pPr>
            <a:extLst/>
          </a:lstStyle>
          <a:p>
            <a:pPr eaLnBrk="1" latinLnBrk="0" hangingPunct="1"/>
            <a:r>
              <a:rPr lang="es-ES" smtClean="0"/>
              <a:t>Haga clic para modificar el estilo de título del patrón</a:t>
            </a:r>
            <a:endParaRPr/>
          </a:p>
        </p:txBody>
      </p:sp>
      <p:sp>
        <p:nvSpPr>
          <p:cNvPr id="11" name="Content Placeholder 10"/>
          <p:cNvSpPr>
            <a:spLocks noGrp="1"/>
          </p:cNvSpPr>
          <p:nvPr>
            <p:ph sz="quarter" idx="13"/>
          </p:nvPr>
        </p:nvSpPr>
        <p:spPr>
          <a:xfrm>
            <a:off x="609601" y="2559757"/>
            <a:ext cx="3886201" cy="3505200"/>
          </a:xfrm>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13" name="Content Placeholder 12"/>
          <p:cNvSpPr>
            <a:spLocks noGrp="1"/>
          </p:cNvSpPr>
          <p:nvPr>
            <p:ph sz="quarter" idx="14"/>
          </p:nvPr>
        </p:nvSpPr>
        <p:spPr>
          <a:xfrm>
            <a:off x="4800600" y="2559757"/>
            <a:ext cx="3886201" cy="3505200"/>
          </a:xfrm>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10" name="Date Placeholder 9"/>
          <p:cNvSpPr>
            <a:spLocks noGrp="1"/>
          </p:cNvSpPr>
          <p:nvPr>
            <p:ph type="dt" sz="half" idx="15"/>
          </p:nvPr>
        </p:nvSpPr>
        <p:spPr/>
        <p:txBody>
          <a:bodyPr rtlCol="0"/>
          <a:lstStyle>
            <a:extLst/>
          </a:lstStyle>
          <a:p>
            <a:fld id="{E4606EA6-EFEA-4C30-9264-4F9291A5780D}" type="datetime1">
              <a:rPr/>
              <a:pPr/>
              <a:t>6/30/2006</a:t>
            </a:fld>
            <a:endParaRPr kumimoji="0" lang="es-ES"/>
          </a:p>
        </p:txBody>
      </p:sp>
      <p:sp>
        <p:nvSpPr>
          <p:cNvPr id="12" name="Slide Number Placeholder 11"/>
          <p:cNvSpPr>
            <a:spLocks noGrp="1"/>
          </p:cNvSpPr>
          <p:nvPr>
            <p:ph type="sldNum" sz="quarter" idx="16"/>
          </p:nvPr>
        </p:nvSpPr>
        <p:spPr/>
        <p:txBody>
          <a:bodyPr rtlCol="0"/>
          <a:lstStyle>
            <a:extLst/>
          </a:lstStyle>
          <a:p>
            <a:pPr algn="ctr"/>
            <a:fld id="{8F82E0A0-C266-4798-8C8F-B9F91E9DA37E}" type="slidenum">
              <a:rPr kumimoji="0" lang="es-ES" sz="1400" b="1">
                <a:solidFill>
                  <a:srgbClr val="FFFFFF"/>
                </a:solidFill>
              </a:rPr>
              <a:pPr algn="ctr"/>
              <a:t>‹Nº›</a:t>
            </a:fld>
            <a:endParaRPr kumimoji="0" lang="es-ES"/>
          </a:p>
        </p:txBody>
      </p:sp>
      <p:sp>
        <p:nvSpPr>
          <p:cNvPr id="14" name="Footer Placeholder 13"/>
          <p:cNvSpPr>
            <a:spLocks noGrp="1"/>
          </p:cNvSpPr>
          <p:nvPr>
            <p:ph type="ftr" sz="quarter" idx="17"/>
          </p:nvPr>
        </p:nvSpPr>
        <p:spPr>
          <a:xfrm>
            <a:off x="609602" y="6248207"/>
            <a:ext cx="5421083" cy="365125"/>
          </a:xfrm>
          <a:prstGeom prst="rect">
            <a:avLst/>
          </a:prstGeom>
        </p:spPr>
        <p:txBody>
          <a:bodyPr rtlCol="0"/>
          <a:lstStyle>
            <a:extLst/>
          </a:lstStyle>
          <a:p>
            <a:r>
              <a:rPr lang="es-CR" dirty="0" smtClean="0"/>
              <a:t>Curso: 00210-Introducción a la Computación</a:t>
            </a:r>
          </a:p>
        </p:txBody>
      </p:sp>
      <p:sp>
        <p:nvSpPr>
          <p:cNvPr id="16" name="Text Placeholder 15"/>
          <p:cNvSpPr>
            <a:spLocks noGrp="1"/>
          </p:cNvSpPr>
          <p:nvPr>
            <p:ph type="body" sz="quarter" idx="18"/>
          </p:nvPr>
        </p:nvSpPr>
        <p:spPr>
          <a:xfrm>
            <a:off x="609601" y="1816383"/>
            <a:ext cx="3886201" cy="707136"/>
          </a:xfrm>
          <a:solidFill>
            <a:schemeClr val="accent2"/>
          </a:solidFill>
        </p:spPr>
        <p:txBody>
          <a:bodyPr rtlCol="0" anchor="ctr"/>
          <a:lstStyle>
            <a:lvl1pPr eaLnBrk="1" latinLnBrk="0" hangingPunct="1">
              <a:buFontTx/>
              <a:buNone/>
              <a:defRPr kumimoji="0" lang="es-ES" sz="2000" b="1">
                <a:solidFill>
                  <a:srgbClr val="FFFFFF"/>
                </a:solidFill>
              </a:defRPr>
            </a:lvl1pPr>
            <a:extLst/>
          </a:lstStyle>
          <a:p>
            <a:pPr lvl="0" eaLnBrk="1" latinLnBrk="0" hangingPunct="1"/>
            <a:r>
              <a:rPr lang="es-ES" smtClean="0"/>
              <a:t>Haga clic para modificar el estilo de texto del patrón</a:t>
            </a:r>
          </a:p>
        </p:txBody>
      </p:sp>
      <p:sp>
        <p:nvSpPr>
          <p:cNvPr id="15" name="Text Placeholder 14"/>
          <p:cNvSpPr>
            <a:spLocks noGrp="1"/>
          </p:cNvSpPr>
          <p:nvPr>
            <p:ph type="body" sz="quarter" idx="19"/>
          </p:nvPr>
        </p:nvSpPr>
        <p:spPr>
          <a:xfrm>
            <a:off x="4800600" y="1816383"/>
            <a:ext cx="3886201" cy="707136"/>
          </a:xfrm>
          <a:solidFill>
            <a:schemeClr val="accent4"/>
          </a:solidFill>
        </p:spPr>
        <p:txBody>
          <a:bodyPr rtlCol="0" anchor="ctr"/>
          <a:lstStyle>
            <a:lvl1pPr eaLnBrk="1" latinLnBrk="0" hangingPunct="1">
              <a:buFontTx/>
              <a:buNone/>
              <a:defRPr kumimoji="0" lang="es-ES" sz="2000" b="1">
                <a:solidFill>
                  <a:srgbClr val="FFFFFF"/>
                </a:solidFill>
              </a:defRPr>
            </a:lvl1pPr>
            <a:extLst/>
          </a:lstStyle>
          <a:p>
            <a:pPr lvl="0" eaLnBrk="1" latinLnBrk="0" hangingPunct="1"/>
            <a:r>
              <a:rPr lang="es-ES" smtClean="0"/>
              <a:t>Haga clic para modificar el estilo de texto del patrón</a:t>
            </a:r>
          </a:p>
        </p:txBody>
      </p:sp>
    </p:spTree>
    <p:extLst>
      <p:ext uri="{BB962C8B-B14F-4D97-AF65-F5344CB8AC3E}">
        <p14:creationId xmlns="" xmlns:p14="http://schemas.microsoft.com/office/powerpoint/2010/main" val="323872754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DFADB5D-B7A0-47E3-AD2D-B1A6F8614213}" type="datetime1">
              <a:rPr/>
              <a:pPr/>
              <a:t>6/30/2006</a:t>
            </a:fld>
            <a:endParaRPr kumimoji="0" lang="es-ES"/>
          </a:p>
        </p:txBody>
      </p:sp>
      <p:sp>
        <p:nvSpPr>
          <p:cNvPr id="4" name="Footer Placeholder 3"/>
          <p:cNvSpPr>
            <a:spLocks noGrp="1"/>
          </p:cNvSpPr>
          <p:nvPr>
            <p:ph type="ftr" sz="quarter" idx="11"/>
          </p:nvPr>
        </p:nvSpPr>
        <p:spPr>
          <a:xfrm>
            <a:off x="609602" y="6248207"/>
            <a:ext cx="5421083" cy="365125"/>
          </a:xfrm>
          <a:prstGeom prst="rect">
            <a:avLst/>
          </a:prstGeom>
        </p:spPr>
        <p:txBody>
          <a:bodyPr/>
          <a:lstStyle>
            <a:extLst/>
          </a:lstStyle>
          <a:p>
            <a:r>
              <a:rPr lang="es-CR" dirty="0" smtClean="0"/>
              <a:t>Curso: 00210-Introducción a la Computación</a:t>
            </a:r>
          </a:p>
        </p:txBody>
      </p:sp>
      <p:sp>
        <p:nvSpPr>
          <p:cNvPr id="5" name="Slide Number Placeholder 4"/>
          <p:cNvSpPr>
            <a:spLocks noGrp="1"/>
          </p:cNvSpPr>
          <p:nvPr>
            <p:ph type="sldNum" sz="quarter" idx="12"/>
          </p:nvPr>
        </p:nvSpPr>
        <p:spPr/>
        <p:txBody>
          <a:bodyPr/>
          <a:lstStyle>
            <a:lvl1pPr eaLnBrk="1" latinLnBrk="0" hangingPunct="1">
              <a:defRPr kumimoji="0" lang="es-ES">
                <a:solidFill>
                  <a:srgbClr val="FFFFFF"/>
                </a:solidFill>
              </a:defRPr>
            </a:lvl1pPr>
            <a:extLst/>
          </a:lstStyle>
          <a:p>
            <a:fld id="{A3F7CB7D-F184-43C7-B6FD-03D728E1BBFF}" type="slidenum">
              <a:rPr kumimoji="0" lang="es-ES">
                <a:solidFill>
                  <a:srgbClr val="FFFFFF"/>
                </a:solidFill>
              </a:rPr>
              <a:pPr/>
              <a:t>‹Nº›</a:t>
            </a:fld>
            <a:endParaRPr kumimoji="0" lang="es-ES">
              <a:solidFill>
                <a:srgbClr val="FFFFFF"/>
              </a:solidFill>
            </a:endParaRPr>
          </a:p>
        </p:txBody>
      </p:sp>
    </p:spTree>
    <p:extLst>
      <p:ext uri="{BB962C8B-B14F-4D97-AF65-F5344CB8AC3E}">
        <p14:creationId xmlns="" xmlns:p14="http://schemas.microsoft.com/office/powerpoint/2010/main" val="415925071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2968126-03FC-49C0-B9B8-2B561CCC3D90}" type="datetime1">
              <a:rPr/>
              <a:pPr/>
              <a:t>6/30/2006</a:t>
            </a:fld>
            <a:endParaRPr kumimoji="0" lang="es-ES"/>
          </a:p>
        </p:txBody>
      </p:sp>
      <p:sp>
        <p:nvSpPr>
          <p:cNvPr id="3" name="Footer Placeholder 2"/>
          <p:cNvSpPr>
            <a:spLocks noGrp="1"/>
          </p:cNvSpPr>
          <p:nvPr>
            <p:ph type="ftr" sz="quarter" idx="11"/>
          </p:nvPr>
        </p:nvSpPr>
        <p:spPr>
          <a:xfrm>
            <a:off x="609602" y="6248207"/>
            <a:ext cx="5421083" cy="365125"/>
          </a:xfrm>
          <a:prstGeom prst="rect">
            <a:avLst/>
          </a:prstGeom>
        </p:spPr>
        <p:txBody>
          <a:bodyPr/>
          <a:lstStyle>
            <a:extLst/>
          </a:lstStyle>
          <a:p>
            <a:r>
              <a:rPr lang="es-CR" dirty="0" smtClean="0"/>
              <a:t>Curso: 00210-Introducción a la Computación</a:t>
            </a:r>
          </a:p>
        </p:txBody>
      </p:sp>
      <p:sp>
        <p:nvSpPr>
          <p:cNvPr id="4" name="Slide Number Placeholder 3"/>
          <p:cNvSpPr>
            <a:spLocks noGrp="1"/>
          </p:cNvSpPr>
          <p:nvPr>
            <p:ph type="sldNum" sz="quarter" idx="12"/>
          </p:nvPr>
        </p:nvSpPr>
        <p:spPr>
          <a:xfrm>
            <a:off x="0" y="6248400"/>
            <a:ext cx="533401" cy="381000"/>
          </a:xfrm>
        </p:spPr>
        <p:txBody>
          <a:bodyPr/>
          <a:lstStyle>
            <a:lvl1pPr eaLnBrk="1" latinLnBrk="0" hangingPunct="1">
              <a:defRPr kumimoji="0" lang="es-ES">
                <a:solidFill>
                  <a:schemeClr val="tx2"/>
                </a:solidFill>
              </a:defRPr>
            </a:lvl1pPr>
            <a:extLst/>
          </a:lstStyle>
          <a:p>
            <a:fld id="{A3F7CB7D-F184-43C7-B6FD-03D728E1BBFF}" type="slidenum">
              <a:rPr kumimoji="0" lang="es-ES">
                <a:solidFill>
                  <a:schemeClr val="tx2"/>
                </a:solidFill>
              </a:rPr>
              <a:pPr/>
              <a:t>‹Nº›</a:t>
            </a:fld>
            <a:endParaRPr kumimoji="0" lang="es-ES">
              <a:solidFill>
                <a:schemeClr val="tx2"/>
              </a:solidFill>
            </a:endParaRPr>
          </a:p>
        </p:txBody>
      </p:sp>
    </p:spTree>
    <p:extLst>
      <p:ext uri="{BB962C8B-B14F-4D97-AF65-F5344CB8AC3E}">
        <p14:creationId xmlns="" xmlns:p14="http://schemas.microsoft.com/office/powerpoint/2010/main" val="124970911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601" y="157480"/>
            <a:ext cx="8153401" cy="1341120"/>
          </a:xfrm>
          <a:prstGeom prst="rect">
            <a:avLst/>
          </a:prstGeom>
        </p:spPr>
        <p:txBody>
          <a:bodyPr anchor="b"/>
          <a:lstStyle>
            <a:lvl1pPr algn="l" eaLnBrk="1" latinLnBrk="0" hangingPunct="1">
              <a:buNone/>
              <a:defRPr kumimoji="0" lang="es-ES" sz="4200" b="0"/>
            </a:lvl1pPr>
            <a:extLst/>
          </a:lstStyle>
          <a:p>
            <a:pPr eaLnBrk="1" latinLnBrk="0" hangingPunct="1"/>
            <a:r>
              <a:rPr lang="es-ES" smtClean="0"/>
              <a:t>Haga clic para modificar el estilo de título del patrón</a:t>
            </a:r>
            <a:endParaRPr/>
          </a:p>
        </p:txBody>
      </p:sp>
      <p:sp>
        <p:nvSpPr>
          <p:cNvPr id="5" name="Date Placeholder 4"/>
          <p:cNvSpPr>
            <a:spLocks noGrp="1"/>
          </p:cNvSpPr>
          <p:nvPr>
            <p:ph type="dt" sz="half" idx="10"/>
          </p:nvPr>
        </p:nvSpPr>
        <p:spPr/>
        <p:txBody>
          <a:bodyPr/>
          <a:lstStyle>
            <a:extLst/>
          </a:lstStyle>
          <a:p>
            <a:fld id="{F49A8198-4617-485E-9585-4840B69DBBA6}" type="datetime1">
              <a:rPr/>
              <a:pPr/>
              <a:t>6/30/2006</a:t>
            </a:fld>
            <a:endParaRPr kumimoji="0" lang="es-ES"/>
          </a:p>
        </p:txBody>
      </p:sp>
      <p:sp>
        <p:nvSpPr>
          <p:cNvPr id="6" name="Footer Placeholder 5"/>
          <p:cNvSpPr>
            <a:spLocks noGrp="1"/>
          </p:cNvSpPr>
          <p:nvPr>
            <p:ph type="ftr" sz="quarter" idx="11"/>
          </p:nvPr>
        </p:nvSpPr>
        <p:spPr>
          <a:xfrm>
            <a:off x="609602" y="6248207"/>
            <a:ext cx="5421083" cy="365125"/>
          </a:xfrm>
          <a:prstGeom prst="rect">
            <a:avLst/>
          </a:prstGeom>
        </p:spPr>
        <p:txBody>
          <a:bodyPr/>
          <a:lstStyle>
            <a:extLst/>
          </a:lstStyle>
          <a:p>
            <a:r>
              <a:rPr lang="es-ES_tradnl" dirty="0" smtClean="0"/>
              <a:t>Curso: 00210-Introducción a la Computación</a:t>
            </a:r>
            <a:endParaRPr lang="es-ES_tradnl" dirty="0"/>
          </a:p>
        </p:txBody>
      </p:sp>
      <p:sp>
        <p:nvSpPr>
          <p:cNvPr id="7" name="Slide Number Placeholder 6"/>
          <p:cNvSpPr>
            <a:spLocks noGrp="1"/>
          </p:cNvSpPr>
          <p:nvPr>
            <p:ph type="sldNum" sz="quarter" idx="12"/>
          </p:nvPr>
        </p:nvSpPr>
        <p:spPr/>
        <p:txBody>
          <a:bodyPr/>
          <a:lstStyle>
            <a:lvl1pPr eaLnBrk="1" latinLnBrk="0" hangingPunct="1">
              <a:defRPr kumimoji="0" lang="es-ES">
                <a:solidFill>
                  <a:srgbClr val="FFFFFF"/>
                </a:solidFill>
              </a:defRPr>
            </a:lvl1pPr>
            <a:extLst/>
          </a:lstStyle>
          <a:p>
            <a:fld id="{A3F7CB7D-F184-43C7-B6FD-03D728E1BBFF}" type="slidenum">
              <a:rPr kumimoji="0" lang="es-ES">
                <a:solidFill>
                  <a:srgbClr val="FFFFFF"/>
                </a:solidFill>
              </a:rPr>
              <a:pPr/>
              <a:t>‹Nº›</a:t>
            </a:fld>
            <a:endParaRPr kumimoji="0" lang="es-ES">
              <a:solidFill>
                <a:srgbClr val="FFFFFF"/>
              </a:solidFill>
            </a:endParaRPr>
          </a:p>
        </p:txBody>
      </p:sp>
      <p:sp>
        <p:nvSpPr>
          <p:cNvPr id="3" name="Text Placeholder 2"/>
          <p:cNvSpPr>
            <a:spLocks noGrp="1"/>
          </p:cNvSpPr>
          <p:nvPr>
            <p:ph type="body" idx="1"/>
          </p:nvPr>
        </p:nvSpPr>
        <p:spPr>
          <a:xfrm>
            <a:off x="609601" y="1905000"/>
            <a:ext cx="1600201" cy="41656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eaLnBrk="1" latinLnBrk="0" hangingPunct="1">
              <a:spcAft>
                <a:spcPts val="1000"/>
              </a:spcAft>
              <a:buNone/>
              <a:defRPr kumimoji="0" lang="es-ES" sz="1800"/>
            </a:lvl1pPr>
            <a:lvl2pPr eaLnBrk="1" latinLnBrk="0" hangingPunct="1">
              <a:buNone/>
              <a:defRPr kumimoji="0" lang="es-ES" sz="1200"/>
            </a:lvl2pPr>
            <a:lvl3pPr eaLnBrk="1" latinLnBrk="0" hangingPunct="1">
              <a:buNone/>
              <a:defRPr kumimoji="0" lang="es-ES" sz="1000"/>
            </a:lvl3pPr>
            <a:lvl4pPr eaLnBrk="1" latinLnBrk="0" hangingPunct="1">
              <a:buNone/>
              <a:defRPr kumimoji="0" lang="es-ES" sz="900"/>
            </a:lvl4pPr>
            <a:lvl5pPr eaLnBrk="1" latinLnBrk="0" hangingPunct="1">
              <a:buNone/>
              <a:defRPr kumimoji="0" lang="es-ES" sz="900"/>
            </a:lvl5pPr>
            <a:extLst/>
          </a:lstStyle>
          <a:p>
            <a:pPr lvl="0" eaLnBrk="1" latinLnBrk="0" hangingPunct="1"/>
            <a:r>
              <a:rPr lang="es-ES" smtClean="0"/>
              <a:t>Haga clic para modificar el estilo de texto del patrón</a:t>
            </a:r>
          </a:p>
        </p:txBody>
      </p:sp>
      <p:sp>
        <p:nvSpPr>
          <p:cNvPr id="9" name="Content Placeholder 8"/>
          <p:cNvSpPr>
            <a:spLocks noGrp="1"/>
          </p:cNvSpPr>
          <p:nvPr>
            <p:ph sz="quarter" idx="13"/>
          </p:nvPr>
        </p:nvSpPr>
        <p:spPr>
          <a:xfrm>
            <a:off x="2362199" y="1905000"/>
            <a:ext cx="6400800" cy="4267200"/>
          </a:xfrm>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Tree>
    <p:extLst>
      <p:ext uri="{BB962C8B-B14F-4D97-AF65-F5344CB8AC3E}">
        <p14:creationId xmlns="" xmlns:p14="http://schemas.microsoft.com/office/powerpoint/2010/main" val="341669244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4559808"/>
          </a:xfrm>
          <a:solidFill>
            <a:schemeClr val="tx2">
              <a:shade val="50000"/>
            </a:schemeClr>
          </a:solidFill>
          <a:ln>
            <a:noFill/>
          </a:ln>
        </p:spPr>
        <p:txBody>
          <a:bodyPr/>
          <a:lstStyle>
            <a:lvl1pPr eaLnBrk="1" latinLnBrk="0" hangingPunct="1">
              <a:buNone/>
              <a:defRPr kumimoji="0" lang="es-ES" sz="3200"/>
            </a:lvl1pPr>
            <a:extLst/>
          </a:lstStyle>
          <a:p>
            <a:r>
              <a:rPr kumimoji="0" lang="es-ES" smtClean="0"/>
              <a:t>Haga clic en el icono para agregar una imagen</a:t>
            </a:r>
            <a:endParaRPr kumimoji="0" lang="es-ES"/>
          </a:p>
        </p:txBody>
      </p:sp>
      <p:sp>
        <p:nvSpPr>
          <p:cNvPr id="4" name="Text Placeholder 3"/>
          <p:cNvSpPr>
            <a:spLocks noGrp="1"/>
          </p:cNvSpPr>
          <p:nvPr>
            <p:ph type="body" sz="half" idx="2"/>
          </p:nvPr>
        </p:nvSpPr>
        <p:spPr>
          <a:xfrm>
            <a:off x="1600199" y="5486400"/>
            <a:ext cx="7315200" cy="685800"/>
          </a:xfrm>
        </p:spPr>
        <p:txBody>
          <a:bodyPr/>
          <a:lstStyle>
            <a:lvl1pPr marL="0" indent="0" eaLnBrk="1" latinLnBrk="0" hangingPunct="1">
              <a:buFontTx/>
              <a:buNone/>
              <a:defRPr kumimoji="0" lang="es-ES" sz="1700"/>
            </a:lvl1pPr>
            <a:lvl2pPr eaLnBrk="1" latinLnBrk="0" hangingPunct="1">
              <a:buFontTx/>
              <a:buNone/>
              <a:defRPr kumimoji="0" lang="es-ES" sz="1200"/>
            </a:lvl2pPr>
            <a:lvl3pPr eaLnBrk="1" latinLnBrk="0" hangingPunct="1">
              <a:buFontTx/>
              <a:buNone/>
              <a:defRPr kumimoji="0" lang="es-ES" sz="1000"/>
            </a:lvl3pPr>
            <a:lvl4pPr eaLnBrk="1" latinLnBrk="0" hangingPunct="1">
              <a:buFontTx/>
              <a:buNone/>
              <a:defRPr kumimoji="0" lang="es-ES" sz="900"/>
            </a:lvl4pPr>
            <a:lvl5pPr eaLnBrk="1" latinLnBrk="0" hangingPunct="1">
              <a:buFontTx/>
              <a:buNone/>
              <a:defRPr kumimoji="0" lang="es-ES" sz="900"/>
            </a:lvl5pPr>
            <a:extLst/>
          </a:lstStyle>
          <a:p>
            <a:pPr lvl="0" eaLnBrk="1" latinLnBrk="0" hangingPunct="1"/>
            <a:r>
              <a:rPr lang="es-ES" smtClean="0"/>
              <a:t>Haga clic para modificar el estilo de texto del patrón</a:t>
            </a:r>
          </a:p>
        </p:txBody>
      </p:sp>
      <p:sp>
        <p:nvSpPr>
          <p:cNvPr id="8" name="Rectangle 7"/>
          <p:cNvSpPr/>
          <p:nvPr/>
        </p:nvSpPr>
        <p:spPr>
          <a:xfrm>
            <a:off x="-9145"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9" name="Rectangle 8"/>
          <p:cNvSpPr/>
          <p:nvPr/>
        </p:nvSpPr>
        <p:spPr>
          <a:xfrm>
            <a:off x="-9143"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10" name="Rectangle 9"/>
          <p:cNvSpPr/>
          <p:nvPr/>
        </p:nvSpPr>
        <p:spPr>
          <a:xfrm>
            <a:off x="1545336" y="4654296"/>
            <a:ext cx="7589520"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2" name="Title 1"/>
          <p:cNvSpPr>
            <a:spLocks noGrp="1"/>
          </p:cNvSpPr>
          <p:nvPr>
            <p:ph type="title"/>
          </p:nvPr>
        </p:nvSpPr>
        <p:spPr>
          <a:xfrm>
            <a:off x="1600199" y="4724400"/>
            <a:ext cx="7315200" cy="609600"/>
          </a:xfrm>
          <a:prstGeom prst="rect">
            <a:avLst/>
          </a:prstGeom>
        </p:spPr>
        <p:txBody>
          <a:bodyPr anchor="ctr"/>
          <a:lstStyle>
            <a:lvl1pPr algn="l" eaLnBrk="1" latinLnBrk="0" hangingPunct="1">
              <a:buNone/>
              <a:defRPr kumimoji="0" lang="es-ES" sz="2800" b="0">
                <a:solidFill>
                  <a:srgbClr val="FFFFFF"/>
                </a:solidFill>
              </a:defRPr>
            </a:lvl1pPr>
            <a:extLst/>
          </a:lstStyle>
          <a:p>
            <a:pPr eaLnBrk="1" latinLnBrk="0" hangingPunct="1"/>
            <a:r>
              <a:rPr lang="es-ES" smtClean="0"/>
              <a:t>Haga clic para modificar el estilo de título del patrón</a:t>
            </a:r>
            <a:endParaRPr/>
          </a:p>
        </p:txBody>
      </p:sp>
      <p:sp>
        <p:nvSpPr>
          <p:cNvPr id="11" name="Rectangle 10"/>
          <p:cNvSpPr/>
          <p:nvPr/>
        </p:nvSpPr>
        <p:spPr>
          <a:xfrm>
            <a:off x="1447801" y="0"/>
            <a:ext cx="100585"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12" name="Date Placeholder 11"/>
          <p:cNvSpPr>
            <a:spLocks noGrp="1"/>
          </p:cNvSpPr>
          <p:nvPr>
            <p:ph type="dt" sz="half" idx="10"/>
          </p:nvPr>
        </p:nvSpPr>
        <p:spPr>
          <a:xfrm>
            <a:off x="6248401" y="6248400"/>
            <a:ext cx="2667001" cy="365125"/>
          </a:xfrm>
        </p:spPr>
        <p:txBody>
          <a:bodyPr rtlCol="0"/>
          <a:lstStyle>
            <a:extLst/>
          </a:lstStyle>
          <a:p>
            <a:fld id="{E4606EA6-EFEA-4C30-9264-4F9291A5780D}" type="datetime1">
              <a:rPr/>
              <a:pPr/>
              <a:t>6/30/2006</a:t>
            </a:fld>
            <a:endParaRPr kumimoji="0" lang="es-ES"/>
          </a:p>
        </p:txBody>
      </p:sp>
      <p:sp>
        <p:nvSpPr>
          <p:cNvPr id="13" name="Slide Number Placeholder 12"/>
          <p:cNvSpPr>
            <a:spLocks noGrp="1"/>
          </p:cNvSpPr>
          <p:nvPr>
            <p:ph type="sldNum" sz="quarter" idx="11"/>
          </p:nvPr>
        </p:nvSpPr>
        <p:spPr>
          <a:xfrm>
            <a:off x="1" y="4667249"/>
            <a:ext cx="1447801" cy="663579"/>
          </a:xfrm>
        </p:spPr>
        <p:txBody>
          <a:bodyPr rtlCol="0"/>
          <a:lstStyle>
            <a:lvl1pPr eaLnBrk="1" latinLnBrk="0" hangingPunct="1">
              <a:defRPr kumimoji="0" lang="es-ES" sz="2800"/>
            </a:lvl1pPr>
            <a:extLst/>
          </a:lstStyle>
          <a:p>
            <a:pPr algn="ctr"/>
            <a:fld id="{8F82E0A0-C266-4798-8C8F-B9F91E9DA37E}" type="slidenum">
              <a:rPr kumimoji="0" lang="es-ES" sz="2800" b="1">
                <a:solidFill>
                  <a:srgbClr val="FFFFFF"/>
                </a:solidFill>
              </a:rPr>
              <a:pPr algn="ctr"/>
              <a:t>‹Nº›</a:t>
            </a:fld>
            <a:endParaRPr kumimoji="0" lang="es-ES" sz="2800"/>
          </a:p>
        </p:txBody>
      </p:sp>
      <p:sp>
        <p:nvSpPr>
          <p:cNvPr id="14" name="Footer Placeholder 13"/>
          <p:cNvSpPr>
            <a:spLocks noGrp="1"/>
          </p:cNvSpPr>
          <p:nvPr>
            <p:ph type="ftr" sz="quarter" idx="12"/>
          </p:nvPr>
        </p:nvSpPr>
        <p:spPr>
          <a:xfrm>
            <a:off x="1600201" y="6248207"/>
            <a:ext cx="4572000" cy="365125"/>
          </a:xfrm>
          <a:prstGeom prst="rect">
            <a:avLst/>
          </a:prstGeom>
        </p:spPr>
        <p:txBody>
          <a:bodyPr rtlCol="0"/>
          <a:lstStyle>
            <a:extLst/>
          </a:lstStyle>
          <a:p>
            <a:r>
              <a:rPr lang="es-CR" dirty="0" smtClean="0"/>
              <a:t>Curso: 00210-Introducción a la Computación</a:t>
            </a:r>
          </a:p>
          <a:p>
            <a:endParaRPr lang="es-CR" dirty="0"/>
          </a:p>
        </p:txBody>
      </p:sp>
    </p:spTree>
    <p:extLst>
      <p:ext uri="{BB962C8B-B14F-4D97-AF65-F5344CB8AC3E}">
        <p14:creationId xmlns="" xmlns:p14="http://schemas.microsoft.com/office/powerpoint/2010/main" val="903284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 name="Rectangle 2"/>
          <p:cNvSpPr>
            <a:spLocks noGrp="1"/>
          </p:cNvSpPr>
          <p:nvPr>
            <p:ph type="dt" sz="half" idx="10"/>
          </p:nvPr>
        </p:nvSpPr>
        <p:spPr/>
        <p:txBody>
          <a:bodyPr/>
          <a:lstStyle>
            <a:extLst/>
          </a:lstStyle>
          <a:p>
            <a:fld id="{E4606EA6-EFEA-4C30-9264-4F9291A5780D}" type="datetime1">
              <a:rPr/>
              <a:pPr/>
              <a:t>6/30/2006</a:t>
            </a:fld>
            <a:endParaRPr kumimoji="0" lang="es-ES"/>
          </a:p>
        </p:txBody>
      </p:sp>
      <p:sp>
        <p:nvSpPr>
          <p:cNvPr id="5" name="Rectangle 4"/>
          <p:cNvSpPr>
            <a:spLocks noGrp="1"/>
          </p:cNvSpPr>
          <p:nvPr>
            <p:ph type="sldNum" sz="quarter" idx="12"/>
          </p:nvPr>
        </p:nvSpPr>
        <p:spPr/>
        <p:txBody>
          <a:bodyPr/>
          <a:lstStyle>
            <a:extLst/>
          </a:lstStyle>
          <a:p>
            <a:pPr algn="ctr"/>
            <a:fld id="{8F82E0A0-C266-4798-8C8F-B9F91E9DA37E}" type="slidenum">
              <a:rPr kumimoji="0" lang="es-ES" sz="1400" b="1">
                <a:solidFill>
                  <a:srgbClr val="FFFFFF"/>
                </a:solidFill>
              </a:rPr>
              <a:pPr algn="ctr"/>
              <a:t>‹Nº›</a:t>
            </a:fld>
            <a:endParaRPr kumimoji="0" lang="es-ES"/>
          </a:p>
        </p:txBody>
      </p:sp>
      <p:sp>
        <p:nvSpPr>
          <p:cNvPr id="7" name="Rectangle 6"/>
          <p:cNvSpPr>
            <a:spLocks noGrp="1"/>
          </p:cNvSpPr>
          <p:nvPr>
            <p:ph sz="quarter" idx="13"/>
          </p:nvPr>
        </p:nvSpPr>
        <p:spPr>
          <a:xfrm>
            <a:off x="609601" y="1803400"/>
            <a:ext cx="8153401" cy="4368800"/>
          </a:xfrm>
        </p:spPr>
        <p:txBody>
          <a:bodyPr/>
          <a:lstStyle>
            <a:extLst/>
          </a:lstStyle>
          <a:p>
            <a:pPr lvl="0" eaLnBrk="1" latinLnBrk="0" hangingPunct="1"/>
            <a:r>
              <a:rPr lang="es-ES" dirty="0" smtClean="0"/>
              <a:t>Haga clic para modificar el estilo de texto del patrón</a:t>
            </a:r>
          </a:p>
          <a:p>
            <a:pPr lvl="1" eaLnBrk="1" latinLnBrk="0" hangingPunct="1"/>
            <a:r>
              <a:rPr lang="es-ES" dirty="0" smtClean="0"/>
              <a:t>Segundo nivel</a:t>
            </a:r>
          </a:p>
          <a:p>
            <a:pPr lvl="2" eaLnBrk="1" latinLnBrk="0" hangingPunct="1"/>
            <a:r>
              <a:rPr lang="es-ES" dirty="0" smtClean="0"/>
              <a:t>Tercer nivel</a:t>
            </a:r>
          </a:p>
          <a:p>
            <a:pPr lvl="3" eaLnBrk="1" latinLnBrk="0" hangingPunct="1"/>
            <a:r>
              <a:rPr lang="es-ES" dirty="0" smtClean="0"/>
              <a:t>Cuarto nivel</a:t>
            </a:r>
          </a:p>
          <a:p>
            <a:pPr lvl="4" eaLnBrk="1" latinLnBrk="0" hangingPunct="1"/>
            <a:r>
              <a:rPr lang="es-ES" dirty="0" smtClean="0"/>
              <a:t>Quinto nivel</a:t>
            </a:r>
            <a:endParaRPr dirty="0"/>
          </a:p>
        </p:txBody>
      </p:sp>
      <p:pic>
        <p:nvPicPr>
          <p:cNvPr id="10" name="Picture 2"/>
          <p:cNvPicPr>
            <a:picLocks noChangeAspect="1" noChangeArrowheads="1"/>
          </p:cNvPicPr>
          <p:nvPr userDrawn="1"/>
        </p:nvPicPr>
        <p:blipFill rotWithShape="1">
          <a:blip r:embed="rId2" cstate="print">
            <a:extLst>
              <a:ext uri="{28A0092B-C50C-407E-A947-70E740481C1C}">
                <a14:useLocalDpi xmlns="" xmlns:a14="http://schemas.microsoft.com/office/drawing/2010/main" val="0"/>
              </a:ext>
            </a:extLst>
          </a:blip>
          <a:srcRect l="38848" t="30767" r="33696" b="62203"/>
          <a:stretch/>
        </p:blipFill>
        <p:spPr bwMode="auto">
          <a:xfrm>
            <a:off x="1619672" y="6237312"/>
            <a:ext cx="4243878" cy="6112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11173970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09602" y="157480"/>
            <a:ext cx="7994848" cy="1341120"/>
          </a:xfrm>
          <a:prstGeom prst="rect">
            <a:avLst/>
          </a:prstGeom>
        </p:spPr>
        <p:txBody>
          <a:bodyPr lIns="77532" tIns="38766" rIns="77532" bIns="38766"/>
          <a:lstStyle/>
          <a:p>
            <a:r>
              <a:rPr lang="es-ES" smtClean="0"/>
              <a:t>Haga clic para modificar el estilo de título del patrón</a:t>
            </a:r>
            <a:endParaRPr lang="es-CR"/>
          </a:p>
        </p:txBody>
      </p:sp>
      <p:sp>
        <p:nvSpPr>
          <p:cNvPr id="3" name="2 Marcador de contenido"/>
          <p:cNvSpPr>
            <a:spLocks noGrp="1"/>
          </p:cNvSpPr>
          <p:nvPr>
            <p:ph idx="1"/>
          </p:nvPr>
        </p:nvSpPr>
        <p:spPr/>
        <p:txBody>
          <a:bodyPr lIns="77532" tIns="38766" rIns="77532" bIns="38766"/>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CR" dirty="0"/>
          </a:p>
        </p:txBody>
      </p:sp>
      <p:sp>
        <p:nvSpPr>
          <p:cNvPr id="4" name="3 Marcador de fecha"/>
          <p:cNvSpPr>
            <a:spLocks noGrp="1"/>
          </p:cNvSpPr>
          <p:nvPr>
            <p:ph type="dt" sz="half" idx="10"/>
          </p:nvPr>
        </p:nvSpPr>
        <p:spPr/>
        <p:txBody>
          <a:bodyPr lIns="77532" tIns="38766" rIns="77532" bIns="38766"/>
          <a:lstStyle>
            <a:lvl1pPr>
              <a:defRPr/>
            </a:lvl1pPr>
          </a:lstStyle>
          <a:p>
            <a:endParaRPr lang="es-ES_tradnl"/>
          </a:p>
        </p:txBody>
      </p:sp>
      <p:sp>
        <p:nvSpPr>
          <p:cNvPr id="5" name="4 Marcador de pie de página"/>
          <p:cNvSpPr>
            <a:spLocks noGrp="1"/>
          </p:cNvSpPr>
          <p:nvPr>
            <p:ph type="ftr" sz="quarter" idx="11"/>
          </p:nvPr>
        </p:nvSpPr>
        <p:spPr>
          <a:xfrm>
            <a:off x="609602" y="6248207"/>
            <a:ext cx="5421083" cy="365125"/>
          </a:xfrm>
          <a:prstGeom prst="rect">
            <a:avLst/>
          </a:prstGeom>
        </p:spPr>
        <p:txBody>
          <a:bodyPr lIns="77532" tIns="38766" rIns="77532" bIns="38766"/>
          <a:lstStyle>
            <a:lvl1pPr>
              <a:defRPr/>
            </a:lvl1pPr>
          </a:lstStyle>
          <a:p>
            <a:r>
              <a:rPr lang="es-ES_tradnl" dirty="0" smtClean="0"/>
              <a:t>Curso: 00210-Introducción a la Computación</a:t>
            </a:r>
            <a:endParaRPr lang="es-ES_tradnl" dirty="0"/>
          </a:p>
        </p:txBody>
      </p:sp>
      <p:sp>
        <p:nvSpPr>
          <p:cNvPr id="6" name="5 Marcador de número de diapositiva"/>
          <p:cNvSpPr>
            <a:spLocks noGrp="1"/>
          </p:cNvSpPr>
          <p:nvPr>
            <p:ph type="sldNum" sz="quarter" idx="12"/>
          </p:nvPr>
        </p:nvSpPr>
        <p:spPr/>
        <p:txBody>
          <a:bodyPr lIns="77532" tIns="38766" rIns="77532" bIns="38766"/>
          <a:lstStyle>
            <a:lvl1pPr>
              <a:defRPr/>
            </a:lvl1pPr>
          </a:lstStyle>
          <a:p>
            <a:fld id="{7479A8D3-3B58-4401-B40F-6F4BC16B94D8}" type="slidenum">
              <a:rPr lang="es-ES_tradnl"/>
              <a:pPr/>
              <a:t>‹Nº›</a:t>
            </a:fld>
            <a:endParaRPr lang="es-ES_tradnl"/>
          </a:p>
        </p:txBody>
      </p:sp>
    </p:spTree>
    <p:extLst>
      <p:ext uri="{BB962C8B-B14F-4D97-AF65-F5344CB8AC3E}">
        <p14:creationId xmlns="" xmlns:p14="http://schemas.microsoft.com/office/powerpoint/2010/main" val="13960756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2" y="2743202"/>
            <a:ext cx="7123113" cy="1673225"/>
          </a:xfrm>
        </p:spPr>
        <p:txBody>
          <a:bodyPr anchor="t"/>
          <a:lstStyle>
            <a:lvl1pPr eaLnBrk="1" latinLnBrk="0" hangingPunct="1">
              <a:buNone/>
              <a:defRPr kumimoji="0" lang="es-ES" sz="2800">
                <a:solidFill>
                  <a:schemeClr val="tx2"/>
                </a:solidFill>
              </a:defRPr>
            </a:lvl1pPr>
            <a:lvl2pPr eaLnBrk="1" latinLnBrk="0" hangingPunct="1">
              <a:buNone/>
              <a:defRPr kumimoji="0" lang="es-ES" sz="1800">
                <a:solidFill>
                  <a:schemeClr val="tx1">
                    <a:tint val="75000"/>
                  </a:schemeClr>
                </a:solidFill>
              </a:defRPr>
            </a:lvl2pPr>
            <a:lvl3pPr eaLnBrk="1" latinLnBrk="0" hangingPunct="1">
              <a:buNone/>
              <a:defRPr kumimoji="0" lang="es-ES" sz="1600">
                <a:solidFill>
                  <a:schemeClr val="tx1">
                    <a:tint val="75000"/>
                  </a:schemeClr>
                </a:solidFill>
              </a:defRPr>
            </a:lvl3pPr>
            <a:lvl4pPr eaLnBrk="1" latinLnBrk="0" hangingPunct="1">
              <a:buNone/>
              <a:defRPr kumimoji="0" lang="es-ES" sz="1400">
                <a:solidFill>
                  <a:schemeClr val="tx1">
                    <a:tint val="75000"/>
                  </a:schemeClr>
                </a:solidFill>
              </a:defRPr>
            </a:lvl4pPr>
            <a:lvl5pPr eaLnBrk="1" latinLnBrk="0" hangingPunct="1">
              <a:buNone/>
              <a:defRPr kumimoji="0" lang="es-ES" sz="1400">
                <a:solidFill>
                  <a:schemeClr val="tx1">
                    <a:tint val="75000"/>
                  </a:schemeClr>
                </a:solidFill>
              </a:defRPr>
            </a:lvl5pPr>
            <a:extLst/>
          </a:lstStyle>
          <a:p>
            <a:pPr lvl="0" eaLnBrk="1" latinLnBrk="0" hangingPunct="1"/>
            <a:r>
              <a:rPr lang="es-ES" smtClean="0"/>
              <a:t>Haga clic para modificar el estilo de texto del patrón</a:t>
            </a:r>
          </a:p>
        </p:txBody>
      </p:sp>
      <p:sp>
        <p:nvSpPr>
          <p:cNvPr id="7" name="Rectangle 6"/>
          <p:cNvSpPr/>
          <p:nvPr/>
        </p:nvSpPr>
        <p:spPr>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8" name="Rectangle 7"/>
          <p:cNvSpPr/>
          <p:nvPr/>
        </p:nvSpPr>
        <p:spPr>
          <a:xfrm>
            <a:off x="1" y="1600200"/>
            <a:ext cx="1295401"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9" name="Rectangle 8"/>
          <p:cNvSpPr/>
          <p:nvPr/>
        </p:nvSpPr>
        <p:spPr>
          <a:xfrm>
            <a:off x="1371601"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2" name="Title 1"/>
          <p:cNvSpPr>
            <a:spLocks noGrp="1"/>
          </p:cNvSpPr>
          <p:nvPr>
            <p:ph type="title" hasCustomPrompt="1"/>
          </p:nvPr>
        </p:nvSpPr>
        <p:spPr>
          <a:xfrm>
            <a:off x="1371600" y="1600200"/>
            <a:ext cx="7620000" cy="990600"/>
          </a:xfrm>
          <a:prstGeom prst="rect">
            <a:avLst/>
          </a:prstGeom>
        </p:spPr>
        <p:txBody>
          <a:bodyPr/>
          <a:lstStyle>
            <a:lvl1pPr algn="l" eaLnBrk="1" latinLnBrk="0" hangingPunct="1">
              <a:buNone/>
              <a:defRPr kumimoji="0" lang="es-ES" sz="4400" b="0" cap="none">
                <a:solidFill>
                  <a:srgbClr val="FFFFFF"/>
                </a:solidFill>
              </a:defRPr>
            </a:lvl1pPr>
            <a:extLst/>
          </a:lstStyle>
          <a:p>
            <a:r>
              <a:rPr kumimoji="0" lang="es-ES"/>
              <a:t>Haga clic para modificar el estilo de título del patrón</a:t>
            </a:r>
          </a:p>
        </p:txBody>
      </p:sp>
      <p:sp>
        <p:nvSpPr>
          <p:cNvPr id="12" name="Date Placeholder 11"/>
          <p:cNvSpPr>
            <a:spLocks noGrp="1"/>
          </p:cNvSpPr>
          <p:nvPr>
            <p:ph type="dt" sz="half" idx="10"/>
          </p:nvPr>
        </p:nvSpPr>
        <p:spPr/>
        <p:txBody>
          <a:bodyPr/>
          <a:lstStyle>
            <a:extLst/>
          </a:lstStyle>
          <a:p>
            <a:fld id="{6FCF9F07-3BC7-4570-B054-79111B0A380C}" type="datetime1">
              <a:rPr/>
              <a:pPr/>
              <a:t>6/30/2006</a:t>
            </a:fld>
            <a:endParaRPr kumimoji="0" lang="es-ES"/>
          </a:p>
        </p:txBody>
      </p:sp>
      <p:sp>
        <p:nvSpPr>
          <p:cNvPr id="13" name="Slide Number Placeholder 12"/>
          <p:cNvSpPr>
            <a:spLocks noGrp="1"/>
          </p:cNvSpPr>
          <p:nvPr>
            <p:ph type="sldNum" sz="quarter" idx="11"/>
          </p:nvPr>
        </p:nvSpPr>
        <p:spPr>
          <a:xfrm>
            <a:off x="1" y="1752602"/>
            <a:ext cx="1295401" cy="701676"/>
          </a:xfrm>
        </p:spPr>
        <p:txBody>
          <a:bodyPr>
            <a:noAutofit/>
          </a:bodyPr>
          <a:lstStyle>
            <a:lvl1pPr eaLnBrk="1" latinLnBrk="0" hangingPunct="1">
              <a:defRPr kumimoji="0" lang="es-ES" sz="2400">
                <a:solidFill>
                  <a:srgbClr val="FFFFFF"/>
                </a:solidFill>
              </a:defRPr>
            </a:lvl1pPr>
            <a:extLst/>
          </a:lstStyle>
          <a:p>
            <a:pPr algn="ctr"/>
            <a:fld id="{8F82E0A0-C266-4798-8C8F-B9F91E9DA37E}" type="slidenum">
              <a:rPr kumimoji="0" lang="es-ES" sz="2400" b="1">
                <a:solidFill>
                  <a:srgbClr val="FFFFFF"/>
                </a:solidFill>
              </a:rPr>
              <a:pPr algn="ctr"/>
              <a:t>‹Nº›</a:t>
            </a:fld>
            <a:endParaRPr kumimoji="0" lang="es-ES" sz="2400">
              <a:solidFill>
                <a:srgbClr val="FFFFFF"/>
              </a:solidFill>
            </a:endParaRPr>
          </a:p>
        </p:txBody>
      </p:sp>
      <p:sp>
        <p:nvSpPr>
          <p:cNvPr id="14" name="Footer Placeholder 13"/>
          <p:cNvSpPr>
            <a:spLocks noGrp="1"/>
          </p:cNvSpPr>
          <p:nvPr>
            <p:ph type="ftr" sz="quarter" idx="12"/>
          </p:nvPr>
        </p:nvSpPr>
        <p:spPr>
          <a:xfrm>
            <a:off x="609602" y="6248207"/>
            <a:ext cx="5421083" cy="365125"/>
          </a:xfrm>
          <a:prstGeom prst="rect">
            <a:avLst/>
          </a:prstGeom>
        </p:spPr>
        <p:txBody>
          <a:bodyPr/>
          <a:lstStyle>
            <a:extLst/>
          </a:lstStyle>
          <a:p>
            <a:r>
              <a:rPr lang="es-CR" dirty="0" smtClean="0"/>
              <a:t>Curso: 00210-Introducción a la Computación</a:t>
            </a:r>
          </a:p>
        </p:txBody>
      </p:sp>
    </p:spTree>
    <p:extLst>
      <p:ext uri="{BB962C8B-B14F-4D97-AF65-F5344CB8AC3E}">
        <p14:creationId xmlns="" xmlns:p14="http://schemas.microsoft.com/office/powerpoint/2010/main" val="331963884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899592" y="157480"/>
            <a:ext cx="7488832" cy="1341120"/>
          </a:xfrm>
          <a:prstGeom prst="rect">
            <a:avLst/>
          </a:prstGeom>
        </p:spPr>
        <p:txBody>
          <a:bodyPr/>
          <a:lstStyle>
            <a:extLst/>
          </a:lstStyle>
          <a:p>
            <a:pPr eaLnBrk="1" latinLnBrk="0" hangingPunct="1"/>
            <a:r>
              <a:rPr lang="es-ES" smtClean="0"/>
              <a:t>Haga clic para modificar el estilo de título del patrón</a:t>
            </a:r>
            <a:endParaRPr/>
          </a:p>
        </p:txBody>
      </p:sp>
      <p:sp>
        <p:nvSpPr>
          <p:cNvPr id="9" name="Content Placeholder 8"/>
          <p:cNvSpPr>
            <a:spLocks noGrp="1"/>
          </p:cNvSpPr>
          <p:nvPr>
            <p:ph sz="quarter" idx="13"/>
          </p:nvPr>
        </p:nvSpPr>
        <p:spPr>
          <a:xfrm>
            <a:off x="609601" y="1803402"/>
            <a:ext cx="3886201" cy="4358165"/>
          </a:xfrm>
        </p:spPr>
        <p:txBody>
          <a:bodyPr/>
          <a:lstStyle>
            <a:extLst/>
          </a:lstStyle>
          <a:p>
            <a:pPr lvl="0" eaLnBrk="1" latinLnBrk="0" hangingPunct="1"/>
            <a:r>
              <a:rPr lang="es-ES" dirty="0" smtClean="0"/>
              <a:t>Haga clic para modificar el estilo de texto del patrón</a:t>
            </a:r>
          </a:p>
          <a:p>
            <a:pPr lvl="1" eaLnBrk="1" latinLnBrk="0" hangingPunct="1"/>
            <a:r>
              <a:rPr lang="es-ES" dirty="0" smtClean="0"/>
              <a:t>Segundo nivel</a:t>
            </a:r>
          </a:p>
          <a:p>
            <a:pPr lvl="2" eaLnBrk="1" latinLnBrk="0" hangingPunct="1"/>
            <a:r>
              <a:rPr lang="es-ES" dirty="0" smtClean="0"/>
              <a:t>Tercer nivel</a:t>
            </a:r>
          </a:p>
          <a:p>
            <a:pPr lvl="3" eaLnBrk="1" latinLnBrk="0" hangingPunct="1"/>
            <a:r>
              <a:rPr lang="es-ES" dirty="0" smtClean="0"/>
              <a:t>Cuarto nivel</a:t>
            </a:r>
          </a:p>
          <a:p>
            <a:pPr lvl="4" eaLnBrk="1" latinLnBrk="0" hangingPunct="1"/>
            <a:r>
              <a:rPr lang="es-ES" dirty="0" smtClean="0"/>
              <a:t>Quinto nivel</a:t>
            </a:r>
            <a:endParaRPr dirty="0"/>
          </a:p>
        </p:txBody>
      </p:sp>
      <p:sp>
        <p:nvSpPr>
          <p:cNvPr id="11" name="Content Placeholder 10"/>
          <p:cNvSpPr>
            <a:spLocks noGrp="1"/>
          </p:cNvSpPr>
          <p:nvPr>
            <p:ph sz="quarter" idx="14"/>
          </p:nvPr>
        </p:nvSpPr>
        <p:spPr>
          <a:xfrm>
            <a:off x="4844901" y="1803401"/>
            <a:ext cx="3886201" cy="4358167"/>
          </a:xfrm>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8" name="Date Placeholder 7"/>
          <p:cNvSpPr>
            <a:spLocks noGrp="1"/>
          </p:cNvSpPr>
          <p:nvPr>
            <p:ph type="dt" sz="half" idx="15"/>
          </p:nvPr>
        </p:nvSpPr>
        <p:spPr/>
        <p:txBody>
          <a:bodyPr rtlCol="0"/>
          <a:lstStyle>
            <a:extLst/>
          </a:lstStyle>
          <a:p>
            <a:fld id="{E4606EA6-EFEA-4C30-9264-4F9291A5780D}" type="datetime1">
              <a:rPr/>
              <a:pPr/>
              <a:t>6/30/2006</a:t>
            </a:fld>
            <a:endParaRPr kumimoji="0" lang="es-ES"/>
          </a:p>
        </p:txBody>
      </p:sp>
      <p:sp>
        <p:nvSpPr>
          <p:cNvPr id="10" name="Slide Number Placeholder 9"/>
          <p:cNvSpPr>
            <a:spLocks noGrp="1"/>
          </p:cNvSpPr>
          <p:nvPr>
            <p:ph type="sldNum" sz="quarter" idx="16"/>
          </p:nvPr>
        </p:nvSpPr>
        <p:spPr/>
        <p:txBody>
          <a:bodyPr rtlCol="0"/>
          <a:lstStyle>
            <a:extLst/>
          </a:lstStyle>
          <a:p>
            <a:pPr algn="ctr"/>
            <a:fld id="{8F82E0A0-C266-4798-8C8F-B9F91E9DA37E}" type="slidenum">
              <a:rPr kumimoji="0" lang="es-ES" sz="1400" b="1">
                <a:solidFill>
                  <a:srgbClr val="FFFFFF"/>
                </a:solidFill>
              </a:rPr>
              <a:pPr algn="ctr"/>
              <a:t>‹Nº›</a:t>
            </a:fld>
            <a:endParaRPr kumimoji="0" lang="es-ES"/>
          </a:p>
        </p:txBody>
      </p:sp>
      <p:sp>
        <p:nvSpPr>
          <p:cNvPr id="12" name="Footer Placeholder 11"/>
          <p:cNvSpPr>
            <a:spLocks noGrp="1"/>
          </p:cNvSpPr>
          <p:nvPr>
            <p:ph type="ftr" sz="quarter" idx="17"/>
          </p:nvPr>
        </p:nvSpPr>
        <p:spPr>
          <a:xfrm>
            <a:off x="609602" y="6248207"/>
            <a:ext cx="5421083" cy="365125"/>
          </a:xfrm>
          <a:prstGeom prst="rect">
            <a:avLst/>
          </a:prstGeom>
        </p:spPr>
        <p:txBody>
          <a:bodyPr rtlCol="0"/>
          <a:lstStyle>
            <a:extLst/>
          </a:lstStyle>
          <a:p>
            <a:r>
              <a:rPr lang="es-CR" dirty="0" smtClean="0"/>
              <a:t>Curso: 00210-Introducción a la Computación</a:t>
            </a:r>
          </a:p>
        </p:txBody>
      </p:sp>
    </p:spTree>
    <p:extLst>
      <p:ext uri="{BB962C8B-B14F-4D97-AF65-F5344CB8AC3E}">
        <p14:creationId xmlns="" xmlns:p14="http://schemas.microsoft.com/office/powerpoint/2010/main" val="135572175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12648" y="157480"/>
            <a:ext cx="8153401" cy="1341120"/>
          </a:xfrm>
          <a:prstGeom prst="rect">
            <a:avLst/>
          </a:prstGeom>
        </p:spPr>
        <p:txBody>
          <a:bodyPr anchor="b"/>
          <a:lstStyle>
            <a:lvl1pPr eaLnBrk="1" latinLnBrk="0" hangingPunct="1">
              <a:defRPr kumimoji="0" lang="es-ES"/>
            </a:lvl1pPr>
            <a:extLst/>
          </a:lstStyle>
          <a:p>
            <a:pPr eaLnBrk="1" latinLnBrk="0" hangingPunct="1"/>
            <a:r>
              <a:rPr lang="es-ES" smtClean="0"/>
              <a:t>Haga clic para modificar el estilo de título del patrón</a:t>
            </a:r>
            <a:endParaRPr/>
          </a:p>
        </p:txBody>
      </p:sp>
      <p:sp>
        <p:nvSpPr>
          <p:cNvPr id="11" name="Content Placeholder 10"/>
          <p:cNvSpPr>
            <a:spLocks noGrp="1"/>
          </p:cNvSpPr>
          <p:nvPr>
            <p:ph sz="quarter" idx="13"/>
          </p:nvPr>
        </p:nvSpPr>
        <p:spPr>
          <a:xfrm>
            <a:off x="609601" y="2559757"/>
            <a:ext cx="3886201" cy="3505200"/>
          </a:xfrm>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13" name="Content Placeholder 12"/>
          <p:cNvSpPr>
            <a:spLocks noGrp="1"/>
          </p:cNvSpPr>
          <p:nvPr>
            <p:ph sz="quarter" idx="14"/>
          </p:nvPr>
        </p:nvSpPr>
        <p:spPr>
          <a:xfrm>
            <a:off x="4800600" y="2559757"/>
            <a:ext cx="3886201" cy="3505200"/>
          </a:xfrm>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10" name="Date Placeholder 9"/>
          <p:cNvSpPr>
            <a:spLocks noGrp="1"/>
          </p:cNvSpPr>
          <p:nvPr>
            <p:ph type="dt" sz="half" idx="15"/>
          </p:nvPr>
        </p:nvSpPr>
        <p:spPr/>
        <p:txBody>
          <a:bodyPr rtlCol="0"/>
          <a:lstStyle>
            <a:extLst/>
          </a:lstStyle>
          <a:p>
            <a:fld id="{E4606EA6-EFEA-4C30-9264-4F9291A5780D}" type="datetime1">
              <a:rPr/>
              <a:pPr/>
              <a:t>6/30/2006</a:t>
            </a:fld>
            <a:endParaRPr kumimoji="0" lang="es-ES"/>
          </a:p>
        </p:txBody>
      </p:sp>
      <p:sp>
        <p:nvSpPr>
          <p:cNvPr id="12" name="Slide Number Placeholder 11"/>
          <p:cNvSpPr>
            <a:spLocks noGrp="1"/>
          </p:cNvSpPr>
          <p:nvPr>
            <p:ph type="sldNum" sz="quarter" idx="16"/>
          </p:nvPr>
        </p:nvSpPr>
        <p:spPr/>
        <p:txBody>
          <a:bodyPr rtlCol="0"/>
          <a:lstStyle>
            <a:extLst/>
          </a:lstStyle>
          <a:p>
            <a:pPr algn="ctr"/>
            <a:fld id="{8F82E0A0-C266-4798-8C8F-B9F91E9DA37E}" type="slidenum">
              <a:rPr kumimoji="0" lang="es-ES" sz="1400" b="1">
                <a:solidFill>
                  <a:srgbClr val="FFFFFF"/>
                </a:solidFill>
              </a:rPr>
              <a:pPr algn="ctr"/>
              <a:t>‹Nº›</a:t>
            </a:fld>
            <a:endParaRPr kumimoji="0" lang="es-ES"/>
          </a:p>
        </p:txBody>
      </p:sp>
      <p:sp>
        <p:nvSpPr>
          <p:cNvPr id="14" name="Footer Placeholder 13"/>
          <p:cNvSpPr>
            <a:spLocks noGrp="1"/>
          </p:cNvSpPr>
          <p:nvPr>
            <p:ph type="ftr" sz="quarter" idx="17"/>
          </p:nvPr>
        </p:nvSpPr>
        <p:spPr>
          <a:xfrm>
            <a:off x="609602" y="6248207"/>
            <a:ext cx="5421083" cy="365125"/>
          </a:xfrm>
          <a:prstGeom prst="rect">
            <a:avLst/>
          </a:prstGeom>
        </p:spPr>
        <p:txBody>
          <a:bodyPr rtlCol="0"/>
          <a:lstStyle>
            <a:extLst/>
          </a:lstStyle>
          <a:p>
            <a:r>
              <a:rPr lang="es-CR" dirty="0" smtClean="0"/>
              <a:t>Curso: 00210-Introducción a la Computación</a:t>
            </a:r>
          </a:p>
        </p:txBody>
      </p:sp>
      <p:sp>
        <p:nvSpPr>
          <p:cNvPr id="16" name="Text Placeholder 15"/>
          <p:cNvSpPr>
            <a:spLocks noGrp="1"/>
          </p:cNvSpPr>
          <p:nvPr>
            <p:ph type="body" sz="quarter" idx="18"/>
          </p:nvPr>
        </p:nvSpPr>
        <p:spPr>
          <a:xfrm>
            <a:off x="609601" y="1816383"/>
            <a:ext cx="3886201" cy="707136"/>
          </a:xfrm>
          <a:solidFill>
            <a:schemeClr val="accent2"/>
          </a:solidFill>
        </p:spPr>
        <p:txBody>
          <a:bodyPr rtlCol="0" anchor="ctr"/>
          <a:lstStyle>
            <a:lvl1pPr eaLnBrk="1" latinLnBrk="0" hangingPunct="1">
              <a:buFontTx/>
              <a:buNone/>
              <a:defRPr kumimoji="0" lang="es-ES" sz="2000" b="1">
                <a:solidFill>
                  <a:srgbClr val="FFFFFF"/>
                </a:solidFill>
              </a:defRPr>
            </a:lvl1pPr>
            <a:extLst/>
          </a:lstStyle>
          <a:p>
            <a:pPr lvl="0" eaLnBrk="1" latinLnBrk="0" hangingPunct="1"/>
            <a:r>
              <a:rPr lang="es-ES" smtClean="0"/>
              <a:t>Haga clic para modificar el estilo de texto del patrón</a:t>
            </a:r>
          </a:p>
        </p:txBody>
      </p:sp>
      <p:sp>
        <p:nvSpPr>
          <p:cNvPr id="15" name="Text Placeholder 14"/>
          <p:cNvSpPr>
            <a:spLocks noGrp="1"/>
          </p:cNvSpPr>
          <p:nvPr>
            <p:ph type="body" sz="quarter" idx="19"/>
          </p:nvPr>
        </p:nvSpPr>
        <p:spPr>
          <a:xfrm>
            <a:off x="4800600" y="1816383"/>
            <a:ext cx="3886201" cy="707136"/>
          </a:xfrm>
          <a:solidFill>
            <a:schemeClr val="accent4"/>
          </a:solidFill>
        </p:spPr>
        <p:txBody>
          <a:bodyPr rtlCol="0" anchor="ctr"/>
          <a:lstStyle>
            <a:lvl1pPr eaLnBrk="1" latinLnBrk="0" hangingPunct="1">
              <a:buFontTx/>
              <a:buNone/>
              <a:defRPr kumimoji="0" lang="es-ES" sz="2000" b="1">
                <a:solidFill>
                  <a:srgbClr val="FFFFFF"/>
                </a:solidFill>
              </a:defRPr>
            </a:lvl1pPr>
            <a:extLst/>
          </a:lstStyle>
          <a:p>
            <a:pPr lvl="0" eaLnBrk="1" latinLnBrk="0" hangingPunct="1"/>
            <a:r>
              <a:rPr lang="es-ES" smtClean="0"/>
              <a:t>Haga clic para modificar el estilo de texto del patrón</a:t>
            </a:r>
          </a:p>
        </p:txBody>
      </p:sp>
    </p:spTree>
    <p:extLst>
      <p:ext uri="{BB962C8B-B14F-4D97-AF65-F5344CB8AC3E}">
        <p14:creationId xmlns="" xmlns:p14="http://schemas.microsoft.com/office/powerpoint/2010/main" val="212537667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899592" y="157480"/>
            <a:ext cx="7488832" cy="1341120"/>
          </a:xfrm>
          <a:prstGeom prst="rect">
            <a:avLst/>
          </a:prstGeom>
        </p:spPr>
        <p:txBody>
          <a:bodyPr/>
          <a:lstStyle>
            <a:extLst/>
          </a:lstStyle>
          <a:p>
            <a:pPr eaLnBrk="1" latinLnBrk="0" hangingPunct="1"/>
            <a:r>
              <a:rPr lang="es-ES" smtClean="0"/>
              <a:t>Haga clic para modificar el estilo de título del patrón</a:t>
            </a:r>
            <a:endParaRPr/>
          </a:p>
        </p:txBody>
      </p:sp>
      <p:sp>
        <p:nvSpPr>
          <p:cNvPr id="3" name="Date Placeholder 2"/>
          <p:cNvSpPr>
            <a:spLocks noGrp="1"/>
          </p:cNvSpPr>
          <p:nvPr>
            <p:ph type="dt" sz="half" idx="10"/>
          </p:nvPr>
        </p:nvSpPr>
        <p:spPr/>
        <p:txBody>
          <a:bodyPr/>
          <a:lstStyle>
            <a:extLst/>
          </a:lstStyle>
          <a:p>
            <a:fld id="{6DFADB5D-B7A0-47E3-AD2D-B1A6F8614213}" type="datetime1">
              <a:rPr/>
              <a:pPr/>
              <a:t>6/30/2006</a:t>
            </a:fld>
            <a:endParaRPr kumimoji="0" lang="es-ES"/>
          </a:p>
        </p:txBody>
      </p:sp>
      <p:sp>
        <p:nvSpPr>
          <p:cNvPr id="4" name="Footer Placeholder 3"/>
          <p:cNvSpPr>
            <a:spLocks noGrp="1"/>
          </p:cNvSpPr>
          <p:nvPr>
            <p:ph type="ftr" sz="quarter" idx="11"/>
          </p:nvPr>
        </p:nvSpPr>
        <p:spPr>
          <a:xfrm>
            <a:off x="609602" y="6248207"/>
            <a:ext cx="5421083" cy="365125"/>
          </a:xfrm>
          <a:prstGeom prst="rect">
            <a:avLst/>
          </a:prstGeom>
        </p:spPr>
        <p:txBody>
          <a:bodyPr/>
          <a:lstStyle>
            <a:extLst/>
          </a:lstStyle>
          <a:p>
            <a:r>
              <a:rPr lang="es-CR" dirty="0" smtClean="0"/>
              <a:t>Curso: 00210-Introducción a la Computación</a:t>
            </a:r>
          </a:p>
        </p:txBody>
      </p:sp>
      <p:sp>
        <p:nvSpPr>
          <p:cNvPr id="5" name="Slide Number Placeholder 4"/>
          <p:cNvSpPr>
            <a:spLocks noGrp="1"/>
          </p:cNvSpPr>
          <p:nvPr>
            <p:ph type="sldNum" sz="quarter" idx="12"/>
          </p:nvPr>
        </p:nvSpPr>
        <p:spPr/>
        <p:txBody>
          <a:bodyPr/>
          <a:lstStyle>
            <a:lvl1pPr eaLnBrk="1" latinLnBrk="0" hangingPunct="1">
              <a:defRPr kumimoji="0" lang="es-ES">
                <a:solidFill>
                  <a:srgbClr val="FFFFFF"/>
                </a:solidFill>
              </a:defRPr>
            </a:lvl1pPr>
            <a:extLst/>
          </a:lstStyle>
          <a:p>
            <a:fld id="{A3F7CB7D-F184-43C7-B6FD-03D728E1BBFF}" type="slidenum">
              <a:rPr kumimoji="0" lang="es-ES">
                <a:solidFill>
                  <a:srgbClr val="FFFFFF"/>
                </a:solidFill>
              </a:rPr>
              <a:pPr/>
              <a:t>‹Nº›</a:t>
            </a:fld>
            <a:endParaRPr kumimoji="0" lang="es-ES">
              <a:solidFill>
                <a:srgbClr val="FFFFFF"/>
              </a:solidFill>
            </a:endParaRPr>
          </a:p>
        </p:txBody>
      </p:sp>
    </p:spTree>
    <p:extLst>
      <p:ext uri="{BB962C8B-B14F-4D97-AF65-F5344CB8AC3E}">
        <p14:creationId xmlns="" xmlns:p14="http://schemas.microsoft.com/office/powerpoint/2010/main" val="274838853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2968126-03FC-49C0-B9B8-2B561CCC3D90}" type="datetime1">
              <a:rPr/>
              <a:pPr/>
              <a:t>6/30/2006</a:t>
            </a:fld>
            <a:endParaRPr kumimoji="0" lang="es-ES"/>
          </a:p>
        </p:txBody>
      </p:sp>
      <p:sp>
        <p:nvSpPr>
          <p:cNvPr id="3" name="Footer Placeholder 2"/>
          <p:cNvSpPr>
            <a:spLocks noGrp="1"/>
          </p:cNvSpPr>
          <p:nvPr>
            <p:ph type="ftr" sz="quarter" idx="11"/>
          </p:nvPr>
        </p:nvSpPr>
        <p:spPr>
          <a:xfrm>
            <a:off x="609602" y="6248207"/>
            <a:ext cx="5421083" cy="365125"/>
          </a:xfrm>
          <a:prstGeom prst="rect">
            <a:avLst/>
          </a:prstGeom>
        </p:spPr>
        <p:txBody>
          <a:bodyPr/>
          <a:lstStyle>
            <a:extLst/>
          </a:lstStyle>
          <a:p>
            <a:r>
              <a:rPr lang="es-CR" dirty="0" smtClean="0"/>
              <a:t>Curso: 00210-Introducción a la Computación</a:t>
            </a:r>
          </a:p>
        </p:txBody>
      </p:sp>
      <p:sp>
        <p:nvSpPr>
          <p:cNvPr id="4" name="Slide Number Placeholder 3"/>
          <p:cNvSpPr>
            <a:spLocks noGrp="1"/>
          </p:cNvSpPr>
          <p:nvPr>
            <p:ph type="sldNum" sz="quarter" idx="12"/>
          </p:nvPr>
        </p:nvSpPr>
        <p:spPr>
          <a:xfrm>
            <a:off x="0" y="6248400"/>
            <a:ext cx="533401" cy="381000"/>
          </a:xfrm>
        </p:spPr>
        <p:txBody>
          <a:bodyPr/>
          <a:lstStyle>
            <a:lvl1pPr eaLnBrk="1" latinLnBrk="0" hangingPunct="1">
              <a:defRPr kumimoji="0" lang="es-ES">
                <a:solidFill>
                  <a:schemeClr val="tx2"/>
                </a:solidFill>
              </a:defRPr>
            </a:lvl1pPr>
            <a:extLst/>
          </a:lstStyle>
          <a:p>
            <a:fld id="{A3F7CB7D-F184-43C7-B6FD-03D728E1BBFF}" type="slidenum">
              <a:rPr kumimoji="0" lang="es-ES">
                <a:solidFill>
                  <a:schemeClr val="tx2"/>
                </a:solidFill>
              </a:rPr>
              <a:pPr/>
              <a:t>‹Nº›</a:t>
            </a:fld>
            <a:endParaRPr kumimoji="0" lang="es-ES">
              <a:solidFill>
                <a:schemeClr val="tx2"/>
              </a:solidFill>
            </a:endParaRPr>
          </a:p>
        </p:txBody>
      </p:sp>
    </p:spTree>
    <p:extLst>
      <p:ext uri="{BB962C8B-B14F-4D97-AF65-F5344CB8AC3E}">
        <p14:creationId xmlns="" xmlns:p14="http://schemas.microsoft.com/office/powerpoint/2010/main" val="75973053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601" y="157480"/>
            <a:ext cx="8153401" cy="1341120"/>
          </a:xfrm>
          <a:prstGeom prst="rect">
            <a:avLst/>
          </a:prstGeom>
        </p:spPr>
        <p:txBody>
          <a:bodyPr anchor="b"/>
          <a:lstStyle>
            <a:lvl1pPr algn="l" eaLnBrk="1" latinLnBrk="0" hangingPunct="1">
              <a:buNone/>
              <a:defRPr kumimoji="0" lang="es-ES" sz="4200" b="0"/>
            </a:lvl1pPr>
            <a:extLst/>
          </a:lstStyle>
          <a:p>
            <a:pPr eaLnBrk="1" latinLnBrk="0" hangingPunct="1"/>
            <a:r>
              <a:rPr lang="es-ES" smtClean="0"/>
              <a:t>Haga clic para modificar el estilo de título del patrón</a:t>
            </a:r>
            <a:endParaRPr/>
          </a:p>
        </p:txBody>
      </p:sp>
      <p:sp>
        <p:nvSpPr>
          <p:cNvPr id="5" name="Date Placeholder 4"/>
          <p:cNvSpPr>
            <a:spLocks noGrp="1"/>
          </p:cNvSpPr>
          <p:nvPr>
            <p:ph type="dt" sz="half" idx="10"/>
          </p:nvPr>
        </p:nvSpPr>
        <p:spPr/>
        <p:txBody>
          <a:bodyPr/>
          <a:lstStyle>
            <a:extLst/>
          </a:lstStyle>
          <a:p>
            <a:fld id="{F49A8198-4617-485E-9585-4840B69DBBA6}" type="datetime1">
              <a:rPr/>
              <a:pPr/>
              <a:t>6/30/2006</a:t>
            </a:fld>
            <a:endParaRPr kumimoji="0" lang="es-ES"/>
          </a:p>
        </p:txBody>
      </p:sp>
      <p:sp>
        <p:nvSpPr>
          <p:cNvPr id="6" name="Footer Placeholder 5"/>
          <p:cNvSpPr>
            <a:spLocks noGrp="1"/>
          </p:cNvSpPr>
          <p:nvPr>
            <p:ph type="ftr" sz="quarter" idx="11"/>
          </p:nvPr>
        </p:nvSpPr>
        <p:spPr>
          <a:xfrm>
            <a:off x="609602" y="6304235"/>
            <a:ext cx="5421083" cy="365125"/>
          </a:xfrm>
          <a:prstGeom prst="rect">
            <a:avLst/>
          </a:prstGeom>
        </p:spPr>
        <p:txBody>
          <a:bodyPr/>
          <a:lstStyle>
            <a:extLst/>
          </a:lstStyle>
          <a:p>
            <a:r>
              <a:rPr lang="es-ES_tradnl" dirty="0" smtClean="0"/>
              <a:t>Curso: 00210-Introducción a la Computación</a:t>
            </a:r>
            <a:endParaRPr lang="es-ES_tradnl" dirty="0"/>
          </a:p>
        </p:txBody>
      </p:sp>
      <p:sp>
        <p:nvSpPr>
          <p:cNvPr id="7" name="Slide Number Placeholder 6"/>
          <p:cNvSpPr>
            <a:spLocks noGrp="1"/>
          </p:cNvSpPr>
          <p:nvPr>
            <p:ph type="sldNum" sz="quarter" idx="12"/>
          </p:nvPr>
        </p:nvSpPr>
        <p:spPr/>
        <p:txBody>
          <a:bodyPr/>
          <a:lstStyle>
            <a:lvl1pPr eaLnBrk="1" latinLnBrk="0" hangingPunct="1">
              <a:defRPr kumimoji="0" lang="es-ES">
                <a:solidFill>
                  <a:srgbClr val="FFFFFF"/>
                </a:solidFill>
              </a:defRPr>
            </a:lvl1pPr>
            <a:extLst/>
          </a:lstStyle>
          <a:p>
            <a:fld id="{A3F7CB7D-F184-43C7-B6FD-03D728E1BBFF}" type="slidenum">
              <a:rPr kumimoji="0" lang="es-ES">
                <a:solidFill>
                  <a:srgbClr val="FFFFFF"/>
                </a:solidFill>
              </a:rPr>
              <a:pPr/>
              <a:t>‹Nº›</a:t>
            </a:fld>
            <a:endParaRPr kumimoji="0" lang="es-ES">
              <a:solidFill>
                <a:srgbClr val="FFFFFF"/>
              </a:solidFill>
            </a:endParaRPr>
          </a:p>
        </p:txBody>
      </p:sp>
      <p:sp>
        <p:nvSpPr>
          <p:cNvPr id="3" name="Text Placeholder 2"/>
          <p:cNvSpPr>
            <a:spLocks noGrp="1"/>
          </p:cNvSpPr>
          <p:nvPr>
            <p:ph type="body" idx="1"/>
          </p:nvPr>
        </p:nvSpPr>
        <p:spPr>
          <a:xfrm>
            <a:off x="609601" y="1905000"/>
            <a:ext cx="1600201" cy="41656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eaLnBrk="1" latinLnBrk="0" hangingPunct="1">
              <a:spcAft>
                <a:spcPts val="1000"/>
              </a:spcAft>
              <a:buNone/>
              <a:defRPr kumimoji="0" lang="es-ES" sz="1800"/>
            </a:lvl1pPr>
            <a:lvl2pPr eaLnBrk="1" latinLnBrk="0" hangingPunct="1">
              <a:buNone/>
              <a:defRPr kumimoji="0" lang="es-ES" sz="1200"/>
            </a:lvl2pPr>
            <a:lvl3pPr eaLnBrk="1" latinLnBrk="0" hangingPunct="1">
              <a:buNone/>
              <a:defRPr kumimoji="0" lang="es-ES" sz="1000"/>
            </a:lvl3pPr>
            <a:lvl4pPr eaLnBrk="1" latinLnBrk="0" hangingPunct="1">
              <a:buNone/>
              <a:defRPr kumimoji="0" lang="es-ES" sz="900"/>
            </a:lvl4pPr>
            <a:lvl5pPr eaLnBrk="1" latinLnBrk="0" hangingPunct="1">
              <a:buNone/>
              <a:defRPr kumimoji="0" lang="es-ES" sz="900"/>
            </a:lvl5pPr>
            <a:extLst/>
          </a:lstStyle>
          <a:p>
            <a:pPr lvl="0" eaLnBrk="1" latinLnBrk="0" hangingPunct="1"/>
            <a:r>
              <a:rPr lang="es-ES" smtClean="0"/>
              <a:t>Haga clic para modificar el estilo de texto del patrón</a:t>
            </a:r>
          </a:p>
        </p:txBody>
      </p:sp>
      <p:sp>
        <p:nvSpPr>
          <p:cNvPr id="9" name="Content Placeholder 8"/>
          <p:cNvSpPr>
            <a:spLocks noGrp="1"/>
          </p:cNvSpPr>
          <p:nvPr>
            <p:ph sz="quarter" idx="13"/>
          </p:nvPr>
        </p:nvSpPr>
        <p:spPr>
          <a:xfrm>
            <a:off x="2362199" y="1905000"/>
            <a:ext cx="6400800" cy="4267200"/>
          </a:xfrm>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Tree>
    <p:extLst>
      <p:ext uri="{BB962C8B-B14F-4D97-AF65-F5344CB8AC3E}">
        <p14:creationId xmlns="" xmlns:p14="http://schemas.microsoft.com/office/powerpoint/2010/main" val="20095596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4559808"/>
          </a:xfrm>
          <a:solidFill>
            <a:schemeClr val="tx2">
              <a:shade val="50000"/>
            </a:schemeClr>
          </a:solidFill>
          <a:ln>
            <a:noFill/>
          </a:ln>
        </p:spPr>
        <p:txBody>
          <a:bodyPr/>
          <a:lstStyle>
            <a:lvl1pPr eaLnBrk="1" latinLnBrk="0" hangingPunct="1">
              <a:buNone/>
              <a:defRPr kumimoji="0" lang="es-ES" sz="3200"/>
            </a:lvl1pPr>
            <a:extLst/>
          </a:lstStyle>
          <a:p>
            <a:r>
              <a:rPr kumimoji="0" lang="es-ES" smtClean="0"/>
              <a:t>Haga clic en el icono para agregar una imagen</a:t>
            </a:r>
            <a:endParaRPr kumimoji="0" lang="es-ES"/>
          </a:p>
        </p:txBody>
      </p:sp>
      <p:sp>
        <p:nvSpPr>
          <p:cNvPr id="4" name="Text Placeholder 3"/>
          <p:cNvSpPr>
            <a:spLocks noGrp="1"/>
          </p:cNvSpPr>
          <p:nvPr>
            <p:ph type="body" sz="half" idx="2"/>
          </p:nvPr>
        </p:nvSpPr>
        <p:spPr>
          <a:xfrm>
            <a:off x="1600199" y="5486400"/>
            <a:ext cx="7315200" cy="685800"/>
          </a:xfrm>
        </p:spPr>
        <p:txBody>
          <a:bodyPr/>
          <a:lstStyle>
            <a:lvl1pPr marL="0" indent="0" eaLnBrk="1" latinLnBrk="0" hangingPunct="1">
              <a:buFontTx/>
              <a:buNone/>
              <a:defRPr kumimoji="0" lang="es-ES" sz="1700"/>
            </a:lvl1pPr>
            <a:lvl2pPr eaLnBrk="1" latinLnBrk="0" hangingPunct="1">
              <a:buFontTx/>
              <a:buNone/>
              <a:defRPr kumimoji="0" lang="es-ES" sz="1200"/>
            </a:lvl2pPr>
            <a:lvl3pPr eaLnBrk="1" latinLnBrk="0" hangingPunct="1">
              <a:buFontTx/>
              <a:buNone/>
              <a:defRPr kumimoji="0" lang="es-ES" sz="1000"/>
            </a:lvl3pPr>
            <a:lvl4pPr eaLnBrk="1" latinLnBrk="0" hangingPunct="1">
              <a:buFontTx/>
              <a:buNone/>
              <a:defRPr kumimoji="0" lang="es-ES" sz="900"/>
            </a:lvl4pPr>
            <a:lvl5pPr eaLnBrk="1" latinLnBrk="0" hangingPunct="1">
              <a:buFontTx/>
              <a:buNone/>
              <a:defRPr kumimoji="0" lang="es-ES" sz="900"/>
            </a:lvl5pPr>
            <a:extLst/>
          </a:lstStyle>
          <a:p>
            <a:pPr lvl="0" eaLnBrk="1" latinLnBrk="0" hangingPunct="1"/>
            <a:r>
              <a:rPr lang="es-ES" smtClean="0"/>
              <a:t>Haga clic para modificar el estilo de texto del patrón</a:t>
            </a:r>
          </a:p>
        </p:txBody>
      </p:sp>
      <p:sp>
        <p:nvSpPr>
          <p:cNvPr id="8" name="Rectangle 7"/>
          <p:cNvSpPr/>
          <p:nvPr/>
        </p:nvSpPr>
        <p:spPr>
          <a:xfrm>
            <a:off x="-9145"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9" name="Rectangle 8"/>
          <p:cNvSpPr/>
          <p:nvPr/>
        </p:nvSpPr>
        <p:spPr>
          <a:xfrm>
            <a:off x="-9143"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10" name="Rectangle 9"/>
          <p:cNvSpPr/>
          <p:nvPr/>
        </p:nvSpPr>
        <p:spPr>
          <a:xfrm>
            <a:off x="1545336" y="4654296"/>
            <a:ext cx="7589520"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2" name="Title 1"/>
          <p:cNvSpPr>
            <a:spLocks noGrp="1"/>
          </p:cNvSpPr>
          <p:nvPr>
            <p:ph type="title"/>
          </p:nvPr>
        </p:nvSpPr>
        <p:spPr>
          <a:xfrm>
            <a:off x="1600199" y="4724400"/>
            <a:ext cx="7315200" cy="609600"/>
          </a:xfrm>
          <a:prstGeom prst="rect">
            <a:avLst/>
          </a:prstGeom>
        </p:spPr>
        <p:txBody>
          <a:bodyPr anchor="ctr"/>
          <a:lstStyle>
            <a:lvl1pPr algn="l" eaLnBrk="1" latinLnBrk="0" hangingPunct="1">
              <a:buNone/>
              <a:defRPr kumimoji="0" lang="es-ES" sz="2800" b="0">
                <a:solidFill>
                  <a:srgbClr val="FFFFFF"/>
                </a:solidFill>
              </a:defRPr>
            </a:lvl1pPr>
            <a:extLst/>
          </a:lstStyle>
          <a:p>
            <a:pPr eaLnBrk="1" latinLnBrk="0" hangingPunct="1"/>
            <a:r>
              <a:rPr lang="es-ES" smtClean="0"/>
              <a:t>Haga clic para modificar el estilo de título del patrón</a:t>
            </a:r>
            <a:endParaRPr/>
          </a:p>
        </p:txBody>
      </p:sp>
      <p:sp>
        <p:nvSpPr>
          <p:cNvPr id="11" name="Rectangle 10"/>
          <p:cNvSpPr/>
          <p:nvPr/>
        </p:nvSpPr>
        <p:spPr>
          <a:xfrm>
            <a:off x="1447801" y="0"/>
            <a:ext cx="100585"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12" name="Date Placeholder 11"/>
          <p:cNvSpPr>
            <a:spLocks noGrp="1"/>
          </p:cNvSpPr>
          <p:nvPr>
            <p:ph type="dt" sz="half" idx="10"/>
          </p:nvPr>
        </p:nvSpPr>
        <p:spPr>
          <a:xfrm>
            <a:off x="6248401" y="6248400"/>
            <a:ext cx="2667001" cy="365125"/>
          </a:xfrm>
        </p:spPr>
        <p:txBody>
          <a:bodyPr rtlCol="0"/>
          <a:lstStyle>
            <a:extLst/>
          </a:lstStyle>
          <a:p>
            <a:fld id="{E4606EA6-EFEA-4C30-9264-4F9291A5780D}" type="datetime1">
              <a:rPr/>
              <a:pPr/>
              <a:t>6/30/2006</a:t>
            </a:fld>
            <a:endParaRPr kumimoji="0" lang="es-ES"/>
          </a:p>
        </p:txBody>
      </p:sp>
      <p:sp>
        <p:nvSpPr>
          <p:cNvPr id="13" name="Slide Number Placeholder 12"/>
          <p:cNvSpPr>
            <a:spLocks noGrp="1"/>
          </p:cNvSpPr>
          <p:nvPr>
            <p:ph type="sldNum" sz="quarter" idx="11"/>
          </p:nvPr>
        </p:nvSpPr>
        <p:spPr>
          <a:xfrm>
            <a:off x="1" y="4667249"/>
            <a:ext cx="1447801" cy="663579"/>
          </a:xfrm>
        </p:spPr>
        <p:txBody>
          <a:bodyPr rtlCol="0"/>
          <a:lstStyle>
            <a:lvl1pPr eaLnBrk="1" latinLnBrk="0" hangingPunct="1">
              <a:defRPr kumimoji="0" lang="es-ES" sz="2800"/>
            </a:lvl1pPr>
            <a:extLst/>
          </a:lstStyle>
          <a:p>
            <a:pPr algn="ctr"/>
            <a:fld id="{8F82E0A0-C266-4798-8C8F-B9F91E9DA37E}" type="slidenum">
              <a:rPr kumimoji="0" lang="es-ES" sz="2800" b="1">
                <a:solidFill>
                  <a:srgbClr val="FFFFFF"/>
                </a:solidFill>
              </a:rPr>
              <a:pPr algn="ctr"/>
              <a:t>‹Nº›</a:t>
            </a:fld>
            <a:endParaRPr kumimoji="0" lang="es-ES" sz="2800"/>
          </a:p>
        </p:txBody>
      </p:sp>
      <p:sp>
        <p:nvSpPr>
          <p:cNvPr id="14" name="Footer Placeholder 13"/>
          <p:cNvSpPr>
            <a:spLocks noGrp="1"/>
          </p:cNvSpPr>
          <p:nvPr>
            <p:ph type="ftr" sz="quarter" idx="12"/>
          </p:nvPr>
        </p:nvSpPr>
        <p:spPr>
          <a:xfrm>
            <a:off x="1600201" y="6248207"/>
            <a:ext cx="4572000" cy="365125"/>
          </a:xfrm>
          <a:prstGeom prst="rect">
            <a:avLst/>
          </a:prstGeom>
        </p:spPr>
        <p:txBody>
          <a:bodyPr rtlCol="0"/>
          <a:lstStyle>
            <a:extLst/>
          </a:lstStyle>
          <a:p>
            <a:r>
              <a:rPr lang="es-CR" dirty="0" smtClean="0"/>
              <a:t>Curso: 00210-Introducción a la Computación</a:t>
            </a:r>
          </a:p>
          <a:p>
            <a:endParaRPr lang="es-CR" dirty="0"/>
          </a:p>
        </p:txBody>
      </p:sp>
    </p:spTree>
    <p:extLst>
      <p:ext uri="{BB962C8B-B14F-4D97-AF65-F5344CB8AC3E}">
        <p14:creationId xmlns="" xmlns:p14="http://schemas.microsoft.com/office/powerpoint/2010/main" val="74406965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6.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2.jpe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803400"/>
            <a:ext cx="8153401" cy="4323080"/>
          </a:xfrm>
          <a:prstGeom prst="rect">
            <a:avLst/>
          </a:prstGeom>
        </p:spPr>
        <p:txBody>
          <a:bodyPr vert="horz">
            <a:normAutofit/>
          </a:bodyPr>
          <a:lstStyle>
            <a:extLst/>
          </a:lstStyle>
          <a:p>
            <a:pPr lvl="0" eaLnBrk="1" latinLnBrk="0" hangingPunct="1"/>
            <a:r>
              <a:rPr kumimoji="0" lang="es-ES" dirty="0" smtClean="0"/>
              <a:t>Haga clic para modificar el estilo de texto del patrón</a:t>
            </a:r>
          </a:p>
          <a:p>
            <a:pPr lvl="1" eaLnBrk="1" latinLnBrk="0" hangingPunct="1"/>
            <a:r>
              <a:rPr kumimoji="0" lang="es-ES" dirty="0" smtClean="0"/>
              <a:t>Segundo nivel</a:t>
            </a:r>
          </a:p>
          <a:p>
            <a:pPr lvl="2" eaLnBrk="1" latinLnBrk="0" hangingPunct="1"/>
            <a:r>
              <a:rPr kumimoji="0" lang="es-ES" dirty="0" smtClean="0"/>
              <a:t>Tercer nivel</a:t>
            </a:r>
          </a:p>
          <a:p>
            <a:pPr lvl="3" eaLnBrk="1" latinLnBrk="0" hangingPunct="1"/>
            <a:r>
              <a:rPr kumimoji="0" lang="es-ES" dirty="0" smtClean="0"/>
              <a:t>Cuarto nivel</a:t>
            </a:r>
          </a:p>
          <a:p>
            <a:pPr lvl="4" eaLnBrk="1" latinLnBrk="0" hangingPunct="1"/>
            <a:r>
              <a:rPr kumimoji="0" lang="es-ES" dirty="0" smtClean="0"/>
              <a:t>Quinto nivel</a:t>
            </a:r>
            <a:endParaRPr kumimoji="0" lang="en-US" dirty="0"/>
          </a:p>
        </p:txBody>
      </p:sp>
      <p:sp>
        <p:nvSpPr>
          <p:cNvPr id="14" name="Date Placeholder 13"/>
          <p:cNvSpPr>
            <a:spLocks noGrp="1"/>
          </p:cNvSpPr>
          <p:nvPr>
            <p:ph type="dt" sz="half" idx="2"/>
          </p:nvPr>
        </p:nvSpPr>
        <p:spPr>
          <a:xfrm>
            <a:off x="6096001" y="6248400"/>
            <a:ext cx="2667001" cy="365125"/>
          </a:xfrm>
          <a:prstGeom prst="rect">
            <a:avLst/>
          </a:prstGeom>
        </p:spPr>
        <p:txBody>
          <a:bodyPr vert="horz" anchor="ctr" anchorCtr="0"/>
          <a:lstStyle>
            <a:lvl1pPr algn="l" eaLnBrk="1" latinLnBrk="0" hangingPunct="1">
              <a:defRPr kumimoji="0" lang="es-ES" sz="1400">
                <a:solidFill>
                  <a:schemeClr val="tx2"/>
                </a:solidFill>
              </a:defRPr>
            </a:lvl1pPr>
            <a:extLst/>
          </a:lstStyle>
          <a:p>
            <a:fld id="{E4606EA6-EFEA-4C30-9264-4F9291A5780D}" type="datetime1">
              <a:rPr/>
              <a:pPr/>
              <a:t>6/30/2006</a:t>
            </a:fld>
            <a:endParaRPr kumimoji="0" lang="es-ES" sz="1400">
              <a:solidFill>
                <a:schemeClr val="tx2"/>
              </a:solidFill>
            </a:endParaRPr>
          </a:p>
        </p:txBody>
      </p:sp>
      <p:sp>
        <p:nvSpPr>
          <p:cNvPr id="7" name="Rectangle 6"/>
          <p:cNvSpPr/>
          <p:nvPr/>
        </p:nvSpPr>
        <p:spPr>
          <a:xfrm>
            <a:off x="0" y="1460227"/>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8" name="Rectangle 7"/>
          <p:cNvSpPr/>
          <p:nvPr/>
        </p:nvSpPr>
        <p:spPr>
          <a:xfrm>
            <a:off x="0" y="1505947"/>
            <a:ext cx="533401"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9" name="Rectangle 8"/>
          <p:cNvSpPr/>
          <p:nvPr/>
        </p:nvSpPr>
        <p:spPr>
          <a:xfrm>
            <a:off x="590550" y="1505947"/>
            <a:ext cx="8553451"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23" name="Slide Number Placeholder 22"/>
          <p:cNvSpPr>
            <a:spLocks noGrp="1"/>
          </p:cNvSpPr>
          <p:nvPr>
            <p:ph type="sldNum" sz="quarter" idx="4"/>
          </p:nvPr>
        </p:nvSpPr>
        <p:spPr>
          <a:xfrm>
            <a:off x="0" y="1498011"/>
            <a:ext cx="533401" cy="244476"/>
          </a:xfrm>
          <a:prstGeom prst="rect">
            <a:avLst/>
          </a:prstGeom>
        </p:spPr>
        <p:txBody>
          <a:bodyPr vert="horz" anchor="ctr" anchorCtr="0">
            <a:normAutofit/>
          </a:bodyPr>
          <a:lstStyle>
            <a:lvl1pPr algn="ctr" eaLnBrk="1" latinLnBrk="0" hangingPunct="1">
              <a:defRPr kumimoji="0" lang="es-ES" sz="1400" b="1">
                <a:solidFill>
                  <a:srgbClr val="FFFFFF"/>
                </a:solidFill>
              </a:defRPr>
            </a:lvl1pPr>
            <a:extLst/>
          </a:lstStyle>
          <a:p>
            <a:pPr algn="ctr"/>
            <a:fld id="{8F82E0A0-C266-4798-8C8F-B9F91E9DA37E}" type="slidenum">
              <a:rPr kumimoji="0" lang="es-ES" sz="1400" b="1">
                <a:solidFill>
                  <a:srgbClr val="FFFFFF"/>
                </a:solidFill>
              </a:rPr>
              <a:pPr algn="ctr"/>
              <a:t>‹Nº›</a:t>
            </a:fld>
            <a:endParaRPr kumimoji="0" lang="es-ES" sz="1400" b="1">
              <a:solidFill>
                <a:srgbClr val="FFFFFF"/>
              </a:solidFill>
            </a:endParaRPr>
          </a:p>
        </p:txBody>
      </p:sp>
      <p:sp>
        <p:nvSpPr>
          <p:cNvPr id="15" name="Footer Placeholder 2"/>
          <p:cNvSpPr>
            <a:spLocks noGrp="1"/>
          </p:cNvSpPr>
          <p:nvPr>
            <p:ph type="ftr" sz="quarter" idx="3"/>
          </p:nvPr>
        </p:nvSpPr>
        <p:spPr>
          <a:xfrm>
            <a:off x="609602" y="6248207"/>
            <a:ext cx="5421083" cy="365125"/>
          </a:xfrm>
          <a:prstGeom prst="rect">
            <a:avLst/>
          </a:prstGeom>
        </p:spPr>
        <p:txBody>
          <a:bodyPr vert="horz" anchor="ctr"/>
          <a:lstStyle>
            <a:lvl1pPr algn="r" eaLnBrk="1" latinLnBrk="0" hangingPunct="1">
              <a:defRPr kumimoji="0" lang="es-ES" sz="1400">
                <a:solidFill>
                  <a:schemeClr val="tx2"/>
                </a:solidFill>
              </a:defRPr>
            </a:lvl1pPr>
            <a:extLst/>
          </a:lstStyle>
          <a:p>
            <a:r>
              <a:rPr lang="es-CR" dirty="0" smtClean="0"/>
              <a:t>Curso: 00210-Introducción a la Computación</a:t>
            </a:r>
          </a:p>
        </p:txBody>
      </p:sp>
      <p:pic>
        <p:nvPicPr>
          <p:cNvPr id="2" name="1 Imagen"/>
          <p:cNvPicPr>
            <a:picLocks noChangeAspect="1"/>
          </p:cNvPicPr>
          <p:nvPr userDrawn="1"/>
        </p:nvPicPr>
        <p:blipFill>
          <a:blip r:embed="rId13" cstate="print">
            <a:extLst>
              <a:ext uri="{28A0092B-C50C-407E-A947-70E740481C1C}">
                <a14:useLocalDpi xmlns="" xmlns:a14="http://schemas.microsoft.com/office/drawing/2010/main" val="0"/>
              </a:ext>
            </a:extLst>
          </a:blip>
          <a:stretch>
            <a:fillRect/>
          </a:stretch>
        </p:blipFill>
        <p:spPr>
          <a:xfrm>
            <a:off x="107504" y="116632"/>
            <a:ext cx="648072" cy="864096"/>
          </a:xfrm>
          <a:prstGeom prst="rect">
            <a:avLst/>
          </a:prstGeom>
        </p:spPr>
      </p:pic>
      <p:pic>
        <p:nvPicPr>
          <p:cNvPr id="4" name="3 Imagen"/>
          <p:cNvPicPr>
            <a:picLocks noChangeAspect="1"/>
          </p:cNvPicPr>
          <p:nvPr userDrawn="1"/>
        </p:nvPicPr>
        <p:blipFill>
          <a:blip r:embed="rId14" cstate="print">
            <a:extLst>
              <a:ext uri="{28A0092B-C50C-407E-A947-70E740481C1C}">
                <a14:useLocalDpi xmlns="" xmlns:a14="http://schemas.microsoft.com/office/drawing/2010/main" val="0"/>
              </a:ext>
            </a:extLst>
          </a:blip>
          <a:stretch>
            <a:fillRect/>
          </a:stretch>
        </p:blipFill>
        <p:spPr>
          <a:xfrm>
            <a:off x="8460432" y="116632"/>
            <a:ext cx="576064" cy="779028"/>
          </a:xfrm>
          <a:prstGeom prst="rect">
            <a:avLst/>
          </a:prstGeom>
        </p:spPr>
      </p:pic>
    </p:spTree>
    <p:extLst>
      <p:ext uri="{BB962C8B-B14F-4D97-AF65-F5344CB8AC3E}">
        <p14:creationId xmlns="" xmlns:p14="http://schemas.microsoft.com/office/powerpoint/2010/main" val="423208182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5" r:id="rId11"/>
  </p:sldLayoutIdLst>
  <p:timing>
    <p:tnLst>
      <p:par>
        <p:cTn id="1" dur="indefinite" restart="never" nodeType="tmRoot"/>
      </p:par>
    </p:tnLst>
  </p:timing>
  <p:txStyles>
    <p:titleStyle>
      <a:lvl1pPr algn="l" rtl="0" eaLnBrk="1" latinLnBrk="0" hangingPunct="1">
        <a:spcBef>
          <a:spcPct val="0"/>
        </a:spcBef>
        <a:buNone/>
        <a:defRPr kumimoji="0" lang="es-ES"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kumimoji="0" lang="es-ES"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lang="es-ES"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lang="es-ES"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lang="es-ES"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lang="es-ES"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kumimoji="0" lang="es-ES"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lang="es-ES"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lang="es-ES"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lang="es-ES" sz="1800" kern="1200" baseline="0">
          <a:solidFill>
            <a:schemeClr val="tx1"/>
          </a:solidFill>
          <a:latin typeface="+mn-lt"/>
          <a:ea typeface="+mn-ea"/>
          <a:cs typeface="+mn-cs"/>
        </a:defRPr>
      </a:lvl9pPr>
      <a:extLst/>
    </p:bodyStyle>
    <p:otherStyle>
      <a:lvl1pPr marL="0" algn="l" rtl="0" eaLnBrk="1" latinLnBrk="0" hangingPunct="1">
        <a:defRPr kumimoji="0" lang="es-ES" kern="1200">
          <a:solidFill>
            <a:schemeClr val="tx1"/>
          </a:solidFill>
          <a:latin typeface="+mn-lt"/>
          <a:ea typeface="+mn-ea"/>
          <a:cs typeface="+mn-cs"/>
        </a:defRPr>
      </a:lvl1pPr>
      <a:lvl2pPr marL="457200" algn="l" rtl="0" eaLnBrk="1" latinLnBrk="0" hangingPunct="1">
        <a:defRPr kumimoji="0" lang="es-ES" kern="1200">
          <a:solidFill>
            <a:schemeClr val="tx1"/>
          </a:solidFill>
          <a:latin typeface="+mn-lt"/>
          <a:ea typeface="+mn-ea"/>
          <a:cs typeface="+mn-cs"/>
        </a:defRPr>
      </a:lvl2pPr>
      <a:lvl3pPr marL="914400" algn="l" rtl="0" eaLnBrk="1" latinLnBrk="0" hangingPunct="1">
        <a:defRPr kumimoji="0" lang="es-ES" kern="1200">
          <a:solidFill>
            <a:schemeClr val="tx1"/>
          </a:solidFill>
          <a:latin typeface="+mn-lt"/>
          <a:ea typeface="+mn-ea"/>
          <a:cs typeface="+mn-cs"/>
        </a:defRPr>
      </a:lvl3pPr>
      <a:lvl4pPr marL="1371600" algn="l" rtl="0" eaLnBrk="1" latinLnBrk="0" hangingPunct="1">
        <a:defRPr kumimoji="0" lang="es-ES" kern="1200">
          <a:solidFill>
            <a:schemeClr val="tx1"/>
          </a:solidFill>
          <a:latin typeface="+mn-lt"/>
          <a:ea typeface="+mn-ea"/>
          <a:cs typeface="+mn-cs"/>
        </a:defRPr>
      </a:lvl4pPr>
      <a:lvl5pPr marL="1828800" algn="l" rtl="0" eaLnBrk="1" latinLnBrk="0" hangingPunct="1">
        <a:defRPr kumimoji="0" lang="es-ES" kern="1200">
          <a:solidFill>
            <a:schemeClr val="tx1"/>
          </a:solidFill>
          <a:latin typeface="+mn-lt"/>
          <a:ea typeface="+mn-ea"/>
          <a:cs typeface="+mn-cs"/>
        </a:defRPr>
      </a:lvl5pPr>
      <a:lvl6pPr marL="2286000" algn="l" rtl="0" eaLnBrk="1" latinLnBrk="0" hangingPunct="1">
        <a:defRPr kumimoji="0" lang="es-ES" kern="1200">
          <a:solidFill>
            <a:schemeClr val="tx1"/>
          </a:solidFill>
          <a:latin typeface="+mn-lt"/>
          <a:ea typeface="+mn-ea"/>
          <a:cs typeface="+mn-cs"/>
        </a:defRPr>
      </a:lvl6pPr>
      <a:lvl7pPr marL="2743200" algn="l" rtl="0" eaLnBrk="1" latinLnBrk="0" hangingPunct="1">
        <a:defRPr kumimoji="0" lang="es-ES" kern="1200">
          <a:solidFill>
            <a:schemeClr val="tx1"/>
          </a:solidFill>
          <a:latin typeface="+mn-lt"/>
          <a:ea typeface="+mn-ea"/>
          <a:cs typeface="+mn-cs"/>
        </a:defRPr>
      </a:lvl7pPr>
      <a:lvl8pPr marL="3200400" algn="l" rtl="0" eaLnBrk="1" latinLnBrk="0" hangingPunct="1">
        <a:defRPr kumimoji="0" lang="es-ES" kern="1200">
          <a:solidFill>
            <a:schemeClr val="tx1"/>
          </a:solidFill>
          <a:latin typeface="+mn-lt"/>
          <a:ea typeface="+mn-ea"/>
          <a:cs typeface="+mn-cs"/>
        </a:defRPr>
      </a:lvl8pPr>
      <a:lvl9pPr marL="3657600" algn="l" rtl="0" eaLnBrk="1" latinLnBrk="0" hangingPunct="1">
        <a:defRPr kumimoji="0" lang="es-ES"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803400"/>
            <a:ext cx="8153401" cy="4323080"/>
          </a:xfrm>
          <a:prstGeom prst="rect">
            <a:avLst/>
          </a:prstGeom>
        </p:spPr>
        <p:txBody>
          <a:bodyPr vert="horz">
            <a:normAutofit/>
          </a:bodyPr>
          <a:lstStyle>
            <a:extLst/>
          </a:lstStyle>
          <a:p>
            <a:pPr lvl="0" eaLnBrk="1" latinLnBrk="0" hangingPunct="1"/>
            <a:r>
              <a:rPr kumimoji="0" lang="es-ES" dirty="0" smtClean="0"/>
              <a:t>Haga clic para modificar el estilo de texto del patrón</a:t>
            </a:r>
          </a:p>
          <a:p>
            <a:pPr lvl="1" eaLnBrk="1" latinLnBrk="0" hangingPunct="1"/>
            <a:r>
              <a:rPr kumimoji="0" lang="es-ES" dirty="0" smtClean="0"/>
              <a:t>Segundo nivel</a:t>
            </a:r>
          </a:p>
          <a:p>
            <a:pPr lvl="2" eaLnBrk="1" latinLnBrk="0" hangingPunct="1"/>
            <a:r>
              <a:rPr kumimoji="0" lang="es-ES" dirty="0" smtClean="0"/>
              <a:t>Tercer nivel</a:t>
            </a:r>
          </a:p>
          <a:p>
            <a:pPr lvl="3" eaLnBrk="1" latinLnBrk="0" hangingPunct="1"/>
            <a:r>
              <a:rPr kumimoji="0" lang="es-ES" dirty="0" smtClean="0"/>
              <a:t>Cuarto nivel</a:t>
            </a:r>
          </a:p>
          <a:p>
            <a:pPr lvl="4" eaLnBrk="1" latinLnBrk="0" hangingPunct="1"/>
            <a:r>
              <a:rPr kumimoji="0" lang="es-ES" dirty="0" smtClean="0"/>
              <a:t>Quinto nivel</a:t>
            </a:r>
            <a:endParaRPr kumimoji="0" lang="en-US" dirty="0"/>
          </a:p>
        </p:txBody>
      </p:sp>
      <p:sp>
        <p:nvSpPr>
          <p:cNvPr id="14" name="Date Placeholder 13"/>
          <p:cNvSpPr>
            <a:spLocks noGrp="1"/>
          </p:cNvSpPr>
          <p:nvPr>
            <p:ph type="dt" sz="half" idx="2"/>
          </p:nvPr>
        </p:nvSpPr>
        <p:spPr>
          <a:xfrm>
            <a:off x="6096001" y="6248400"/>
            <a:ext cx="2667001" cy="365125"/>
          </a:xfrm>
          <a:prstGeom prst="rect">
            <a:avLst/>
          </a:prstGeom>
        </p:spPr>
        <p:txBody>
          <a:bodyPr vert="horz" anchor="ctr" anchorCtr="0"/>
          <a:lstStyle>
            <a:lvl1pPr algn="l" eaLnBrk="1" latinLnBrk="0" hangingPunct="1">
              <a:defRPr kumimoji="0" lang="es-ES" sz="1400">
                <a:solidFill>
                  <a:schemeClr val="tx2"/>
                </a:solidFill>
              </a:defRPr>
            </a:lvl1pPr>
            <a:extLst/>
          </a:lstStyle>
          <a:p>
            <a:fld id="{E4606EA6-EFEA-4C30-9264-4F9291A5780D}" type="datetime1">
              <a:rPr/>
              <a:pPr/>
              <a:t>6/30/2006</a:t>
            </a:fld>
            <a:endParaRPr kumimoji="0" lang="es-ES" sz="1400">
              <a:solidFill>
                <a:schemeClr val="tx2"/>
              </a:solidFill>
            </a:endParaRPr>
          </a:p>
        </p:txBody>
      </p:sp>
      <p:sp>
        <p:nvSpPr>
          <p:cNvPr id="7" name="Rectangle 6"/>
          <p:cNvSpPr/>
          <p:nvPr/>
        </p:nvSpPr>
        <p:spPr>
          <a:xfrm>
            <a:off x="0" y="1460227"/>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8" name="Rectangle 7"/>
          <p:cNvSpPr/>
          <p:nvPr/>
        </p:nvSpPr>
        <p:spPr>
          <a:xfrm>
            <a:off x="0" y="1505947"/>
            <a:ext cx="533401"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9" name="Rectangle 8"/>
          <p:cNvSpPr/>
          <p:nvPr/>
        </p:nvSpPr>
        <p:spPr>
          <a:xfrm>
            <a:off x="590550" y="1505947"/>
            <a:ext cx="8553451"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23" name="Slide Number Placeholder 22"/>
          <p:cNvSpPr>
            <a:spLocks noGrp="1"/>
          </p:cNvSpPr>
          <p:nvPr>
            <p:ph type="sldNum" sz="quarter" idx="4"/>
          </p:nvPr>
        </p:nvSpPr>
        <p:spPr>
          <a:xfrm>
            <a:off x="0" y="1498011"/>
            <a:ext cx="533401" cy="244476"/>
          </a:xfrm>
          <a:prstGeom prst="rect">
            <a:avLst/>
          </a:prstGeom>
        </p:spPr>
        <p:txBody>
          <a:bodyPr vert="horz" anchor="ctr" anchorCtr="0">
            <a:normAutofit/>
          </a:bodyPr>
          <a:lstStyle>
            <a:lvl1pPr algn="ctr" eaLnBrk="1" latinLnBrk="0" hangingPunct="1">
              <a:defRPr kumimoji="0" lang="es-ES" sz="1400" b="1">
                <a:solidFill>
                  <a:srgbClr val="FFFFFF"/>
                </a:solidFill>
              </a:defRPr>
            </a:lvl1pPr>
            <a:extLst/>
          </a:lstStyle>
          <a:p>
            <a:pPr algn="ctr"/>
            <a:fld id="{8F82E0A0-C266-4798-8C8F-B9F91E9DA37E}" type="slidenum">
              <a:rPr kumimoji="0" lang="es-ES" sz="1400" b="1">
                <a:solidFill>
                  <a:srgbClr val="FFFFFF"/>
                </a:solidFill>
              </a:rPr>
              <a:pPr algn="ctr"/>
              <a:t>‹Nº›</a:t>
            </a:fld>
            <a:endParaRPr kumimoji="0" lang="es-ES" sz="1400" b="1">
              <a:solidFill>
                <a:srgbClr val="FFFFFF"/>
              </a:solidFill>
            </a:endParaRPr>
          </a:p>
        </p:txBody>
      </p:sp>
      <p:sp>
        <p:nvSpPr>
          <p:cNvPr id="15" name="Footer Placeholder 2"/>
          <p:cNvSpPr>
            <a:spLocks noGrp="1"/>
          </p:cNvSpPr>
          <p:nvPr>
            <p:ph type="ftr" sz="quarter" idx="3"/>
          </p:nvPr>
        </p:nvSpPr>
        <p:spPr>
          <a:xfrm>
            <a:off x="609602" y="6248207"/>
            <a:ext cx="5421083" cy="365125"/>
          </a:xfrm>
          <a:prstGeom prst="rect">
            <a:avLst/>
          </a:prstGeom>
        </p:spPr>
        <p:txBody>
          <a:bodyPr vert="horz" anchor="ctr"/>
          <a:lstStyle>
            <a:lvl1pPr algn="r" eaLnBrk="1" latinLnBrk="0" hangingPunct="1">
              <a:defRPr kumimoji="0" lang="es-ES" sz="1400">
                <a:solidFill>
                  <a:schemeClr val="tx2"/>
                </a:solidFill>
              </a:defRPr>
            </a:lvl1pPr>
            <a:extLst/>
          </a:lstStyle>
          <a:p>
            <a:r>
              <a:rPr lang="es-CR" dirty="0" smtClean="0"/>
              <a:t>Curso: 00210-Introducción a la Computación</a:t>
            </a:r>
          </a:p>
        </p:txBody>
      </p:sp>
      <p:pic>
        <p:nvPicPr>
          <p:cNvPr id="2" name="1 Imagen"/>
          <p:cNvPicPr>
            <a:picLocks noChangeAspect="1"/>
          </p:cNvPicPr>
          <p:nvPr userDrawn="1"/>
        </p:nvPicPr>
        <p:blipFill>
          <a:blip r:embed="rId11" cstate="print">
            <a:extLst>
              <a:ext uri="{28A0092B-C50C-407E-A947-70E740481C1C}">
                <a14:useLocalDpi xmlns="" xmlns:a14="http://schemas.microsoft.com/office/drawing/2010/main" val="0"/>
              </a:ext>
            </a:extLst>
          </a:blip>
          <a:stretch>
            <a:fillRect/>
          </a:stretch>
        </p:blipFill>
        <p:spPr>
          <a:xfrm>
            <a:off x="50676" y="116632"/>
            <a:ext cx="432048" cy="576064"/>
          </a:xfrm>
          <a:prstGeom prst="rect">
            <a:avLst/>
          </a:prstGeom>
        </p:spPr>
      </p:pic>
      <p:pic>
        <p:nvPicPr>
          <p:cNvPr id="4" name="3 Imagen"/>
          <p:cNvPicPr>
            <a:picLocks noChangeAspect="1"/>
          </p:cNvPicPr>
          <p:nvPr userDrawn="1"/>
        </p:nvPicPr>
        <p:blipFill>
          <a:blip r:embed="rId12" cstate="print">
            <a:extLst>
              <a:ext uri="{28A0092B-C50C-407E-A947-70E740481C1C}">
                <a14:useLocalDpi xmlns="" xmlns:a14="http://schemas.microsoft.com/office/drawing/2010/main" val="0"/>
              </a:ext>
            </a:extLst>
          </a:blip>
          <a:stretch>
            <a:fillRect/>
          </a:stretch>
        </p:blipFill>
        <p:spPr>
          <a:xfrm>
            <a:off x="8676456" y="116632"/>
            <a:ext cx="432048" cy="584272"/>
          </a:xfrm>
          <a:prstGeom prst="rect">
            <a:avLst/>
          </a:prstGeom>
        </p:spPr>
      </p:pic>
    </p:spTree>
    <p:extLst>
      <p:ext uri="{BB962C8B-B14F-4D97-AF65-F5344CB8AC3E}">
        <p14:creationId xmlns="" xmlns:p14="http://schemas.microsoft.com/office/powerpoint/2010/main" val="18955819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Lst>
  <p:timing>
    <p:tnLst>
      <p:par>
        <p:cTn id="1" dur="indefinite" restart="never" nodeType="tmRoot"/>
      </p:par>
    </p:tnLst>
  </p:timing>
  <p:txStyles>
    <p:titleStyle>
      <a:lvl1pPr algn="l" rtl="0" eaLnBrk="1" latinLnBrk="0" hangingPunct="1">
        <a:spcBef>
          <a:spcPct val="0"/>
        </a:spcBef>
        <a:buNone/>
        <a:defRPr kumimoji="0" lang="es-ES"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kumimoji="0" lang="es-ES"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lang="es-ES"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lang="es-ES"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lang="es-ES"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lang="es-ES"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kumimoji="0" lang="es-ES"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lang="es-ES"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lang="es-ES"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lang="es-ES" sz="1800" kern="1200" baseline="0">
          <a:solidFill>
            <a:schemeClr val="tx1"/>
          </a:solidFill>
          <a:latin typeface="+mn-lt"/>
          <a:ea typeface="+mn-ea"/>
          <a:cs typeface="+mn-cs"/>
        </a:defRPr>
      </a:lvl9pPr>
      <a:extLst/>
    </p:bodyStyle>
    <p:otherStyle>
      <a:lvl1pPr marL="0" algn="l" rtl="0" eaLnBrk="1" latinLnBrk="0" hangingPunct="1">
        <a:defRPr kumimoji="0" lang="es-ES" kern="1200">
          <a:solidFill>
            <a:schemeClr val="tx1"/>
          </a:solidFill>
          <a:latin typeface="+mn-lt"/>
          <a:ea typeface="+mn-ea"/>
          <a:cs typeface="+mn-cs"/>
        </a:defRPr>
      </a:lvl1pPr>
      <a:lvl2pPr marL="457200" algn="l" rtl="0" eaLnBrk="1" latinLnBrk="0" hangingPunct="1">
        <a:defRPr kumimoji="0" lang="es-ES" kern="1200">
          <a:solidFill>
            <a:schemeClr val="tx1"/>
          </a:solidFill>
          <a:latin typeface="+mn-lt"/>
          <a:ea typeface="+mn-ea"/>
          <a:cs typeface="+mn-cs"/>
        </a:defRPr>
      </a:lvl2pPr>
      <a:lvl3pPr marL="914400" algn="l" rtl="0" eaLnBrk="1" latinLnBrk="0" hangingPunct="1">
        <a:defRPr kumimoji="0" lang="es-ES" kern="1200">
          <a:solidFill>
            <a:schemeClr val="tx1"/>
          </a:solidFill>
          <a:latin typeface="+mn-lt"/>
          <a:ea typeface="+mn-ea"/>
          <a:cs typeface="+mn-cs"/>
        </a:defRPr>
      </a:lvl3pPr>
      <a:lvl4pPr marL="1371600" algn="l" rtl="0" eaLnBrk="1" latinLnBrk="0" hangingPunct="1">
        <a:defRPr kumimoji="0" lang="es-ES" kern="1200">
          <a:solidFill>
            <a:schemeClr val="tx1"/>
          </a:solidFill>
          <a:latin typeface="+mn-lt"/>
          <a:ea typeface="+mn-ea"/>
          <a:cs typeface="+mn-cs"/>
        </a:defRPr>
      </a:lvl4pPr>
      <a:lvl5pPr marL="1828800" algn="l" rtl="0" eaLnBrk="1" latinLnBrk="0" hangingPunct="1">
        <a:defRPr kumimoji="0" lang="es-ES" kern="1200">
          <a:solidFill>
            <a:schemeClr val="tx1"/>
          </a:solidFill>
          <a:latin typeface="+mn-lt"/>
          <a:ea typeface="+mn-ea"/>
          <a:cs typeface="+mn-cs"/>
        </a:defRPr>
      </a:lvl5pPr>
      <a:lvl6pPr marL="2286000" algn="l" rtl="0" eaLnBrk="1" latinLnBrk="0" hangingPunct="1">
        <a:defRPr kumimoji="0" lang="es-ES" kern="1200">
          <a:solidFill>
            <a:schemeClr val="tx1"/>
          </a:solidFill>
          <a:latin typeface="+mn-lt"/>
          <a:ea typeface="+mn-ea"/>
          <a:cs typeface="+mn-cs"/>
        </a:defRPr>
      </a:lvl6pPr>
      <a:lvl7pPr marL="2743200" algn="l" rtl="0" eaLnBrk="1" latinLnBrk="0" hangingPunct="1">
        <a:defRPr kumimoji="0" lang="es-ES" kern="1200">
          <a:solidFill>
            <a:schemeClr val="tx1"/>
          </a:solidFill>
          <a:latin typeface="+mn-lt"/>
          <a:ea typeface="+mn-ea"/>
          <a:cs typeface="+mn-cs"/>
        </a:defRPr>
      </a:lvl7pPr>
      <a:lvl8pPr marL="3200400" algn="l" rtl="0" eaLnBrk="1" latinLnBrk="0" hangingPunct="1">
        <a:defRPr kumimoji="0" lang="es-ES" kern="1200">
          <a:solidFill>
            <a:schemeClr val="tx1"/>
          </a:solidFill>
          <a:latin typeface="+mn-lt"/>
          <a:ea typeface="+mn-ea"/>
          <a:cs typeface="+mn-cs"/>
        </a:defRPr>
      </a:lvl8pPr>
      <a:lvl9pPr marL="3657600" algn="l" rtl="0" eaLnBrk="1" latinLnBrk="0" hangingPunct="1">
        <a:defRPr kumimoji="0" lang="es-ES"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ubtítulo"/>
          <p:cNvSpPr>
            <a:spLocks noGrp="1"/>
          </p:cNvSpPr>
          <p:nvPr>
            <p:ph type="subTitle" idx="1"/>
          </p:nvPr>
        </p:nvSpPr>
        <p:spPr>
          <a:xfrm>
            <a:off x="2449388" y="6021288"/>
            <a:ext cx="6515100" cy="685800"/>
          </a:xfrm>
        </p:spPr>
        <p:txBody>
          <a:bodyPr/>
          <a:lstStyle/>
          <a:p>
            <a:r>
              <a:rPr lang="es-MX" dirty="0" smtClean="0"/>
              <a:t>00881- Sistemas Operativos</a:t>
            </a:r>
          </a:p>
        </p:txBody>
      </p:sp>
      <p:sp>
        <p:nvSpPr>
          <p:cNvPr id="3" name="2 Título"/>
          <p:cNvSpPr>
            <a:spLocks noGrp="1"/>
          </p:cNvSpPr>
          <p:nvPr>
            <p:ph type="title"/>
          </p:nvPr>
        </p:nvSpPr>
        <p:spPr>
          <a:xfrm>
            <a:off x="539552" y="2636912"/>
            <a:ext cx="8227642" cy="2717800"/>
          </a:xfrm>
        </p:spPr>
        <p:txBody>
          <a:bodyPr>
            <a:normAutofit/>
          </a:bodyPr>
          <a:lstStyle/>
          <a:p>
            <a:pPr lvl="0" algn="ctr">
              <a:defRPr/>
            </a:pPr>
            <a:r>
              <a:rPr lang="es-MX" sz="3800" dirty="0"/>
              <a:t>Tema </a:t>
            </a:r>
            <a:r>
              <a:rPr lang="es-MX" sz="3800" dirty="0" smtClean="0"/>
              <a:t>2.2 </a:t>
            </a:r>
            <a:r>
              <a:rPr lang="es-ES" sz="3800" dirty="0" smtClean="0"/>
              <a:t>sistemas de </a:t>
            </a:r>
            <a:r>
              <a:rPr lang="es-ES" sz="3800" dirty="0" smtClean="0"/>
              <a:t>archivos</a:t>
            </a:r>
            <a:br>
              <a:rPr lang="es-ES" sz="3800" dirty="0" smtClean="0"/>
            </a:br>
            <a:r>
              <a:rPr lang="es-ES" sz="2000" cap="none" dirty="0" smtClean="0"/>
              <a:t>Capítulo 4</a:t>
            </a:r>
            <a:r>
              <a:rPr lang="es-ES_tradnl" sz="3800" dirty="0"/>
              <a:t/>
            </a:r>
            <a:br>
              <a:rPr lang="es-ES_tradnl" sz="3800" dirty="0"/>
            </a:br>
            <a:r>
              <a:rPr lang="es-ES" sz="2000" cap="none" dirty="0"/>
              <a:t>Andrew  </a:t>
            </a:r>
            <a:r>
              <a:rPr lang="es-ES" sz="2000" dirty="0"/>
              <a:t>S</a:t>
            </a:r>
            <a:r>
              <a:rPr lang="es-ES" sz="2000" cap="none" dirty="0"/>
              <a:t>. Tanenbaum </a:t>
            </a:r>
            <a:br>
              <a:rPr lang="es-ES" sz="2000" cap="none" dirty="0"/>
            </a:br>
            <a:r>
              <a:rPr lang="es-ES" sz="2000" cap="none" dirty="0" smtClean="0"/>
              <a:t>Tercera Edición</a:t>
            </a:r>
            <a:endParaRPr lang="es-CR" sz="3800" dirty="0"/>
          </a:p>
        </p:txBody>
      </p:sp>
    </p:spTree>
    <p:extLst>
      <p:ext uri="{BB962C8B-B14F-4D97-AF65-F5344CB8AC3E}">
        <p14:creationId xmlns="" xmlns:p14="http://schemas.microsoft.com/office/powerpoint/2010/main" val="894315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323528" y="1700808"/>
            <a:ext cx="8363272" cy="4968552"/>
          </a:xfrm>
        </p:spPr>
        <p:txBody>
          <a:bodyPr>
            <a:noAutofit/>
          </a:bodyPr>
          <a:lstStyle/>
          <a:p>
            <a:r>
              <a:rPr lang="es-ES" sz="2400" b="1" dirty="0" smtClean="0">
                <a:solidFill>
                  <a:srgbClr val="C00000"/>
                </a:solidFill>
                <a:effectLst>
                  <a:outerShdw blurRad="38100" dist="38100" dir="2700000" algn="tl">
                    <a:srgbClr val="000000">
                      <a:alpha val="43137"/>
                    </a:srgbClr>
                  </a:outerShdw>
                </a:effectLst>
              </a:rPr>
              <a:t>Operaciones con archivos  </a:t>
            </a:r>
            <a:r>
              <a:rPr lang="es-ES" sz="900" dirty="0" smtClean="0"/>
              <a:t> </a:t>
            </a:r>
          </a:p>
          <a:p>
            <a:pPr marL="914400" lvl="1" indent="-514350" algn="just">
              <a:lnSpc>
                <a:spcPct val="170000"/>
              </a:lnSpc>
            </a:pPr>
            <a:r>
              <a:rPr lang="es-ES" sz="1600" b="1" dirty="0" smtClean="0"/>
              <a:t>Close</a:t>
            </a:r>
            <a:r>
              <a:rPr lang="es-ES" sz="1600" dirty="0" smtClean="0"/>
              <a:t>. Una vez que han terminado todos los accesos, ya no se necesitarán los atributos y direcciones en disco, por lo que es recomendable cerrar el archivo.</a:t>
            </a:r>
          </a:p>
          <a:p>
            <a:pPr marL="914400" lvl="1" indent="-514350" algn="just">
              <a:lnSpc>
                <a:spcPct val="170000"/>
              </a:lnSpc>
            </a:pPr>
            <a:r>
              <a:rPr lang="es-ES" sz="1600" b="1" dirty="0" smtClean="0"/>
              <a:t>Write</a:t>
            </a:r>
            <a:r>
              <a:rPr lang="es-ES" sz="1600" dirty="0" smtClean="0"/>
              <a:t>. Se escriben datos en un archivo</a:t>
            </a:r>
          </a:p>
          <a:p>
            <a:pPr marL="914400" lvl="1" indent="-514350" algn="just">
              <a:lnSpc>
                <a:spcPct val="170000"/>
              </a:lnSpc>
            </a:pPr>
            <a:r>
              <a:rPr lang="es-ES" sz="1600" b="1" dirty="0" smtClean="0"/>
              <a:t>Append</a:t>
            </a:r>
            <a:r>
              <a:rPr lang="es-ES" sz="1600" dirty="0" smtClean="0"/>
              <a:t>. Esta llamada es una forma restringida de </a:t>
            </a:r>
            <a:r>
              <a:rPr lang="es-ES" sz="1600" dirty="0" err="1" smtClean="0"/>
              <a:t>write</a:t>
            </a:r>
            <a:endParaRPr lang="es-ES" sz="1600" dirty="0" smtClean="0"/>
          </a:p>
          <a:p>
            <a:pPr marL="914400" lvl="1" indent="-514350" algn="just">
              <a:lnSpc>
                <a:spcPct val="170000"/>
              </a:lnSpc>
            </a:pPr>
            <a:r>
              <a:rPr lang="es-ES" sz="1600" b="1" dirty="0" smtClean="0"/>
              <a:t>Seek</a:t>
            </a:r>
            <a:r>
              <a:rPr lang="es-ES" sz="1600" dirty="0" smtClean="0"/>
              <a:t>. En el caso de archivos de acceso aleatorio, se requiere alguna forma de especificar el punto del archivo de donde se tomarán los datos.</a:t>
            </a:r>
          </a:p>
          <a:p>
            <a:pPr marL="914400" lvl="1" indent="-514350" algn="just">
              <a:lnSpc>
                <a:spcPct val="170000"/>
              </a:lnSpc>
            </a:pPr>
            <a:r>
              <a:rPr lang="es-ES" sz="1600" b="1" dirty="0" smtClean="0"/>
              <a:t>Get attributes</a:t>
            </a:r>
            <a:r>
              <a:rPr lang="es-ES" sz="1600" dirty="0" smtClean="0"/>
              <a:t>. Muchas veces los procesos necesitan leer los atributos de un archivo para efectuar su trabajo.</a:t>
            </a:r>
          </a:p>
          <a:p>
            <a:pPr marL="914400" lvl="1" indent="-514350" algn="just">
              <a:lnSpc>
                <a:spcPct val="170000"/>
              </a:lnSpc>
            </a:pPr>
            <a:r>
              <a:rPr lang="es-ES" sz="1600" b="1" dirty="0" smtClean="0"/>
              <a:t>Set attributes</a:t>
            </a:r>
            <a:r>
              <a:rPr lang="es-ES" sz="1600" dirty="0" smtClean="0"/>
              <a:t>. El usuario puede establecer algunos de los atributos</a:t>
            </a:r>
          </a:p>
          <a:p>
            <a:pPr marL="914400" lvl="1" indent="-514350" algn="just">
              <a:lnSpc>
                <a:spcPct val="170000"/>
              </a:lnSpc>
            </a:pPr>
            <a:r>
              <a:rPr lang="es-ES" sz="1600" b="1" dirty="0" smtClean="0"/>
              <a:t>Rename</a:t>
            </a:r>
            <a:r>
              <a:rPr lang="es-ES" sz="1600" dirty="0" smtClean="0"/>
              <a:t>. Es común que un usuario necesite cambiar el nombre de un archivo existente.</a:t>
            </a:r>
          </a:p>
          <a:p>
            <a:pPr marL="914400" lvl="1" indent="-514350" algn="just">
              <a:lnSpc>
                <a:spcPct val="170000"/>
              </a:lnSpc>
              <a:buNone/>
            </a:pPr>
            <a:endParaRPr lang="es-ES" sz="1200" dirty="0" smtClean="0"/>
          </a:p>
          <a:p>
            <a:pPr>
              <a:buNone/>
            </a:pPr>
            <a:r>
              <a:rPr lang="es-ES" sz="900" dirty="0" smtClean="0"/>
              <a:t> </a:t>
            </a:r>
            <a:endParaRPr lang="es-ES" sz="900" dirty="0"/>
          </a:p>
        </p:txBody>
      </p:sp>
      <p:sp>
        <p:nvSpPr>
          <p:cNvPr id="6" name="Rectangle 2"/>
          <p:cNvSpPr txBox="1">
            <a:spLocks noChangeArrowheads="1"/>
          </p:cNvSpPr>
          <p:nvPr/>
        </p:nvSpPr>
        <p:spPr>
          <a:xfrm>
            <a:off x="906378" y="174521"/>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Sistemas de archivos</a:t>
            </a:r>
            <a:endParaRPr lang="es-ES_tradnl" dirty="0"/>
          </a:p>
        </p:txBody>
      </p:sp>
    </p:spTree>
    <p:extLst>
      <p:ext uri="{BB962C8B-B14F-4D97-AF65-F5344CB8AC3E}">
        <p14:creationId xmlns="" xmlns:p14="http://schemas.microsoft.com/office/powerpoint/2010/main" val="3239215280"/>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323528" y="1844824"/>
            <a:ext cx="8363272" cy="4968552"/>
          </a:xfrm>
        </p:spPr>
        <p:txBody>
          <a:bodyPr>
            <a:normAutofit/>
          </a:bodyPr>
          <a:lstStyle/>
          <a:p>
            <a:pPr algn="just">
              <a:lnSpc>
                <a:spcPct val="150000"/>
              </a:lnSpc>
            </a:pPr>
            <a:r>
              <a:rPr lang="es-ES" sz="2800" dirty="0" smtClean="0"/>
              <a:t>Para llevar el control de los ficheros, los sistemas de ficheros suelen tener </a:t>
            </a:r>
            <a:r>
              <a:rPr lang="es-ES" sz="2800" b="1" dirty="0" smtClean="0"/>
              <a:t>directorios </a:t>
            </a:r>
            <a:r>
              <a:rPr lang="es-ES" sz="2800" dirty="0" smtClean="0"/>
              <a:t>o </a:t>
            </a:r>
            <a:r>
              <a:rPr lang="es-ES" sz="2800" b="1" dirty="0" smtClean="0"/>
              <a:t>carpetas </a:t>
            </a:r>
            <a:r>
              <a:rPr lang="es-ES" sz="2800" dirty="0" smtClean="0"/>
              <a:t>que, en muchos sistemas, también son archivos.</a:t>
            </a:r>
          </a:p>
          <a:p>
            <a:pPr>
              <a:buNone/>
            </a:pPr>
            <a:endParaRPr lang="es-ES" sz="2800" dirty="0" smtClean="0"/>
          </a:p>
        </p:txBody>
      </p:sp>
      <p:sp>
        <p:nvSpPr>
          <p:cNvPr id="6" name="Rectangle 2"/>
          <p:cNvSpPr txBox="1">
            <a:spLocks noChangeArrowheads="1"/>
          </p:cNvSpPr>
          <p:nvPr/>
        </p:nvSpPr>
        <p:spPr>
          <a:xfrm>
            <a:off x="906378" y="174521"/>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Directorios</a:t>
            </a:r>
            <a:endParaRPr lang="es-ES_tradnl" dirty="0"/>
          </a:p>
        </p:txBody>
      </p:sp>
    </p:spTree>
    <p:extLst>
      <p:ext uri="{BB962C8B-B14F-4D97-AF65-F5344CB8AC3E}">
        <p14:creationId xmlns="" xmlns:p14="http://schemas.microsoft.com/office/powerpoint/2010/main" val="3617523833"/>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323528" y="1772816"/>
            <a:ext cx="8363272" cy="4968552"/>
          </a:xfrm>
        </p:spPr>
        <p:txBody>
          <a:bodyPr>
            <a:normAutofit/>
          </a:bodyPr>
          <a:lstStyle/>
          <a:p>
            <a:r>
              <a:rPr lang="es-ES" b="1" dirty="0" smtClean="0">
                <a:solidFill>
                  <a:srgbClr val="C00000"/>
                </a:solidFill>
                <a:effectLst>
                  <a:outerShdw blurRad="38100" dist="38100" dir="2700000" algn="tl">
                    <a:srgbClr val="000000">
                      <a:alpha val="43137"/>
                    </a:srgbClr>
                  </a:outerShdw>
                </a:effectLst>
              </a:rPr>
              <a:t>Sistemas de directorios a un solo nivel</a:t>
            </a:r>
          </a:p>
          <a:p>
            <a:pPr algn="just">
              <a:lnSpc>
                <a:spcPct val="150000"/>
              </a:lnSpc>
            </a:pPr>
            <a:r>
              <a:rPr lang="es-ES" sz="2000" dirty="0" smtClean="0"/>
              <a:t>La forma más sencilla de sistema de directorios es que un directorio contenga todos los archivos. A veces se le llama </a:t>
            </a:r>
            <a:r>
              <a:rPr lang="es-ES" sz="2000" b="1" dirty="0" smtClean="0"/>
              <a:t>directorio raíz</a:t>
            </a:r>
            <a:r>
              <a:rPr lang="es-ES" sz="2000" dirty="0" smtClean="0"/>
              <a:t>, pero dado que es el único, el nombre no importa mucho.</a:t>
            </a:r>
          </a:p>
          <a:p>
            <a:pPr>
              <a:buNone/>
            </a:pPr>
            <a:endParaRPr lang="es-ES" sz="2800" dirty="0" smtClean="0"/>
          </a:p>
          <a:p>
            <a:r>
              <a:rPr lang="es-ES" sz="1800" i="1" dirty="0" smtClean="0"/>
              <a:t>Sistema de directorios a un solo nivel que contiene cuatro archivos, propiedad de tres personas A, B y C.</a:t>
            </a:r>
          </a:p>
          <a:p>
            <a:pPr>
              <a:buNone/>
            </a:pPr>
            <a:endParaRPr lang="es-ES" sz="2800" dirty="0" smtClean="0"/>
          </a:p>
        </p:txBody>
      </p:sp>
      <p:sp>
        <p:nvSpPr>
          <p:cNvPr id="7" name="Rectangle 2"/>
          <p:cNvSpPr txBox="1">
            <a:spLocks noChangeArrowheads="1"/>
          </p:cNvSpPr>
          <p:nvPr/>
        </p:nvSpPr>
        <p:spPr>
          <a:xfrm>
            <a:off x="906378" y="174521"/>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Directorios</a:t>
            </a:r>
            <a:endParaRPr lang="es-ES_tradnl" dirty="0"/>
          </a:p>
        </p:txBody>
      </p:sp>
    </p:spTree>
    <p:extLst>
      <p:ext uri="{BB962C8B-B14F-4D97-AF65-F5344CB8AC3E}">
        <p14:creationId xmlns="" xmlns:p14="http://schemas.microsoft.com/office/powerpoint/2010/main" val="1304917984"/>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323528" y="1772816"/>
            <a:ext cx="8363272" cy="4968552"/>
          </a:xfrm>
        </p:spPr>
        <p:txBody>
          <a:bodyPr>
            <a:normAutofit/>
          </a:bodyPr>
          <a:lstStyle/>
          <a:p>
            <a:r>
              <a:rPr lang="es-ES" b="1" dirty="0" smtClean="0">
                <a:solidFill>
                  <a:srgbClr val="C00000"/>
                </a:solidFill>
                <a:effectLst>
                  <a:outerShdw blurRad="38100" dist="38100" dir="2700000" algn="tl">
                    <a:srgbClr val="000000">
                      <a:alpha val="43137"/>
                    </a:srgbClr>
                  </a:outerShdw>
                </a:effectLst>
              </a:rPr>
              <a:t>Sistemas de directorios a dos niveles</a:t>
            </a:r>
            <a:endParaRPr lang="es-ES" dirty="0" smtClean="0"/>
          </a:p>
          <a:p>
            <a:pPr algn="just">
              <a:lnSpc>
                <a:spcPct val="150000"/>
              </a:lnSpc>
            </a:pPr>
            <a:r>
              <a:rPr lang="es-ES" sz="1800" dirty="0" smtClean="0"/>
              <a:t>Para evitar conflictos cuando dos usuarios escogen el mismo nombre para sus propios ficheros, el siguiente escalón sería dar a cada usuario un directorio privado. Así, los nombres escogidos por un usuario no chocarán con los escogidos por otro, y no habrá problemas si el mismo nombre aparece en dos o más directorios.</a:t>
            </a:r>
          </a:p>
          <a:p>
            <a:endParaRPr lang="es-ES" b="1" dirty="0" smtClean="0">
              <a:solidFill>
                <a:srgbClr val="C00000"/>
              </a:solidFill>
              <a:effectLst>
                <a:outerShdw blurRad="38100" dist="38100" dir="2700000" algn="tl">
                  <a:srgbClr val="000000">
                    <a:alpha val="43137"/>
                  </a:srgbClr>
                </a:outerShdw>
              </a:effectLst>
            </a:endParaRPr>
          </a:p>
          <a:p>
            <a:pPr>
              <a:buNone/>
            </a:pPr>
            <a:endParaRPr lang="es-ES" sz="2800" dirty="0" smtClean="0"/>
          </a:p>
        </p:txBody>
      </p:sp>
      <p:sp>
        <p:nvSpPr>
          <p:cNvPr id="8" name="Rectangle 2"/>
          <p:cNvSpPr txBox="1">
            <a:spLocks noChangeArrowheads="1"/>
          </p:cNvSpPr>
          <p:nvPr/>
        </p:nvSpPr>
        <p:spPr>
          <a:xfrm>
            <a:off x="906378" y="174521"/>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Directorios</a:t>
            </a:r>
            <a:endParaRPr lang="es-ES_tradnl" dirty="0"/>
          </a:p>
        </p:txBody>
      </p:sp>
    </p:spTree>
    <p:extLst>
      <p:ext uri="{BB962C8B-B14F-4D97-AF65-F5344CB8AC3E}">
        <p14:creationId xmlns="" xmlns:p14="http://schemas.microsoft.com/office/powerpoint/2010/main" val="180739588"/>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323528" y="1772816"/>
            <a:ext cx="8363272" cy="4968552"/>
          </a:xfrm>
        </p:spPr>
        <p:txBody>
          <a:bodyPr>
            <a:normAutofit/>
          </a:bodyPr>
          <a:lstStyle/>
          <a:p>
            <a:r>
              <a:rPr lang="es-ES" b="1" dirty="0" smtClean="0">
                <a:solidFill>
                  <a:srgbClr val="C00000"/>
                </a:solidFill>
                <a:effectLst>
                  <a:outerShdw blurRad="38100" dist="38100" dir="2700000" algn="tl">
                    <a:srgbClr val="000000">
                      <a:alpha val="43137"/>
                    </a:srgbClr>
                  </a:outerShdw>
                </a:effectLst>
              </a:rPr>
              <a:t>Sistemas de directorios jerárquicos</a:t>
            </a:r>
          </a:p>
          <a:p>
            <a:pPr algn="just">
              <a:lnSpc>
                <a:spcPct val="160000"/>
              </a:lnSpc>
            </a:pPr>
            <a:r>
              <a:rPr lang="es-ES" sz="2000" dirty="0" smtClean="0"/>
              <a:t>Con este enfoque, cada usuario puede tener tantos directorios como necesite para agrupar sus ficheros en categorías naturales.</a:t>
            </a:r>
          </a:p>
          <a:p>
            <a:pPr algn="just">
              <a:lnSpc>
                <a:spcPct val="150000"/>
              </a:lnSpc>
            </a:pPr>
            <a:r>
              <a:rPr lang="es-ES" sz="2000" dirty="0" smtClean="0"/>
              <a:t>Aquí, los directorios </a:t>
            </a:r>
            <a:r>
              <a:rPr lang="es-ES" sz="2000" i="1" dirty="0" smtClean="0"/>
              <a:t>A</a:t>
            </a:r>
            <a:r>
              <a:rPr lang="es-ES" sz="2000" dirty="0" smtClean="0"/>
              <a:t>, </a:t>
            </a:r>
            <a:r>
              <a:rPr lang="es-ES" sz="2000" i="1" dirty="0" smtClean="0"/>
              <a:t>B </a:t>
            </a:r>
            <a:r>
              <a:rPr lang="es-ES" sz="2000" dirty="0" smtClean="0"/>
              <a:t>y </a:t>
            </a:r>
            <a:r>
              <a:rPr lang="es-ES" sz="2000" i="1" dirty="0" smtClean="0"/>
              <a:t>C </a:t>
            </a:r>
            <a:r>
              <a:rPr lang="es-ES" sz="2000" dirty="0" smtClean="0"/>
              <a:t>contenidos en el directorio raíz pertenecen cada uno a un usuario distinto, dos de los cuales han creado un subdirectorios para los proyectos en los que están trabajando.</a:t>
            </a:r>
          </a:p>
          <a:p>
            <a:pPr>
              <a:buNone/>
            </a:pPr>
            <a:endParaRPr lang="es-ES" sz="2800" dirty="0" smtClean="0"/>
          </a:p>
        </p:txBody>
      </p:sp>
      <p:pic>
        <p:nvPicPr>
          <p:cNvPr id="7" name="3 Imagen" descr="Sistema de Directorios Jerarquico.jpg"/>
          <p:cNvPicPr/>
          <p:nvPr/>
        </p:nvPicPr>
        <p:blipFill>
          <a:blip r:embed="rId2" cstate="print"/>
          <a:stretch>
            <a:fillRect/>
          </a:stretch>
        </p:blipFill>
        <p:spPr>
          <a:xfrm>
            <a:off x="755576" y="4938787"/>
            <a:ext cx="3596012" cy="1730573"/>
          </a:xfrm>
          <a:prstGeom prst="rect">
            <a:avLst/>
          </a:prstGeom>
          <a:ln>
            <a:noFill/>
          </a:ln>
          <a:effectLst>
            <a:outerShdw blurRad="292100" dist="139700" dir="2700000" algn="tl" rotWithShape="0">
              <a:srgbClr val="333333">
                <a:alpha val="65000"/>
              </a:srgbClr>
            </a:outerShdw>
          </a:effectLst>
        </p:spPr>
      </p:pic>
      <p:sp>
        <p:nvSpPr>
          <p:cNvPr id="8" name="7 Rectángulo"/>
          <p:cNvSpPr/>
          <p:nvPr/>
        </p:nvSpPr>
        <p:spPr>
          <a:xfrm>
            <a:off x="4716016" y="4941168"/>
            <a:ext cx="3888432" cy="172819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just"/>
            <a:endParaRPr lang="es-ES" sz="1400" dirty="0" smtClean="0"/>
          </a:p>
          <a:p>
            <a:pPr algn="just">
              <a:lnSpc>
                <a:spcPct val="150000"/>
              </a:lnSpc>
            </a:pPr>
            <a:r>
              <a:rPr lang="es-ES" sz="1400" dirty="0" smtClean="0"/>
              <a:t>La posibilidad de crear un número arbitrario de subdirectorios ofrece a los usuarios una herramienta potente para organizar su trabajo. Por ello todos los sistemas de archivos modernos están organizados de esta manera. </a:t>
            </a:r>
          </a:p>
          <a:p>
            <a:pPr algn="ctr"/>
            <a:endParaRPr lang="es-ES" dirty="0"/>
          </a:p>
        </p:txBody>
      </p:sp>
      <p:sp>
        <p:nvSpPr>
          <p:cNvPr id="10" name="Rectangle 2"/>
          <p:cNvSpPr txBox="1">
            <a:spLocks noChangeArrowheads="1"/>
          </p:cNvSpPr>
          <p:nvPr/>
        </p:nvSpPr>
        <p:spPr>
          <a:xfrm>
            <a:off x="906378" y="174521"/>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Directorios</a:t>
            </a:r>
            <a:endParaRPr lang="es-ES_tradnl" dirty="0"/>
          </a:p>
        </p:txBody>
      </p:sp>
    </p:spTree>
    <p:extLst>
      <p:ext uri="{BB962C8B-B14F-4D97-AF65-F5344CB8AC3E}">
        <p14:creationId xmlns="" xmlns:p14="http://schemas.microsoft.com/office/powerpoint/2010/main" val="3722207590"/>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323528" y="1772816"/>
            <a:ext cx="8363272" cy="4968552"/>
          </a:xfrm>
        </p:spPr>
        <p:txBody>
          <a:bodyPr>
            <a:normAutofit fontScale="92500" lnSpcReduction="20000"/>
          </a:bodyPr>
          <a:lstStyle/>
          <a:p>
            <a:r>
              <a:rPr lang="es-ES" sz="3600" b="1" dirty="0" smtClean="0">
                <a:solidFill>
                  <a:srgbClr val="C00000"/>
                </a:solidFill>
                <a:effectLst>
                  <a:outerShdw blurRad="38100" dist="38100" dir="2700000" algn="tl">
                    <a:srgbClr val="000000">
                      <a:alpha val="43137"/>
                    </a:srgbClr>
                  </a:outerShdw>
                </a:effectLst>
              </a:rPr>
              <a:t>Nombres de ruta</a:t>
            </a:r>
            <a:endParaRPr lang="es-ES" sz="3600" dirty="0" smtClean="0"/>
          </a:p>
          <a:p>
            <a:pPr algn="just">
              <a:lnSpc>
                <a:spcPct val="160000"/>
              </a:lnSpc>
            </a:pPr>
            <a:r>
              <a:rPr lang="es-ES" dirty="0" smtClean="0"/>
              <a:t>Por lo común se utilizan dos métodos. En el primero, cada fichero recibe un </a:t>
            </a:r>
            <a:r>
              <a:rPr lang="es-ES" b="1" dirty="0" smtClean="0"/>
              <a:t>nombre de camino absoluto </a:t>
            </a:r>
            <a:r>
              <a:rPr lang="es-ES" dirty="0" smtClean="0"/>
              <a:t>que consiste en el camino que debe seguirse para llegar del directorio raíz hasta el archivo.</a:t>
            </a:r>
          </a:p>
          <a:p>
            <a:pPr algn="just">
              <a:lnSpc>
                <a:spcPct val="160000"/>
              </a:lnSpc>
            </a:pPr>
            <a:r>
              <a:rPr lang="es-ES" dirty="0" smtClean="0"/>
              <a:t>El otro tipo de nombre es el </a:t>
            </a:r>
            <a:r>
              <a:rPr lang="es-ES" b="1" dirty="0" smtClean="0"/>
              <a:t>nombre de camino relativo</a:t>
            </a:r>
            <a:r>
              <a:rPr lang="es-ES" dirty="0" smtClean="0"/>
              <a:t>. Éste se utiliza junto con el concepto de </a:t>
            </a:r>
            <a:r>
              <a:rPr lang="es-ES" b="1" dirty="0" smtClean="0"/>
              <a:t>directorio de trabajo </a:t>
            </a:r>
            <a:r>
              <a:rPr lang="es-ES" dirty="0" smtClean="0"/>
              <a:t>(también llamado </a:t>
            </a:r>
            <a:r>
              <a:rPr lang="es-ES" b="1" dirty="0" smtClean="0"/>
              <a:t>directorio actual</a:t>
            </a:r>
            <a:r>
              <a:rPr lang="es-ES" dirty="0" smtClean="0"/>
              <a:t>).</a:t>
            </a:r>
          </a:p>
          <a:p>
            <a:endParaRPr lang="es-ES" b="1" dirty="0" smtClean="0">
              <a:solidFill>
                <a:srgbClr val="C00000"/>
              </a:solidFill>
              <a:effectLst>
                <a:outerShdw blurRad="38100" dist="38100" dir="2700000" algn="tl">
                  <a:srgbClr val="000000">
                    <a:alpha val="43137"/>
                  </a:srgbClr>
                </a:outerShdw>
              </a:effectLst>
            </a:endParaRPr>
          </a:p>
          <a:p>
            <a:pPr>
              <a:buNone/>
            </a:pPr>
            <a:endParaRPr lang="es-ES" sz="2800" dirty="0" smtClean="0"/>
          </a:p>
        </p:txBody>
      </p:sp>
      <p:sp>
        <p:nvSpPr>
          <p:cNvPr id="6" name="Rectangle 2"/>
          <p:cNvSpPr txBox="1">
            <a:spLocks noChangeArrowheads="1"/>
          </p:cNvSpPr>
          <p:nvPr/>
        </p:nvSpPr>
        <p:spPr>
          <a:xfrm>
            <a:off x="906378" y="174521"/>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Directorios</a:t>
            </a:r>
            <a:endParaRPr lang="es-ES_tradnl" dirty="0"/>
          </a:p>
        </p:txBody>
      </p:sp>
    </p:spTree>
    <p:extLst>
      <p:ext uri="{BB962C8B-B14F-4D97-AF65-F5344CB8AC3E}">
        <p14:creationId xmlns="" xmlns:p14="http://schemas.microsoft.com/office/powerpoint/2010/main" val="535914108"/>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323528" y="1772816"/>
            <a:ext cx="8363272" cy="4968552"/>
          </a:xfrm>
        </p:spPr>
        <p:txBody>
          <a:bodyPr>
            <a:normAutofit fontScale="55000" lnSpcReduction="20000"/>
          </a:bodyPr>
          <a:lstStyle/>
          <a:p>
            <a:r>
              <a:rPr lang="es-ES" sz="5100" b="1" dirty="0" smtClean="0">
                <a:solidFill>
                  <a:srgbClr val="C00000"/>
                </a:solidFill>
                <a:effectLst>
                  <a:outerShdw blurRad="38100" dist="38100" dir="2700000" algn="tl">
                    <a:srgbClr val="000000">
                      <a:alpha val="43137"/>
                    </a:srgbClr>
                  </a:outerShdw>
                </a:effectLst>
              </a:rPr>
              <a:t>Operaciones con directorios </a:t>
            </a:r>
          </a:p>
          <a:p>
            <a:pPr algn="just">
              <a:lnSpc>
                <a:spcPct val="170000"/>
              </a:lnSpc>
            </a:pPr>
            <a:r>
              <a:rPr lang="es-ES" sz="3400" dirty="0" smtClean="0"/>
              <a:t>Las llamadas al sistema que pueden emitirse para administrar los directorios presentan más variaciones entre los diferentes sistemas que las llamadas para administrar los archivos. Para dar una idea de cuáles son y cómo funcionan, damos la siguiente muestra (tomada de UNIX).</a:t>
            </a:r>
          </a:p>
          <a:p>
            <a:pPr lvl="1" algn="just">
              <a:lnSpc>
                <a:spcPct val="120000"/>
              </a:lnSpc>
            </a:pPr>
            <a:r>
              <a:rPr lang="es-ES" sz="2500" b="1" dirty="0" smtClean="0"/>
              <a:t>Create</a:t>
            </a:r>
            <a:r>
              <a:rPr lang="es-ES" sz="2500" dirty="0" smtClean="0"/>
              <a:t>. Se crea un directorio</a:t>
            </a:r>
          </a:p>
          <a:p>
            <a:pPr lvl="1" algn="just">
              <a:lnSpc>
                <a:spcPct val="120000"/>
              </a:lnSpc>
            </a:pPr>
            <a:r>
              <a:rPr lang="es-ES" sz="2500" b="1" dirty="0" smtClean="0"/>
              <a:t>Delete</a:t>
            </a:r>
            <a:r>
              <a:rPr lang="es-ES" sz="2500" dirty="0" smtClean="0"/>
              <a:t>. Se elimina un directorio.</a:t>
            </a:r>
          </a:p>
          <a:p>
            <a:pPr lvl="1" algn="just">
              <a:lnSpc>
                <a:spcPct val="120000"/>
              </a:lnSpc>
            </a:pPr>
            <a:r>
              <a:rPr lang="es-ES" sz="2500" b="1" dirty="0" err="1" smtClean="0"/>
              <a:t>Opendir</a:t>
            </a:r>
            <a:r>
              <a:rPr lang="es-ES" sz="2500" dirty="0" smtClean="0"/>
              <a:t>. Examinar la información dentro de un directorio </a:t>
            </a:r>
          </a:p>
          <a:p>
            <a:pPr lvl="1" algn="just">
              <a:lnSpc>
                <a:spcPct val="120000"/>
              </a:lnSpc>
            </a:pPr>
            <a:r>
              <a:rPr lang="es-ES" sz="2500" b="1" dirty="0" err="1" smtClean="0"/>
              <a:t>Closedir</a:t>
            </a:r>
            <a:r>
              <a:rPr lang="es-ES" sz="2500" dirty="0" smtClean="0"/>
              <a:t>. Cerrar un directorio</a:t>
            </a:r>
          </a:p>
          <a:p>
            <a:pPr lvl="1" algn="just">
              <a:lnSpc>
                <a:spcPct val="120000"/>
              </a:lnSpc>
            </a:pPr>
            <a:r>
              <a:rPr lang="es-ES" sz="2500" b="1" dirty="0" err="1" smtClean="0"/>
              <a:t>Readdir</a:t>
            </a:r>
            <a:r>
              <a:rPr lang="es-ES" sz="2500" dirty="0" smtClean="0"/>
              <a:t>. Esta llamada devuelve la siguiente entrada de un directorio abierto. </a:t>
            </a:r>
          </a:p>
          <a:p>
            <a:pPr lvl="1" algn="just">
              <a:lnSpc>
                <a:spcPct val="120000"/>
              </a:lnSpc>
            </a:pPr>
            <a:r>
              <a:rPr lang="es-ES" sz="2500" b="1" dirty="0" smtClean="0"/>
              <a:t>Rename</a:t>
            </a:r>
            <a:r>
              <a:rPr lang="es-ES" sz="2500" dirty="0" smtClean="0"/>
              <a:t>. Cambiar el nombre a los archivos o directorios.</a:t>
            </a:r>
          </a:p>
          <a:p>
            <a:pPr lvl="1" algn="just">
              <a:lnSpc>
                <a:spcPct val="120000"/>
              </a:lnSpc>
            </a:pPr>
            <a:r>
              <a:rPr lang="es-ES" sz="2500" b="1" dirty="0" smtClean="0"/>
              <a:t>Link</a:t>
            </a:r>
            <a:r>
              <a:rPr lang="es-ES" sz="2500" dirty="0" smtClean="0"/>
              <a:t>. El enlazado es una técnica que permite a un fichero aparecer en más de un directorio. </a:t>
            </a:r>
          </a:p>
          <a:p>
            <a:pPr lvl="1" algn="just">
              <a:lnSpc>
                <a:spcPct val="120000"/>
              </a:lnSpc>
            </a:pPr>
            <a:r>
              <a:rPr lang="es-ES" sz="2500" b="1" dirty="0" err="1" smtClean="0"/>
              <a:t>Unlink</a:t>
            </a:r>
            <a:r>
              <a:rPr lang="es-ES" sz="2500" dirty="0" smtClean="0"/>
              <a:t>. Se elimina una entrada de directorio. </a:t>
            </a:r>
          </a:p>
          <a:p>
            <a:endParaRPr lang="es-ES" b="1" dirty="0" smtClean="0">
              <a:solidFill>
                <a:srgbClr val="C00000"/>
              </a:solidFill>
              <a:effectLst>
                <a:outerShdw blurRad="38100" dist="38100" dir="2700000" algn="tl">
                  <a:srgbClr val="000000">
                    <a:alpha val="43137"/>
                  </a:srgbClr>
                </a:outerShdw>
              </a:effectLst>
            </a:endParaRPr>
          </a:p>
          <a:p>
            <a:pPr>
              <a:buNone/>
            </a:pPr>
            <a:endParaRPr lang="es-ES" sz="2800" dirty="0" smtClean="0"/>
          </a:p>
        </p:txBody>
      </p:sp>
      <p:sp>
        <p:nvSpPr>
          <p:cNvPr id="6" name="Rectangle 2"/>
          <p:cNvSpPr txBox="1">
            <a:spLocks noChangeArrowheads="1"/>
          </p:cNvSpPr>
          <p:nvPr/>
        </p:nvSpPr>
        <p:spPr>
          <a:xfrm>
            <a:off x="906378" y="174521"/>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Directorios</a:t>
            </a:r>
            <a:endParaRPr lang="es-ES_tradnl" dirty="0"/>
          </a:p>
        </p:txBody>
      </p:sp>
    </p:spTree>
    <p:extLst>
      <p:ext uri="{BB962C8B-B14F-4D97-AF65-F5344CB8AC3E}">
        <p14:creationId xmlns="" xmlns:p14="http://schemas.microsoft.com/office/powerpoint/2010/main" val="4235313612"/>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395536" y="1700808"/>
            <a:ext cx="8363272" cy="4968552"/>
          </a:xfrm>
        </p:spPr>
        <p:txBody>
          <a:bodyPr>
            <a:normAutofit fontScale="62500" lnSpcReduction="20000"/>
          </a:bodyPr>
          <a:lstStyle/>
          <a:p>
            <a:pPr algn="just">
              <a:lnSpc>
                <a:spcPct val="170000"/>
              </a:lnSpc>
            </a:pPr>
            <a:r>
              <a:rPr lang="es-ES" sz="3400" dirty="0" smtClean="0"/>
              <a:t>Los sistemas de ficheros se almacenan en discos. Casi todos los discos pueden dividirse en una o más particiones, con sistemas de ficheros independientes en cada partición. El sector 0 del disco se llama </a:t>
            </a:r>
            <a:r>
              <a:rPr lang="es-ES" sz="3400" b="1" dirty="0" smtClean="0"/>
              <a:t>registro maestro de arranque </a:t>
            </a:r>
            <a:r>
              <a:rPr lang="es-ES" sz="3400" dirty="0" smtClean="0"/>
              <a:t>(</a:t>
            </a:r>
            <a:r>
              <a:rPr lang="es-ES" sz="3400" b="1" dirty="0" smtClean="0"/>
              <a:t>MBR</a:t>
            </a:r>
            <a:r>
              <a:rPr lang="es-ES" sz="3400" dirty="0" smtClean="0"/>
              <a:t>; </a:t>
            </a:r>
            <a:r>
              <a:rPr lang="es-ES" sz="3400" i="1" dirty="0" err="1" smtClean="0"/>
              <a:t>Master</a:t>
            </a:r>
            <a:r>
              <a:rPr lang="es-ES" sz="3400" i="1" dirty="0" smtClean="0"/>
              <a:t> </a:t>
            </a:r>
            <a:r>
              <a:rPr lang="es-ES" sz="3400" i="1" dirty="0" err="1" smtClean="0"/>
              <a:t>Boot</a:t>
            </a:r>
            <a:r>
              <a:rPr lang="es-ES" sz="3400" i="1" dirty="0" smtClean="0"/>
              <a:t> Record</a:t>
            </a:r>
            <a:r>
              <a:rPr lang="es-ES" sz="3400" dirty="0" smtClean="0"/>
              <a:t>) y sirve para arrancar el ordenador. El final del MBR contiene la tabla de particiones. Esta tabla contiene las direcciones inicial y final de cada partición. Una de las particiones de la tabla está marcada como activa. Cuando se enciende el ordenador, el BIOS lee el MBR del disco y lo ejecuta. Lo primero que hace el programa del MBR es localizar la partición activa, leer su primer bloque, llamado </a:t>
            </a:r>
            <a:r>
              <a:rPr lang="es-ES" sz="3400" b="1" dirty="0" smtClean="0"/>
              <a:t>bloque de arranque</a:t>
            </a:r>
            <a:r>
              <a:rPr lang="es-ES" sz="3400" dirty="0" smtClean="0"/>
              <a:t>, y ejecutarlo. 	</a:t>
            </a:r>
            <a:endParaRPr lang="es-ES" sz="3400" b="1" dirty="0" smtClean="0">
              <a:solidFill>
                <a:srgbClr val="C00000"/>
              </a:solidFill>
              <a:effectLst>
                <a:outerShdw blurRad="38100" dist="38100" dir="2700000" algn="tl">
                  <a:srgbClr val="000000">
                    <a:alpha val="43137"/>
                  </a:srgbClr>
                </a:outerShdw>
              </a:effectLst>
            </a:endParaRPr>
          </a:p>
          <a:p>
            <a:pPr>
              <a:buNone/>
            </a:pPr>
            <a:endParaRPr lang="es-ES" sz="2800" dirty="0" smtClean="0"/>
          </a:p>
        </p:txBody>
      </p:sp>
      <p:sp>
        <p:nvSpPr>
          <p:cNvPr id="4" name="Rectangle 2"/>
          <p:cNvSpPr txBox="1">
            <a:spLocks noChangeArrowheads="1"/>
          </p:cNvSpPr>
          <p:nvPr/>
        </p:nvSpPr>
        <p:spPr>
          <a:xfrm>
            <a:off x="906378" y="174521"/>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Implementación </a:t>
            </a:r>
            <a:r>
              <a:rPr lang="es-ES" dirty="0"/>
              <a:t>del sistema de archivos</a:t>
            </a:r>
            <a:endParaRPr lang="es-ES_tradnl" dirty="0"/>
          </a:p>
        </p:txBody>
      </p:sp>
    </p:spTree>
    <p:extLst>
      <p:ext uri="{BB962C8B-B14F-4D97-AF65-F5344CB8AC3E}">
        <p14:creationId xmlns="" xmlns:p14="http://schemas.microsoft.com/office/powerpoint/2010/main" val="1650273015"/>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4 Imagen" descr="posible organizacion del sistema de archivos.jpg"/>
          <p:cNvPicPr>
            <a:picLocks noGrp="1"/>
          </p:cNvPicPr>
          <p:nvPr>
            <p:ph idx="1"/>
          </p:nvPr>
        </p:nvPicPr>
        <p:blipFill>
          <a:blip r:embed="rId2" cstate="print"/>
          <a:stretch>
            <a:fillRect/>
          </a:stretch>
        </p:blipFill>
        <p:spPr>
          <a:xfrm>
            <a:off x="899592" y="2276872"/>
            <a:ext cx="7416824" cy="3483497"/>
          </a:xfrm>
          <a:prstGeom prst="rect">
            <a:avLst/>
          </a:prstGeom>
          <a:ln>
            <a:noFill/>
          </a:ln>
          <a:effectLst>
            <a:outerShdw blurRad="292100" dist="139700" dir="2700000" algn="tl" rotWithShape="0">
              <a:srgbClr val="333333">
                <a:alpha val="65000"/>
              </a:srgbClr>
            </a:outerShdw>
          </a:effectLst>
        </p:spPr>
      </p:pic>
      <p:sp>
        <p:nvSpPr>
          <p:cNvPr id="6" name="Rectangle 2"/>
          <p:cNvSpPr txBox="1">
            <a:spLocks noChangeArrowheads="1"/>
          </p:cNvSpPr>
          <p:nvPr/>
        </p:nvSpPr>
        <p:spPr>
          <a:xfrm>
            <a:off x="906378" y="174521"/>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Implementación </a:t>
            </a:r>
            <a:r>
              <a:rPr lang="es-ES" dirty="0"/>
              <a:t>del sistema de archivos</a:t>
            </a:r>
            <a:endParaRPr lang="es-ES_tradnl" dirty="0"/>
          </a:p>
        </p:txBody>
      </p:sp>
    </p:spTree>
    <p:extLst>
      <p:ext uri="{BB962C8B-B14F-4D97-AF65-F5344CB8AC3E}">
        <p14:creationId xmlns="" xmlns:p14="http://schemas.microsoft.com/office/powerpoint/2010/main" val="2009143181"/>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p:txBody>
          <a:bodyPr>
            <a:normAutofit lnSpcReduction="10000"/>
          </a:bodyPr>
          <a:lstStyle/>
          <a:p>
            <a:pPr>
              <a:lnSpc>
                <a:spcPct val="90000"/>
              </a:lnSpc>
            </a:pPr>
            <a:r>
              <a:rPr lang="es-ES" sz="3500" b="1" dirty="0" smtClean="0">
                <a:solidFill>
                  <a:srgbClr val="C00000"/>
                </a:solidFill>
                <a:effectLst>
                  <a:outerShdw blurRad="38100" dist="38100" dir="2700000" algn="tl">
                    <a:srgbClr val="000000">
                      <a:alpha val="43137"/>
                    </a:srgbClr>
                  </a:outerShdw>
                </a:effectLst>
              </a:rPr>
              <a:t>Implementación de los archivos</a:t>
            </a:r>
          </a:p>
          <a:p>
            <a:pPr algn="just">
              <a:lnSpc>
                <a:spcPct val="150000"/>
              </a:lnSpc>
            </a:pPr>
            <a:r>
              <a:rPr lang="es-ES" sz="2800" dirty="0" smtClean="0"/>
              <a:t>Tal vez el aspecto más importante de la implementación del almacenamiento de los archivos sea llevar el control de qué bloques de disco corresponden a cada archivo. Para lo mismo se emplean diversos métodos en los diferentes sistemas operativos.</a:t>
            </a:r>
          </a:p>
          <a:p>
            <a:endParaRPr lang="es-ES" dirty="0"/>
          </a:p>
        </p:txBody>
      </p:sp>
      <p:sp>
        <p:nvSpPr>
          <p:cNvPr id="6" name="Rectangle 2"/>
          <p:cNvSpPr txBox="1">
            <a:spLocks noChangeArrowheads="1"/>
          </p:cNvSpPr>
          <p:nvPr/>
        </p:nvSpPr>
        <p:spPr>
          <a:xfrm>
            <a:off x="906378" y="174521"/>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Implementación </a:t>
            </a:r>
            <a:r>
              <a:rPr lang="es-ES" dirty="0"/>
              <a:t>del sistema de archivos</a:t>
            </a:r>
            <a:endParaRPr lang="es-ES_tradnl" dirty="0"/>
          </a:p>
        </p:txBody>
      </p:sp>
    </p:spTree>
    <p:extLst>
      <p:ext uri="{BB962C8B-B14F-4D97-AF65-F5344CB8AC3E}">
        <p14:creationId xmlns="" xmlns:p14="http://schemas.microsoft.com/office/powerpoint/2010/main" val="936403601"/>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12648" y="1803400"/>
            <a:ext cx="8153401" cy="3641824"/>
          </a:xfrm>
        </p:spPr>
        <p:txBody>
          <a:bodyPr>
            <a:noAutofit/>
          </a:bodyPr>
          <a:lstStyle/>
          <a:p>
            <a:pPr algn="just">
              <a:lnSpc>
                <a:spcPct val="170000"/>
              </a:lnSpc>
            </a:pPr>
            <a:r>
              <a:rPr lang="es-ES" sz="1800" dirty="0" smtClean="0"/>
              <a:t>Todas las aplicaciones necesitan almacenar y recuperar información. Mientras un proceso está ejecutándose puede almacenar cierta cantidad de información dentro de su propio espacio de direcciones</a:t>
            </a:r>
          </a:p>
          <a:p>
            <a:pPr algn="just">
              <a:lnSpc>
                <a:spcPct val="170000"/>
              </a:lnSpc>
            </a:pPr>
            <a:r>
              <a:rPr lang="es-ES" sz="1800" dirty="0" smtClean="0"/>
              <a:t>Tres requerimientos esenciales para el almacenamiento a largo plazo de la información: </a:t>
            </a:r>
          </a:p>
          <a:p>
            <a:pPr marL="1314450" lvl="1" indent="-914400" algn="just">
              <a:lnSpc>
                <a:spcPct val="170000"/>
              </a:lnSpc>
              <a:buFont typeface="+mj-lt"/>
              <a:buAutoNum type="arabicPeriod"/>
            </a:pPr>
            <a:r>
              <a:rPr lang="es-ES" sz="1600" dirty="0" smtClean="0"/>
              <a:t>Debe poder almacenarse una cantidad de información muy grande. </a:t>
            </a:r>
          </a:p>
          <a:p>
            <a:pPr marL="1314450" lvl="1" indent="-914400" algn="just">
              <a:lnSpc>
                <a:spcPct val="170000"/>
              </a:lnSpc>
              <a:buFont typeface="+mj-lt"/>
              <a:buAutoNum type="arabicPeriod"/>
            </a:pPr>
            <a:r>
              <a:rPr lang="es-ES" sz="1600" dirty="0" smtClean="0"/>
              <a:t>La información debe permanecer tras la terminación del proceso que la usa.</a:t>
            </a:r>
          </a:p>
          <a:p>
            <a:pPr marL="1314450" lvl="1" indent="-914400" algn="just">
              <a:lnSpc>
                <a:spcPct val="170000"/>
              </a:lnSpc>
              <a:buFont typeface="+mj-lt"/>
              <a:buAutoNum type="arabicPeriod"/>
            </a:pPr>
            <a:r>
              <a:rPr lang="es-ES" sz="1600" dirty="0" smtClean="0"/>
              <a:t>Debe permitir que múltiples procesos puedan acceder a la información concurrentemente</a:t>
            </a:r>
          </a:p>
        </p:txBody>
      </p:sp>
      <p:sp>
        <p:nvSpPr>
          <p:cNvPr id="4" name="Rectangle 2"/>
          <p:cNvSpPr txBox="1">
            <a:spLocks noChangeArrowheads="1"/>
          </p:cNvSpPr>
          <p:nvPr/>
        </p:nvSpPr>
        <p:spPr>
          <a:xfrm>
            <a:off x="906378" y="174521"/>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Sistemas de archivos</a:t>
            </a:r>
            <a:endParaRPr lang="es-ES_tradnl" dirty="0"/>
          </a:p>
        </p:txBody>
      </p:sp>
    </p:spTree>
    <p:extLst>
      <p:ext uri="{BB962C8B-B14F-4D97-AF65-F5344CB8AC3E}">
        <p14:creationId xmlns="" xmlns:p14="http://schemas.microsoft.com/office/powerpoint/2010/main" val="158792460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p:txBody>
          <a:bodyPr>
            <a:normAutofit/>
          </a:bodyPr>
          <a:lstStyle/>
          <a:p>
            <a:pPr algn="just">
              <a:lnSpc>
                <a:spcPct val="150000"/>
              </a:lnSpc>
            </a:pPr>
            <a:r>
              <a:rPr lang="es-ES" sz="3500" b="1" dirty="0" smtClean="0">
                <a:solidFill>
                  <a:srgbClr val="C00000"/>
                </a:solidFill>
                <a:effectLst>
                  <a:outerShdw blurRad="38100" dist="38100" dir="2700000" algn="tl">
                    <a:srgbClr val="000000">
                      <a:alpha val="43137"/>
                    </a:srgbClr>
                  </a:outerShdw>
                </a:effectLst>
              </a:rPr>
              <a:t>Asignación contigua</a:t>
            </a:r>
          </a:p>
          <a:p>
            <a:pPr algn="just">
              <a:lnSpc>
                <a:spcPct val="150000"/>
              </a:lnSpc>
            </a:pPr>
            <a:r>
              <a:rPr lang="es-ES" sz="2800" dirty="0" smtClean="0"/>
              <a:t>El esquema de asignación más simple es almacenar cada archivo en una serie contigua de bloques de disco.</a:t>
            </a:r>
          </a:p>
          <a:p>
            <a:pPr>
              <a:buNone/>
            </a:pPr>
            <a:endParaRPr lang="es-ES" dirty="0"/>
          </a:p>
        </p:txBody>
      </p:sp>
      <p:sp>
        <p:nvSpPr>
          <p:cNvPr id="6" name="Rectangle 2"/>
          <p:cNvSpPr txBox="1">
            <a:spLocks noChangeArrowheads="1"/>
          </p:cNvSpPr>
          <p:nvPr/>
        </p:nvSpPr>
        <p:spPr>
          <a:xfrm>
            <a:off x="906378" y="174521"/>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Implementación </a:t>
            </a:r>
            <a:r>
              <a:rPr lang="es-ES" dirty="0"/>
              <a:t>del sistema de archivos</a:t>
            </a:r>
            <a:endParaRPr lang="es-ES_tradnl" dirty="0"/>
          </a:p>
        </p:txBody>
      </p:sp>
    </p:spTree>
    <p:extLst>
      <p:ext uri="{BB962C8B-B14F-4D97-AF65-F5344CB8AC3E}">
        <p14:creationId xmlns="" xmlns:p14="http://schemas.microsoft.com/office/powerpoint/2010/main" val="2945962935"/>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p:txBody>
          <a:bodyPr>
            <a:normAutofit/>
          </a:bodyPr>
          <a:lstStyle/>
          <a:p>
            <a:pPr algn="just">
              <a:lnSpc>
                <a:spcPct val="150000"/>
              </a:lnSpc>
            </a:pPr>
            <a:r>
              <a:rPr lang="es-ES" sz="3500" b="1" dirty="0" smtClean="0">
                <a:solidFill>
                  <a:srgbClr val="C00000"/>
                </a:solidFill>
                <a:effectLst>
                  <a:outerShdw blurRad="38100" dist="38100" dir="2700000" algn="tl">
                    <a:srgbClr val="000000">
                      <a:alpha val="43137"/>
                    </a:srgbClr>
                  </a:outerShdw>
                </a:effectLst>
              </a:rPr>
              <a:t>Asignación contigua</a:t>
            </a:r>
          </a:p>
          <a:p>
            <a:pPr algn="just">
              <a:lnSpc>
                <a:spcPct val="150000"/>
              </a:lnSpc>
            </a:pPr>
            <a:r>
              <a:rPr lang="es-ES" sz="2400" dirty="0" smtClean="0"/>
              <a:t>El esquema de asignación más simple es almacenar cada archivo en una serie contigua de bloques de disco.</a:t>
            </a:r>
          </a:p>
          <a:p>
            <a:pPr algn="just">
              <a:lnSpc>
                <a:spcPct val="150000"/>
              </a:lnSpc>
            </a:pPr>
            <a:endParaRPr lang="es-ES" sz="2400" dirty="0" smtClean="0"/>
          </a:p>
          <a:p>
            <a:pPr>
              <a:buNone/>
            </a:pPr>
            <a:endParaRPr lang="es-ES" dirty="0"/>
          </a:p>
        </p:txBody>
      </p:sp>
      <p:pic>
        <p:nvPicPr>
          <p:cNvPr id="4" name="5 Imagen" descr="Asignacion de espacio en el disco.jpg"/>
          <p:cNvPicPr/>
          <p:nvPr/>
        </p:nvPicPr>
        <p:blipFill>
          <a:blip r:embed="rId2" cstate="print"/>
          <a:stretch>
            <a:fillRect/>
          </a:stretch>
        </p:blipFill>
        <p:spPr>
          <a:xfrm>
            <a:off x="2267744" y="3717032"/>
            <a:ext cx="5256584" cy="2592288"/>
          </a:xfrm>
          <a:prstGeom prst="rect">
            <a:avLst/>
          </a:prstGeom>
          <a:ln>
            <a:noFill/>
          </a:ln>
          <a:effectLst>
            <a:outerShdw blurRad="292100" dist="139700" dir="2700000" algn="tl" rotWithShape="0">
              <a:srgbClr val="333333">
                <a:alpha val="65000"/>
              </a:srgbClr>
            </a:outerShdw>
          </a:effectLst>
        </p:spPr>
      </p:pic>
      <p:sp>
        <p:nvSpPr>
          <p:cNvPr id="7" name="Rectangle 2"/>
          <p:cNvSpPr txBox="1">
            <a:spLocks noChangeArrowheads="1"/>
          </p:cNvSpPr>
          <p:nvPr/>
        </p:nvSpPr>
        <p:spPr>
          <a:xfrm>
            <a:off x="906378" y="174521"/>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Implementación </a:t>
            </a:r>
            <a:r>
              <a:rPr lang="es-ES" dirty="0"/>
              <a:t>del sistema de archivos</a:t>
            </a:r>
            <a:endParaRPr lang="es-ES_tradnl" dirty="0"/>
          </a:p>
        </p:txBody>
      </p:sp>
    </p:spTree>
    <p:extLst>
      <p:ext uri="{BB962C8B-B14F-4D97-AF65-F5344CB8AC3E}">
        <p14:creationId xmlns="" xmlns:p14="http://schemas.microsoft.com/office/powerpoint/2010/main" val="2470943666"/>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p:txBody>
          <a:bodyPr>
            <a:normAutofit/>
          </a:bodyPr>
          <a:lstStyle/>
          <a:p>
            <a:pPr algn="just">
              <a:lnSpc>
                <a:spcPct val="150000"/>
              </a:lnSpc>
            </a:pPr>
            <a:r>
              <a:rPr lang="es-ES" sz="3500" b="1" dirty="0" smtClean="0">
                <a:solidFill>
                  <a:srgbClr val="C00000"/>
                </a:solidFill>
                <a:effectLst>
                  <a:outerShdw blurRad="38100" dist="38100" dir="2700000" algn="tl">
                    <a:srgbClr val="000000">
                      <a:alpha val="43137"/>
                    </a:srgbClr>
                  </a:outerShdw>
                </a:effectLst>
              </a:rPr>
              <a:t>Asignación contigua</a:t>
            </a:r>
          </a:p>
          <a:p>
            <a:pPr algn="just">
              <a:lnSpc>
                <a:spcPct val="150000"/>
              </a:lnSpc>
            </a:pPr>
            <a:r>
              <a:rPr lang="es-ES" sz="2400" dirty="0" smtClean="0"/>
              <a:t>La asignación de espacio contiguo en disco tiene dos ventajas importantes. La primera es que su implementación es sencilla porque para llevar el control de dónde están los bloques de un archivo basta con recordar dos números: la dirección en disco del primer bloque y el número de bloques del archivo.</a:t>
            </a:r>
          </a:p>
          <a:p>
            <a:pPr algn="just">
              <a:lnSpc>
                <a:spcPct val="150000"/>
              </a:lnSpc>
              <a:buNone/>
            </a:pPr>
            <a:endParaRPr lang="es-ES" sz="2400" dirty="0" smtClean="0"/>
          </a:p>
          <a:p>
            <a:pPr>
              <a:buNone/>
            </a:pPr>
            <a:endParaRPr lang="es-ES" dirty="0"/>
          </a:p>
        </p:txBody>
      </p:sp>
      <p:sp>
        <p:nvSpPr>
          <p:cNvPr id="6" name="Rectangle 2"/>
          <p:cNvSpPr txBox="1">
            <a:spLocks noChangeArrowheads="1"/>
          </p:cNvSpPr>
          <p:nvPr/>
        </p:nvSpPr>
        <p:spPr>
          <a:xfrm>
            <a:off x="906378" y="174521"/>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Implementación </a:t>
            </a:r>
            <a:r>
              <a:rPr lang="es-ES" dirty="0"/>
              <a:t>del sistema de archivos</a:t>
            </a:r>
            <a:endParaRPr lang="es-ES_tradnl" dirty="0"/>
          </a:p>
        </p:txBody>
      </p:sp>
    </p:spTree>
    <p:extLst>
      <p:ext uri="{BB962C8B-B14F-4D97-AF65-F5344CB8AC3E}">
        <p14:creationId xmlns="" xmlns:p14="http://schemas.microsoft.com/office/powerpoint/2010/main" val="3940794704"/>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p:txBody>
          <a:bodyPr>
            <a:normAutofit/>
          </a:bodyPr>
          <a:lstStyle/>
          <a:p>
            <a:r>
              <a:rPr lang="es-ES" sz="3500" b="1" dirty="0" smtClean="0">
                <a:solidFill>
                  <a:srgbClr val="C00000"/>
                </a:solidFill>
                <a:effectLst>
                  <a:outerShdw blurRad="38100" dist="38100" dir="2700000" algn="tl">
                    <a:srgbClr val="000000">
                      <a:alpha val="43137"/>
                    </a:srgbClr>
                  </a:outerShdw>
                </a:effectLst>
              </a:rPr>
              <a:t>Asignación por lista enlazada </a:t>
            </a:r>
          </a:p>
          <a:p>
            <a:pPr algn="just">
              <a:lnSpc>
                <a:spcPct val="150000"/>
              </a:lnSpc>
            </a:pPr>
            <a:r>
              <a:rPr lang="es-ES" sz="2400" dirty="0" smtClean="0"/>
              <a:t>El segundo método para almacenar archivos consiste en mantener cada uno como una lista enlazada de bloques de disco. La primera palabra de cada bloque se utiliza como puntero al siguiente bloque del archivo. El resto del bloque es para datos.</a:t>
            </a:r>
          </a:p>
          <a:p>
            <a:pPr algn="just">
              <a:lnSpc>
                <a:spcPct val="150000"/>
              </a:lnSpc>
              <a:buNone/>
            </a:pPr>
            <a:endParaRPr lang="es-ES" sz="2400" dirty="0" smtClean="0"/>
          </a:p>
          <a:p>
            <a:pPr>
              <a:buNone/>
            </a:pPr>
            <a:endParaRPr lang="es-ES" dirty="0"/>
          </a:p>
        </p:txBody>
      </p:sp>
      <p:pic>
        <p:nvPicPr>
          <p:cNvPr id="4" name="3 Imagen"/>
          <p:cNvPicPr/>
          <p:nvPr/>
        </p:nvPicPr>
        <p:blipFill>
          <a:blip r:embed="rId2" cstate="print"/>
          <a:srcRect/>
          <a:stretch>
            <a:fillRect/>
          </a:stretch>
        </p:blipFill>
        <p:spPr bwMode="auto">
          <a:xfrm>
            <a:off x="4211960" y="4437112"/>
            <a:ext cx="4248472" cy="2259632"/>
          </a:xfrm>
          <a:prstGeom prst="rect">
            <a:avLst/>
          </a:prstGeom>
          <a:ln>
            <a:noFill/>
          </a:ln>
          <a:effectLst>
            <a:outerShdw blurRad="292100" dist="139700" dir="2700000" algn="tl" rotWithShape="0">
              <a:srgbClr val="333333">
                <a:alpha val="65000"/>
              </a:srgbClr>
            </a:outerShdw>
          </a:effectLst>
        </p:spPr>
      </p:pic>
      <p:sp>
        <p:nvSpPr>
          <p:cNvPr id="7" name="Rectangle 2"/>
          <p:cNvSpPr txBox="1">
            <a:spLocks noChangeArrowheads="1"/>
          </p:cNvSpPr>
          <p:nvPr/>
        </p:nvSpPr>
        <p:spPr>
          <a:xfrm>
            <a:off x="906378" y="174521"/>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Implementación </a:t>
            </a:r>
            <a:r>
              <a:rPr lang="es-ES" dirty="0"/>
              <a:t>del sistema de archivos</a:t>
            </a:r>
            <a:endParaRPr lang="es-ES_tradnl" dirty="0"/>
          </a:p>
        </p:txBody>
      </p:sp>
    </p:spTree>
    <p:extLst>
      <p:ext uri="{BB962C8B-B14F-4D97-AF65-F5344CB8AC3E}">
        <p14:creationId xmlns="" xmlns:p14="http://schemas.microsoft.com/office/powerpoint/2010/main" val="4243415551"/>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p:txBody>
          <a:bodyPr>
            <a:normAutofit fontScale="40000" lnSpcReduction="20000"/>
          </a:bodyPr>
          <a:lstStyle/>
          <a:p>
            <a:r>
              <a:rPr lang="es-ES" sz="7400" b="1" dirty="0" smtClean="0">
                <a:solidFill>
                  <a:srgbClr val="C00000"/>
                </a:solidFill>
                <a:effectLst>
                  <a:outerShdw blurRad="38100" dist="38100" dir="2700000" algn="tl">
                    <a:srgbClr val="000000">
                      <a:alpha val="43137"/>
                    </a:srgbClr>
                  </a:outerShdw>
                </a:effectLst>
              </a:rPr>
              <a:t>Asignación por lista enlazada empleando una tabla en la memoria </a:t>
            </a:r>
          </a:p>
          <a:p>
            <a:pPr>
              <a:buNone/>
            </a:pPr>
            <a:endParaRPr lang="es-ES" sz="3600" dirty="0" smtClean="0"/>
          </a:p>
          <a:p>
            <a:pPr algn="just">
              <a:lnSpc>
                <a:spcPct val="170000"/>
              </a:lnSpc>
            </a:pPr>
            <a:r>
              <a:rPr lang="es-ES" sz="4400" dirty="0" smtClean="0"/>
              <a:t>Una tabla así en la memoria principal se denomina una </a:t>
            </a:r>
            <a:r>
              <a:rPr lang="es-ES" sz="4400" b="1" dirty="0" smtClean="0"/>
              <a:t>FAT </a:t>
            </a:r>
            <a:r>
              <a:rPr lang="es-ES" sz="4400" dirty="0" smtClean="0"/>
              <a:t>(</a:t>
            </a:r>
            <a:r>
              <a:rPr lang="es-ES" sz="4400" b="1" dirty="0" err="1" smtClean="0"/>
              <a:t>File</a:t>
            </a:r>
            <a:r>
              <a:rPr lang="es-ES" sz="4400" b="1" dirty="0" smtClean="0"/>
              <a:t> </a:t>
            </a:r>
            <a:r>
              <a:rPr lang="es-ES" sz="4400" b="1" dirty="0" err="1" smtClean="0"/>
              <a:t>Allocation</a:t>
            </a:r>
            <a:r>
              <a:rPr lang="es-ES" sz="4400" b="1" dirty="0" smtClean="0"/>
              <a:t> </a:t>
            </a:r>
            <a:r>
              <a:rPr lang="es-ES" sz="4400" b="1" dirty="0" err="1" smtClean="0"/>
              <a:t>Table</a:t>
            </a:r>
            <a:r>
              <a:rPr lang="es-ES" sz="4400" dirty="0" smtClean="0"/>
              <a:t>; tabla de asignación de archivos).</a:t>
            </a:r>
          </a:p>
          <a:p>
            <a:pPr algn="just">
              <a:lnSpc>
                <a:spcPct val="170000"/>
              </a:lnSpc>
            </a:pPr>
            <a:r>
              <a:rPr lang="es-ES" sz="4400" dirty="0" smtClean="0"/>
              <a:t>Con esta organización los bloques pueden llenarse ahora completamente con datos. Además el acceso aleatorio es mucho más fácil. Aunque todavía es necesario seguir la cadena para hallar un desplazamiento dado dentro del fichero, la cadena está por completo en la memoria, así que puede seguirse sin tener que leer el disco.</a:t>
            </a:r>
          </a:p>
          <a:p>
            <a:pPr algn="just">
              <a:lnSpc>
                <a:spcPct val="150000"/>
              </a:lnSpc>
              <a:buNone/>
            </a:pPr>
            <a:endParaRPr lang="es-ES" sz="2400" dirty="0" smtClean="0"/>
          </a:p>
          <a:p>
            <a:pPr>
              <a:buNone/>
            </a:pPr>
            <a:endParaRPr lang="es-ES" dirty="0"/>
          </a:p>
        </p:txBody>
      </p:sp>
      <p:sp>
        <p:nvSpPr>
          <p:cNvPr id="6" name="Rectangle 2"/>
          <p:cNvSpPr txBox="1">
            <a:spLocks noChangeArrowheads="1"/>
          </p:cNvSpPr>
          <p:nvPr/>
        </p:nvSpPr>
        <p:spPr>
          <a:xfrm>
            <a:off x="906378" y="174521"/>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Implementación </a:t>
            </a:r>
            <a:r>
              <a:rPr lang="es-ES" dirty="0"/>
              <a:t>del sistema de archivos</a:t>
            </a:r>
            <a:endParaRPr lang="es-ES_tradnl" dirty="0"/>
          </a:p>
        </p:txBody>
      </p:sp>
    </p:spTree>
    <p:extLst>
      <p:ext uri="{BB962C8B-B14F-4D97-AF65-F5344CB8AC3E}">
        <p14:creationId xmlns="" xmlns:p14="http://schemas.microsoft.com/office/powerpoint/2010/main" val="3947982106"/>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457200" y="1600200"/>
            <a:ext cx="8229600" cy="5069160"/>
          </a:xfrm>
        </p:spPr>
        <p:txBody>
          <a:bodyPr>
            <a:normAutofit/>
          </a:bodyPr>
          <a:lstStyle/>
          <a:p>
            <a:r>
              <a:rPr lang="es-ES" sz="4300" b="1" dirty="0" smtClean="0">
                <a:solidFill>
                  <a:srgbClr val="C00000"/>
                </a:solidFill>
                <a:effectLst>
                  <a:outerShdw blurRad="38100" dist="38100" dir="2700000" algn="tl">
                    <a:srgbClr val="000000">
                      <a:alpha val="43137"/>
                    </a:srgbClr>
                  </a:outerShdw>
                </a:effectLst>
              </a:rPr>
              <a:t>Implementación de directorios </a:t>
            </a:r>
          </a:p>
          <a:p>
            <a:pPr algn="just">
              <a:lnSpc>
                <a:spcPct val="170000"/>
              </a:lnSpc>
            </a:pPr>
            <a:r>
              <a:rPr lang="es-ES" sz="2200" dirty="0" smtClean="0"/>
              <a:t>La función principal del sistema de directorios es establecer una correspondencia entre el nombre de fichero ASCII y la información necesaria para localizar los datos.</a:t>
            </a:r>
          </a:p>
          <a:p>
            <a:pPr algn="just">
              <a:lnSpc>
                <a:spcPct val="170000"/>
              </a:lnSpc>
            </a:pPr>
            <a:r>
              <a:rPr lang="es-ES" sz="2200" dirty="0" smtClean="0"/>
              <a:t>Un aspecto estrechamente relacionado es dónde deben guardarse los atributos. Todo sistema de ficheros mantiene atributos de los ficheros, como su dueño y tiempo de creación, y deben almacenarse en algún lado.</a:t>
            </a:r>
          </a:p>
          <a:p>
            <a:pPr algn="just">
              <a:lnSpc>
                <a:spcPct val="150000"/>
              </a:lnSpc>
              <a:buNone/>
            </a:pPr>
            <a:endParaRPr lang="es-ES" sz="2400" dirty="0" smtClean="0"/>
          </a:p>
          <a:p>
            <a:pPr>
              <a:buNone/>
            </a:pPr>
            <a:endParaRPr lang="es-ES" dirty="0"/>
          </a:p>
        </p:txBody>
      </p:sp>
      <p:sp>
        <p:nvSpPr>
          <p:cNvPr id="6" name="Rectangle 2"/>
          <p:cNvSpPr txBox="1">
            <a:spLocks noChangeArrowheads="1"/>
          </p:cNvSpPr>
          <p:nvPr/>
        </p:nvSpPr>
        <p:spPr>
          <a:xfrm>
            <a:off x="906378" y="174521"/>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Implementación </a:t>
            </a:r>
            <a:r>
              <a:rPr lang="es-ES" dirty="0"/>
              <a:t>del sistema de archivos</a:t>
            </a:r>
            <a:endParaRPr lang="es-ES_tradnl" dirty="0"/>
          </a:p>
        </p:txBody>
      </p:sp>
    </p:spTree>
    <p:extLst>
      <p:ext uri="{BB962C8B-B14F-4D97-AF65-F5344CB8AC3E}">
        <p14:creationId xmlns="" xmlns:p14="http://schemas.microsoft.com/office/powerpoint/2010/main" val="4256126479"/>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457200" y="1600200"/>
            <a:ext cx="8229600" cy="5069160"/>
          </a:xfrm>
        </p:spPr>
        <p:txBody>
          <a:bodyPr>
            <a:normAutofit/>
          </a:bodyPr>
          <a:lstStyle/>
          <a:p>
            <a:pPr algn="just"/>
            <a:r>
              <a:rPr lang="es-ES" sz="3600" b="1" dirty="0" smtClean="0">
                <a:solidFill>
                  <a:srgbClr val="C00000"/>
                </a:solidFill>
                <a:effectLst>
                  <a:outerShdw blurRad="38100" dist="38100" dir="2700000" algn="tl">
                    <a:srgbClr val="000000">
                      <a:alpha val="43137"/>
                    </a:srgbClr>
                  </a:outerShdw>
                </a:effectLst>
              </a:rPr>
              <a:t>Archivos compartidos </a:t>
            </a:r>
          </a:p>
          <a:p>
            <a:pPr algn="just">
              <a:lnSpc>
                <a:spcPct val="150000"/>
              </a:lnSpc>
            </a:pPr>
            <a:r>
              <a:rPr lang="es-ES" sz="2400" dirty="0" smtClean="0"/>
              <a:t>En muchos casos conviene que un archivo compartido aparezca al mismo tiempo en diferentes directorios que pertenecen a usuarios distintos.</a:t>
            </a:r>
          </a:p>
          <a:p>
            <a:pPr>
              <a:buNone/>
            </a:pPr>
            <a:endParaRPr lang="es-ES" dirty="0" smtClean="0"/>
          </a:p>
          <a:p>
            <a:pPr>
              <a:buNone/>
            </a:pPr>
            <a:endParaRPr lang="es-ES" dirty="0"/>
          </a:p>
        </p:txBody>
      </p:sp>
      <p:pic>
        <p:nvPicPr>
          <p:cNvPr id="4" name="9 Imagen" descr="Sistema de Directorios compartidos.jpg"/>
          <p:cNvPicPr/>
          <p:nvPr/>
        </p:nvPicPr>
        <p:blipFill>
          <a:blip r:embed="rId2" cstate="print"/>
          <a:stretch>
            <a:fillRect/>
          </a:stretch>
        </p:blipFill>
        <p:spPr>
          <a:xfrm>
            <a:off x="4427984" y="4005064"/>
            <a:ext cx="3960440" cy="2448272"/>
          </a:xfrm>
          <a:prstGeom prst="rect">
            <a:avLst/>
          </a:prstGeom>
          <a:ln>
            <a:noFill/>
          </a:ln>
          <a:effectLst>
            <a:outerShdw blurRad="292100" dist="139700" dir="2700000" algn="tl" rotWithShape="0">
              <a:srgbClr val="333333">
                <a:alpha val="65000"/>
              </a:srgbClr>
            </a:outerShdw>
          </a:effectLst>
        </p:spPr>
      </p:pic>
      <p:sp>
        <p:nvSpPr>
          <p:cNvPr id="7" name="Rectangle 2"/>
          <p:cNvSpPr txBox="1">
            <a:spLocks noChangeArrowheads="1"/>
          </p:cNvSpPr>
          <p:nvPr/>
        </p:nvSpPr>
        <p:spPr>
          <a:xfrm>
            <a:off x="906378" y="174521"/>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Implementación </a:t>
            </a:r>
            <a:r>
              <a:rPr lang="es-ES" dirty="0"/>
              <a:t>del sistema de archivos</a:t>
            </a:r>
            <a:endParaRPr lang="es-ES_tradnl" dirty="0"/>
          </a:p>
        </p:txBody>
      </p:sp>
    </p:spTree>
    <p:extLst>
      <p:ext uri="{BB962C8B-B14F-4D97-AF65-F5344CB8AC3E}">
        <p14:creationId xmlns="" xmlns:p14="http://schemas.microsoft.com/office/powerpoint/2010/main" val="1109129182"/>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457200" y="1600200"/>
            <a:ext cx="8229600" cy="5069160"/>
          </a:xfrm>
        </p:spPr>
        <p:txBody>
          <a:bodyPr>
            <a:normAutofit/>
          </a:bodyPr>
          <a:lstStyle/>
          <a:p>
            <a:pPr algn="just">
              <a:lnSpc>
                <a:spcPct val="150000"/>
              </a:lnSpc>
            </a:pPr>
            <a:r>
              <a:rPr lang="es-ES" sz="3000" dirty="0" smtClean="0"/>
              <a:t>Los ficheros generalmente se almacenan en disco, por lo que la administración del espacio en disco es de primordial interés para los diseñadores de sistemas de ficheros.</a:t>
            </a:r>
          </a:p>
          <a:p>
            <a:pPr algn="just">
              <a:lnSpc>
                <a:spcPct val="150000"/>
              </a:lnSpc>
            </a:pPr>
            <a:r>
              <a:rPr lang="es-ES" sz="3000" dirty="0" smtClean="0"/>
              <a:t>Casi todos los sistemas de archivos dividen los archivos en bloques de tamaño fijo que no tienen que ser adyacentes.</a:t>
            </a:r>
          </a:p>
          <a:p>
            <a:pPr>
              <a:buNone/>
            </a:pPr>
            <a:endParaRPr lang="es-ES" dirty="0" smtClean="0"/>
          </a:p>
          <a:p>
            <a:pPr>
              <a:buNone/>
            </a:pPr>
            <a:endParaRPr lang="es-ES" dirty="0"/>
          </a:p>
        </p:txBody>
      </p:sp>
      <p:sp>
        <p:nvSpPr>
          <p:cNvPr id="4" name="Rectangle 2"/>
          <p:cNvSpPr txBox="1">
            <a:spLocks noChangeArrowheads="1"/>
          </p:cNvSpPr>
          <p:nvPr/>
        </p:nvSpPr>
        <p:spPr>
          <a:xfrm>
            <a:off x="906378" y="174521"/>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a:t>Administración </a:t>
            </a:r>
            <a:r>
              <a:rPr lang="es-ES" dirty="0" smtClean="0"/>
              <a:t>del espacio en disco</a:t>
            </a:r>
            <a:endParaRPr lang="es-ES_tradnl" dirty="0"/>
          </a:p>
        </p:txBody>
      </p:sp>
    </p:spTree>
    <p:extLst>
      <p:ext uri="{BB962C8B-B14F-4D97-AF65-F5344CB8AC3E}">
        <p14:creationId xmlns="" xmlns:p14="http://schemas.microsoft.com/office/powerpoint/2010/main" val="2806871188"/>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457200" y="1888232"/>
            <a:ext cx="8229600" cy="5069160"/>
          </a:xfrm>
        </p:spPr>
        <p:txBody>
          <a:bodyPr>
            <a:normAutofit fontScale="92500" lnSpcReduction="20000"/>
          </a:bodyPr>
          <a:lstStyle/>
          <a:p>
            <a:r>
              <a:rPr lang="es-ES" sz="4200" b="1" i="1" dirty="0" smtClean="0">
                <a:solidFill>
                  <a:srgbClr val="C00000"/>
                </a:solidFill>
                <a:effectLst>
                  <a:outerShdw blurRad="38100" dist="38100" dir="2700000" algn="tl">
                    <a:srgbClr val="000000">
                      <a:alpha val="43137"/>
                    </a:srgbClr>
                  </a:outerShdw>
                </a:effectLst>
              </a:rPr>
              <a:t>Tamaño de bloque</a:t>
            </a:r>
          </a:p>
          <a:p>
            <a:pPr algn="just">
              <a:lnSpc>
                <a:spcPct val="150000"/>
              </a:lnSpc>
            </a:pPr>
            <a:r>
              <a:rPr lang="es-ES" sz="2800" dirty="0" smtClean="0"/>
              <a:t>Una vez que se ha decidido almacenar archivos en bloques de tamaño fijo, surge la pregunta de qué tamaño debe de tener un bloque. Dada la forma en que está organizados los discos, el sector, la pista y el cilindro son candidatos obvios para ser la unidad de asignación (aunque todos estos tamaños dependen del dispositivo, lo cual es una desventaja). En un sistema con paginación, el tamaño de página también es un contendiente importante.</a:t>
            </a:r>
          </a:p>
          <a:p>
            <a:pPr>
              <a:buNone/>
            </a:pPr>
            <a:endParaRPr lang="es-ES" dirty="0" smtClean="0"/>
          </a:p>
          <a:p>
            <a:pPr>
              <a:buNone/>
            </a:pPr>
            <a:endParaRPr lang="es-ES" dirty="0"/>
          </a:p>
        </p:txBody>
      </p:sp>
      <p:sp>
        <p:nvSpPr>
          <p:cNvPr id="6" name="Rectangle 2"/>
          <p:cNvSpPr txBox="1">
            <a:spLocks noChangeArrowheads="1"/>
          </p:cNvSpPr>
          <p:nvPr/>
        </p:nvSpPr>
        <p:spPr>
          <a:xfrm>
            <a:off x="906378" y="174521"/>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a:t>Administración </a:t>
            </a:r>
            <a:r>
              <a:rPr lang="es-ES" dirty="0" smtClean="0"/>
              <a:t>del espacio en disco</a:t>
            </a:r>
            <a:endParaRPr lang="es-ES_tradnl" dirty="0"/>
          </a:p>
        </p:txBody>
      </p:sp>
    </p:spTree>
    <p:extLst>
      <p:ext uri="{BB962C8B-B14F-4D97-AF65-F5344CB8AC3E}">
        <p14:creationId xmlns="" xmlns:p14="http://schemas.microsoft.com/office/powerpoint/2010/main" val="3937645830"/>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457200" y="1744216"/>
            <a:ext cx="8229600" cy="5069160"/>
          </a:xfrm>
        </p:spPr>
        <p:txBody>
          <a:bodyPr>
            <a:normAutofit/>
          </a:bodyPr>
          <a:lstStyle/>
          <a:p>
            <a:r>
              <a:rPr lang="es-ES" sz="3600" b="1" i="1" dirty="0" smtClean="0">
                <a:solidFill>
                  <a:srgbClr val="C00000"/>
                </a:solidFill>
                <a:effectLst>
                  <a:outerShdw blurRad="38100" dist="38100" dir="2700000" algn="tl">
                    <a:srgbClr val="000000">
                      <a:alpha val="43137"/>
                    </a:srgbClr>
                  </a:outerShdw>
                </a:effectLst>
              </a:rPr>
              <a:t>Cuotas de disco </a:t>
            </a:r>
          </a:p>
          <a:p>
            <a:pPr algn="just">
              <a:lnSpc>
                <a:spcPct val="150000"/>
              </a:lnSpc>
            </a:pPr>
            <a:r>
              <a:rPr lang="es-ES" sz="2400" dirty="0" smtClean="0"/>
              <a:t>Para evitar que las personas acaparen demasiado espacio de disco, los sistemas operativos multiusuario a menudo tienen un mecanismo para imponer cuotas de disco. La idea consiste en que el administrador del sistema asigne a cada usuario una porción máxima de ficheros y bloques, y que el sistema operativo cuide que los usuarios no excedan su cuota. </a:t>
            </a:r>
          </a:p>
          <a:p>
            <a:pPr>
              <a:buNone/>
            </a:pPr>
            <a:endParaRPr lang="es-ES" dirty="0" smtClean="0"/>
          </a:p>
          <a:p>
            <a:pPr>
              <a:buNone/>
            </a:pPr>
            <a:endParaRPr lang="es-ES" dirty="0"/>
          </a:p>
        </p:txBody>
      </p:sp>
      <p:sp>
        <p:nvSpPr>
          <p:cNvPr id="6" name="Rectangle 2"/>
          <p:cNvSpPr txBox="1">
            <a:spLocks noChangeArrowheads="1"/>
          </p:cNvSpPr>
          <p:nvPr/>
        </p:nvSpPr>
        <p:spPr>
          <a:xfrm>
            <a:off x="906378" y="174521"/>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a:t>Administración </a:t>
            </a:r>
            <a:r>
              <a:rPr lang="es-ES" dirty="0" smtClean="0"/>
              <a:t>del espacio en disco</a:t>
            </a:r>
            <a:endParaRPr lang="es-ES_tradnl" dirty="0"/>
          </a:p>
        </p:txBody>
      </p:sp>
    </p:spTree>
    <p:extLst>
      <p:ext uri="{BB962C8B-B14F-4D97-AF65-F5344CB8AC3E}">
        <p14:creationId xmlns="" xmlns:p14="http://schemas.microsoft.com/office/powerpoint/2010/main" val="2009585959"/>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600200"/>
            <a:ext cx="8229600" cy="5069160"/>
          </a:xfrm>
        </p:spPr>
        <p:txBody>
          <a:bodyPr>
            <a:normAutofit fontScale="40000" lnSpcReduction="20000"/>
          </a:bodyPr>
          <a:lstStyle/>
          <a:p>
            <a:pPr algn="just">
              <a:lnSpc>
                <a:spcPct val="170000"/>
              </a:lnSpc>
              <a:buNone/>
            </a:pPr>
            <a:r>
              <a:rPr lang="es-ES" sz="7300" b="1" dirty="0" smtClean="0">
                <a:solidFill>
                  <a:srgbClr val="C00000"/>
                </a:solidFill>
                <a:effectLst>
                  <a:outerShdw blurRad="38100" dist="38100" dir="2700000" algn="tl">
                    <a:srgbClr val="000000">
                      <a:alpha val="43137"/>
                    </a:srgbClr>
                  </a:outerShdw>
                </a:effectLst>
              </a:rPr>
              <a:t>Ar</a:t>
            </a:r>
            <a:r>
              <a:rPr lang="es-ES" sz="7200" b="1" dirty="0" smtClean="0">
                <a:solidFill>
                  <a:srgbClr val="C00000"/>
                </a:solidFill>
                <a:effectLst>
                  <a:outerShdw blurRad="38100" dist="38100" dir="2700000" algn="tl">
                    <a:srgbClr val="000000">
                      <a:alpha val="43137"/>
                    </a:srgbClr>
                  </a:outerShdw>
                </a:effectLst>
              </a:rPr>
              <a:t>chivos </a:t>
            </a:r>
          </a:p>
          <a:p>
            <a:pPr algn="just">
              <a:lnSpc>
                <a:spcPct val="170000"/>
              </a:lnSpc>
            </a:pPr>
            <a:r>
              <a:rPr lang="es-ES" sz="3500" dirty="0" smtClean="0"/>
              <a:t>Características de  los archivos de la perspectiva de los usuarios.</a:t>
            </a:r>
          </a:p>
          <a:p>
            <a:pPr algn="just">
              <a:lnSpc>
                <a:spcPct val="170000"/>
              </a:lnSpc>
              <a:buNone/>
            </a:pPr>
            <a:r>
              <a:rPr lang="es-ES" sz="7000" b="1" dirty="0" smtClean="0">
                <a:solidFill>
                  <a:srgbClr val="C00000"/>
                </a:solidFill>
                <a:effectLst>
                  <a:outerShdw blurRad="38100" dist="38100" dir="2700000" algn="tl">
                    <a:srgbClr val="000000">
                      <a:alpha val="43137"/>
                    </a:srgbClr>
                  </a:outerShdw>
                </a:effectLst>
              </a:rPr>
              <a:t>Nombres de archivos </a:t>
            </a:r>
          </a:p>
          <a:p>
            <a:pPr algn="just">
              <a:lnSpc>
                <a:spcPct val="170000"/>
              </a:lnSpc>
            </a:pPr>
            <a:r>
              <a:rPr lang="es-ES" sz="3500" dirty="0" smtClean="0"/>
              <a:t>Cuando un proceso crea un archivo, le asigna un nombre. Cuando el proceso termina, el archivo sigue existiendo y otros programas pueden tener acceso a él utilizando su nombre.</a:t>
            </a:r>
          </a:p>
          <a:p>
            <a:pPr algn="just">
              <a:lnSpc>
                <a:spcPct val="170000"/>
              </a:lnSpc>
            </a:pPr>
            <a:r>
              <a:rPr lang="es-ES" sz="3500" dirty="0" smtClean="0"/>
              <a:t>Las reglas exactas para nombrar archivos varían un tanto de un sistema a otro, pero todos los sistemas operativos actuales permiten usar cadenas de una a ocho letras como nombres de archivo válidos.</a:t>
            </a:r>
          </a:p>
          <a:p>
            <a:pPr algn="just">
              <a:lnSpc>
                <a:spcPct val="170000"/>
              </a:lnSpc>
            </a:pPr>
            <a:r>
              <a:rPr lang="es-ES" sz="3500" dirty="0" smtClean="0"/>
              <a:t>Muchos sistemas de archivos manejan nombres de archivo con dos partes, separadas por un punto, como en </a:t>
            </a:r>
            <a:r>
              <a:rPr lang="es-ES" sz="3500" dirty="0" err="1" smtClean="0"/>
              <a:t>prog.c</a:t>
            </a:r>
            <a:r>
              <a:rPr lang="es-ES" sz="3500" dirty="0" smtClean="0"/>
              <a:t>. La parte que sigue al punto se denomina extensión del archivo, normalmente indica algo acerca del archivo. </a:t>
            </a:r>
          </a:p>
          <a:p>
            <a:pPr algn="just">
              <a:lnSpc>
                <a:spcPct val="170000"/>
              </a:lnSpc>
              <a:buNone/>
            </a:pPr>
            <a:endParaRPr lang="es-ES" b="1" dirty="0" smtClean="0"/>
          </a:p>
        </p:txBody>
      </p:sp>
      <p:sp>
        <p:nvSpPr>
          <p:cNvPr id="5" name="Rectangle 2"/>
          <p:cNvSpPr txBox="1">
            <a:spLocks noChangeArrowheads="1"/>
          </p:cNvSpPr>
          <p:nvPr/>
        </p:nvSpPr>
        <p:spPr>
          <a:xfrm>
            <a:off x="906378" y="174521"/>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Sistemas de archivos</a:t>
            </a:r>
            <a:endParaRPr lang="es-ES_tradnl" dirty="0"/>
          </a:p>
        </p:txBody>
      </p:sp>
    </p:spTree>
    <p:extLst>
      <p:ext uri="{BB962C8B-B14F-4D97-AF65-F5344CB8AC3E}">
        <p14:creationId xmlns="" xmlns:p14="http://schemas.microsoft.com/office/powerpoint/2010/main" val="37374399"/>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457200" y="1816224"/>
            <a:ext cx="8229600" cy="5069160"/>
          </a:xfrm>
        </p:spPr>
        <p:txBody>
          <a:bodyPr>
            <a:normAutofit/>
          </a:bodyPr>
          <a:lstStyle/>
          <a:p>
            <a:pPr>
              <a:buNone/>
            </a:pPr>
            <a:r>
              <a:rPr lang="es-ES" sz="3600" b="1" i="1" dirty="0" smtClean="0">
                <a:solidFill>
                  <a:srgbClr val="C00000"/>
                </a:solidFill>
                <a:effectLst>
                  <a:outerShdw blurRad="38100" dist="38100" dir="2700000" algn="tl">
                    <a:srgbClr val="000000">
                      <a:alpha val="43137"/>
                    </a:srgbClr>
                  </a:outerShdw>
                </a:effectLst>
              </a:rPr>
              <a:t>Respaldos del sistema de archivos </a:t>
            </a:r>
          </a:p>
          <a:p>
            <a:pPr algn="just">
              <a:lnSpc>
                <a:spcPct val="150000"/>
              </a:lnSpc>
            </a:pPr>
            <a:r>
              <a:rPr lang="es-ES" dirty="0" smtClean="0"/>
              <a:t>Aunque el sistema de archivos no puede ofrecer protección contra la destrucción física del equipo y los medios, sí puede ayudar a proteger la información. </a:t>
            </a:r>
          </a:p>
          <a:p>
            <a:pPr>
              <a:buNone/>
            </a:pPr>
            <a:endParaRPr lang="es-ES" dirty="0" smtClean="0"/>
          </a:p>
          <a:p>
            <a:pPr>
              <a:buNone/>
            </a:pPr>
            <a:endParaRPr lang="es-ES" dirty="0"/>
          </a:p>
        </p:txBody>
      </p:sp>
      <p:sp>
        <p:nvSpPr>
          <p:cNvPr id="6" name="Rectangle 2"/>
          <p:cNvSpPr txBox="1">
            <a:spLocks noChangeArrowheads="1"/>
          </p:cNvSpPr>
          <p:nvPr/>
        </p:nvSpPr>
        <p:spPr>
          <a:xfrm>
            <a:off x="906378" y="174521"/>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a:t>Administración </a:t>
            </a:r>
            <a:r>
              <a:rPr lang="es-ES" dirty="0" smtClean="0"/>
              <a:t>del espacio en disco</a:t>
            </a:r>
            <a:endParaRPr lang="es-ES_tradnl" dirty="0"/>
          </a:p>
        </p:txBody>
      </p:sp>
    </p:spTree>
    <p:extLst>
      <p:ext uri="{BB962C8B-B14F-4D97-AF65-F5344CB8AC3E}">
        <p14:creationId xmlns="" xmlns:p14="http://schemas.microsoft.com/office/powerpoint/2010/main" val="981887079"/>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446856" y="1816224"/>
            <a:ext cx="8229600" cy="5069160"/>
          </a:xfrm>
        </p:spPr>
        <p:txBody>
          <a:bodyPr>
            <a:normAutofit fontScale="77500" lnSpcReduction="20000"/>
          </a:bodyPr>
          <a:lstStyle/>
          <a:p>
            <a:pPr algn="just">
              <a:lnSpc>
                <a:spcPct val="170000"/>
              </a:lnSpc>
            </a:pPr>
            <a:r>
              <a:rPr lang="es-ES" sz="3600" dirty="0" smtClean="0"/>
              <a:t>Hacer un respaldo toma mucho tiempo y ocupa una gran cantidad de espacio, por lo que es importante hacerlo de forma eficiente y conveniente.</a:t>
            </a:r>
          </a:p>
          <a:p>
            <a:pPr algn="just">
              <a:lnSpc>
                <a:spcPct val="170000"/>
              </a:lnSpc>
            </a:pPr>
            <a:r>
              <a:rPr lang="es-ES" sz="3600" dirty="0" smtClean="0"/>
              <a:t>Una forma de realizar respaldos es la utilización de cintas, los respaldos en cinta generalmente tienen por objeto resolver uno de dos problemas potenciales:</a:t>
            </a:r>
          </a:p>
          <a:p>
            <a:pPr marL="1371600" lvl="2" indent="-457200" algn="just">
              <a:lnSpc>
                <a:spcPct val="170000"/>
              </a:lnSpc>
              <a:buFont typeface="+mj-lt"/>
              <a:buAutoNum type="arabicPeriod"/>
            </a:pPr>
            <a:r>
              <a:rPr lang="es-ES" dirty="0" smtClean="0"/>
              <a:t>Recuperarse de desastres.</a:t>
            </a:r>
          </a:p>
          <a:p>
            <a:pPr marL="1371600" lvl="2" indent="-457200" algn="just">
              <a:lnSpc>
                <a:spcPct val="170000"/>
              </a:lnSpc>
              <a:buFont typeface="+mj-lt"/>
              <a:buAutoNum type="arabicPeriod"/>
            </a:pPr>
            <a:r>
              <a:rPr lang="es-ES" dirty="0" smtClean="0"/>
              <a:t>Recuperarse de estupidez</a:t>
            </a:r>
            <a:endParaRPr lang="es-ES" b="1" i="1" dirty="0" smtClean="0">
              <a:solidFill>
                <a:srgbClr val="C00000"/>
              </a:solidFill>
              <a:effectLst>
                <a:outerShdw blurRad="38100" dist="38100" dir="2700000" algn="tl">
                  <a:srgbClr val="000000">
                    <a:alpha val="43137"/>
                  </a:srgbClr>
                </a:outerShdw>
              </a:effectLst>
            </a:endParaRPr>
          </a:p>
          <a:p>
            <a:pPr>
              <a:buNone/>
            </a:pPr>
            <a:endParaRPr lang="es-ES" dirty="0" smtClean="0"/>
          </a:p>
          <a:p>
            <a:pPr>
              <a:buNone/>
            </a:pPr>
            <a:endParaRPr lang="es-ES" dirty="0"/>
          </a:p>
        </p:txBody>
      </p:sp>
      <p:sp>
        <p:nvSpPr>
          <p:cNvPr id="6" name="Rectangle 2"/>
          <p:cNvSpPr txBox="1">
            <a:spLocks noChangeArrowheads="1"/>
          </p:cNvSpPr>
          <p:nvPr/>
        </p:nvSpPr>
        <p:spPr>
          <a:xfrm>
            <a:off x="906378" y="174521"/>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a:t>Administración </a:t>
            </a:r>
            <a:r>
              <a:rPr lang="es-ES" dirty="0" smtClean="0"/>
              <a:t>del espacio en disco</a:t>
            </a:r>
            <a:endParaRPr lang="es-ES_tradnl" dirty="0"/>
          </a:p>
        </p:txBody>
      </p:sp>
    </p:spTree>
    <p:extLst>
      <p:ext uri="{BB962C8B-B14F-4D97-AF65-F5344CB8AC3E}">
        <p14:creationId xmlns="" xmlns:p14="http://schemas.microsoft.com/office/powerpoint/2010/main" val="190544375"/>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457200" y="1816224"/>
            <a:ext cx="8229600" cy="5069160"/>
          </a:xfrm>
        </p:spPr>
        <p:txBody>
          <a:bodyPr>
            <a:normAutofit fontScale="92500" lnSpcReduction="10000"/>
          </a:bodyPr>
          <a:lstStyle/>
          <a:p>
            <a:pPr algn="just">
              <a:lnSpc>
                <a:spcPct val="160000"/>
              </a:lnSpc>
            </a:pPr>
            <a:r>
              <a:rPr lang="es-ES" sz="2800" dirty="0" smtClean="0"/>
              <a:t>La forma más sencilla de </a:t>
            </a:r>
            <a:r>
              <a:rPr lang="es-ES" sz="2800" b="1" dirty="0" smtClean="0"/>
              <a:t>vaciado incremental</a:t>
            </a:r>
            <a:r>
              <a:rPr lang="es-ES" sz="2800" dirty="0" smtClean="0"/>
              <a:t> es efectuar un vaciado (respaldo) completo de forma periódica, digamos cada semana o cada mes, y hacer un vaciado diario sólo de los archivos que se han modificado desde el último vaciado completo.</a:t>
            </a:r>
          </a:p>
          <a:p>
            <a:pPr algn="just">
              <a:lnSpc>
                <a:spcPct val="160000"/>
              </a:lnSpc>
            </a:pPr>
            <a:r>
              <a:rPr lang="es-ES" sz="2800" dirty="0" smtClean="0"/>
              <a:t>Un </a:t>
            </a:r>
            <a:r>
              <a:rPr lang="es-ES" sz="2800" b="1" dirty="0" smtClean="0"/>
              <a:t>vaciado físico </a:t>
            </a:r>
            <a:r>
              <a:rPr lang="es-ES" sz="2800" dirty="0" smtClean="0"/>
              <a:t>comienza por el bloque 0 del disco, escribe en orden todos los bloques de disco en la cinta de salida y se detiene cuando ha copiado el último bloque.</a:t>
            </a:r>
          </a:p>
          <a:p>
            <a:pPr>
              <a:buNone/>
            </a:pPr>
            <a:endParaRPr lang="es-ES" dirty="0" smtClean="0"/>
          </a:p>
          <a:p>
            <a:pPr>
              <a:buNone/>
            </a:pPr>
            <a:endParaRPr lang="es-ES" dirty="0"/>
          </a:p>
        </p:txBody>
      </p:sp>
      <p:sp>
        <p:nvSpPr>
          <p:cNvPr id="6" name="Rectangle 2"/>
          <p:cNvSpPr txBox="1">
            <a:spLocks noChangeArrowheads="1"/>
          </p:cNvSpPr>
          <p:nvPr/>
        </p:nvSpPr>
        <p:spPr>
          <a:xfrm>
            <a:off x="906378" y="174521"/>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a:t>Administración </a:t>
            </a:r>
            <a:r>
              <a:rPr lang="es-ES" dirty="0" smtClean="0"/>
              <a:t>del espacio en disco</a:t>
            </a:r>
            <a:endParaRPr lang="es-ES_tradnl" dirty="0"/>
          </a:p>
        </p:txBody>
      </p:sp>
    </p:spTree>
    <p:extLst>
      <p:ext uri="{BB962C8B-B14F-4D97-AF65-F5344CB8AC3E}">
        <p14:creationId xmlns="" xmlns:p14="http://schemas.microsoft.com/office/powerpoint/2010/main" val="761484599"/>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457200" y="1816224"/>
            <a:ext cx="8229600" cy="5069160"/>
          </a:xfrm>
        </p:spPr>
        <p:txBody>
          <a:bodyPr>
            <a:normAutofit/>
          </a:bodyPr>
          <a:lstStyle/>
          <a:p>
            <a:r>
              <a:rPr lang="es-ES" sz="4000" b="1" i="1" dirty="0" smtClean="0">
                <a:solidFill>
                  <a:srgbClr val="C00000"/>
                </a:solidFill>
                <a:effectLst>
                  <a:outerShdw blurRad="38100" dist="38100" dir="2700000" algn="tl">
                    <a:srgbClr val="000000">
                      <a:alpha val="43137"/>
                    </a:srgbClr>
                  </a:outerShdw>
                </a:effectLst>
              </a:rPr>
              <a:t>Consistencia del sistema de archivos </a:t>
            </a:r>
            <a:endParaRPr lang="es-ES" sz="2000" dirty="0" smtClean="0"/>
          </a:p>
          <a:p>
            <a:pPr algn="just">
              <a:lnSpc>
                <a:spcPct val="150000"/>
              </a:lnSpc>
            </a:pPr>
            <a:r>
              <a:rPr lang="es-ES" sz="2400" dirty="0" smtClean="0"/>
              <a:t>Para resolver el problema de la inconsistencia del sistema de archivos, casi todos los ordenadores tienen un programa de utilidad que verifica la consistencia. Por ejemplo, UNIX tiene </a:t>
            </a:r>
            <a:r>
              <a:rPr lang="es-ES" sz="2400" i="1" dirty="0" err="1" smtClean="0"/>
              <a:t>fsck</a:t>
            </a:r>
            <a:r>
              <a:rPr lang="es-ES" sz="2400" i="1" dirty="0" smtClean="0"/>
              <a:t> </a:t>
            </a:r>
            <a:r>
              <a:rPr lang="es-ES" sz="2400" dirty="0" smtClean="0"/>
              <a:t>y Windows tiene </a:t>
            </a:r>
            <a:r>
              <a:rPr lang="es-ES" sz="2400" i="1" dirty="0" err="1" smtClean="0"/>
              <a:t>scandisk</a:t>
            </a:r>
            <a:r>
              <a:rPr lang="es-ES" sz="2400" dirty="0" smtClean="0"/>
              <a:t>.</a:t>
            </a:r>
          </a:p>
          <a:p>
            <a:pPr>
              <a:buNone/>
            </a:pPr>
            <a:endParaRPr lang="es-ES" dirty="0" smtClean="0"/>
          </a:p>
          <a:p>
            <a:pPr>
              <a:buNone/>
            </a:pPr>
            <a:endParaRPr lang="es-ES" dirty="0"/>
          </a:p>
        </p:txBody>
      </p:sp>
      <p:sp>
        <p:nvSpPr>
          <p:cNvPr id="6" name="Rectangle 2"/>
          <p:cNvSpPr txBox="1">
            <a:spLocks noChangeArrowheads="1"/>
          </p:cNvSpPr>
          <p:nvPr/>
        </p:nvSpPr>
        <p:spPr>
          <a:xfrm>
            <a:off x="906378" y="174521"/>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a:t>Administración </a:t>
            </a:r>
            <a:r>
              <a:rPr lang="es-ES" dirty="0" smtClean="0"/>
              <a:t>del espacio en disco</a:t>
            </a:r>
            <a:endParaRPr lang="es-ES_tradnl" dirty="0"/>
          </a:p>
        </p:txBody>
      </p:sp>
    </p:spTree>
    <p:extLst>
      <p:ext uri="{BB962C8B-B14F-4D97-AF65-F5344CB8AC3E}">
        <p14:creationId xmlns="" xmlns:p14="http://schemas.microsoft.com/office/powerpoint/2010/main" val="1136604129"/>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457200" y="1816224"/>
            <a:ext cx="8229600" cy="5069160"/>
          </a:xfrm>
        </p:spPr>
        <p:txBody>
          <a:bodyPr>
            <a:normAutofit fontScale="92500"/>
          </a:bodyPr>
          <a:lstStyle/>
          <a:p>
            <a:r>
              <a:rPr lang="es-ES" sz="3500" b="1" i="1" dirty="0" smtClean="0">
                <a:solidFill>
                  <a:srgbClr val="C00000"/>
                </a:solidFill>
                <a:effectLst>
                  <a:outerShdw blurRad="38100" dist="38100" dir="2700000" algn="tl">
                    <a:srgbClr val="000000">
                      <a:alpha val="43137"/>
                    </a:srgbClr>
                  </a:outerShdw>
                </a:effectLst>
              </a:rPr>
              <a:t>Consistencia del sistema de archivos </a:t>
            </a:r>
            <a:endParaRPr lang="es-ES" sz="1900" dirty="0" smtClean="0"/>
          </a:p>
          <a:p>
            <a:pPr algn="just">
              <a:lnSpc>
                <a:spcPct val="150000"/>
              </a:lnSpc>
            </a:pPr>
            <a:r>
              <a:rPr lang="es-ES" sz="2400" dirty="0" smtClean="0"/>
              <a:t>Es posible efectuar dos tipos de verificaciones de consistencia: de bloques y de archivos. Para verificar la consistencia de los bloques, el programa construye dos tablas, cada una de las cuales contiene un contador para cada bloque, que en un principio se establecen a 0. Los contadores de la primera tabla cuentan las veces que cada bloque está presente en un fichero. Los de la segunda tabla cuentan las veces que cada bloque está presente en la lista de bloques libres (o en el mapa de bits de bloques libres).</a:t>
            </a:r>
          </a:p>
          <a:p>
            <a:pPr>
              <a:buNone/>
            </a:pPr>
            <a:endParaRPr lang="es-ES" dirty="0" smtClean="0"/>
          </a:p>
          <a:p>
            <a:pPr>
              <a:buNone/>
            </a:pPr>
            <a:endParaRPr lang="es-ES" dirty="0"/>
          </a:p>
        </p:txBody>
      </p:sp>
      <p:sp>
        <p:nvSpPr>
          <p:cNvPr id="6" name="Rectangle 2"/>
          <p:cNvSpPr txBox="1">
            <a:spLocks noChangeArrowheads="1"/>
          </p:cNvSpPr>
          <p:nvPr/>
        </p:nvSpPr>
        <p:spPr>
          <a:xfrm>
            <a:off x="906378" y="174521"/>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a:t>Administración </a:t>
            </a:r>
            <a:r>
              <a:rPr lang="es-ES" dirty="0" smtClean="0"/>
              <a:t>del espacio en disco</a:t>
            </a:r>
            <a:endParaRPr lang="es-ES_tradnl" dirty="0"/>
          </a:p>
        </p:txBody>
      </p:sp>
    </p:spTree>
    <p:extLst>
      <p:ext uri="{BB962C8B-B14F-4D97-AF65-F5344CB8AC3E}">
        <p14:creationId xmlns="" xmlns:p14="http://schemas.microsoft.com/office/powerpoint/2010/main" val="2859041766"/>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457200" y="1744216"/>
            <a:ext cx="8229600" cy="5069160"/>
          </a:xfrm>
        </p:spPr>
        <p:txBody>
          <a:bodyPr>
            <a:normAutofit/>
          </a:bodyPr>
          <a:lstStyle/>
          <a:p>
            <a:r>
              <a:rPr lang="es-ES" sz="3500" b="1" i="1" dirty="0" smtClean="0">
                <a:solidFill>
                  <a:srgbClr val="C00000"/>
                </a:solidFill>
                <a:effectLst>
                  <a:outerShdw blurRad="38100" dist="38100" dir="2700000" algn="tl">
                    <a:srgbClr val="000000">
                      <a:alpha val="43137"/>
                    </a:srgbClr>
                  </a:outerShdw>
                </a:effectLst>
              </a:rPr>
              <a:t>Uso de caché </a:t>
            </a:r>
          </a:p>
          <a:p>
            <a:pPr algn="just">
              <a:lnSpc>
                <a:spcPct val="150000"/>
              </a:lnSpc>
            </a:pPr>
            <a:r>
              <a:rPr lang="es-ES" sz="2400" dirty="0" smtClean="0"/>
              <a:t>La técnica empleada más comúnmente para reducir los accesos al disco es la </a:t>
            </a:r>
            <a:r>
              <a:rPr lang="es-ES" sz="2400" b="1" dirty="0" smtClean="0"/>
              <a:t>caché de bloques </a:t>
            </a:r>
            <a:r>
              <a:rPr lang="es-ES" sz="2400" dirty="0" smtClean="0"/>
              <a:t>o </a:t>
            </a:r>
            <a:r>
              <a:rPr lang="es-ES" sz="2400" b="1" dirty="0" smtClean="0"/>
              <a:t>caché de búfer</a:t>
            </a:r>
            <a:r>
              <a:rPr lang="es-ES" sz="2400" dirty="0" smtClean="0"/>
              <a:t>. (La palabra caché proviene del verbo francés </a:t>
            </a:r>
            <a:r>
              <a:rPr lang="es-ES" sz="2400" dirty="0" err="1" smtClean="0"/>
              <a:t>cacher</a:t>
            </a:r>
            <a:r>
              <a:rPr lang="es-ES" sz="2400" dirty="0" smtClean="0"/>
              <a:t>, que significa esconder.) En este contexto, una caché es una colección de bloques que lógicamente debían de estar en el disco pero que se están manteniendo en la memoria por razones de desempeño.</a:t>
            </a:r>
          </a:p>
          <a:p>
            <a:pPr>
              <a:buNone/>
            </a:pPr>
            <a:endParaRPr lang="es-ES" dirty="0" smtClean="0"/>
          </a:p>
          <a:p>
            <a:pPr>
              <a:buNone/>
            </a:pPr>
            <a:endParaRPr lang="es-ES" dirty="0"/>
          </a:p>
        </p:txBody>
      </p:sp>
      <p:sp>
        <p:nvSpPr>
          <p:cNvPr id="4" name="Rectangle 2"/>
          <p:cNvSpPr txBox="1">
            <a:spLocks noChangeArrowheads="1"/>
          </p:cNvSpPr>
          <p:nvPr/>
        </p:nvSpPr>
        <p:spPr>
          <a:xfrm>
            <a:off x="906378" y="174521"/>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Rendimiento del sistema de archivos</a:t>
            </a:r>
            <a:endParaRPr lang="es-ES_tradnl" dirty="0"/>
          </a:p>
        </p:txBody>
      </p:sp>
    </p:spTree>
    <p:extLst>
      <p:ext uri="{BB962C8B-B14F-4D97-AF65-F5344CB8AC3E}">
        <p14:creationId xmlns="" xmlns:p14="http://schemas.microsoft.com/office/powerpoint/2010/main" val="4055804117"/>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457200" y="1744216"/>
            <a:ext cx="8229600" cy="5069160"/>
          </a:xfrm>
        </p:spPr>
        <p:txBody>
          <a:bodyPr>
            <a:normAutofit lnSpcReduction="10000"/>
          </a:bodyPr>
          <a:lstStyle/>
          <a:p>
            <a:r>
              <a:rPr lang="es-ES" sz="3900" b="1" i="1" dirty="0" smtClean="0">
                <a:solidFill>
                  <a:srgbClr val="C00000"/>
                </a:solidFill>
                <a:effectLst>
                  <a:outerShdw blurRad="38100" dist="38100" dir="2700000" algn="tl">
                    <a:srgbClr val="000000">
                      <a:alpha val="43137"/>
                    </a:srgbClr>
                  </a:outerShdw>
                </a:effectLst>
              </a:rPr>
              <a:t>Lectura adelantada de bloques</a:t>
            </a:r>
          </a:p>
          <a:p>
            <a:pPr algn="just">
              <a:lnSpc>
                <a:spcPct val="150000"/>
              </a:lnSpc>
            </a:pPr>
            <a:r>
              <a:rPr lang="es-ES" sz="3300" dirty="0" smtClean="0"/>
              <a:t>Una segunda técnica para mejorar el rendimiento aparente del sistema de ficheros es tratar de colocar bloques en la caché antes de que se necesiten, a fin de mejorar la tasa de aciertos. En particular, muchos archivos se leen de forma secuencial.</a:t>
            </a:r>
          </a:p>
          <a:p>
            <a:pPr>
              <a:buNone/>
            </a:pPr>
            <a:endParaRPr lang="es-ES" dirty="0" smtClean="0"/>
          </a:p>
          <a:p>
            <a:pPr>
              <a:buNone/>
            </a:pPr>
            <a:endParaRPr lang="es-ES" dirty="0"/>
          </a:p>
        </p:txBody>
      </p:sp>
      <p:sp>
        <p:nvSpPr>
          <p:cNvPr id="6" name="Rectangle 2"/>
          <p:cNvSpPr txBox="1">
            <a:spLocks noChangeArrowheads="1"/>
          </p:cNvSpPr>
          <p:nvPr/>
        </p:nvSpPr>
        <p:spPr>
          <a:xfrm>
            <a:off x="906378" y="174521"/>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Desempeño del sistema de archivos</a:t>
            </a:r>
            <a:endParaRPr lang="es-ES_tradnl" dirty="0"/>
          </a:p>
        </p:txBody>
      </p:sp>
    </p:spTree>
    <p:extLst>
      <p:ext uri="{BB962C8B-B14F-4D97-AF65-F5344CB8AC3E}">
        <p14:creationId xmlns="" xmlns:p14="http://schemas.microsoft.com/office/powerpoint/2010/main" val="1001417488"/>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457200" y="1816224"/>
            <a:ext cx="8229600" cy="5069160"/>
          </a:xfrm>
        </p:spPr>
        <p:txBody>
          <a:bodyPr>
            <a:normAutofit fontScale="62500" lnSpcReduction="20000"/>
          </a:bodyPr>
          <a:lstStyle/>
          <a:p>
            <a:r>
              <a:rPr lang="es-ES" sz="4500" b="1" i="1" dirty="0" smtClean="0">
                <a:solidFill>
                  <a:srgbClr val="C00000"/>
                </a:solidFill>
                <a:effectLst>
                  <a:outerShdw blurRad="38100" dist="38100" dir="2700000" algn="tl">
                    <a:srgbClr val="000000">
                      <a:alpha val="43137"/>
                    </a:srgbClr>
                  </a:outerShdw>
                </a:effectLst>
              </a:rPr>
              <a:t>Sistemas de ficheros con estructura de registro</a:t>
            </a:r>
          </a:p>
          <a:p>
            <a:pPr algn="just">
              <a:lnSpc>
                <a:spcPct val="170000"/>
              </a:lnSpc>
            </a:pPr>
            <a:r>
              <a:rPr lang="es-ES" sz="3600" dirty="0" smtClean="0"/>
              <a:t>El único parámetro que no está mejorando a ritmo vertiginoso es el tiempo de desplazamiento del brazo del disco. La combinación de estos factores implica que en muchos sistemas de ficheros esté apareciendo un cuello de botella en lo tocante al desempeño. Algunas investigaciones efectuadas en Berkeley intentaron aliviar este problema diseñando un tipo de sistemas de ficheros totalmente nuevo, el </a:t>
            </a:r>
            <a:r>
              <a:rPr lang="es-ES" sz="3600" b="1" dirty="0" smtClean="0"/>
              <a:t>sistema de ficheros con estructura de diálogo </a:t>
            </a:r>
            <a:r>
              <a:rPr lang="es-ES" sz="3600" dirty="0" smtClean="0"/>
              <a:t>(</a:t>
            </a:r>
            <a:r>
              <a:rPr lang="es-ES" sz="3600" b="1" dirty="0" smtClean="0"/>
              <a:t>LFS</a:t>
            </a:r>
            <a:r>
              <a:rPr lang="es-ES" sz="3600" dirty="0" smtClean="0"/>
              <a:t>; </a:t>
            </a:r>
            <a:r>
              <a:rPr lang="es-ES" sz="3600" i="1" dirty="0" smtClean="0"/>
              <a:t>Log-</a:t>
            </a:r>
            <a:r>
              <a:rPr lang="es-ES" sz="3600" i="1" dirty="0" err="1" smtClean="0"/>
              <a:t>structured</a:t>
            </a:r>
            <a:r>
              <a:rPr lang="es-ES" sz="3600" i="1" dirty="0" smtClean="0"/>
              <a:t> </a:t>
            </a:r>
            <a:r>
              <a:rPr lang="es-ES" sz="3600" i="1" dirty="0" err="1" smtClean="0"/>
              <a:t>File</a:t>
            </a:r>
            <a:r>
              <a:rPr lang="es-ES" sz="3600" i="1" dirty="0" smtClean="0"/>
              <a:t> </a:t>
            </a:r>
            <a:r>
              <a:rPr lang="es-ES" sz="3600" i="1" dirty="0" err="1" smtClean="0"/>
              <a:t>System</a:t>
            </a:r>
            <a:r>
              <a:rPr lang="es-ES" sz="3600" dirty="0" smtClean="0"/>
              <a:t>).</a:t>
            </a:r>
          </a:p>
          <a:p>
            <a:pPr>
              <a:buNone/>
            </a:pPr>
            <a:endParaRPr lang="es-ES" dirty="0" smtClean="0"/>
          </a:p>
          <a:p>
            <a:pPr>
              <a:buNone/>
            </a:pPr>
            <a:endParaRPr lang="es-ES" dirty="0"/>
          </a:p>
        </p:txBody>
      </p:sp>
      <p:sp>
        <p:nvSpPr>
          <p:cNvPr id="6" name="Rectangle 2"/>
          <p:cNvSpPr txBox="1">
            <a:spLocks noChangeArrowheads="1"/>
          </p:cNvSpPr>
          <p:nvPr/>
        </p:nvSpPr>
        <p:spPr>
          <a:xfrm>
            <a:off x="906378" y="174521"/>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Desempeño del sistema de archivos</a:t>
            </a:r>
            <a:endParaRPr lang="es-ES_tradnl" dirty="0"/>
          </a:p>
        </p:txBody>
      </p:sp>
    </p:spTree>
    <p:extLst>
      <p:ext uri="{BB962C8B-B14F-4D97-AF65-F5344CB8AC3E}">
        <p14:creationId xmlns="" xmlns:p14="http://schemas.microsoft.com/office/powerpoint/2010/main" val="772291771"/>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535994" y="1744216"/>
            <a:ext cx="8229600" cy="5069160"/>
          </a:xfrm>
        </p:spPr>
        <p:txBody>
          <a:bodyPr>
            <a:normAutofit/>
          </a:bodyPr>
          <a:lstStyle/>
          <a:p>
            <a:pPr algn="just">
              <a:lnSpc>
                <a:spcPct val="150000"/>
              </a:lnSpc>
            </a:pPr>
            <a:r>
              <a:rPr lang="es-ES" sz="2400" dirty="0" smtClean="0"/>
              <a:t>El rendimiento se puede restaurar moviendo archivos para hacerlos contiguos y colocando todo el espacio libre en una región contigua al final de la partición.</a:t>
            </a:r>
          </a:p>
          <a:p>
            <a:pPr>
              <a:buNone/>
            </a:pPr>
            <a:endParaRPr lang="es-ES" dirty="0" smtClean="0"/>
          </a:p>
          <a:p>
            <a:pPr>
              <a:buNone/>
            </a:pPr>
            <a:endParaRPr lang="es-ES" dirty="0"/>
          </a:p>
        </p:txBody>
      </p:sp>
      <p:sp>
        <p:nvSpPr>
          <p:cNvPr id="6" name="Rectangle 2"/>
          <p:cNvSpPr txBox="1">
            <a:spLocks noChangeArrowheads="1"/>
          </p:cNvSpPr>
          <p:nvPr/>
        </p:nvSpPr>
        <p:spPr>
          <a:xfrm>
            <a:off x="906378" y="174521"/>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Desfragmentación de Discos</a:t>
            </a:r>
            <a:endParaRPr lang="es-ES_tradnl" dirty="0"/>
          </a:p>
        </p:txBody>
      </p:sp>
    </p:spTree>
    <p:extLst>
      <p:ext uri="{BB962C8B-B14F-4D97-AF65-F5344CB8AC3E}">
        <p14:creationId xmlns="" xmlns:p14="http://schemas.microsoft.com/office/powerpoint/2010/main" val="659696584"/>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Marcador de contenido"/>
          <p:cNvGraphicFramePr>
            <a:graphicFrameLocks noGrp="1"/>
          </p:cNvGraphicFramePr>
          <p:nvPr>
            <p:ph idx="1"/>
          </p:nvPr>
        </p:nvGraphicFramePr>
        <p:xfrm>
          <a:off x="539552" y="2636912"/>
          <a:ext cx="8229600" cy="3098800"/>
        </p:xfrm>
        <a:graphic>
          <a:graphicData uri="http://schemas.openxmlformats.org/drawingml/2006/table">
            <a:tbl>
              <a:tblPr firstRow="1" bandRow="1">
                <a:tableStyleId>{ED083AE6-46FA-4A59-8FB0-9F97EB10719F}</a:tableStyleId>
              </a:tblPr>
              <a:tblGrid>
                <a:gridCol w="4114800"/>
                <a:gridCol w="4114800"/>
              </a:tblGrid>
              <a:tr h="370840">
                <a:tc>
                  <a:txBody>
                    <a:bodyPr/>
                    <a:lstStyle/>
                    <a:p>
                      <a:pPr algn="just">
                        <a:lnSpc>
                          <a:spcPct val="150000"/>
                        </a:lnSpc>
                        <a:spcAft>
                          <a:spcPts val="0"/>
                        </a:spcAft>
                      </a:pPr>
                      <a:r>
                        <a:rPr lang="es-ES" sz="1100" dirty="0"/>
                        <a:t>Extensión</a:t>
                      </a:r>
                      <a:endParaRPr lang="es-ES" sz="1100" dirty="0">
                        <a:latin typeface="Calibri"/>
                        <a:ea typeface="Calibri"/>
                        <a:cs typeface="Times New Roman"/>
                      </a:endParaRPr>
                    </a:p>
                  </a:txBody>
                  <a:tcPr marL="68580" marR="68580" marT="0" marB="0"/>
                </a:tc>
                <a:tc>
                  <a:txBody>
                    <a:bodyPr/>
                    <a:lstStyle/>
                    <a:p>
                      <a:pPr algn="just">
                        <a:lnSpc>
                          <a:spcPct val="150000"/>
                        </a:lnSpc>
                        <a:spcAft>
                          <a:spcPts val="0"/>
                        </a:spcAft>
                      </a:pPr>
                      <a:r>
                        <a:rPr lang="es-ES" sz="1100" dirty="0"/>
                        <a:t>Significado</a:t>
                      </a:r>
                      <a:endParaRPr lang="es-ES" sz="1100" dirty="0">
                        <a:latin typeface="Calibri"/>
                        <a:ea typeface="Calibri"/>
                        <a:cs typeface="Times New Roman"/>
                      </a:endParaRPr>
                    </a:p>
                  </a:txBody>
                  <a:tcPr marL="68580" marR="68580" marT="0" marB="0"/>
                </a:tc>
              </a:tr>
              <a:tr h="370840">
                <a:tc>
                  <a:txBody>
                    <a:bodyPr/>
                    <a:lstStyle/>
                    <a:p>
                      <a:pPr algn="just">
                        <a:lnSpc>
                          <a:spcPct val="150000"/>
                        </a:lnSpc>
                        <a:spcAft>
                          <a:spcPts val="0"/>
                        </a:spcAft>
                      </a:pPr>
                      <a:r>
                        <a:rPr lang="es-ES" sz="1100"/>
                        <a:t>Archivo.bak</a:t>
                      </a:r>
                      <a:endParaRPr lang="es-ES" sz="1100">
                        <a:latin typeface="Calibri"/>
                        <a:ea typeface="Calibri"/>
                        <a:cs typeface="Times New Roman"/>
                      </a:endParaRPr>
                    </a:p>
                  </a:txBody>
                  <a:tcPr marL="68580" marR="68580" marT="0" marB="0"/>
                </a:tc>
                <a:tc>
                  <a:txBody>
                    <a:bodyPr/>
                    <a:lstStyle/>
                    <a:p>
                      <a:pPr algn="just">
                        <a:lnSpc>
                          <a:spcPct val="150000"/>
                        </a:lnSpc>
                        <a:spcAft>
                          <a:spcPts val="0"/>
                        </a:spcAft>
                      </a:pPr>
                      <a:r>
                        <a:rPr lang="es-ES" sz="1100"/>
                        <a:t>Archivo de respaldo</a:t>
                      </a:r>
                      <a:endParaRPr lang="es-ES" sz="1100">
                        <a:latin typeface="Calibri"/>
                        <a:ea typeface="Calibri"/>
                        <a:cs typeface="Times New Roman"/>
                      </a:endParaRPr>
                    </a:p>
                  </a:txBody>
                  <a:tcPr marL="68580" marR="68580" marT="0" marB="0"/>
                </a:tc>
              </a:tr>
              <a:tr h="370840">
                <a:tc>
                  <a:txBody>
                    <a:bodyPr/>
                    <a:lstStyle/>
                    <a:p>
                      <a:pPr algn="just">
                        <a:lnSpc>
                          <a:spcPct val="150000"/>
                        </a:lnSpc>
                        <a:spcAft>
                          <a:spcPts val="0"/>
                        </a:spcAft>
                      </a:pPr>
                      <a:r>
                        <a:rPr lang="es-ES" sz="1100"/>
                        <a:t>Archivo.c</a:t>
                      </a:r>
                      <a:endParaRPr lang="es-ES" sz="1100">
                        <a:latin typeface="Calibri"/>
                        <a:ea typeface="Calibri"/>
                        <a:cs typeface="Times New Roman"/>
                      </a:endParaRPr>
                    </a:p>
                  </a:txBody>
                  <a:tcPr marL="68580" marR="68580" marT="0" marB="0"/>
                </a:tc>
                <a:tc>
                  <a:txBody>
                    <a:bodyPr/>
                    <a:lstStyle/>
                    <a:p>
                      <a:pPr algn="just">
                        <a:lnSpc>
                          <a:spcPct val="150000"/>
                        </a:lnSpc>
                        <a:spcAft>
                          <a:spcPts val="0"/>
                        </a:spcAft>
                      </a:pPr>
                      <a:r>
                        <a:rPr lang="es-ES" sz="1100"/>
                        <a:t>Programa fuente en c</a:t>
                      </a:r>
                      <a:endParaRPr lang="es-ES" sz="1100">
                        <a:latin typeface="Calibri"/>
                        <a:ea typeface="Calibri"/>
                        <a:cs typeface="Times New Roman"/>
                      </a:endParaRPr>
                    </a:p>
                  </a:txBody>
                  <a:tcPr marL="68580" marR="68580" marT="0" marB="0"/>
                </a:tc>
              </a:tr>
              <a:tr h="370840">
                <a:tc>
                  <a:txBody>
                    <a:bodyPr/>
                    <a:lstStyle/>
                    <a:p>
                      <a:pPr algn="just">
                        <a:lnSpc>
                          <a:spcPct val="150000"/>
                        </a:lnSpc>
                        <a:spcAft>
                          <a:spcPts val="0"/>
                        </a:spcAft>
                      </a:pPr>
                      <a:r>
                        <a:rPr lang="es-ES" sz="1100"/>
                        <a:t>Archivo.gif</a:t>
                      </a:r>
                      <a:endParaRPr lang="es-ES" sz="1100">
                        <a:latin typeface="Calibri"/>
                        <a:ea typeface="Calibri"/>
                        <a:cs typeface="Times New Roman"/>
                      </a:endParaRPr>
                    </a:p>
                  </a:txBody>
                  <a:tcPr marL="68580" marR="68580" marT="0" marB="0"/>
                </a:tc>
                <a:tc>
                  <a:txBody>
                    <a:bodyPr/>
                    <a:lstStyle/>
                    <a:p>
                      <a:pPr algn="just">
                        <a:lnSpc>
                          <a:spcPct val="150000"/>
                        </a:lnSpc>
                        <a:spcAft>
                          <a:spcPts val="0"/>
                        </a:spcAft>
                      </a:pPr>
                      <a:r>
                        <a:rPr lang="es-ES" sz="1100"/>
                        <a:t>Imagen en formato de intercambio gráfico de CompuServe</a:t>
                      </a:r>
                      <a:endParaRPr lang="es-ES" sz="1100">
                        <a:latin typeface="Calibri"/>
                        <a:ea typeface="Calibri"/>
                        <a:cs typeface="Times New Roman"/>
                      </a:endParaRPr>
                    </a:p>
                  </a:txBody>
                  <a:tcPr marL="68580" marR="68580" marT="0" marB="0"/>
                </a:tc>
              </a:tr>
              <a:tr h="370840">
                <a:tc>
                  <a:txBody>
                    <a:bodyPr/>
                    <a:lstStyle/>
                    <a:p>
                      <a:pPr algn="just">
                        <a:lnSpc>
                          <a:spcPct val="150000"/>
                        </a:lnSpc>
                        <a:spcAft>
                          <a:spcPts val="0"/>
                        </a:spcAft>
                      </a:pPr>
                      <a:r>
                        <a:rPr lang="es-ES" sz="1100"/>
                        <a:t>Archivo.hlp</a:t>
                      </a:r>
                      <a:endParaRPr lang="es-ES" sz="1100">
                        <a:latin typeface="Calibri"/>
                        <a:ea typeface="Calibri"/>
                        <a:cs typeface="Times New Roman"/>
                      </a:endParaRPr>
                    </a:p>
                  </a:txBody>
                  <a:tcPr marL="68580" marR="68580" marT="0" marB="0"/>
                </a:tc>
                <a:tc>
                  <a:txBody>
                    <a:bodyPr/>
                    <a:lstStyle/>
                    <a:p>
                      <a:pPr algn="just">
                        <a:lnSpc>
                          <a:spcPct val="150000"/>
                        </a:lnSpc>
                        <a:spcAft>
                          <a:spcPts val="0"/>
                        </a:spcAft>
                      </a:pPr>
                      <a:r>
                        <a:rPr lang="es-ES" sz="1100"/>
                        <a:t>Archivo de ayuda</a:t>
                      </a:r>
                      <a:endParaRPr lang="es-ES" sz="1100">
                        <a:latin typeface="Calibri"/>
                        <a:ea typeface="Calibri"/>
                        <a:cs typeface="Times New Roman"/>
                      </a:endParaRPr>
                    </a:p>
                  </a:txBody>
                  <a:tcPr marL="68580" marR="68580" marT="0" marB="0"/>
                </a:tc>
              </a:tr>
              <a:tr h="370840">
                <a:tc>
                  <a:txBody>
                    <a:bodyPr/>
                    <a:lstStyle/>
                    <a:p>
                      <a:pPr algn="just">
                        <a:lnSpc>
                          <a:spcPct val="150000"/>
                        </a:lnSpc>
                        <a:spcAft>
                          <a:spcPts val="0"/>
                        </a:spcAft>
                      </a:pPr>
                      <a:r>
                        <a:rPr lang="es-ES" sz="1100"/>
                        <a:t>Archivo.html</a:t>
                      </a:r>
                      <a:endParaRPr lang="es-ES" sz="1100">
                        <a:latin typeface="Calibri"/>
                        <a:ea typeface="Calibri"/>
                        <a:cs typeface="Times New Roman"/>
                      </a:endParaRPr>
                    </a:p>
                  </a:txBody>
                  <a:tcPr marL="68580" marR="68580" marT="0" marB="0"/>
                </a:tc>
                <a:tc>
                  <a:txBody>
                    <a:bodyPr/>
                    <a:lstStyle/>
                    <a:p>
                      <a:pPr algn="just">
                        <a:lnSpc>
                          <a:spcPct val="150000"/>
                        </a:lnSpc>
                        <a:spcAft>
                          <a:spcPts val="0"/>
                        </a:spcAft>
                      </a:pPr>
                      <a:r>
                        <a:rPr lang="es-ES" sz="1100"/>
                        <a:t>Documento de lenguaje de marcado de hipertexto de World Wide Web</a:t>
                      </a:r>
                      <a:endParaRPr lang="es-ES" sz="1100">
                        <a:latin typeface="Calibri"/>
                        <a:ea typeface="Calibri"/>
                        <a:cs typeface="Times New Roman"/>
                      </a:endParaRPr>
                    </a:p>
                  </a:txBody>
                  <a:tcPr marL="68580" marR="68580" marT="0" marB="0"/>
                </a:tc>
              </a:tr>
              <a:tr h="370840">
                <a:tc>
                  <a:txBody>
                    <a:bodyPr/>
                    <a:lstStyle/>
                    <a:p>
                      <a:pPr algn="just">
                        <a:lnSpc>
                          <a:spcPct val="150000"/>
                        </a:lnSpc>
                        <a:spcAft>
                          <a:spcPts val="0"/>
                        </a:spcAft>
                      </a:pPr>
                      <a:r>
                        <a:rPr lang="es-ES" sz="1100"/>
                        <a:t>Archivo.zip</a:t>
                      </a:r>
                      <a:endParaRPr lang="es-ES" sz="1100">
                        <a:latin typeface="Calibri"/>
                        <a:ea typeface="Calibri"/>
                        <a:cs typeface="Times New Roman"/>
                      </a:endParaRPr>
                    </a:p>
                  </a:txBody>
                  <a:tcPr marL="68580" marR="68580" marT="0" marB="0"/>
                </a:tc>
                <a:tc>
                  <a:txBody>
                    <a:bodyPr/>
                    <a:lstStyle/>
                    <a:p>
                      <a:pPr algn="just">
                        <a:lnSpc>
                          <a:spcPct val="150000"/>
                        </a:lnSpc>
                        <a:spcAft>
                          <a:spcPts val="0"/>
                        </a:spcAft>
                      </a:pPr>
                      <a:r>
                        <a:rPr lang="es-ES" sz="1100"/>
                        <a:t>Archivo comprimido</a:t>
                      </a:r>
                      <a:endParaRPr lang="es-ES" sz="1100">
                        <a:latin typeface="Calibri"/>
                        <a:ea typeface="Calibri"/>
                        <a:cs typeface="Times New Roman"/>
                      </a:endParaRPr>
                    </a:p>
                  </a:txBody>
                  <a:tcPr marL="68580" marR="68580" marT="0" marB="0"/>
                </a:tc>
              </a:tr>
              <a:tr h="370840">
                <a:tc>
                  <a:txBody>
                    <a:bodyPr/>
                    <a:lstStyle/>
                    <a:p>
                      <a:pPr algn="just">
                        <a:lnSpc>
                          <a:spcPct val="150000"/>
                        </a:lnSpc>
                        <a:spcAft>
                          <a:spcPts val="0"/>
                        </a:spcAft>
                      </a:pPr>
                      <a:r>
                        <a:rPr lang="es-ES" sz="1100"/>
                        <a:t>Archivo.txt</a:t>
                      </a:r>
                      <a:endParaRPr lang="es-ES" sz="1100">
                        <a:latin typeface="Calibri"/>
                        <a:ea typeface="Calibri"/>
                        <a:cs typeface="Times New Roman"/>
                      </a:endParaRPr>
                    </a:p>
                  </a:txBody>
                  <a:tcPr marL="68580" marR="68580" marT="0" marB="0"/>
                </a:tc>
                <a:tc>
                  <a:txBody>
                    <a:bodyPr/>
                    <a:lstStyle/>
                    <a:p>
                      <a:pPr algn="just">
                        <a:lnSpc>
                          <a:spcPct val="150000"/>
                        </a:lnSpc>
                        <a:spcAft>
                          <a:spcPts val="0"/>
                        </a:spcAft>
                      </a:pPr>
                      <a:r>
                        <a:rPr lang="es-ES" sz="1100" dirty="0"/>
                        <a:t>Archivo de texto original.</a:t>
                      </a:r>
                      <a:endParaRPr lang="es-ES" sz="1100" dirty="0">
                        <a:latin typeface="Calibri"/>
                        <a:ea typeface="Calibri"/>
                        <a:cs typeface="Times New Roman"/>
                      </a:endParaRPr>
                    </a:p>
                  </a:txBody>
                  <a:tcPr marL="68580" marR="68580" marT="0" marB="0"/>
                </a:tc>
              </a:tr>
            </a:tbl>
          </a:graphicData>
        </a:graphic>
      </p:graphicFrame>
      <p:sp>
        <p:nvSpPr>
          <p:cNvPr id="1025" name="Rectangle 1"/>
          <p:cNvSpPr>
            <a:spLocks noChangeArrowheads="1"/>
          </p:cNvSpPr>
          <p:nvPr/>
        </p:nvSpPr>
        <p:spPr bwMode="auto">
          <a:xfrm>
            <a:off x="539552" y="1772816"/>
            <a:ext cx="1426994"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s-ES" sz="2800" b="1" dirty="0" smtClean="0">
                <a:solidFill>
                  <a:srgbClr val="C00000"/>
                </a:solidFill>
                <a:effectLst>
                  <a:outerShdw blurRad="38100" dist="38100" dir="2700000" algn="tl">
                    <a:srgbClr val="000000">
                      <a:alpha val="43137"/>
                    </a:srgbClr>
                  </a:outerShdw>
                </a:effectLst>
              </a:rPr>
              <a:t>Ejemplo</a:t>
            </a:r>
            <a:r>
              <a:rPr kumimoji="0" lang="es-ES" sz="1100" b="1"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a:t>
            </a: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2"/>
          <p:cNvSpPr txBox="1">
            <a:spLocks noChangeArrowheads="1"/>
          </p:cNvSpPr>
          <p:nvPr/>
        </p:nvSpPr>
        <p:spPr>
          <a:xfrm>
            <a:off x="906378" y="174521"/>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Sistemas de archivos</a:t>
            </a:r>
            <a:endParaRPr lang="es-ES_tradnl" dirty="0"/>
          </a:p>
        </p:txBody>
      </p:sp>
    </p:spTree>
    <p:extLst>
      <p:ext uri="{BB962C8B-B14F-4D97-AF65-F5344CB8AC3E}">
        <p14:creationId xmlns="" xmlns:p14="http://schemas.microsoft.com/office/powerpoint/2010/main" val="961046314"/>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323528" y="1772816"/>
            <a:ext cx="8363272" cy="4968552"/>
          </a:xfrm>
        </p:spPr>
        <p:txBody>
          <a:bodyPr>
            <a:normAutofit/>
          </a:bodyPr>
          <a:lstStyle/>
          <a:p>
            <a:r>
              <a:rPr lang="es-ES" b="1" dirty="0" smtClean="0">
                <a:solidFill>
                  <a:srgbClr val="C00000"/>
                </a:solidFill>
                <a:effectLst>
                  <a:outerShdw blurRad="38100" dist="38100" dir="2700000" algn="tl">
                    <a:srgbClr val="000000">
                      <a:alpha val="43137"/>
                    </a:srgbClr>
                  </a:outerShdw>
                </a:effectLst>
              </a:rPr>
              <a:t>Estructuras de archivos </a:t>
            </a:r>
          </a:p>
          <a:p>
            <a:pPr algn="just">
              <a:lnSpc>
                <a:spcPct val="150000"/>
              </a:lnSpc>
            </a:pPr>
            <a:r>
              <a:rPr lang="es-ES" sz="2400" dirty="0" smtClean="0"/>
              <a:t>Los archivos pueden estructurarse de varias maneras: </a:t>
            </a:r>
            <a:r>
              <a:rPr lang="es-ES" sz="2400" dirty="0" err="1" smtClean="0"/>
              <a:t>Fig</a:t>
            </a:r>
            <a:r>
              <a:rPr lang="es-ES" sz="2400" dirty="0" smtClean="0"/>
              <a:t> 4-2</a:t>
            </a:r>
          </a:p>
          <a:p>
            <a:pPr algn="just">
              <a:lnSpc>
                <a:spcPct val="150000"/>
              </a:lnSpc>
            </a:pPr>
            <a:endParaRPr lang="es-ES" sz="2800" dirty="0" smtClean="0"/>
          </a:p>
          <a:p>
            <a:endParaRPr lang="es-ES" sz="2800" dirty="0" smtClean="0"/>
          </a:p>
          <a:p>
            <a:endParaRPr lang="es-ES" sz="2800" dirty="0" smtClean="0"/>
          </a:p>
          <a:p>
            <a:endParaRPr lang="es-ES" sz="2800" dirty="0" smtClean="0"/>
          </a:p>
          <a:p>
            <a:pPr algn="just">
              <a:lnSpc>
                <a:spcPct val="160000"/>
              </a:lnSpc>
            </a:pPr>
            <a:r>
              <a:rPr lang="es-ES" sz="1600" i="1" dirty="0" smtClean="0">
                <a:effectLst>
                  <a:outerShdw blurRad="38100" dist="38100" dir="2700000" algn="tl">
                    <a:srgbClr val="000000">
                      <a:alpha val="43137"/>
                    </a:srgbClr>
                  </a:outerShdw>
                </a:effectLst>
              </a:rPr>
              <a:t>Hacer que el sistema operativo vea los archivos únicamente como sucesiones de bytes  ofrece el máximo de flexibilidad. Los programas de usuario pueden colocar lo que deseen en sus archivos y darles el nombre que les convenga.</a:t>
            </a:r>
          </a:p>
          <a:p>
            <a:endParaRPr lang="es-ES" sz="2800" b="1" dirty="0" smtClean="0">
              <a:solidFill>
                <a:srgbClr val="C00000"/>
              </a:solidFill>
              <a:effectLst>
                <a:outerShdw blurRad="38100" dist="38100" dir="2700000" algn="tl">
                  <a:srgbClr val="000000">
                    <a:alpha val="43137"/>
                  </a:srgbClr>
                </a:outerShdw>
              </a:effectLst>
            </a:endParaRPr>
          </a:p>
        </p:txBody>
      </p:sp>
      <p:pic>
        <p:nvPicPr>
          <p:cNvPr id="7" name="0 Imagen" descr="Esctructura de Archivos.jpg"/>
          <p:cNvPicPr/>
          <p:nvPr/>
        </p:nvPicPr>
        <p:blipFill>
          <a:blip r:embed="rId2" cstate="print"/>
          <a:stretch>
            <a:fillRect/>
          </a:stretch>
        </p:blipFill>
        <p:spPr>
          <a:xfrm>
            <a:off x="2483768" y="3169756"/>
            <a:ext cx="4104456" cy="2059444"/>
          </a:xfrm>
          <a:prstGeom prst="rect">
            <a:avLst/>
          </a:prstGeom>
          <a:ln>
            <a:noFill/>
          </a:ln>
          <a:effectLst>
            <a:outerShdw blurRad="292100" dist="139700" dir="2700000" algn="tl" rotWithShape="0">
              <a:srgbClr val="333333">
                <a:alpha val="65000"/>
              </a:srgbClr>
            </a:outerShdw>
          </a:effectLst>
        </p:spPr>
      </p:pic>
      <p:sp>
        <p:nvSpPr>
          <p:cNvPr id="8" name="Rectangle 2"/>
          <p:cNvSpPr txBox="1">
            <a:spLocks noChangeArrowheads="1"/>
          </p:cNvSpPr>
          <p:nvPr/>
        </p:nvSpPr>
        <p:spPr>
          <a:xfrm>
            <a:off x="906378" y="174521"/>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Sistemas de archivos</a:t>
            </a:r>
            <a:endParaRPr lang="es-ES_tradnl" dirty="0"/>
          </a:p>
        </p:txBody>
      </p:sp>
    </p:spTree>
    <p:extLst>
      <p:ext uri="{BB962C8B-B14F-4D97-AF65-F5344CB8AC3E}">
        <p14:creationId xmlns="" xmlns:p14="http://schemas.microsoft.com/office/powerpoint/2010/main" val="746436371"/>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323528" y="1772816"/>
            <a:ext cx="8363272" cy="4968552"/>
          </a:xfrm>
        </p:spPr>
        <p:txBody>
          <a:bodyPr>
            <a:normAutofit fontScale="85000" lnSpcReduction="20000"/>
          </a:bodyPr>
          <a:lstStyle/>
          <a:p>
            <a:r>
              <a:rPr lang="es-ES" sz="3600" b="1" dirty="0" smtClean="0">
                <a:solidFill>
                  <a:srgbClr val="C00000"/>
                </a:solidFill>
                <a:effectLst>
                  <a:outerShdw blurRad="38100" dist="38100" dir="2700000" algn="tl">
                    <a:srgbClr val="000000">
                      <a:alpha val="43137"/>
                    </a:srgbClr>
                  </a:outerShdw>
                </a:effectLst>
              </a:rPr>
              <a:t>Tipos de archivos</a:t>
            </a:r>
            <a:endParaRPr lang="es-ES" sz="3100" dirty="0" smtClean="0"/>
          </a:p>
          <a:p>
            <a:pPr algn="just">
              <a:lnSpc>
                <a:spcPct val="160000"/>
              </a:lnSpc>
            </a:pPr>
            <a:r>
              <a:rPr lang="es-ES" sz="2800" dirty="0" smtClean="0"/>
              <a:t>Los </a:t>
            </a:r>
            <a:r>
              <a:rPr lang="es-ES" sz="2800" b="1" dirty="0" smtClean="0"/>
              <a:t>archivos regulares </a:t>
            </a:r>
            <a:r>
              <a:rPr lang="es-ES" sz="2800" dirty="0" smtClean="0"/>
              <a:t>son los que contienen información del usuario. Los </a:t>
            </a:r>
            <a:r>
              <a:rPr lang="es-ES" sz="2800" b="1" dirty="0" smtClean="0"/>
              <a:t>directorios </a:t>
            </a:r>
            <a:r>
              <a:rPr lang="es-ES" sz="2800" dirty="0" smtClean="0"/>
              <a:t>son archivos del sistema que sirven para mantener la estructura del sistema de archivos. Los </a:t>
            </a:r>
            <a:r>
              <a:rPr lang="es-ES" sz="2800" b="1" dirty="0" smtClean="0"/>
              <a:t>archivos especiales de caracteres </a:t>
            </a:r>
            <a:r>
              <a:rPr lang="es-ES" sz="2800" dirty="0" smtClean="0"/>
              <a:t>tienen que ver con la entrada/salida, y sirven para modelar dispositivos de E/S de tipo serie como terminales, impresoras y redes. Los </a:t>
            </a:r>
            <a:r>
              <a:rPr lang="es-ES" sz="2800" b="1" dirty="0" smtClean="0"/>
              <a:t>archivos especiales de bloques </a:t>
            </a:r>
            <a:r>
              <a:rPr lang="es-ES" sz="2800" dirty="0" smtClean="0"/>
              <a:t>sirven para modelar discos. En este capítulo nos referiremos primordialmente a los archivos regulares.</a:t>
            </a:r>
          </a:p>
          <a:p>
            <a:endParaRPr lang="es-ES" sz="2800" b="1" dirty="0" smtClean="0">
              <a:solidFill>
                <a:srgbClr val="C00000"/>
              </a:solidFill>
              <a:effectLst>
                <a:outerShdw blurRad="38100" dist="38100" dir="2700000" algn="tl">
                  <a:srgbClr val="000000">
                    <a:alpha val="43137"/>
                  </a:srgbClr>
                </a:outerShdw>
              </a:effectLst>
            </a:endParaRPr>
          </a:p>
        </p:txBody>
      </p:sp>
      <p:sp>
        <p:nvSpPr>
          <p:cNvPr id="6" name="Rectangle 2"/>
          <p:cNvSpPr txBox="1">
            <a:spLocks noChangeArrowheads="1"/>
          </p:cNvSpPr>
          <p:nvPr/>
        </p:nvSpPr>
        <p:spPr>
          <a:xfrm>
            <a:off x="906378" y="174521"/>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Sistemas de archivos</a:t>
            </a:r>
            <a:endParaRPr lang="es-ES_tradnl" dirty="0"/>
          </a:p>
        </p:txBody>
      </p:sp>
    </p:spTree>
    <p:extLst>
      <p:ext uri="{BB962C8B-B14F-4D97-AF65-F5344CB8AC3E}">
        <p14:creationId xmlns="" xmlns:p14="http://schemas.microsoft.com/office/powerpoint/2010/main" val="2869864006"/>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323528" y="1772816"/>
            <a:ext cx="8363272" cy="4968552"/>
          </a:xfrm>
        </p:spPr>
        <p:txBody>
          <a:bodyPr>
            <a:normAutofit fontScale="92500" lnSpcReduction="20000"/>
          </a:bodyPr>
          <a:lstStyle/>
          <a:p>
            <a:r>
              <a:rPr lang="es-ES" sz="3600" b="1" dirty="0" smtClean="0">
                <a:solidFill>
                  <a:srgbClr val="C00000"/>
                </a:solidFill>
                <a:effectLst>
                  <a:outerShdw blurRad="38100" dist="38100" dir="2700000" algn="tl">
                    <a:srgbClr val="000000">
                      <a:alpha val="43137"/>
                    </a:srgbClr>
                  </a:outerShdw>
                </a:effectLst>
              </a:rPr>
              <a:t>Acceso a archivos</a:t>
            </a:r>
            <a:endParaRPr lang="es-ES" sz="2800" dirty="0" smtClean="0"/>
          </a:p>
          <a:p>
            <a:pPr algn="just">
              <a:lnSpc>
                <a:spcPct val="150000"/>
              </a:lnSpc>
            </a:pPr>
            <a:r>
              <a:rPr lang="es-ES" sz="2800" dirty="0" smtClean="0"/>
              <a:t>Los primeros sistemas operativos sólo permitían un tipo de acceso a los archivos: </a:t>
            </a:r>
            <a:r>
              <a:rPr lang="es-ES" sz="2800" b="1" dirty="0" smtClean="0"/>
              <a:t>acceso secuencial</a:t>
            </a:r>
            <a:r>
              <a:rPr lang="es-ES" sz="2800" dirty="0" smtClean="0"/>
              <a:t>. En aquellos sistemas, un proceso podía leer todos los bytes o registros de un archivo por orden, comenzando por el principio, pero no podía efectuar saltos para leerlos en otro orden.</a:t>
            </a:r>
          </a:p>
          <a:p>
            <a:pPr algn="just">
              <a:lnSpc>
                <a:spcPct val="150000"/>
              </a:lnSpc>
            </a:pPr>
            <a:r>
              <a:rPr lang="es-ES" sz="2800" dirty="0" smtClean="0"/>
              <a:t>Los archivos cuyos bytes o registros pueden leerse en cualquier orden se denominan archivos de acceso aleatorio, y muchas aplicaciones los necesitan.</a:t>
            </a:r>
          </a:p>
          <a:p>
            <a:endParaRPr lang="es-ES" sz="2800" b="1" dirty="0" smtClean="0">
              <a:solidFill>
                <a:srgbClr val="C00000"/>
              </a:solidFill>
              <a:effectLst>
                <a:outerShdw blurRad="38100" dist="38100" dir="2700000" algn="tl">
                  <a:srgbClr val="000000">
                    <a:alpha val="43137"/>
                  </a:srgbClr>
                </a:outerShdw>
              </a:effectLst>
            </a:endParaRPr>
          </a:p>
        </p:txBody>
      </p:sp>
      <p:sp>
        <p:nvSpPr>
          <p:cNvPr id="6" name="Rectangle 2"/>
          <p:cNvSpPr txBox="1">
            <a:spLocks noChangeArrowheads="1"/>
          </p:cNvSpPr>
          <p:nvPr/>
        </p:nvSpPr>
        <p:spPr>
          <a:xfrm>
            <a:off x="906378" y="174521"/>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Sistemas de archivos</a:t>
            </a:r>
            <a:endParaRPr lang="es-ES_tradnl" dirty="0"/>
          </a:p>
        </p:txBody>
      </p:sp>
    </p:spTree>
    <p:extLst>
      <p:ext uri="{BB962C8B-B14F-4D97-AF65-F5344CB8AC3E}">
        <p14:creationId xmlns="" xmlns:p14="http://schemas.microsoft.com/office/powerpoint/2010/main" val="2735057013"/>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323528" y="1772816"/>
            <a:ext cx="8363272" cy="4968552"/>
          </a:xfrm>
        </p:spPr>
        <p:txBody>
          <a:bodyPr>
            <a:normAutofit/>
          </a:bodyPr>
          <a:lstStyle/>
          <a:p>
            <a:pPr>
              <a:buNone/>
            </a:pPr>
            <a:r>
              <a:rPr lang="es-ES" sz="3600" b="1" dirty="0" smtClean="0">
                <a:solidFill>
                  <a:srgbClr val="C00000"/>
                </a:solidFill>
                <a:effectLst>
                  <a:outerShdw blurRad="38100" dist="38100" dir="2700000" algn="tl">
                    <a:srgbClr val="000000">
                      <a:alpha val="43137"/>
                    </a:srgbClr>
                  </a:outerShdw>
                </a:effectLst>
              </a:rPr>
              <a:t>Atributos de archivos </a:t>
            </a:r>
            <a:endParaRPr lang="es-ES" sz="2800" dirty="0" smtClean="0"/>
          </a:p>
          <a:p>
            <a:pPr algn="just">
              <a:lnSpc>
                <a:spcPct val="150000"/>
              </a:lnSpc>
            </a:pPr>
            <a:r>
              <a:rPr lang="es-ES" sz="2000" dirty="0" smtClean="0"/>
              <a:t>Todo archivo tiene un nombre y datos. Además, todos los sistemas operativos asocian otra información a cada archivo, como la fecha y la hora en que se creó, y su tamaño. Llamaremos a esta información adicional </a:t>
            </a:r>
            <a:r>
              <a:rPr lang="es-ES" sz="2000" b="1" dirty="0" smtClean="0"/>
              <a:t>atributos </a:t>
            </a:r>
            <a:r>
              <a:rPr lang="es-ES" sz="2000" dirty="0" smtClean="0"/>
              <a:t>del archivo.</a:t>
            </a:r>
          </a:p>
          <a:p>
            <a:r>
              <a:rPr lang="es-ES" sz="2000" i="1" dirty="0" smtClean="0"/>
              <a:t>Algunos ejemplos de atributos de archivos</a:t>
            </a:r>
            <a:endParaRPr lang="es-ES" sz="2000" dirty="0" smtClean="0"/>
          </a:p>
          <a:p>
            <a:endParaRPr lang="es-ES" sz="2800" b="1" dirty="0" smtClean="0">
              <a:solidFill>
                <a:srgbClr val="C00000"/>
              </a:solidFill>
              <a:effectLst>
                <a:outerShdw blurRad="38100" dist="38100" dir="2700000" algn="tl">
                  <a:srgbClr val="000000">
                    <a:alpha val="43137"/>
                  </a:srgbClr>
                </a:outerShdw>
              </a:effectLst>
            </a:endParaRPr>
          </a:p>
        </p:txBody>
      </p:sp>
      <p:graphicFrame>
        <p:nvGraphicFramePr>
          <p:cNvPr id="6" name="5 Tabla"/>
          <p:cNvGraphicFramePr>
            <a:graphicFrameLocks noGrp="1"/>
          </p:cNvGraphicFramePr>
          <p:nvPr/>
        </p:nvGraphicFramePr>
        <p:xfrm>
          <a:off x="1619672" y="4581128"/>
          <a:ext cx="5701030" cy="1257300"/>
        </p:xfrm>
        <a:graphic>
          <a:graphicData uri="http://schemas.openxmlformats.org/drawingml/2006/table">
            <a:tbl>
              <a:tblPr>
                <a:tableStyleId>{ED083AE6-46FA-4A59-8FB0-9F97EB10719F}</a:tableStyleId>
              </a:tblPr>
              <a:tblGrid>
                <a:gridCol w="1059180"/>
                <a:gridCol w="4641850"/>
              </a:tblGrid>
              <a:tr h="0">
                <a:tc>
                  <a:txBody>
                    <a:bodyPr/>
                    <a:lstStyle/>
                    <a:p>
                      <a:pPr algn="ctr">
                        <a:lnSpc>
                          <a:spcPct val="150000"/>
                        </a:lnSpc>
                        <a:spcAft>
                          <a:spcPts val="0"/>
                        </a:spcAft>
                      </a:pPr>
                      <a:r>
                        <a:rPr lang="es-ES" sz="1100" b="1" dirty="0"/>
                        <a:t>Atributo</a:t>
                      </a:r>
                      <a:endParaRPr lang="es-ES" sz="1100" b="1" dirty="0">
                        <a:latin typeface="Calibri"/>
                        <a:ea typeface="Calibri"/>
                        <a:cs typeface="Times New Roman"/>
                      </a:endParaRPr>
                    </a:p>
                  </a:txBody>
                  <a:tcPr marL="68580" marR="68580" marT="0" marB="0"/>
                </a:tc>
                <a:tc>
                  <a:txBody>
                    <a:bodyPr/>
                    <a:lstStyle/>
                    <a:p>
                      <a:pPr algn="ctr">
                        <a:lnSpc>
                          <a:spcPct val="150000"/>
                        </a:lnSpc>
                        <a:spcAft>
                          <a:spcPts val="0"/>
                        </a:spcAft>
                      </a:pPr>
                      <a:r>
                        <a:rPr lang="es-ES" sz="1100" b="1" dirty="0"/>
                        <a:t>Significado</a:t>
                      </a:r>
                      <a:endParaRPr lang="es-ES" sz="1100" b="1" dirty="0">
                        <a:latin typeface="Calibri"/>
                        <a:ea typeface="Calibri"/>
                        <a:cs typeface="Times New Roman"/>
                      </a:endParaRPr>
                    </a:p>
                  </a:txBody>
                  <a:tcPr marL="68580" marR="68580" marT="0" marB="0"/>
                </a:tc>
              </a:tr>
              <a:tr h="0">
                <a:tc>
                  <a:txBody>
                    <a:bodyPr/>
                    <a:lstStyle/>
                    <a:p>
                      <a:pPr algn="just">
                        <a:lnSpc>
                          <a:spcPct val="150000"/>
                        </a:lnSpc>
                        <a:spcAft>
                          <a:spcPts val="0"/>
                        </a:spcAft>
                      </a:pPr>
                      <a:r>
                        <a:rPr lang="es-ES" sz="1100"/>
                        <a:t>Protección </a:t>
                      </a:r>
                      <a:endParaRPr lang="es-ES" sz="1100">
                        <a:latin typeface="Calibri"/>
                        <a:ea typeface="Calibri"/>
                        <a:cs typeface="Times New Roman"/>
                      </a:endParaRPr>
                    </a:p>
                  </a:txBody>
                  <a:tcPr marL="68580" marR="68580" marT="0" marB="0"/>
                </a:tc>
                <a:tc>
                  <a:txBody>
                    <a:bodyPr/>
                    <a:lstStyle/>
                    <a:p>
                      <a:pPr algn="just">
                        <a:lnSpc>
                          <a:spcPct val="150000"/>
                        </a:lnSpc>
                        <a:spcAft>
                          <a:spcPts val="0"/>
                        </a:spcAft>
                      </a:pPr>
                      <a:r>
                        <a:rPr lang="es-ES" sz="1100" dirty="0"/>
                        <a:t>Quien </a:t>
                      </a:r>
                      <a:r>
                        <a:rPr lang="es-ES" sz="1100" kern="1200" dirty="0"/>
                        <a:t>puede</a:t>
                      </a:r>
                      <a:r>
                        <a:rPr lang="es-ES" sz="1100" dirty="0"/>
                        <a:t> tener acceso al archivo y cómo</a:t>
                      </a:r>
                      <a:endParaRPr lang="es-ES" sz="1100" dirty="0">
                        <a:latin typeface="Calibri"/>
                        <a:ea typeface="Calibri"/>
                        <a:cs typeface="Times New Roman"/>
                      </a:endParaRPr>
                    </a:p>
                  </a:txBody>
                  <a:tcPr marL="68580" marR="68580" marT="0" marB="0"/>
                </a:tc>
              </a:tr>
              <a:tr h="0">
                <a:tc>
                  <a:txBody>
                    <a:bodyPr/>
                    <a:lstStyle/>
                    <a:p>
                      <a:pPr algn="just">
                        <a:lnSpc>
                          <a:spcPct val="150000"/>
                        </a:lnSpc>
                        <a:spcAft>
                          <a:spcPts val="0"/>
                        </a:spcAft>
                      </a:pPr>
                      <a:r>
                        <a:rPr lang="es-ES" sz="1100"/>
                        <a:t>Contraseña</a:t>
                      </a:r>
                      <a:endParaRPr lang="es-ES" sz="1100">
                        <a:latin typeface="Calibri"/>
                        <a:ea typeface="Calibri"/>
                        <a:cs typeface="Times New Roman"/>
                      </a:endParaRPr>
                    </a:p>
                  </a:txBody>
                  <a:tcPr marL="68580" marR="68580" marT="0" marB="0"/>
                </a:tc>
                <a:tc>
                  <a:txBody>
                    <a:bodyPr/>
                    <a:lstStyle/>
                    <a:p>
                      <a:pPr algn="just">
                        <a:lnSpc>
                          <a:spcPct val="150000"/>
                        </a:lnSpc>
                        <a:spcAft>
                          <a:spcPts val="0"/>
                        </a:spcAft>
                      </a:pPr>
                      <a:r>
                        <a:rPr lang="es-ES" sz="1100" dirty="0"/>
                        <a:t>Clave necesaria para tener acceso al archivo</a:t>
                      </a:r>
                      <a:endParaRPr lang="es-ES" sz="1100" dirty="0">
                        <a:latin typeface="Calibri"/>
                        <a:ea typeface="Calibri"/>
                        <a:cs typeface="Times New Roman"/>
                      </a:endParaRPr>
                    </a:p>
                  </a:txBody>
                  <a:tcPr marL="68580" marR="68580" marT="0" marB="0"/>
                </a:tc>
              </a:tr>
              <a:tr h="0">
                <a:tc>
                  <a:txBody>
                    <a:bodyPr/>
                    <a:lstStyle/>
                    <a:p>
                      <a:pPr algn="just">
                        <a:lnSpc>
                          <a:spcPct val="150000"/>
                        </a:lnSpc>
                        <a:spcAft>
                          <a:spcPts val="0"/>
                        </a:spcAft>
                      </a:pPr>
                      <a:r>
                        <a:rPr lang="es-ES" sz="1100"/>
                        <a:t>Creador</a:t>
                      </a:r>
                      <a:endParaRPr lang="es-ES" sz="1100">
                        <a:latin typeface="Calibri"/>
                        <a:ea typeface="Calibri"/>
                        <a:cs typeface="Times New Roman"/>
                      </a:endParaRPr>
                    </a:p>
                  </a:txBody>
                  <a:tcPr marL="68580" marR="68580" marT="0" marB="0"/>
                </a:tc>
                <a:tc>
                  <a:txBody>
                    <a:bodyPr/>
                    <a:lstStyle/>
                    <a:p>
                      <a:pPr algn="just">
                        <a:lnSpc>
                          <a:spcPct val="150000"/>
                        </a:lnSpc>
                        <a:spcAft>
                          <a:spcPts val="0"/>
                        </a:spcAft>
                      </a:pPr>
                      <a:r>
                        <a:rPr lang="es-ES" sz="1100"/>
                        <a:t>Id de la persona que creó el archivo</a:t>
                      </a:r>
                      <a:endParaRPr lang="es-ES" sz="1100">
                        <a:latin typeface="Calibri"/>
                        <a:ea typeface="Calibri"/>
                        <a:cs typeface="Times New Roman"/>
                      </a:endParaRPr>
                    </a:p>
                  </a:txBody>
                  <a:tcPr marL="68580" marR="68580" marT="0" marB="0"/>
                </a:tc>
              </a:tr>
              <a:tr h="0">
                <a:tc>
                  <a:txBody>
                    <a:bodyPr/>
                    <a:lstStyle/>
                    <a:p>
                      <a:pPr algn="just">
                        <a:lnSpc>
                          <a:spcPct val="150000"/>
                        </a:lnSpc>
                        <a:spcAft>
                          <a:spcPts val="0"/>
                        </a:spcAft>
                      </a:pPr>
                      <a:r>
                        <a:rPr lang="es-ES" sz="1100"/>
                        <a:t>Dueño</a:t>
                      </a:r>
                      <a:endParaRPr lang="es-ES" sz="1100">
                        <a:latin typeface="Calibri"/>
                        <a:ea typeface="Calibri"/>
                        <a:cs typeface="Times New Roman"/>
                      </a:endParaRPr>
                    </a:p>
                  </a:txBody>
                  <a:tcPr marL="68580" marR="68580" marT="0" marB="0"/>
                </a:tc>
                <a:tc>
                  <a:txBody>
                    <a:bodyPr/>
                    <a:lstStyle/>
                    <a:p>
                      <a:pPr algn="just">
                        <a:lnSpc>
                          <a:spcPct val="150000"/>
                        </a:lnSpc>
                        <a:spcAft>
                          <a:spcPts val="0"/>
                        </a:spcAft>
                      </a:pPr>
                      <a:r>
                        <a:rPr lang="es-ES" sz="1100" dirty="0"/>
                        <a:t>Propiedad Intelectual.</a:t>
                      </a:r>
                      <a:endParaRPr lang="es-ES" sz="1100" dirty="0">
                        <a:latin typeface="Calibri"/>
                        <a:ea typeface="Calibri"/>
                        <a:cs typeface="Times New Roman"/>
                      </a:endParaRPr>
                    </a:p>
                  </a:txBody>
                  <a:tcPr marL="68580" marR="68580" marT="0" marB="0"/>
                </a:tc>
              </a:tr>
            </a:tbl>
          </a:graphicData>
        </a:graphic>
      </p:graphicFrame>
      <p:sp>
        <p:nvSpPr>
          <p:cNvPr id="8" name="Rectangle 2"/>
          <p:cNvSpPr txBox="1">
            <a:spLocks noChangeArrowheads="1"/>
          </p:cNvSpPr>
          <p:nvPr/>
        </p:nvSpPr>
        <p:spPr>
          <a:xfrm>
            <a:off x="906378" y="174521"/>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Sistemas de archivos</a:t>
            </a:r>
            <a:endParaRPr lang="es-ES_tradnl" dirty="0"/>
          </a:p>
        </p:txBody>
      </p:sp>
    </p:spTree>
    <p:extLst>
      <p:ext uri="{BB962C8B-B14F-4D97-AF65-F5344CB8AC3E}">
        <p14:creationId xmlns="" xmlns:p14="http://schemas.microsoft.com/office/powerpoint/2010/main" val="1472912145"/>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323528" y="1772816"/>
            <a:ext cx="8363272" cy="4968552"/>
          </a:xfrm>
        </p:spPr>
        <p:txBody>
          <a:bodyPr>
            <a:normAutofit fontScale="47500" lnSpcReduction="20000"/>
          </a:bodyPr>
          <a:lstStyle/>
          <a:p>
            <a:r>
              <a:rPr lang="es-ES" sz="5900" b="1" dirty="0" smtClean="0">
                <a:solidFill>
                  <a:srgbClr val="C00000"/>
                </a:solidFill>
                <a:effectLst>
                  <a:outerShdw blurRad="38100" dist="38100" dir="2700000" algn="tl">
                    <a:srgbClr val="000000">
                      <a:alpha val="43137"/>
                    </a:srgbClr>
                  </a:outerShdw>
                </a:effectLst>
              </a:rPr>
              <a:t>Operaciones con archivos </a:t>
            </a:r>
            <a:r>
              <a:rPr lang="es-ES" sz="4200" dirty="0" smtClean="0"/>
              <a:t> </a:t>
            </a:r>
          </a:p>
          <a:p>
            <a:pPr algn="just">
              <a:lnSpc>
                <a:spcPct val="170000"/>
              </a:lnSpc>
            </a:pPr>
            <a:r>
              <a:rPr lang="es-ES" sz="3300" dirty="0" smtClean="0"/>
              <a:t>Los archivos existen para guardar información y poder recuperarla después. Los distintos sistemas ofrecen diferentes operaciones de almacenamiento y recuperación. A continuación estudiaremos las llamadas al sistema más comunes relacionadas con los archivos. </a:t>
            </a:r>
          </a:p>
          <a:p>
            <a:pPr marL="914400" lvl="1" indent="-514350" algn="just">
              <a:lnSpc>
                <a:spcPct val="170000"/>
              </a:lnSpc>
            </a:pPr>
            <a:r>
              <a:rPr lang="es-ES" sz="3300" b="1" dirty="0" smtClean="0"/>
              <a:t>Create</a:t>
            </a:r>
            <a:r>
              <a:rPr lang="es-ES" sz="3300" dirty="0" smtClean="0"/>
              <a:t>. Se crea el archivo sin datos</a:t>
            </a:r>
          </a:p>
          <a:p>
            <a:pPr marL="914400" lvl="1" indent="-514350" algn="just">
              <a:lnSpc>
                <a:spcPct val="170000"/>
              </a:lnSpc>
            </a:pPr>
            <a:r>
              <a:rPr lang="es-ES" sz="3300" b="1" dirty="0" smtClean="0"/>
              <a:t>Delete</a:t>
            </a:r>
            <a:r>
              <a:rPr lang="es-ES" sz="3300" dirty="0" smtClean="0"/>
              <a:t>. Si ya no se necesita un archivo, conviene borrarlo para desocupar el espacio en disco.</a:t>
            </a:r>
          </a:p>
          <a:p>
            <a:pPr marL="914400" lvl="1" indent="-514350" algn="just">
              <a:lnSpc>
                <a:spcPct val="170000"/>
              </a:lnSpc>
            </a:pPr>
            <a:r>
              <a:rPr lang="es-ES" sz="3300" b="1" dirty="0" smtClean="0"/>
              <a:t>Open</a:t>
            </a:r>
            <a:r>
              <a:rPr lang="es-ES" sz="3300" dirty="0" smtClean="0"/>
              <a:t>. Antes de usar un archivo, un proceso debe abrirlo. El propósito de la llamada open es que el  sistema obtenga los atributos y la lista de direcciones de disco y los coloque en la memoria principal para tener acceso a ellos rápidamente en llamadas posteriores.</a:t>
            </a:r>
          </a:p>
          <a:p>
            <a:pPr>
              <a:buNone/>
            </a:pPr>
            <a:r>
              <a:rPr lang="es-ES" sz="2800" dirty="0" smtClean="0"/>
              <a:t> </a:t>
            </a:r>
            <a:endParaRPr lang="es-ES" sz="2800" dirty="0"/>
          </a:p>
        </p:txBody>
      </p:sp>
      <p:sp>
        <p:nvSpPr>
          <p:cNvPr id="8" name="Rectangle 2"/>
          <p:cNvSpPr txBox="1">
            <a:spLocks noChangeArrowheads="1"/>
          </p:cNvSpPr>
          <p:nvPr/>
        </p:nvSpPr>
        <p:spPr>
          <a:xfrm>
            <a:off x="906378" y="174521"/>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Sistemas de archivos</a:t>
            </a:r>
            <a:endParaRPr lang="es-ES_tradnl" dirty="0"/>
          </a:p>
        </p:txBody>
      </p:sp>
    </p:spTree>
    <p:extLst>
      <p:ext uri="{BB962C8B-B14F-4D97-AF65-F5344CB8AC3E}">
        <p14:creationId xmlns="" xmlns:p14="http://schemas.microsoft.com/office/powerpoint/2010/main" val="3793958454"/>
      </p:ext>
    </p:extLst>
  </p:cSld>
  <p:clrMapOvr>
    <a:masterClrMapping/>
  </p:clrMapOvr>
  <p:transition spd="med">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Presentación de la pantalla panorámica">
  <a:themeElements>
    <a:clrScheme name="Personalizado 2">
      <a:dk1>
        <a:sysClr val="windowText" lastClr="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Presentación de la pantalla panorámica">
  <a:themeElements>
    <a:clrScheme name="Personalizado 2">
      <a:dk1>
        <a:sysClr val="windowText" lastClr="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TotalTime>
  <Words>2398</Words>
  <Application>Microsoft Office PowerPoint</Application>
  <PresentationFormat>Presentación en pantalla (4:3)</PresentationFormat>
  <Paragraphs>178</Paragraphs>
  <Slides>38</Slides>
  <Notes>0</Notes>
  <HiddenSlides>0</HiddenSlides>
  <MMClips>0</MMClips>
  <ScaleCrop>false</ScaleCrop>
  <HeadingPairs>
    <vt:vector size="4" baseType="variant">
      <vt:variant>
        <vt:lpstr>Tema</vt:lpstr>
      </vt:variant>
      <vt:variant>
        <vt:i4>2</vt:i4>
      </vt:variant>
      <vt:variant>
        <vt:lpstr>Títulos de diapositiva</vt:lpstr>
      </vt:variant>
      <vt:variant>
        <vt:i4>38</vt:i4>
      </vt:variant>
    </vt:vector>
  </HeadingPairs>
  <TitlesOfParts>
    <vt:vector size="40" baseType="lpstr">
      <vt:lpstr>1_Presentación de la pantalla panorámica</vt:lpstr>
      <vt:lpstr>Presentación de la pantalla panorámica</vt:lpstr>
      <vt:lpstr>Tema 2.2 sistemas de archivos Capítulo 4 Andrew  S. Tanenbaum  Tercera Edición</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lpstr>Diapositiva 32</vt:lpstr>
      <vt:lpstr>Diapositiva 33</vt:lpstr>
      <vt:lpstr>Diapositiva 34</vt:lpstr>
      <vt:lpstr>Diapositiva 35</vt:lpstr>
      <vt:lpstr>Diapositiva 36</vt:lpstr>
      <vt:lpstr>Diapositiva 37</vt:lpstr>
      <vt:lpstr>Diapositiva 38</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Temario</dc:title>
  <dc:creator>uned</dc:creator>
  <cp:lastModifiedBy>Frank Mendoza</cp:lastModifiedBy>
  <cp:revision>42</cp:revision>
  <dcterms:created xsi:type="dcterms:W3CDTF">2012-02-24T16:56:43Z</dcterms:created>
  <dcterms:modified xsi:type="dcterms:W3CDTF">2014-04-18T17:12:11Z</dcterms:modified>
</cp:coreProperties>
</file>