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5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50873-98C1-4EB2-AE35-7D7BBA3DD53C}" type="datetimeFigureOut">
              <a:rPr lang="es-MX" smtClean="0"/>
              <a:t>14/06/2023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CD9C-E1C2-4657-9C38-F5202BB219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167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50873-98C1-4EB2-AE35-7D7BBA3DD53C}" type="datetimeFigureOut">
              <a:rPr lang="es-MX" smtClean="0"/>
              <a:t>14/06/2023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CD9C-E1C2-4657-9C38-F5202BB219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340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50873-98C1-4EB2-AE35-7D7BBA3DD53C}" type="datetimeFigureOut">
              <a:rPr lang="es-MX" smtClean="0"/>
              <a:t>14/06/2023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CD9C-E1C2-4657-9C38-F5202BB219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284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50873-98C1-4EB2-AE35-7D7BBA3DD53C}" type="datetimeFigureOut">
              <a:rPr lang="es-MX" smtClean="0"/>
              <a:t>14/06/2023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CD9C-E1C2-4657-9C38-F5202BB219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04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50873-98C1-4EB2-AE35-7D7BBA3DD53C}" type="datetimeFigureOut">
              <a:rPr lang="es-MX" smtClean="0"/>
              <a:t>14/06/2023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CD9C-E1C2-4657-9C38-F5202BB219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492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50873-98C1-4EB2-AE35-7D7BBA3DD53C}" type="datetimeFigureOut">
              <a:rPr lang="es-MX" smtClean="0"/>
              <a:t>14/06/2023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CD9C-E1C2-4657-9C38-F5202BB219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956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50873-98C1-4EB2-AE35-7D7BBA3DD53C}" type="datetimeFigureOut">
              <a:rPr lang="es-MX" smtClean="0"/>
              <a:t>14/06/2023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CD9C-E1C2-4657-9C38-F5202BB219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363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50873-98C1-4EB2-AE35-7D7BBA3DD53C}" type="datetimeFigureOut">
              <a:rPr lang="es-MX" smtClean="0"/>
              <a:t>14/06/2023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CD9C-E1C2-4657-9C38-F5202BB219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343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50873-98C1-4EB2-AE35-7D7BBA3DD53C}" type="datetimeFigureOut">
              <a:rPr lang="es-MX" smtClean="0"/>
              <a:t>14/06/2023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CD9C-E1C2-4657-9C38-F5202BB219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304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50873-98C1-4EB2-AE35-7D7BBA3DD53C}" type="datetimeFigureOut">
              <a:rPr lang="es-MX" smtClean="0"/>
              <a:t>14/06/2023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CD9C-E1C2-4657-9C38-F5202BB219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347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50873-98C1-4EB2-AE35-7D7BBA3DD53C}" type="datetimeFigureOut">
              <a:rPr lang="es-MX" smtClean="0"/>
              <a:t>14/06/2023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CD9C-E1C2-4657-9C38-F5202BB219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915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50873-98C1-4EB2-AE35-7D7BBA3DD53C}" type="datetimeFigureOut">
              <a:rPr lang="es-MX" smtClean="0"/>
              <a:t>14/06/2023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DCD9C-E1C2-4657-9C38-F5202BB219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141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prendaredes.com/cgi-bin/ipcalc/ipcalc_cgi1?host=172.12.0.0&amp;mask1=20&amp;mask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Tarea 1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Curso Telemática y Redes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7573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Parte 3: Configuración el Router R1 </a:t>
            </a:r>
            <a:br>
              <a:rPr lang="es-MX" b="1" dirty="0" smtClean="0"/>
            </a:br>
            <a:r>
              <a:rPr lang="es-MX" b="1" dirty="0" smtClean="0"/>
              <a:t>Paso 1: Configuración básicos en R1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Asigne tarea1 como la contraseña de la consola y habilite el inicio de sesión.</a:t>
            </a:r>
          </a:p>
          <a:p>
            <a:endParaRPr lang="es-MX" dirty="0"/>
          </a:p>
          <a:p>
            <a:r>
              <a:rPr lang="es-MX" dirty="0" smtClean="0"/>
              <a:t>Asigne tarea1 como la contraseña de VTY y habilite el inicio de sesión.</a:t>
            </a:r>
          </a:p>
          <a:p>
            <a:endParaRPr lang="es-MX" dirty="0"/>
          </a:p>
          <a:p>
            <a:r>
              <a:rPr lang="es-MX" dirty="0" smtClean="0"/>
              <a:t>Cifre las contraseñas de texto sin formato.</a:t>
            </a:r>
          </a:p>
          <a:p>
            <a:endParaRPr lang="es-MX" dirty="0" smtClean="0"/>
          </a:p>
          <a:p>
            <a:r>
              <a:rPr lang="es-MX" dirty="0" smtClean="0"/>
              <a:t>Cree un aviso que advierta a todo el que acceda al dispositivo que el acceso no autorizado está prohibido ($“</a:t>
            </a:r>
            <a:r>
              <a:rPr lang="es-MX" dirty="0" err="1" smtClean="0"/>
              <a:t>Authorized</a:t>
            </a:r>
            <a:r>
              <a:rPr lang="es-MX" dirty="0" smtClean="0"/>
              <a:t> </a:t>
            </a:r>
            <a:r>
              <a:rPr lang="es-MX" dirty="0" err="1" smtClean="0"/>
              <a:t>Users</a:t>
            </a:r>
            <a:r>
              <a:rPr lang="es-MX" dirty="0" smtClean="0"/>
              <a:t> </a:t>
            </a:r>
            <a:r>
              <a:rPr lang="es-MX" dirty="0" err="1" smtClean="0"/>
              <a:t>Only</a:t>
            </a:r>
            <a:r>
              <a:rPr lang="es-MX" dirty="0" smtClean="0"/>
              <a:t>!”$).</a:t>
            </a:r>
            <a:endParaRPr lang="es-MX" dirty="0"/>
          </a:p>
          <a:p>
            <a:endParaRPr lang="es-MX" dirty="0" smtClean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71407" y="2287465"/>
            <a:ext cx="2901754" cy="939312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3"/>
          <a:stretch>
            <a:fillRect/>
          </a:stretch>
        </p:blipFill>
        <p:spPr>
          <a:xfrm>
            <a:off x="1937238" y="3627069"/>
            <a:ext cx="2995247" cy="645993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>
          <a:blip r:embed="rId4"/>
          <a:stretch>
            <a:fillRect/>
          </a:stretch>
        </p:blipFill>
        <p:spPr>
          <a:xfrm>
            <a:off x="1702043" y="4733921"/>
            <a:ext cx="3714017" cy="372500"/>
          </a:xfrm>
          <a:prstGeom prst="rect">
            <a:avLst/>
          </a:prstGeom>
        </p:spPr>
      </p:pic>
      <p:pic>
        <p:nvPicPr>
          <p:cNvPr id="8" name="Imagen 7"/>
          <p:cNvPicPr/>
          <p:nvPr/>
        </p:nvPicPr>
        <p:blipFill>
          <a:blip r:embed="rId5"/>
          <a:stretch>
            <a:fillRect/>
          </a:stretch>
        </p:blipFill>
        <p:spPr>
          <a:xfrm>
            <a:off x="1702042" y="6074506"/>
            <a:ext cx="3942620" cy="56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65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/>
              <a:t>Parte 3: Configuración el Router R1 </a:t>
            </a:r>
            <a:br>
              <a:rPr lang="es-MX" b="1" dirty="0" smtClean="0"/>
            </a:br>
            <a:r>
              <a:rPr lang="es-CR" b="1" dirty="0"/>
              <a:t>Pasos 2. Configuración en los puertos del R1 y </a:t>
            </a:r>
            <a:r>
              <a:rPr lang="es-CR" b="1" dirty="0" err="1" smtClean="0"/>
              <a:t>PC’s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Configurar Router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Configurar PCs</a:t>
            </a:r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03667" y="2356631"/>
            <a:ext cx="3966210" cy="110753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53" y="4329842"/>
            <a:ext cx="3880770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06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Parte 4: Verificar la conectividad </a:t>
            </a:r>
            <a:br>
              <a:rPr lang="es-MX" b="1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Validamos los </a:t>
            </a:r>
            <a:r>
              <a:rPr lang="es-MX" dirty="0" err="1" smtClean="0"/>
              <a:t>ips</a:t>
            </a:r>
            <a:r>
              <a:rPr lang="es-MX" dirty="0" smtClean="0"/>
              <a:t> asignados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Probamos conexión entre los dispositivos</a:t>
            </a:r>
          </a:p>
          <a:p>
            <a:endParaRPr lang="es-MX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68083" y="2429606"/>
            <a:ext cx="2614832" cy="1052147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1368082" y="4621823"/>
            <a:ext cx="3362179" cy="88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0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Agenda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smtClean="0"/>
              <a:t>Presentación</a:t>
            </a:r>
          </a:p>
          <a:p>
            <a:r>
              <a:rPr lang="es-MX" b="1" dirty="0" smtClean="0"/>
              <a:t>Parte </a:t>
            </a:r>
            <a:r>
              <a:rPr lang="es-MX" b="1" dirty="0"/>
              <a:t>1: Creación de la topología </a:t>
            </a:r>
            <a:endParaRPr lang="es-MX" b="1" dirty="0" smtClean="0"/>
          </a:p>
          <a:p>
            <a:r>
              <a:rPr lang="es-MX" b="1" dirty="0" smtClean="0"/>
              <a:t>Parte </a:t>
            </a:r>
            <a:r>
              <a:rPr lang="es-MX" b="1" dirty="0"/>
              <a:t>2: Subneteo </a:t>
            </a:r>
            <a:endParaRPr lang="es-MX" b="1" dirty="0" smtClean="0"/>
          </a:p>
          <a:p>
            <a:r>
              <a:rPr lang="es-MX" b="1" dirty="0"/>
              <a:t>Parte 3: Configuración el Router R1 </a:t>
            </a:r>
            <a:endParaRPr lang="es-MX" b="1" dirty="0" smtClean="0"/>
          </a:p>
          <a:p>
            <a:r>
              <a:rPr lang="es-MX" b="1" dirty="0"/>
              <a:t>Parte 4: Verificar la conectividad </a:t>
            </a:r>
            <a:endParaRPr lang="es-MX" b="1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1026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Presentación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Nombre: Pablo André Valenciano Blanco</a:t>
            </a:r>
          </a:p>
          <a:p>
            <a:r>
              <a:rPr lang="es-MX" dirty="0" smtClean="0"/>
              <a:t>Cedula: 115720043</a:t>
            </a:r>
          </a:p>
          <a:p>
            <a:r>
              <a:rPr lang="es-MX" dirty="0" smtClean="0"/>
              <a:t>Soy Ingeniero en  Electrónica y cursando Ingeniería Informática.</a:t>
            </a:r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8589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Parte 1: Creación de la topología </a:t>
            </a:r>
            <a:br>
              <a:rPr lang="es-MX" b="1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Se importa el Router</a:t>
            </a:r>
          </a:p>
          <a:p>
            <a:r>
              <a:rPr lang="es-MX" dirty="0" smtClean="0"/>
              <a:t>Se crea la topología indicada</a:t>
            </a:r>
          </a:p>
          <a:p>
            <a:r>
              <a:rPr lang="es-MX" dirty="0" smtClean="0"/>
              <a:t>Se enciende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287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Parte 2: Subneteo </a:t>
            </a:r>
            <a:br>
              <a:rPr lang="es-MX" b="1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Se lee el enunciado</a:t>
            </a:r>
          </a:p>
          <a:p>
            <a:r>
              <a:rPr lang="es-MX" dirty="0" smtClean="0"/>
              <a:t>Se da el ejemplo del primer caso</a:t>
            </a:r>
          </a:p>
          <a:p>
            <a:r>
              <a:rPr lang="es-MX" dirty="0" smtClean="0"/>
              <a:t>Se comparte la herramienta web que nos ayuda a evitar errores.</a:t>
            </a:r>
          </a:p>
          <a:p>
            <a:r>
              <a:rPr lang="es-CR" dirty="0">
                <a:hlinkClick r:id="rId2"/>
              </a:rPr>
              <a:t>https://aprendaredes.com/cgi-bin/ipcalc/ipcalc_cgi1?host=172.12.0.0&amp;mask1=20&amp;mask2</a:t>
            </a:r>
            <a:r>
              <a:rPr lang="es-CR" dirty="0" smtClean="0"/>
              <a:t>=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884" y="0"/>
            <a:ext cx="3421677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40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Parte 2: Subneteo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s-CR" dirty="0"/>
              <a:t>Red: Se asigna en cada provincia como la siguiente del anterior Broadcast</a:t>
            </a:r>
            <a:endParaRPr lang="es-MX" dirty="0"/>
          </a:p>
          <a:p>
            <a:pPr lvl="0"/>
            <a:r>
              <a:rPr lang="es-CR" dirty="0"/>
              <a:t> Máscara de bit: Es la cantidad de bits </a:t>
            </a:r>
            <a:r>
              <a:rPr lang="es-CR" dirty="0" smtClean="0"/>
              <a:t>que </a:t>
            </a:r>
            <a:r>
              <a:rPr lang="es-CR" dirty="0"/>
              <a:t>se usan para la asignación de </a:t>
            </a:r>
            <a:r>
              <a:rPr lang="es-CR" dirty="0" err="1"/>
              <a:t>ips</a:t>
            </a:r>
            <a:r>
              <a:rPr lang="es-CR" dirty="0"/>
              <a:t> para cada red, para utilizar la mayor capacidad de red</a:t>
            </a:r>
            <a:endParaRPr lang="es-MX" dirty="0"/>
          </a:p>
          <a:p>
            <a:pPr lvl="0"/>
            <a:r>
              <a:rPr lang="es-CR" dirty="0"/>
              <a:t>Máscara decimal: Es el uso de la máscara de bit, colocada como si fuera una ip.</a:t>
            </a:r>
            <a:endParaRPr lang="es-MX" dirty="0"/>
          </a:p>
          <a:p>
            <a:pPr lvl="0"/>
            <a:r>
              <a:rPr lang="es-CR" dirty="0"/>
              <a:t>Wildcard: Es la forma inversa(Negada) de la máscara decimal.</a:t>
            </a:r>
            <a:endParaRPr lang="es-MX" dirty="0"/>
          </a:p>
          <a:p>
            <a:pPr lvl="0"/>
            <a:r>
              <a:rPr lang="es-CR" dirty="0"/>
              <a:t>Broadcast: Es la última ip no utilizable y da el fin del uso de la máscara se calcula con la red y sumándole la </a:t>
            </a:r>
            <a:r>
              <a:rPr lang="es-CR" dirty="0" err="1"/>
              <a:t>wildcard</a:t>
            </a:r>
            <a:r>
              <a:rPr lang="es-CR" dirty="0"/>
              <a:t>.</a:t>
            </a:r>
            <a:endParaRPr lang="es-MX" dirty="0"/>
          </a:p>
          <a:p>
            <a:pPr lvl="0"/>
            <a:r>
              <a:rPr lang="es-CR" dirty="0"/>
              <a:t>La primera ip utilizable: La siguiente ip luego de la red</a:t>
            </a:r>
            <a:endParaRPr lang="es-MX" dirty="0"/>
          </a:p>
          <a:p>
            <a:pPr lvl="0"/>
            <a:r>
              <a:rPr lang="es-CR" dirty="0"/>
              <a:t>La ultima ip utilizable: Es la ip anterior al Broadcast.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7043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Alajuela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CR" dirty="0" smtClean="0"/>
              <a:t>Red: 172.12.0.0 (Próxima después del anterior </a:t>
            </a:r>
            <a:r>
              <a:rPr lang="es-CR" dirty="0" err="1" smtClean="0"/>
              <a:t>broadcast</a:t>
            </a:r>
            <a:r>
              <a:rPr lang="es-CR" dirty="0" smtClean="0"/>
              <a:t>)</a:t>
            </a:r>
            <a:endParaRPr lang="es-MX" dirty="0" smtClean="0"/>
          </a:p>
          <a:p>
            <a:pPr lvl="0"/>
            <a:r>
              <a:rPr lang="es-CR" dirty="0" smtClean="0"/>
              <a:t> Máscara de bit: 20 (Para llegar a 4000 son 12 bits, por lo que son 32-20)</a:t>
            </a:r>
            <a:endParaRPr lang="es-CR" dirty="0"/>
          </a:p>
          <a:p>
            <a:pPr lvl="0"/>
            <a:r>
              <a:rPr lang="es-CR" dirty="0" smtClean="0"/>
              <a:t>Máscara decimal: 255.255.240.0 (20 bits en 1 seguidos y resto 0)</a:t>
            </a:r>
          </a:p>
          <a:p>
            <a:pPr lvl="0"/>
            <a:r>
              <a:rPr lang="es-CR" dirty="0" smtClean="0"/>
              <a:t>Wildcard: 0.0.15.255 (Forma negada de las Mascara decimal)</a:t>
            </a:r>
          </a:p>
          <a:p>
            <a:pPr lvl="0"/>
            <a:r>
              <a:rPr lang="es-CR" dirty="0" smtClean="0"/>
              <a:t>Broadcast: 172.12.15.255 (Red+ Wildcard)</a:t>
            </a:r>
          </a:p>
          <a:p>
            <a:pPr lvl="0"/>
            <a:r>
              <a:rPr lang="es-CR" dirty="0" smtClean="0"/>
              <a:t>La primera ip utilizable: </a:t>
            </a:r>
            <a:r>
              <a:rPr lang="es-MX" dirty="0" smtClean="0"/>
              <a:t>172.12.0.1 (Red + 1)</a:t>
            </a:r>
          </a:p>
          <a:p>
            <a:pPr lvl="0"/>
            <a:r>
              <a:rPr lang="es-CR" dirty="0" smtClean="0"/>
              <a:t>La ultima ip utilizable: 172.12.15.254 (Broadcast – 1)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9887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Parte 2: Subneteo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977" y="2154815"/>
            <a:ext cx="10515600" cy="177623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77" y="3931048"/>
            <a:ext cx="10591800" cy="86113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068515" y="2904431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172.12.0.0</a:t>
            </a:r>
            <a:endParaRPr lang="es-MX" sz="1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404349" y="2914013"/>
            <a:ext cx="1085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255.255.240.0</a:t>
            </a:r>
            <a:endParaRPr lang="es-MX" sz="1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4448738" y="291401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20</a:t>
            </a:r>
            <a:endParaRPr lang="es-MX" sz="1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6589839" y="2904430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0.0.15.255</a:t>
            </a:r>
            <a:endParaRPr lang="es-MX" sz="12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7678625" y="2914013"/>
            <a:ext cx="1085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172.12.15.255</a:t>
            </a:r>
            <a:endParaRPr lang="es-MX" sz="12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068515" y="3052512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172.12.16.0</a:t>
            </a:r>
            <a:endParaRPr lang="es-MX" sz="12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404349" y="3062094"/>
            <a:ext cx="1085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255.255.248.0</a:t>
            </a:r>
            <a:endParaRPr lang="es-MX" sz="12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448738" y="306209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21</a:t>
            </a:r>
            <a:endParaRPr lang="es-MX" sz="12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6589839" y="3052511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0.0.7.255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7678625" y="3062094"/>
            <a:ext cx="1085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172.12.23.255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3068515" y="3274447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172.24.0.0</a:t>
            </a:r>
            <a:endParaRPr lang="es-MX" sz="1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5404349" y="3284029"/>
            <a:ext cx="1085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255.255.252.0</a:t>
            </a:r>
            <a:endParaRPr lang="es-MX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448738" y="328402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22</a:t>
            </a:r>
            <a:endParaRPr lang="es-MX" sz="1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6589839" y="3274446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0.0.3.255</a:t>
            </a:r>
            <a:endParaRPr lang="es-MX" sz="12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7678625" y="3284029"/>
            <a:ext cx="1085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172.12.27.255</a:t>
            </a:r>
            <a:endParaRPr lang="es-MX" sz="12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3068515" y="3478285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172.12.28.0</a:t>
            </a:r>
            <a:endParaRPr lang="es-MX" sz="12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5404349" y="3487867"/>
            <a:ext cx="1085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255.255.252.0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4448738" y="348786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22</a:t>
            </a:r>
            <a:endParaRPr lang="es-MX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6589839" y="3478284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0.0.3.255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7678625" y="3487867"/>
            <a:ext cx="1085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172.12.31.255</a:t>
            </a:r>
            <a:endParaRPr lang="es-MX" sz="12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3074366" y="3673211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172.12.38.0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5410200" y="3682793"/>
            <a:ext cx="1085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255.255.252.0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4454589" y="368279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22</a:t>
            </a:r>
            <a:endParaRPr lang="es-MX" sz="12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6595690" y="3673210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0.0.3.255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7684476" y="3682793"/>
            <a:ext cx="1085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172.12.35.255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3135453" y="3990400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172.12.36.0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5471287" y="3999982"/>
            <a:ext cx="1085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smtClean="0"/>
              <a:t>255.255.254.0</a:t>
            </a:r>
            <a:endParaRPr lang="es-MX" sz="1200" dirty="0"/>
          </a:p>
        </p:txBody>
      </p:sp>
      <p:sp>
        <p:nvSpPr>
          <p:cNvPr id="43" name="CuadroTexto 42"/>
          <p:cNvSpPr txBox="1"/>
          <p:nvPr/>
        </p:nvSpPr>
        <p:spPr>
          <a:xfrm>
            <a:off x="4515676" y="399998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23</a:t>
            </a:r>
            <a:endParaRPr lang="es-MX" sz="12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6656777" y="3990399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0.0.1.255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7745563" y="3999982"/>
            <a:ext cx="1085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172.12.37.255</a:t>
            </a:r>
            <a:endParaRPr lang="es-MX" sz="12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3135453" y="4169087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172.12.38.0</a:t>
            </a:r>
            <a:endParaRPr lang="es-MX" sz="1200" dirty="0"/>
          </a:p>
        </p:txBody>
      </p:sp>
      <p:sp>
        <p:nvSpPr>
          <p:cNvPr id="49" name="CuadroTexto 48"/>
          <p:cNvSpPr txBox="1"/>
          <p:nvPr/>
        </p:nvSpPr>
        <p:spPr>
          <a:xfrm>
            <a:off x="5344018" y="4178669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255.255.255.252</a:t>
            </a:r>
            <a:endParaRPr lang="es-MX" sz="12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4515676" y="417866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30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6656777" y="4169086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0.0.0.3</a:t>
            </a:r>
            <a:endParaRPr lang="es-MX" sz="1200" dirty="0"/>
          </a:p>
        </p:txBody>
      </p:sp>
      <p:sp>
        <p:nvSpPr>
          <p:cNvPr id="52" name="CuadroTexto 51"/>
          <p:cNvSpPr txBox="1"/>
          <p:nvPr/>
        </p:nvSpPr>
        <p:spPr>
          <a:xfrm>
            <a:off x="7745563" y="4178669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172.12.38.3</a:t>
            </a:r>
            <a:endParaRPr lang="es-MX" sz="1200" dirty="0"/>
          </a:p>
        </p:txBody>
      </p:sp>
      <p:sp>
        <p:nvSpPr>
          <p:cNvPr id="55" name="CuadroTexto 54"/>
          <p:cNvSpPr txBox="1"/>
          <p:nvPr/>
        </p:nvSpPr>
        <p:spPr>
          <a:xfrm>
            <a:off x="3135453" y="435681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172.12.38.4</a:t>
            </a:r>
            <a:endParaRPr lang="es-MX" sz="12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5296122" y="4366400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255.255.255.252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4515676" y="43664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30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6656777" y="4356817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0.0.0.3</a:t>
            </a:r>
            <a:endParaRPr lang="es-MX" sz="1200" dirty="0"/>
          </a:p>
        </p:txBody>
      </p:sp>
      <p:sp>
        <p:nvSpPr>
          <p:cNvPr id="59" name="CuadroTexto 58"/>
          <p:cNvSpPr txBox="1"/>
          <p:nvPr/>
        </p:nvSpPr>
        <p:spPr>
          <a:xfrm>
            <a:off x="7745563" y="4366400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172.12.38.7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3135453" y="4551745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172.12.38.8</a:t>
            </a:r>
            <a:endParaRPr lang="es-MX" sz="1200" dirty="0"/>
          </a:p>
        </p:txBody>
      </p:sp>
      <p:sp>
        <p:nvSpPr>
          <p:cNvPr id="63" name="CuadroTexto 62"/>
          <p:cNvSpPr txBox="1"/>
          <p:nvPr/>
        </p:nvSpPr>
        <p:spPr>
          <a:xfrm>
            <a:off x="5344018" y="4561327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255.255.255.252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4515676" y="456132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30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6656777" y="4551744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0.0.0.3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7745563" y="4561327"/>
            <a:ext cx="1007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172.12.38.11</a:t>
            </a:r>
            <a:endParaRPr lang="es-MX" sz="1200" dirty="0"/>
          </a:p>
        </p:txBody>
      </p:sp>
      <p:sp>
        <p:nvSpPr>
          <p:cNvPr id="69" name="CuadroTexto 68"/>
          <p:cNvSpPr txBox="1"/>
          <p:nvPr/>
        </p:nvSpPr>
        <p:spPr>
          <a:xfrm>
            <a:off x="8882759" y="2892046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172.12.0.1</a:t>
            </a:r>
            <a:endParaRPr lang="es-MX" sz="12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8882759" y="3040127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172.12.16.1</a:t>
            </a:r>
            <a:endParaRPr lang="es-MX" sz="12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8882759" y="3262062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172.24.0.1</a:t>
            </a:r>
            <a:endParaRPr lang="es-MX" sz="1200" dirty="0"/>
          </a:p>
        </p:txBody>
      </p:sp>
      <p:sp>
        <p:nvSpPr>
          <p:cNvPr id="72" name="CuadroTexto 71"/>
          <p:cNvSpPr txBox="1"/>
          <p:nvPr/>
        </p:nvSpPr>
        <p:spPr>
          <a:xfrm>
            <a:off x="8882759" y="3465900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172.12.28.1</a:t>
            </a:r>
            <a:endParaRPr lang="es-MX" sz="1200" dirty="0"/>
          </a:p>
        </p:txBody>
      </p:sp>
      <p:sp>
        <p:nvSpPr>
          <p:cNvPr id="73" name="CuadroTexto 72"/>
          <p:cNvSpPr txBox="1"/>
          <p:nvPr/>
        </p:nvSpPr>
        <p:spPr>
          <a:xfrm>
            <a:off x="8888610" y="3660826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172.12.38.1</a:t>
            </a:r>
            <a:endParaRPr lang="es-MX" sz="1200" dirty="0"/>
          </a:p>
        </p:txBody>
      </p:sp>
      <p:sp>
        <p:nvSpPr>
          <p:cNvPr id="74" name="CuadroTexto 73"/>
          <p:cNvSpPr txBox="1"/>
          <p:nvPr/>
        </p:nvSpPr>
        <p:spPr>
          <a:xfrm>
            <a:off x="8949697" y="3978015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172.12.36.1</a:t>
            </a:r>
            <a:endParaRPr lang="es-MX" sz="1200" dirty="0"/>
          </a:p>
        </p:txBody>
      </p:sp>
      <p:sp>
        <p:nvSpPr>
          <p:cNvPr id="75" name="CuadroTexto 74"/>
          <p:cNvSpPr txBox="1"/>
          <p:nvPr/>
        </p:nvSpPr>
        <p:spPr>
          <a:xfrm>
            <a:off x="8949697" y="4156702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172.12.38.1</a:t>
            </a:r>
            <a:endParaRPr lang="es-MX" sz="1200" dirty="0"/>
          </a:p>
        </p:txBody>
      </p:sp>
      <p:sp>
        <p:nvSpPr>
          <p:cNvPr id="76" name="CuadroTexto 75"/>
          <p:cNvSpPr txBox="1"/>
          <p:nvPr/>
        </p:nvSpPr>
        <p:spPr>
          <a:xfrm>
            <a:off x="8949697" y="4344433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172.12.38.5</a:t>
            </a:r>
            <a:endParaRPr lang="es-MX" sz="12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8949697" y="4539360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172.12.38.9</a:t>
            </a:r>
            <a:endParaRPr lang="es-MX" sz="120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9786008" y="2892046"/>
            <a:ext cx="1085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172.12.15.254</a:t>
            </a:r>
            <a:endParaRPr lang="es-MX" sz="1200" dirty="0"/>
          </a:p>
        </p:txBody>
      </p:sp>
      <p:sp>
        <p:nvSpPr>
          <p:cNvPr id="79" name="CuadroTexto 78"/>
          <p:cNvSpPr txBox="1"/>
          <p:nvPr/>
        </p:nvSpPr>
        <p:spPr>
          <a:xfrm>
            <a:off x="9786008" y="3040127"/>
            <a:ext cx="1085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172.12.23.254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9786008" y="3262062"/>
            <a:ext cx="1085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172.12.27.254</a:t>
            </a:r>
            <a:endParaRPr lang="es-MX" sz="1200" dirty="0"/>
          </a:p>
        </p:txBody>
      </p:sp>
      <p:sp>
        <p:nvSpPr>
          <p:cNvPr id="81" name="CuadroTexto 80"/>
          <p:cNvSpPr txBox="1"/>
          <p:nvPr/>
        </p:nvSpPr>
        <p:spPr>
          <a:xfrm>
            <a:off x="9786008" y="3465900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172.12.31.254</a:t>
            </a:r>
          </a:p>
          <a:p>
            <a:endParaRPr lang="es-MX" sz="1200" dirty="0"/>
          </a:p>
        </p:txBody>
      </p:sp>
      <p:sp>
        <p:nvSpPr>
          <p:cNvPr id="82" name="CuadroTexto 81"/>
          <p:cNvSpPr txBox="1"/>
          <p:nvPr/>
        </p:nvSpPr>
        <p:spPr>
          <a:xfrm>
            <a:off x="9791859" y="3660826"/>
            <a:ext cx="1085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172.12.35.254</a:t>
            </a:r>
            <a:endParaRPr lang="es-MX" sz="1200" dirty="0"/>
          </a:p>
        </p:txBody>
      </p:sp>
      <p:sp>
        <p:nvSpPr>
          <p:cNvPr id="83" name="CuadroTexto 82"/>
          <p:cNvSpPr txBox="1"/>
          <p:nvPr/>
        </p:nvSpPr>
        <p:spPr>
          <a:xfrm>
            <a:off x="9852946" y="3978015"/>
            <a:ext cx="1085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172.12.37.254</a:t>
            </a:r>
            <a:endParaRPr lang="es-MX" sz="1200" dirty="0"/>
          </a:p>
        </p:txBody>
      </p:sp>
      <p:sp>
        <p:nvSpPr>
          <p:cNvPr id="84" name="CuadroTexto 83"/>
          <p:cNvSpPr txBox="1"/>
          <p:nvPr/>
        </p:nvSpPr>
        <p:spPr>
          <a:xfrm>
            <a:off x="9852946" y="4156702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172.12.38.2</a:t>
            </a:r>
            <a:endParaRPr lang="es-MX" sz="1200" dirty="0"/>
          </a:p>
        </p:txBody>
      </p:sp>
      <p:sp>
        <p:nvSpPr>
          <p:cNvPr id="85" name="CuadroTexto 84"/>
          <p:cNvSpPr txBox="1"/>
          <p:nvPr/>
        </p:nvSpPr>
        <p:spPr>
          <a:xfrm>
            <a:off x="9852946" y="4344433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172.12.38.6</a:t>
            </a:r>
            <a:endParaRPr lang="es-MX" sz="1200" dirty="0"/>
          </a:p>
        </p:txBody>
      </p:sp>
      <p:sp>
        <p:nvSpPr>
          <p:cNvPr id="86" name="CuadroTexto 85"/>
          <p:cNvSpPr txBox="1"/>
          <p:nvPr/>
        </p:nvSpPr>
        <p:spPr>
          <a:xfrm>
            <a:off x="9852946" y="4539360"/>
            <a:ext cx="1007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172.12.38.10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047361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Parte 3: Configuración el Router R1 </a:t>
            </a: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/>
              <a:t>Paso 1: Configuración básicos en R1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Ingreso al modo consola</a:t>
            </a:r>
          </a:p>
          <a:p>
            <a:r>
              <a:rPr lang="es-MX" dirty="0" smtClean="0"/>
              <a:t>Modo </a:t>
            </a:r>
            <a:r>
              <a:rPr lang="es-MX" dirty="0" err="1" smtClean="0"/>
              <a:t>Exec</a:t>
            </a:r>
            <a:r>
              <a:rPr lang="es-MX" dirty="0" smtClean="0"/>
              <a:t> con privilegios </a:t>
            </a:r>
            <a:r>
              <a:rPr lang="es-MX" dirty="0" smtClean="0">
                <a:sym typeface="Wingdings" panose="05000000000000000000" pitchFamily="2" charset="2"/>
              </a:rPr>
              <a:t> “</a:t>
            </a:r>
            <a:r>
              <a:rPr lang="es-MX" dirty="0" err="1" smtClean="0">
                <a:sym typeface="Wingdings" panose="05000000000000000000" pitchFamily="2" charset="2"/>
              </a:rPr>
              <a:t>enable</a:t>
            </a:r>
            <a:r>
              <a:rPr lang="es-MX" dirty="0" smtClean="0">
                <a:sym typeface="Wingdings" panose="05000000000000000000" pitchFamily="2" charset="2"/>
              </a:rPr>
              <a:t>”</a:t>
            </a:r>
          </a:p>
          <a:p>
            <a:r>
              <a:rPr lang="es-MX" dirty="0" smtClean="0"/>
              <a:t>Ingrese </a:t>
            </a:r>
            <a:r>
              <a:rPr lang="es-MX" dirty="0"/>
              <a:t>al modo de </a:t>
            </a:r>
            <a:r>
              <a:rPr lang="es-MX" dirty="0" smtClean="0"/>
              <a:t>configuración</a:t>
            </a:r>
            <a:r>
              <a:rPr lang="es-MX" dirty="0"/>
              <a:t> </a:t>
            </a:r>
            <a:r>
              <a:rPr lang="es-MX" dirty="0" smtClean="0">
                <a:sym typeface="Wingdings" panose="05000000000000000000" pitchFamily="2" charset="2"/>
              </a:rPr>
              <a:t> “</a:t>
            </a:r>
            <a:r>
              <a:rPr lang="es-MX" dirty="0" err="1" smtClean="0">
                <a:sym typeface="Wingdings" panose="05000000000000000000" pitchFamily="2" charset="2"/>
              </a:rPr>
              <a:t>config</a:t>
            </a:r>
            <a:r>
              <a:rPr lang="es-MX" dirty="0" smtClean="0">
                <a:sym typeface="Wingdings" panose="05000000000000000000" pitchFamily="2" charset="2"/>
              </a:rPr>
              <a:t> terminal”</a:t>
            </a:r>
          </a:p>
          <a:p>
            <a:r>
              <a:rPr lang="es-MX" dirty="0" smtClean="0"/>
              <a:t>Asigne un nombre de dispositivo al router </a:t>
            </a:r>
            <a:r>
              <a:rPr lang="es-MX" dirty="0" smtClean="0">
                <a:sym typeface="Wingdings" panose="05000000000000000000" pitchFamily="2" charset="2"/>
              </a:rPr>
              <a:t> “</a:t>
            </a:r>
            <a:r>
              <a:rPr lang="es-MX" dirty="0" err="1" smtClean="0">
                <a:sym typeface="Wingdings" panose="05000000000000000000" pitchFamily="2" charset="2"/>
              </a:rPr>
              <a:t>hostname</a:t>
            </a:r>
            <a:r>
              <a:rPr lang="es-MX" dirty="0" smtClean="0">
                <a:sym typeface="Wingdings" panose="05000000000000000000" pitchFamily="2" charset="2"/>
              </a:rPr>
              <a:t> &lt;</a:t>
            </a:r>
            <a:r>
              <a:rPr lang="es-MX" dirty="0" err="1" smtClean="0">
                <a:sym typeface="Wingdings" panose="05000000000000000000" pitchFamily="2" charset="2"/>
              </a:rPr>
              <a:t>Name</a:t>
            </a:r>
            <a:r>
              <a:rPr lang="es-MX" dirty="0" smtClean="0">
                <a:sym typeface="Wingdings" panose="05000000000000000000" pitchFamily="2" charset="2"/>
              </a:rPr>
              <a:t>&gt;”</a:t>
            </a:r>
          </a:p>
          <a:p>
            <a:r>
              <a:rPr lang="es-MX" dirty="0" smtClean="0"/>
              <a:t>Inhabilite la búsqueda DNS </a:t>
            </a:r>
            <a:r>
              <a:rPr lang="es-MX" dirty="0" smtClean="0">
                <a:sym typeface="Wingdings" panose="05000000000000000000" pitchFamily="2" charset="2"/>
              </a:rPr>
              <a:t> “no ip </a:t>
            </a:r>
            <a:r>
              <a:rPr lang="es-MX" dirty="0" err="1" smtClean="0">
                <a:sym typeface="Wingdings" panose="05000000000000000000" pitchFamily="2" charset="2"/>
              </a:rPr>
              <a:t>domain-lookup</a:t>
            </a:r>
            <a:r>
              <a:rPr lang="es-MX" dirty="0" smtClean="0">
                <a:sym typeface="Wingdings" panose="05000000000000000000" pitchFamily="2" charset="2"/>
              </a:rPr>
              <a:t>”</a:t>
            </a:r>
          </a:p>
          <a:p>
            <a:r>
              <a:rPr lang="es-MX" dirty="0" smtClean="0"/>
              <a:t>Asigne gns3 como la contraseña cifrada del modo EXEC privilegiado </a:t>
            </a:r>
            <a:r>
              <a:rPr lang="es-MX" dirty="0" smtClean="0">
                <a:sym typeface="Wingdings" panose="05000000000000000000" pitchFamily="2" charset="2"/>
              </a:rPr>
              <a:t> “</a:t>
            </a:r>
            <a:r>
              <a:rPr lang="es-CR" dirty="0" err="1"/>
              <a:t>enable</a:t>
            </a:r>
            <a:r>
              <a:rPr lang="es-CR" dirty="0"/>
              <a:t> </a:t>
            </a:r>
            <a:r>
              <a:rPr lang="es-CR" dirty="0" err="1"/>
              <a:t>password</a:t>
            </a:r>
            <a:r>
              <a:rPr lang="es-CR" dirty="0"/>
              <a:t> &lt;</a:t>
            </a:r>
            <a:r>
              <a:rPr lang="es-CR" dirty="0" err="1"/>
              <a:t>pwd</a:t>
            </a:r>
            <a:r>
              <a:rPr lang="es-CR" dirty="0"/>
              <a:t>&gt;</a:t>
            </a:r>
            <a:r>
              <a:rPr lang="es-MX" dirty="0" smtClean="0">
                <a:sym typeface="Wingdings" panose="05000000000000000000" pitchFamily="2" charset="2"/>
              </a:rPr>
              <a:t>”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801845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578</Words>
  <Application>Microsoft Office PowerPoint</Application>
  <PresentationFormat>Panorámica</PresentationFormat>
  <Paragraphs>129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Tema de Office</vt:lpstr>
      <vt:lpstr>Tarea 1</vt:lpstr>
      <vt:lpstr>Agenda</vt:lpstr>
      <vt:lpstr>Presentación</vt:lpstr>
      <vt:lpstr>Parte 1: Creación de la topología  </vt:lpstr>
      <vt:lpstr>Parte 2: Subneteo  </vt:lpstr>
      <vt:lpstr>Parte 2: Subneteo</vt:lpstr>
      <vt:lpstr>Ejemplo Alajuela</vt:lpstr>
      <vt:lpstr>Parte 2: Subneteo</vt:lpstr>
      <vt:lpstr>Parte 3: Configuración el Router R1  Paso 1: Configuración básicos en R1 </vt:lpstr>
      <vt:lpstr>Parte 3: Configuración el Router R1  Paso 1: Configuración básicos en R1 </vt:lpstr>
      <vt:lpstr>Parte 3: Configuración el Router R1  Pasos 2. Configuración en los puertos del R1 y PC’s</vt:lpstr>
      <vt:lpstr>Parte 4: Verificar la conectividad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Tarea 1</dc:title>
  <dc:creator>pablo valenciano</dc:creator>
  <cp:lastModifiedBy>pablo valenciano</cp:lastModifiedBy>
  <cp:revision>9</cp:revision>
  <dcterms:created xsi:type="dcterms:W3CDTF">2023-06-14T20:46:18Z</dcterms:created>
  <dcterms:modified xsi:type="dcterms:W3CDTF">2023-06-14T23:30:01Z</dcterms:modified>
</cp:coreProperties>
</file>