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355" r:id="rId6"/>
    <p:sldId id="354" r:id="rId7"/>
    <p:sldId id="284" r:id="rId8"/>
    <p:sldId id="362" r:id="rId9"/>
    <p:sldId id="363" r:id="rId10"/>
    <p:sldId id="364" r:id="rId11"/>
    <p:sldId id="365" r:id="rId12"/>
    <p:sldId id="381" r:id="rId13"/>
    <p:sldId id="377" r:id="rId14"/>
    <p:sldId id="379" r:id="rId15"/>
    <p:sldId id="375" r:id="rId16"/>
    <p:sldId id="374" r:id="rId17"/>
    <p:sldId id="371" r:id="rId18"/>
    <p:sldId id="372" r:id="rId19"/>
    <p:sldId id="373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68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051"/>
    <a:srgbClr val="282C34"/>
    <a:srgbClr val="FFFFFF"/>
    <a:srgbClr val="D1EEFB"/>
    <a:srgbClr val="F4FBFC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pos="3568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04/11/2020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04/11/2020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6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89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6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9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1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6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6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1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 rtlCol="0">
            <a:normAutofit/>
          </a:bodyPr>
          <a:lstStyle/>
          <a:p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825422"/>
          </a:xfrm>
          <a:solidFill>
            <a:srgbClr val="0E3051"/>
          </a:solidFill>
        </p:spPr>
        <p:txBody>
          <a:bodyPr rtlCol="0">
            <a:normAutofit fontScale="77500" lnSpcReduction="20000"/>
          </a:bodyPr>
          <a:lstStyle/>
          <a:p>
            <a:pPr algn="l" rtl="0"/>
            <a:r>
              <a:rPr lang="pt-BR" dirty="0"/>
              <a:t>Alunos: Daniel Freire Turmina</a:t>
            </a:r>
          </a:p>
          <a:p>
            <a:pPr algn="l" rtl="0"/>
            <a:r>
              <a:rPr lang="pt-BR" dirty="0"/>
              <a:t>                Yuri Correia de Barros</a:t>
            </a:r>
          </a:p>
        </p:txBody>
      </p:sp>
      <p:pic>
        <p:nvPicPr>
          <p:cNvPr id="1026" name="Picture 2" descr="Concurso Universidade Federal de Pernambuco: cursos, edital e datas | Gran  Cursos Online">
            <a:extLst>
              <a:ext uri="{FF2B5EF4-FFF2-40B4-BE49-F238E27FC236}">
                <a16:creationId xmlns:a16="http://schemas.microsoft.com/office/drawing/2014/main" id="{482DDCD9-2904-458E-B53F-AD6EABC0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4070"/>
            <a:ext cx="1591408" cy="12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n UFPE – Centro de Informática da UFPE">
            <a:extLst>
              <a:ext uri="{FF2B5EF4-FFF2-40B4-BE49-F238E27FC236}">
                <a16:creationId xmlns:a16="http://schemas.microsoft.com/office/drawing/2014/main" id="{BDEA1967-96BC-4088-9C17-7103A65F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24" y="6103815"/>
            <a:ext cx="2180776" cy="7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2C379-2605-4EC9-9A91-C5BA52C6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02</a:t>
            </a:r>
            <a:r>
              <a:rPr lang="pt-BR" noProof="0" dirty="0"/>
              <a:t>/11/2011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E0052-3DD6-4AD3-ACF4-E5156748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D3EA8-F86F-45D6-8B0A-A423456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10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24C00C-7D96-4A31-A3B2-BEEAC29A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41" y="1512371"/>
            <a:ext cx="5867053" cy="14664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2324A8-2F68-4737-A252-AC57DF98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3" y="3650248"/>
            <a:ext cx="4213110" cy="1205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7EEA569-B487-4E99-BD13-9A9ABDBF8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71" y="3748383"/>
            <a:ext cx="5340737" cy="1054394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D7BC0BF-2367-49CE-B688-C256E487E303}"/>
              </a:ext>
            </a:extLst>
          </p:cNvPr>
          <p:cNvSpPr/>
          <p:nvPr/>
        </p:nvSpPr>
        <p:spPr>
          <a:xfrm>
            <a:off x="5495914" y="1390547"/>
            <a:ext cx="5867052" cy="1588317"/>
          </a:xfrm>
          <a:prstGeom prst="roundRect">
            <a:avLst>
              <a:gd name="adj" fmla="val 14455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DF89656-99A4-468F-9811-7463FB22F352}"/>
              </a:ext>
            </a:extLst>
          </p:cNvPr>
          <p:cNvSpPr/>
          <p:nvPr/>
        </p:nvSpPr>
        <p:spPr>
          <a:xfrm>
            <a:off x="663578" y="3566417"/>
            <a:ext cx="4138798" cy="1315765"/>
          </a:xfrm>
          <a:prstGeom prst="roundRect">
            <a:avLst>
              <a:gd name="adj" fmla="val 10675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55E2CC-DD38-4F0F-BA2F-B509F7BD42E0}"/>
              </a:ext>
            </a:extLst>
          </p:cNvPr>
          <p:cNvSpPr/>
          <p:nvPr/>
        </p:nvSpPr>
        <p:spPr>
          <a:xfrm>
            <a:off x="5754356" y="3566417"/>
            <a:ext cx="5340737" cy="1315765"/>
          </a:xfrm>
          <a:prstGeom prst="roundRect">
            <a:avLst>
              <a:gd name="adj" fmla="val 10675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76FC79D-5198-4578-B2E0-00E9B43BC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320" y="1748996"/>
            <a:ext cx="2829320" cy="80021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404D44C-3B6A-45F4-86DB-DD232A3F437D}"/>
              </a:ext>
            </a:extLst>
          </p:cNvPr>
          <p:cNvSpPr/>
          <p:nvPr/>
        </p:nvSpPr>
        <p:spPr>
          <a:xfrm>
            <a:off x="1428907" y="1619686"/>
            <a:ext cx="2743200" cy="1069320"/>
          </a:xfrm>
          <a:prstGeom prst="roundRect">
            <a:avLst>
              <a:gd name="adj" fmla="val 6476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2169CD6-AD52-4670-B0C5-D1AEAE0252FC}"/>
              </a:ext>
            </a:extLst>
          </p:cNvPr>
          <p:cNvSpPr/>
          <p:nvPr/>
        </p:nvSpPr>
        <p:spPr>
          <a:xfrm rot="16200000">
            <a:off x="4664328" y="1905788"/>
            <a:ext cx="339365" cy="55783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04BCCF7A-AB29-44AC-A0FA-453999141C48}"/>
              </a:ext>
            </a:extLst>
          </p:cNvPr>
          <p:cNvSpPr/>
          <p:nvPr/>
        </p:nvSpPr>
        <p:spPr>
          <a:xfrm rot="16200000">
            <a:off x="5108683" y="3864007"/>
            <a:ext cx="339365" cy="55783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1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2C379-2605-4EC9-9A91-C5BA52C6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02</a:t>
            </a:r>
            <a:r>
              <a:rPr lang="pt-BR" noProof="0" dirty="0"/>
              <a:t>/11/2020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E0052-3DD6-4AD3-ACF4-E5156748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D3EA8-F86F-45D6-8B0A-A423456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11</a:t>
            </a:fld>
            <a:endParaRPr lang="pt-BR" noProof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B08E9D31-8908-4772-A115-EB3A90043032}"/>
              </a:ext>
            </a:extLst>
          </p:cNvPr>
          <p:cNvSpPr/>
          <p:nvPr/>
        </p:nvSpPr>
        <p:spPr>
          <a:xfrm rot="16200000">
            <a:off x="8097719" y="1732315"/>
            <a:ext cx="365125" cy="45407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3C8A3358-7354-47E6-94C0-3A836E9CB6B6}"/>
              </a:ext>
            </a:extLst>
          </p:cNvPr>
          <p:cNvSpPr/>
          <p:nvPr/>
        </p:nvSpPr>
        <p:spPr>
          <a:xfrm>
            <a:off x="8924769" y="3429000"/>
            <a:ext cx="276065" cy="335404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D1C60A-C3B1-4995-ACEE-296F91707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-5927" r="22812" b="-106"/>
          <a:stretch/>
        </p:blipFill>
        <p:spPr>
          <a:xfrm>
            <a:off x="127510" y="553408"/>
            <a:ext cx="5702244" cy="3858558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91D3019-12CB-4E51-B2C0-E3E7B0F19A5C}"/>
              </a:ext>
            </a:extLst>
          </p:cNvPr>
          <p:cNvSpPr/>
          <p:nvPr/>
        </p:nvSpPr>
        <p:spPr>
          <a:xfrm>
            <a:off x="111961" y="758515"/>
            <a:ext cx="5244492" cy="732795"/>
          </a:xfrm>
          <a:prstGeom prst="roundRect">
            <a:avLst>
              <a:gd name="adj" fmla="val 15318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A959934-0594-4B97-B641-DF07DD323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10" r="422"/>
          <a:stretch/>
        </p:blipFill>
        <p:spPr>
          <a:xfrm>
            <a:off x="6304448" y="176620"/>
            <a:ext cx="5244491" cy="6114721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7EABC5D-0695-4A3B-9AE7-6109A25B4A41}"/>
              </a:ext>
            </a:extLst>
          </p:cNvPr>
          <p:cNvSpPr/>
          <p:nvPr/>
        </p:nvSpPr>
        <p:spPr>
          <a:xfrm>
            <a:off x="6143207" y="185297"/>
            <a:ext cx="5605970" cy="6114721"/>
          </a:xfrm>
          <a:prstGeom prst="roundRect">
            <a:avLst>
              <a:gd name="adj" fmla="val 3623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7AA44D2-5E03-4FF4-8B15-DAFE2BCA3633}"/>
              </a:ext>
            </a:extLst>
          </p:cNvPr>
          <p:cNvSpPr/>
          <p:nvPr/>
        </p:nvSpPr>
        <p:spPr>
          <a:xfrm>
            <a:off x="508958" y="2372264"/>
            <a:ext cx="3847382" cy="1056736"/>
          </a:xfrm>
          <a:prstGeom prst="roundRect">
            <a:avLst>
              <a:gd name="adj" fmla="val 10970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7E5FA96-4C8C-4670-9DC2-DE760A65F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8" t="20206" r="24175" b="4330"/>
          <a:stretch/>
        </p:blipFill>
        <p:spPr>
          <a:xfrm>
            <a:off x="3088849" y="647627"/>
            <a:ext cx="5995447" cy="5175316"/>
          </a:xfrm>
          <a:prstGeom prst="rect">
            <a:avLst/>
          </a:prstGeom>
        </p:spPr>
      </p:pic>
      <p:sp>
        <p:nvSpPr>
          <p:cNvPr id="3" name="Espaço Reservado para Conteúdo 11">
            <a:extLst>
              <a:ext uri="{FF2B5EF4-FFF2-40B4-BE49-F238E27FC236}">
                <a16:creationId xmlns:a16="http://schemas.microsoft.com/office/drawing/2014/main" id="{67E30334-FC25-41D3-8FD3-FE896D8FA327}"/>
              </a:ext>
            </a:extLst>
          </p:cNvPr>
          <p:cNvSpPr txBox="1">
            <a:spLocks/>
          </p:cNvSpPr>
          <p:nvPr/>
        </p:nvSpPr>
        <p:spPr>
          <a:xfrm>
            <a:off x="115258" y="2168162"/>
            <a:ext cx="2486539" cy="31108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900" dirty="0"/>
              <a:t>A menor distância entre duas estações escolhidas pelo usuário e a relação de estações que fazem parte do caminho mínimo.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900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243AA0-2C5E-49DA-AE37-382E5AD099FE}"/>
              </a:ext>
            </a:extLst>
          </p:cNvPr>
          <p:cNvSpPr txBox="1">
            <a:spLocks/>
          </p:cNvSpPr>
          <p:nvPr/>
        </p:nvSpPr>
        <p:spPr>
          <a:xfrm>
            <a:off x="3410428" y="85278"/>
            <a:ext cx="5371142" cy="64324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rgbClr val="000000"/>
                </a:solidFill>
              </a:rPr>
              <a:t>Resultados encontrados:</a:t>
            </a:r>
            <a:endParaRPr lang="pt-BR" sz="4000" dirty="0"/>
          </a:p>
        </p:txBody>
      </p:sp>
      <p:sp>
        <p:nvSpPr>
          <p:cNvPr id="5" name="Espaço Reservado para Conteúdo 11">
            <a:extLst>
              <a:ext uri="{FF2B5EF4-FFF2-40B4-BE49-F238E27FC236}">
                <a16:creationId xmlns:a16="http://schemas.microsoft.com/office/drawing/2014/main" id="{ECC1FA11-7E2B-423A-845F-D122A6FB7FD1}"/>
              </a:ext>
            </a:extLst>
          </p:cNvPr>
          <p:cNvSpPr txBox="1">
            <a:spLocks/>
          </p:cNvSpPr>
          <p:nvPr/>
        </p:nvSpPr>
        <p:spPr>
          <a:xfrm>
            <a:off x="9093723" y="2168162"/>
            <a:ext cx="2988753" cy="346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900" dirty="0"/>
              <a:t>O Metro de Tóquio possui diversas interligações, o que nos permite sempre ter a possibilidade de chegar a uma determinada estação final, independente da minha estação de origem.</a:t>
            </a:r>
          </a:p>
          <a:p>
            <a:pPr>
              <a:buFontTx/>
              <a:buChar char="-"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9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8AA835-AA04-45DE-B637-093905A5D6F6}"/>
              </a:ext>
            </a:extLst>
          </p:cNvPr>
          <p:cNvSpPr txBox="1"/>
          <p:nvPr/>
        </p:nvSpPr>
        <p:spPr>
          <a:xfrm>
            <a:off x="6425937" y="5937502"/>
            <a:ext cx="2667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/>
              <a:t>-  Conectado</a:t>
            </a:r>
          </a:p>
          <a:p>
            <a:pPr marL="0" indent="0">
              <a:buNone/>
            </a:pPr>
            <a:r>
              <a:rPr lang="pt-BR" sz="1800" dirty="0"/>
              <a:t>-  Não Direcionado</a:t>
            </a:r>
          </a:p>
          <a:p>
            <a:pPr marL="0" indent="0">
              <a:buNone/>
            </a:pPr>
            <a:r>
              <a:rPr lang="pt-BR" sz="1800" dirty="0"/>
              <a:t>-  Possui Ciclos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DEEA34-D566-411B-9FD4-DE31B3D08FC8}"/>
              </a:ext>
            </a:extLst>
          </p:cNvPr>
          <p:cNvSpPr txBox="1"/>
          <p:nvPr/>
        </p:nvSpPr>
        <p:spPr>
          <a:xfrm>
            <a:off x="2239934" y="6214499"/>
            <a:ext cx="410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/>
              <a:t>Podemos afirmar que nosso Grafo é:</a:t>
            </a:r>
          </a:p>
        </p:txBody>
      </p:sp>
    </p:spTree>
    <p:extLst>
      <p:ext uri="{BB962C8B-B14F-4D97-AF65-F5344CB8AC3E}">
        <p14:creationId xmlns:p14="http://schemas.microsoft.com/office/powerpoint/2010/main" val="99024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149D5FB-8827-405D-BE99-68B5F70C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13" y="0"/>
            <a:ext cx="9893174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EF3AA3E-CB60-4D43-8B79-74C2D9DF8E9E}"/>
              </a:ext>
            </a:extLst>
          </p:cNvPr>
          <p:cNvSpPr/>
          <p:nvPr/>
        </p:nvSpPr>
        <p:spPr>
          <a:xfrm>
            <a:off x="11042587" y="4901938"/>
            <a:ext cx="1149413" cy="1956062"/>
          </a:xfrm>
          <a:prstGeom prst="rect">
            <a:avLst/>
          </a:prstGeom>
          <a:solidFill>
            <a:srgbClr val="D1E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1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Avaliação dos Resultados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5256" y="3039615"/>
            <a:ext cx="10323225" cy="2684177"/>
          </a:xfrm>
        </p:spPr>
        <p:txBody>
          <a:bodyPr rtlCol="0">
            <a:normAutofit/>
          </a:bodyPr>
          <a:lstStyle/>
          <a:p>
            <a:pPr algn="just">
              <a:buFontTx/>
              <a:buChar char="-"/>
            </a:pPr>
            <a:r>
              <a:rPr lang="pt-BR" sz="1900" dirty="0"/>
              <a:t>Não foram encontradas ferramentas para validar os resultados obtidos.</a:t>
            </a:r>
          </a:p>
          <a:p>
            <a:pPr algn="just">
              <a:buFontTx/>
              <a:buChar char="-"/>
            </a:pPr>
            <a:endParaRPr lang="pt-BR" sz="1900" dirty="0"/>
          </a:p>
          <a:p>
            <a:pPr algn="just">
              <a:buFontTx/>
              <a:buChar char="-"/>
            </a:pPr>
            <a:r>
              <a:rPr lang="pt-BR" sz="1900" dirty="0"/>
              <a:t>Sites como o Google Maps, ao fornecer uma rota, deve ter como base, em seu algoritmo, diversos fatores (pesos): tempo de deslocamento, custo financeiro da passagem, horário atual, fluxo de passageiros, troca de linhas, velocidade dos metrôs, entre outros.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6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8019" y="2248307"/>
            <a:ext cx="10323225" cy="2684177"/>
          </a:xfrm>
        </p:spPr>
        <p:txBody>
          <a:bodyPr rtlCol="0">
            <a:normAutofit/>
          </a:bodyPr>
          <a:lstStyle/>
          <a:p>
            <a:pPr algn="just">
              <a:buFontTx/>
              <a:buChar char="-"/>
            </a:pPr>
            <a:r>
              <a:rPr lang="pt-BR" sz="1900" dirty="0"/>
              <a:t>Nosso algoritmo foi desenvolvido para encontrar um caminho mínimo, levando em consideração apenas as distâncias entre as estações.</a:t>
            </a:r>
          </a:p>
          <a:p>
            <a:pPr algn="just">
              <a:buFontTx/>
              <a:buChar char="-"/>
            </a:pPr>
            <a:r>
              <a:rPr lang="pt-BR" sz="1900" dirty="0"/>
              <a:t>Como dito anteriormente, diversos fatores poderiam ser considerados como pesos! Um por exemplo, seria informar o tempo médio de viagem (Distância / Velocidade média de um metrô). Ou informar quando se deve fazer um troca de metrô dentro de uma mesma estação.</a:t>
            </a:r>
          </a:p>
          <a:p>
            <a:pPr algn="just">
              <a:buFontTx/>
              <a:buChar char="-"/>
            </a:pPr>
            <a:endParaRPr lang="pt-BR" sz="1900" dirty="0"/>
          </a:p>
          <a:p>
            <a:pPr algn="just">
              <a:buFontTx/>
              <a:buChar char="-"/>
            </a:pPr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Conclusões</a:t>
            </a:r>
            <a:endParaRPr lang="pt-BR" dirty="0"/>
          </a:p>
        </p:txBody>
      </p:sp>
      <p:pic>
        <p:nvPicPr>
          <p:cNvPr id="4098" name="Picture 2" descr="Carinha feliz isolada no fundo branco — Ilustração de Stock em 2020 |  Rostos felizes, Fundo branco, Feliz">
            <a:extLst>
              <a:ext uri="{FF2B5EF4-FFF2-40B4-BE49-F238E27FC236}">
                <a16:creationId xmlns:a16="http://schemas.microsoft.com/office/drawing/2014/main" id="{5415C3A5-8FFA-4F7A-8E17-E4BB11C8D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98" y="4221469"/>
            <a:ext cx="1682994" cy="16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11">
            <a:extLst>
              <a:ext uri="{FF2B5EF4-FFF2-40B4-BE49-F238E27FC236}">
                <a16:creationId xmlns:a16="http://schemas.microsoft.com/office/drawing/2014/main" id="{0004D31A-C3E4-42F7-BDA8-B3758A83421B}"/>
              </a:ext>
            </a:extLst>
          </p:cNvPr>
          <p:cNvSpPr txBox="1">
            <a:spLocks/>
          </p:cNvSpPr>
          <p:nvPr/>
        </p:nvSpPr>
        <p:spPr>
          <a:xfrm>
            <a:off x="5006281" y="4464906"/>
            <a:ext cx="3944289" cy="987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900" dirty="0"/>
              <a:t>O projeto é simples!! Mas é bem legal visualizar as possíveis melhorias!!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5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16</a:t>
            </a:fld>
            <a:endParaRPr lang="pt-BR"/>
          </a:p>
        </p:txBody>
      </p:sp>
      <p:sp>
        <p:nvSpPr>
          <p:cNvPr id="13" name="Espaço Reservado para Conteúdo 11">
            <a:extLst>
              <a:ext uri="{FF2B5EF4-FFF2-40B4-BE49-F238E27FC236}">
                <a16:creationId xmlns:a16="http://schemas.microsoft.com/office/drawing/2014/main" id="{0004D31A-C3E4-42F7-BDA8-B3758A83421B}"/>
              </a:ext>
            </a:extLst>
          </p:cNvPr>
          <p:cNvSpPr txBox="1">
            <a:spLocks/>
          </p:cNvSpPr>
          <p:nvPr/>
        </p:nvSpPr>
        <p:spPr>
          <a:xfrm>
            <a:off x="4170484" y="2982667"/>
            <a:ext cx="3982916" cy="11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5400" b="1" dirty="0">
                <a:solidFill>
                  <a:srgbClr val="0E3051"/>
                </a:solidFill>
              </a:rPr>
              <a:t>OBRIGADO!!</a:t>
            </a:r>
          </a:p>
        </p:txBody>
      </p:sp>
      <p:pic>
        <p:nvPicPr>
          <p:cNvPr id="14" name="Picture 2" descr="Concurso Universidade Federal de Pernambuco: cursos, edital e datas | Gran  Cursos Online">
            <a:extLst>
              <a:ext uri="{FF2B5EF4-FFF2-40B4-BE49-F238E27FC236}">
                <a16:creationId xmlns:a16="http://schemas.microsoft.com/office/drawing/2014/main" id="{C3B3C414-7747-4740-8A6E-4373C53B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408" cy="12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In UFPE – Centro de Informática da UFPE">
            <a:extLst>
              <a:ext uri="{FF2B5EF4-FFF2-40B4-BE49-F238E27FC236}">
                <a16:creationId xmlns:a16="http://schemas.microsoft.com/office/drawing/2014/main" id="{4B911F03-17E8-4FE7-AC0B-9CF7F39E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180776" cy="7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5200" dirty="0">
                <a:latin typeface="+mj-lt"/>
              </a:rPr>
              <a:t>Agenda</a:t>
            </a:r>
            <a:endParaRPr lang="pt-BR" dirty="0"/>
          </a:p>
        </p:txBody>
      </p:sp>
      <p:pic>
        <p:nvPicPr>
          <p:cNvPr id="11" name="Espaço Reservado para Imagem 10" descr="gesto de mão de trabalho em equip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" r="16"/>
          <a:stretch/>
        </p:blipFill>
        <p:spPr/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18" y="3068730"/>
            <a:ext cx="6272784" cy="2825496"/>
          </a:xfrm>
        </p:spPr>
        <p:txBody>
          <a:bodyPr rtlCol="0">
            <a:normAutofit/>
          </a:bodyPr>
          <a:lstStyle/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Contexto do Problema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Detalhamento da Base de Dados 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Detalhamento do Problema e sua Resolução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As </a:t>
            </a:r>
            <a:r>
              <a:rPr lang="pt-BR" sz="1800" dirty="0">
                <a:solidFill>
                  <a:srgbClr val="000000"/>
                </a:solidFill>
                <a:latin typeface="Josefin Slab"/>
              </a:rPr>
              <a:t>T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ecnologias utilizadas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Resultados encontrados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Avaliação do Resultados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Conclusão.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9C9C9C"/>
                </a:solidFill>
              </a:rPr>
              <a:t>02/11/2020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Josefin Slab"/>
              </a:rPr>
              <a:t>Contexto do Problema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- Metro de Tóquio – Japão:</a:t>
            </a:r>
          </a:p>
          <a:p>
            <a:pPr lvl="1" indent="0">
              <a:buNone/>
            </a:pPr>
            <a:r>
              <a:rPr lang="pt-BR" sz="1800" dirty="0"/>
              <a:t> - Estações: 215 (Tokyo Metro</a:t>
            </a:r>
            <a:r>
              <a:rPr lang="pt-BR" sz="1800" i="0" dirty="0">
                <a:effectLst/>
              </a:rPr>
              <a:t> e </a:t>
            </a:r>
            <a:r>
              <a:rPr lang="pt-BR" sz="1800" dirty="0"/>
              <a:t>Toei)</a:t>
            </a:r>
          </a:p>
          <a:p>
            <a:pPr lvl="1" indent="0">
              <a:buNone/>
            </a:pPr>
            <a:r>
              <a:rPr lang="pt-BR" sz="1800" dirty="0"/>
              <a:t> - 286 Km de Extensão (5° Maior do Mundo)</a:t>
            </a:r>
          </a:p>
          <a:p>
            <a:pPr lvl="1" indent="0">
              <a:buNone/>
            </a:pPr>
            <a:endParaRPr lang="pt-BR" sz="1800" dirty="0"/>
          </a:p>
          <a:p>
            <a:r>
              <a:rPr lang="pt-BR" dirty="0"/>
              <a:t>- Problema: Como encontrar a melhor rota, com base na menor distância, entre duas estações?</a:t>
            </a:r>
          </a:p>
          <a:p>
            <a:endParaRPr lang="pt-BR" sz="1800" dirty="0"/>
          </a:p>
          <a:p>
            <a:endParaRPr lang="pt-BR" sz="1800" dirty="0"/>
          </a:p>
          <a:p>
            <a:pPr marL="971550" lvl="1" indent="-285750">
              <a:buFontTx/>
              <a:buChar char="-"/>
            </a:pPr>
            <a:endParaRPr lang="pt-BR" sz="1800" dirty="0"/>
          </a:p>
          <a:p>
            <a:pPr lvl="1" indent="0">
              <a:buNone/>
            </a:pPr>
            <a:endParaRPr lang="pt-BR" dirty="0"/>
          </a:p>
        </p:txBody>
      </p:sp>
      <p:pic>
        <p:nvPicPr>
          <p:cNvPr id="2052" name="Picture 4" descr="Simbolos De ]rota PNG Images | Vetores e arquivos PSD | Download grátis em  Pngtree">
            <a:extLst>
              <a:ext uri="{FF2B5EF4-FFF2-40B4-BE49-F238E27FC236}">
                <a16:creationId xmlns:a16="http://schemas.microsoft.com/office/drawing/2014/main" id="{0B63919D-B604-4711-A3D0-D2D70A50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4" y="90068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okyo Metro - Wikipedia">
            <a:extLst>
              <a:ext uri="{FF2B5EF4-FFF2-40B4-BE49-F238E27FC236}">
                <a16:creationId xmlns:a16="http://schemas.microsoft.com/office/drawing/2014/main" id="{E51F1435-155B-4AC2-8825-BD50D362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31" y="5153633"/>
            <a:ext cx="2101244" cy="102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8410B3D3-EB08-46A8-9514-EA4BF99E165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rgbClr val="9C9C9C"/>
                </a:solidFill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Detalhamento da Base de Dados 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pt-BR" dirty="0"/>
              <a:t>Site Oficial – Tokyo Metro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rtl="0"/>
            <a:r>
              <a:rPr lang="pt-BR" dirty="0"/>
              <a:t>Site Wikipedia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https://www.tokyometro.jp/station/pdf/202006/202006_number_en.pdf</a:t>
            </a:r>
          </a:p>
          <a:p>
            <a:pPr marL="0" indent="0" rtl="0">
              <a:buNone/>
            </a:pPr>
            <a:endParaRPr lang="pt-BR" dirty="0"/>
          </a:p>
          <a:p>
            <a:pPr marL="0" indent="0" algn="just" rtl="0">
              <a:buNone/>
            </a:pPr>
            <a:r>
              <a:rPr lang="pt-BR" dirty="0"/>
              <a:t>- Nos forneceu uma mapa visual de toda a rede (Rotas, Estações Adjacentes e Interligadas). 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https://pt.wikipedia.org/wiki/Metr%C3%B4_de_T%C3%B3quio</a:t>
            </a:r>
            <a:endParaRPr lang="pt-BR" sz="1800" dirty="0"/>
          </a:p>
          <a:p>
            <a:pPr marL="0" indent="0" rtl="0">
              <a:buNone/>
            </a:pPr>
            <a:endParaRPr lang="pt-BR" dirty="0"/>
          </a:p>
          <a:p>
            <a:pPr marL="0" indent="0" algn="just" rtl="0">
              <a:buNone/>
            </a:pPr>
            <a:r>
              <a:rPr lang="pt-BR" dirty="0"/>
              <a:t>- Nos apresentou, em formato de tabela, todas as linhas que compõe a rede de metro. Além disso, nos forneceu em tabelas: relação de estações e a distância entre as estações de cada linha.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8B04C-1FFA-4BAF-8B73-B99100D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02/11/2020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71AA4-62CA-407F-940C-A8BDD4A9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763CEB-4E64-46B2-9D79-697AAFE8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5</a:t>
            </a:fld>
            <a:endParaRPr lang="pt-BR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30F860-A3B8-44AA-9E92-DB40182F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01" y="0"/>
            <a:ext cx="8883554" cy="62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8B04C-1FFA-4BAF-8B73-B99100D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02/11/2020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71AA4-62CA-407F-940C-A8BDD4A9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763CEB-4E64-46B2-9D79-697AAFE8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6</a:t>
            </a:fld>
            <a:endParaRPr lang="pt-BR" noProof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E60319-EFB6-490C-9296-8D86269F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3" r="15954" b="41922"/>
          <a:stretch/>
        </p:blipFill>
        <p:spPr>
          <a:xfrm>
            <a:off x="132767" y="1168924"/>
            <a:ext cx="5874417" cy="2121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C70552-6ECD-4B0A-AE1D-78E029ACA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2" r="1840"/>
          <a:stretch/>
        </p:blipFill>
        <p:spPr>
          <a:xfrm>
            <a:off x="6195770" y="1293337"/>
            <a:ext cx="5874418" cy="41469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F0C792-CE3B-42E6-B3C8-4813BF6B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51" r="1861"/>
          <a:stretch/>
        </p:blipFill>
        <p:spPr>
          <a:xfrm>
            <a:off x="96552" y="4272046"/>
            <a:ext cx="5874417" cy="1189213"/>
          </a:xfrm>
          <a:prstGeom prst="rect">
            <a:avLst/>
          </a:prstGeom>
        </p:spPr>
      </p:pic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0C0624C3-1CEE-48DB-BA0A-16129AB9F61D}"/>
              </a:ext>
            </a:extLst>
          </p:cNvPr>
          <p:cNvSpPr txBox="1">
            <a:spLocks/>
          </p:cNvSpPr>
          <p:nvPr/>
        </p:nvSpPr>
        <p:spPr>
          <a:xfrm>
            <a:off x="2548390" y="3930757"/>
            <a:ext cx="741565" cy="47326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Toei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AFBA197E-7438-406B-845E-9E85E2322660}"/>
              </a:ext>
            </a:extLst>
          </p:cNvPr>
          <p:cNvSpPr txBox="1">
            <a:spLocks/>
          </p:cNvSpPr>
          <p:nvPr/>
        </p:nvSpPr>
        <p:spPr>
          <a:xfrm>
            <a:off x="2068214" y="861129"/>
            <a:ext cx="1701916" cy="42091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Tokyo Metro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99458B86-7FC8-4370-A397-5EF09AF8C9B4}"/>
              </a:ext>
            </a:extLst>
          </p:cNvPr>
          <p:cNvSpPr txBox="1">
            <a:spLocks/>
          </p:cNvSpPr>
          <p:nvPr/>
        </p:nvSpPr>
        <p:spPr>
          <a:xfrm>
            <a:off x="8282021" y="980384"/>
            <a:ext cx="1701916" cy="42091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Estações</a:t>
            </a:r>
          </a:p>
        </p:txBody>
      </p:sp>
    </p:spTree>
    <p:extLst>
      <p:ext uri="{BB962C8B-B14F-4D97-AF65-F5344CB8AC3E}">
        <p14:creationId xmlns:p14="http://schemas.microsoft.com/office/powerpoint/2010/main" val="328295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Detalhamento do Problema e sua Resolução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8019" y="2248308"/>
            <a:ext cx="10323225" cy="497874"/>
          </a:xfrm>
        </p:spPr>
        <p:txBody>
          <a:bodyPr rtlCol="0">
            <a:normAutofit/>
          </a:bodyPr>
          <a:lstStyle/>
          <a:p>
            <a:r>
              <a:rPr lang="pt-BR" dirty="0"/>
              <a:t>Como encontrar a melhor rota, com base na menor distância, entre duas estações?</a:t>
            </a:r>
          </a:p>
          <a:p>
            <a:pPr rtl="0"/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194FED-1915-42A6-B1DE-56FA5B1F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2861035"/>
            <a:ext cx="4517048" cy="30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Detalhamento do Problema e sua Resolução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8019" y="2248307"/>
            <a:ext cx="10323225" cy="2684177"/>
          </a:xfrm>
        </p:spPr>
        <p:txBody>
          <a:bodyPr rtlCol="0">
            <a:normAutofit/>
          </a:bodyPr>
          <a:lstStyle/>
          <a:p>
            <a:pPr algn="just"/>
            <a:r>
              <a:rPr lang="pt-BR" sz="1900" i="0" dirty="0">
                <a:effectLst/>
              </a:rPr>
              <a:t>O algoritmo de </a:t>
            </a:r>
            <a:r>
              <a:rPr lang="pt-BR" sz="1900" i="0" dirty="0" err="1">
                <a:effectLst/>
              </a:rPr>
              <a:t>Dijkstra</a:t>
            </a:r>
            <a:r>
              <a:rPr lang="pt-BR" sz="1900" i="0" dirty="0">
                <a:effectLst/>
              </a:rPr>
              <a:t>, concebido pelo </a:t>
            </a:r>
            <a:r>
              <a:rPr lang="pt-BR" sz="1900" dirty="0"/>
              <a:t>cientista da computação</a:t>
            </a:r>
            <a:r>
              <a:rPr lang="pt-BR" sz="1900" i="0" dirty="0">
                <a:effectLst/>
              </a:rPr>
              <a:t> holandês </a:t>
            </a:r>
            <a:r>
              <a:rPr lang="pt-BR" sz="1900" dirty="0" err="1"/>
              <a:t>Edsger</a:t>
            </a:r>
            <a:r>
              <a:rPr lang="pt-BR" sz="1900" dirty="0"/>
              <a:t> </a:t>
            </a:r>
            <a:r>
              <a:rPr lang="pt-BR" sz="1900" dirty="0" err="1"/>
              <a:t>Dijkstra</a:t>
            </a:r>
            <a:r>
              <a:rPr lang="pt-BR" sz="1900" i="0" dirty="0">
                <a:effectLst/>
              </a:rPr>
              <a:t> em 1956 e publicado em 1959,</a:t>
            </a:r>
            <a:r>
              <a:rPr lang="pt-BR" sz="1900" i="0" baseline="30000" dirty="0">
                <a:effectLst/>
              </a:rPr>
              <a:t> </a:t>
            </a:r>
            <a:r>
              <a:rPr lang="pt-BR" sz="1900" i="0" dirty="0">
                <a:effectLst/>
              </a:rPr>
              <a:t>soluciona o </a:t>
            </a:r>
            <a:r>
              <a:rPr lang="pt-BR" sz="1900" dirty="0"/>
              <a:t>problema do caminho mais curto</a:t>
            </a:r>
            <a:r>
              <a:rPr lang="pt-BR" sz="1900" i="0" dirty="0">
                <a:effectLst/>
              </a:rPr>
              <a:t> num </a:t>
            </a:r>
            <a:r>
              <a:rPr lang="pt-BR" sz="1900" dirty="0"/>
              <a:t>grafo dirigido</a:t>
            </a:r>
            <a:r>
              <a:rPr lang="pt-BR" sz="1900" i="0" dirty="0">
                <a:effectLst/>
              </a:rPr>
              <a:t> </a:t>
            </a:r>
            <a:r>
              <a:rPr lang="pt-BR" sz="1900" b="0" i="0" dirty="0">
                <a:solidFill>
                  <a:srgbClr val="202122"/>
                </a:solidFill>
                <a:effectLst/>
              </a:rPr>
              <a:t>ou não dirigido com arestas de peso não negativo. </a:t>
            </a:r>
            <a:r>
              <a:rPr lang="pt-BR" sz="1200" b="0" i="0" dirty="0">
                <a:solidFill>
                  <a:srgbClr val="202122"/>
                </a:solidFill>
                <a:effectLst/>
              </a:rPr>
              <a:t>(Fonte: </a:t>
            </a:r>
            <a:r>
              <a:rPr lang="pt-BR" sz="1200" dirty="0">
                <a:solidFill>
                  <a:srgbClr val="202122"/>
                </a:solidFill>
              </a:rPr>
              <a:t>https://pt.wikipedia.org/wiki/</a:t>
            </a:r>
            <a:r>
              <a:rPr lang="pt-BR" sz="1200" dirty="0" err="1">
                <a:solidFill>
                  <a:srgbClr val="202122"/>
                </a:solidFill>
              </a:rPr>
              <a:t>Algoritmo_de_Dijkstra</a:t>
            </a:r>
            <a:r>
              <a:rPr lang="pt-BR" sz="12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pt-BR" sz="1900" dirty="0">
                <a:solidFill>
                  <a:srgbClr val="202122"/>
                </a:solidFill>
              </a:rPr>
              <a:t>Estações: Vértices</a:t>
            </a:r>
          </a:p>
          <a:p>
            <a:r>
              <a:rPr lang="pt-BR" sz="1900" dirty="0">
                <a:solidFill>
                  <a:srgbClr val="202122"/>
                </a:solidFill>
              </a:rPr>
              <a:t>Rotas: Arestas </a:t>
            </a:r>
          </a:p>
          <a:p>
            <a:r>
              <a:rPr lang="pt-BR" sz="1900" dirty="0">
                <a:solidFill>
                  <a:srgbClr val="202122"/>
                </a:solidFill>
              </a:rPr>
              <a:t>Pesos: Distância entre as Estações</a:t>
            </a:r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02/11/2020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9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2C379-2605-4EC9-9A91-C5BA52C6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02</a:t>
            </a:r>
            <a:r>
              <a:rPr lang="pt-BR" noProof="0" dirty="0"/>
              <a:t>/11/2020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E0052-3DD6-4AD3-ACF4-E5156748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200" b="1" i="0" u="none" strike="noStrike" dirty="0">
                <a:solidFill>
                  <a:srgbClr val="9C9C9C"/>
                </a:solidFill>
                <a:effectLst/>
                <a:latin typeface="Josefin Slab"/>
              </a:rPr>
              <a:t>3ª Atividade Teórica – Disciplina: Algoritmos e Estrutura de Dados – 2020.3</a:t>
            </a:r>
            <a:endParaRPr lang="pt-BR" dirty="0">
              <a:solidFill>
                <a:srgbClr val="9C9C9C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D3EA8-F86F-45D6-8B0A-A423456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9</a:t>
            </a:fld>
            <a:endParaRPr lang="pt-BR" noProof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E006568-BEB6-4E5F-8AE1-6137BF23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76" y="1888928"/>
            <a:ext cx="4243341" cy="330635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F0CD40C-FFF7-4A0A-94EF-31B3041819AA}"/>
              </a:ext>
            </a:extLst>
          </p:cNvPr>
          <p:cNvSpPr txBox="1">
            <a:spLocks/>
          </p:cNvSpPr>
          <p:nvPr/>
        </p:nvSpPr>
        <p:spPr>
          <a:xfrm>
            <a:off x="2849317" y="456706"/>
            <a:ext cx="6048803" cy="66741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 Tecnologias utilizadas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681991E-2EE8-4D06-988A-D6D9DF7CB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85"/>
          <a:stretch/>
        </p:blipFill>
        <p:spPr>
          <a:xfrm>
            <a:off x="7102873" y="2114924"/>
            <a:ext cx="4048690" cy="2481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86B552-2077-4E4C-A4D5-0D226226CF1A}"/>
              </a:ext>
            </a:extLst>
          </p:cNvPr>
          <p:cNvSpPr/>
          <p:nvPr/>
        </p:nvSpPr>
        <p:spPr>
          <a:xfrm>
            <a:off x="1043794" y="1690777"/>
            <a:ext cx="4329962" cy="3673320"/>
          </a:xfrm>
          <a:prstGeom prst="roundRect">
            <a:avLst>
              <a:gd name="adj" fmla="val 6476"/>
            </a:avLst>
          </a:prstGeom>
          <a:noFill/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0D308872-48FF-4410-B025-B023B446A3FA}"/>
              </a:ext>
            </a:extLst>
          </p:cNvPr>
          <p:cNvSpPr/>
          <p:nvPr/>
        </p:nvSpPr>
        <p:spPr>
          <a:xfrm rot="5400000">
            <a:off x="6000962" y="2927141"/>
            <a:ext cx="339365" cy="105894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0</TotalTime>
  <Words>766</Words>
  <Application>Microsoft Office PowerPoint</Application>
  <PresentationFormat>Widescreen</PresentationFormat>
  <Paragraphs>108</Paragraphs>
  <Slides>16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Josefin Slab</vt:lpstr>
      <vt:lpstr>Segoe UI</vt:lpstr>
      <vt:lpstr>AccentBoxVTI</vt:lpstr>
      <vt:lpstr>3ª Atividade Teórica – Disciplina: Algoritmos e Estrutura de Dados – 2020.3</vt:lpstr>
      <vt:lpstr>Agenda</vt:lpstr>
      <vt:lpstr>Contexto do Problema</vt:lpstr>
      <vt:lpstr>Detalhamento da Base de Dados </vt:lpstr>
      <vt:lpstr>Apresentação do PowerPoint</vt:lpstr>
      <vt:lpstr>Apresentação do PowerPoint</vt:lpstr>
      <vt:lpstr>Detalhamento do Problema e sua Resolução</vt:lpstr>
      <vt:lpstr>Detalhamento do Problema e sua Resolução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Avaliação dos Resultados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2020-10-31T15:09:48Z</dcterms:created>
  <dcterms:modified xsi:type="dcterms:W3CDTF">2020-11-04T21:40:32Z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