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330" r:id="rId3"/>
    <p:sldId id="397" r:id="rId4"/>
    <p:sldId id="332" r:id="rId5"/>
    <p:sldId id="334" r:id="rId6"/>
    <p:sldId id="349" r:id="rId7"/>
    <p:sldId id="336" r:id="rId8"/>
    <p:sldId id="337" r:id="rId9"/>
    <p:sldId id="338" r:id="rId10"/>
    <p:sldId id="339" r:id="rId11"/>
    <p:sldId id="340" r:id="rId12"/>
    <p:sldId id="341" r:id="rId13"/>
    <p:sldId id="351" r:id="rId14"/>
    <p:sldId id="342" r:id="rId15"/>
    <p:sldId id="352" r:id="rId16"/>
    <p:sldId id="353" r:id="rId17"/>
    <p:sldId id="343" r:id="rId18"/>
    <p:sldId id="396" r:id="rId19"/>
    <p:sldId id="345" r:id="rId20"/>
    <p:sldId id="344" r:id="rId21"/>
    <p:sldId id="346" r:id="rId22"/>
    <p:sldId id="347" r:id="rId23"/>
    <p:sldId id="354" r:id="rId24"/>
    <p:sldId id="355" r:id="rId25"/>
    <p:sldId id="356" r:id="rId26"/>
    <p:sldId id="357" r:id="rId27"/>
    <p:sldId id="358" r:id="rId28"/>
    <p:sldId id="359" r:id="rId29"/>
    <p:sldId id="364" r:id="rId30"/>
    <p:sldId id="365" r:id="rId31"/>
    <p:sldId id="360" r:id="rId32"/>
    <p:sldId id="361" r:id="rId33"/>
    <p:sldId id="395" r:id="rId34"/>
    <p:sldId id="362" r:id="rId35"/>
    <p:sldId id="363" r:id="rId36"/>
    <p:sldId id="366" r:id="rId37"/>
    <p:sldId id="367" r:id="rId38"/>
    <p:sldId id="368" r:id="rId39"/>
    <p:sldId id="369" r:id="rId40"/>
    <p:sldId id="370" r:id="rId41"/>
    <p:sldId id="371" r:id="rId42"/>
    <p:sldId id="372" r:id="rId43"/>
    <p:sldId id="373" r:id="rId44"/>
    <p:sldId id="374" r:id="rId45"/>
    <p:sldId id="375" r:id="rId46"/>
    <p:sldId id="376" r:id="rId47"/>
    <p:sldId id="377" r:id="rId48"/>
    <p:sldId id="380" r:id="rId49"/>
    <p:sldId id="394" r:id="rId50"/>
    <p:sldId id="387" r:id="rId51"/>
    <p:sldId id="388" r:id="rId52"/>
    <p:sldId id="381" r:id="rId53"/>
    <p:sldId id="398" r:id="rId54"/>
    <p:sldId id="382" r:id="rId55"/>
    <p:sldId id="383" r:id="rId56"/>
    <p:sldId id="384" r:id="rId57"/>
    <p:sldId id="403" r:id="rId58"/>
    <p:sldId id="385" r:id="rId59"/>
    <p:sldId id="386" r:id="rId60"/>
    <p:sldId id="389" r:id="rId61"/>
    <p:sldId id="399" r:id="rId62"/>
    <p:sldId id="390" r:id="rId63"/>
    <p:sldId id="391" r:id="rId64"/>
    <p:sldId id="392" r:id="rId65"/>
    <p:sldId id="393" r:id="rId66"/>
    <p:sldId id="404" r:id="rId67"/>
    <p:sldId id="318" r:id="rId6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27ABBB3-DFA8-43CC-8002-928E72900ECE}">
          <p14:sldIdLst>
            <p14:sldId id="256"/>
            <p14:sldId id="330"/>
          </p14:sldIdLst>
        </p14:section>
        <p14:section name="Введение - существующие СУБД" id="{653D6B04-1197-4298-9425-7205AC91DC47}">
          <p14:sldIdLst>
            <p14:sldId id="397"/>
            <p14:sldId id="332"/>
            <p14:sldId id="334"/>
            <p14:sldId id="349"/>
            <p14:sldId id="336"/>
            <p14:sldId id="337"/>
            <p14:sldId id="338"/>
            <p14:sldId id="339"/>
            <p14:sldId id="340"/>
            <p14:sldId id="341"/>
            <p14:sldId id="351"/>
            <p14:sldId id="342"/>
            <p14:sldId id="352"/>
            <p14:sldId id="353"/>
            <p14:sldId id="343"/>
          </p14:sldIdLst>
        </p14:section>
        <p14:section name="SQL: выборка данных по одной таблице" id="{0945DF69-3B44-40F8-952E-678C16939392}">
          <p14:sldIdLst>
            <p14:sldId id="396"/>
            <p14:sldId id="345"/>
            <p14:sldId id="344"/>
            <p14:sldId id="346"/>
            <p14:sldId id="347"/>
            <p14:sldId id="354"/>
            <p14:sldId id="355"/>
            <p14:sldId id="356"/>
            <p14:sldId id="357"/>
            <p14:sldId id="358"/>
            <p14:sldId id="359"/>
            <p14:sldId id="364"/>
            <p14:sldId id="365"/>
            <p14:sldId id="360"/>
            <p14:sldId id="361"/>
          </p14:sldIdLst>
        </p14:section>
        <p14:section name="SQL: выборка данных по нескольким таблицам" id="{860876AE-5B6C-4D9B-8EBE-6B83E5F5FFEE}">
          <p14:sldIdLst>
            <p14:sldId id="395"/>
            <p14:sldId id="362"/>
            <p14:sldId id="363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80"/>
          </p14:sldIdLst>
        </p14:section>
        <p14:section name="SQL: манипулирование данными" id="{F6683F1A-07AF-44B7-8B27-FE12750DF92E}">
          <p14:sldIdLst>
            <p14:sldId id="394"/>
            <p14:sldId id="387"/>
            <p14:sldId id="388"/>
            <p14:sldId id="381"/>
          </p14:sldIdLst>
        </p14:section>
        <p14:section name="SQL: типы данных" id="{009DEF33-2A6A-4224-93CC-2670603D1F79}">
          <p14:sldIdLst>
            <p14:sldId id="398"/>
            <p14:sldId id="382"/>
            <p14:sldId id="383"/>
            <p14:sldId id="384"/>
            <p14:sldId id="403"/>
            <p14:sldId id="385"/>
            <p14:sldId id="386"/>
            <p14:sldId id="389"/>
          </p14:sldIdLst>
        </p14:section>
        <p14:section name="SQL: базы данных и таблицы" id="{D58DE5A6-8063-4B3F-BB91-D3B655D62D44}">
          <p14:sldIdLst>
            <p14:sldId id="399"/>
            <p14:sldId id="390"/>
            <p14:sldId id="391"/>
            <p14:sldId id="392"/>
            <p14:sldId id="393"/>
          </p14:sldIdLst>
        </p14:section>
        <p14:section name="Заключение" id="{C3ED5A51-75FD-4AD5-B064-329CD795C974}">
          <p14:sldIdLst>
            <p14:sldId id="404"/>
            <p14:sldId id="31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75" autoAdjust="0"/>
    <p:restoredTop sz="90465" autoAdjust="0"/>
  </p:normalViewPr>
  <p:slideViewPr>
    <p:cSldViewPr snapToGrid="0">
      <p:cViewPr varScale="1">
        <p:scale>
          <a:sx n="113" d="100"/>
          <a:sy n="113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467A74-FEEF-45B0-ABD3-14EA22804807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A7E3A-ADC7-4226-B3BF-DCB7408A14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084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7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0875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6834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855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Наличие первичного ключа – это не обязательное требование, как и правило внешнего ключа.</a:t>
            </a:r>
          </a:p>
          <a:p>
            <a:r>
              <a:rPr lang="ru-RU" dirty="0"/>
              <a:t>Если первичный ключ не определён, то целостность данных должна проверяться другими способами – например, на уровне приложения.</a:t>
            </a:r>
          </a:p>
          <a:p>
            <a:r>
              <a:rPr lang="ru-RU" dirty="0"/>
              <a:t>Если внешний ключ не определён, то всё также будет работать, но СУБД не будет проверять, что, например, при создании записи в таблице </a:t>
            </a:r>
            <a:r>
              <a:rPr lang="ru-RU" dirty="0" err="1"/>
              <a:t>Purchase</a:t>
            </a:r>
            <a:r>
              <a:rPr lang="ru-RU" dirty="0"/>
              <a:t> в полях </a:t>
            </a:r>
            <a:r>
              <a:rPr lang="ru-RU" dirty="0" err="1"/>
              <a:t>buyer_id</a:t>
            </a:r>
            <a:r>
              <a:rPr lang="ru-RU" dirty="0"/>
              <a:t> и </a:t>
            </a:r>
            <a:r>
              <a:rPr lang="ru-RU" dirty="0" err="1"/>
              <a:t>good_id</a:t>
            </a:r>
            <a:r>
              <a:rPr lang="ru-RU" dirty="0"/>
              <a:t> лежат значения, которые определены в соответствующих таблицах в поле </a:t>
            </a:r>
            <a:r>
              <a:rPr lang="ru-RU" dirty="0" err="1"/>
              <a:t>id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940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5085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Ключ может состоять из нескольких строк таблицы, но он всегда один</a:t>
            </a:r>
          </a:p>
          <a:p>
            <a:r>
              <a:rPr lang="ru-RU" dirty="0"/>
              <a:t>Внешний ключ опционален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265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4808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118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140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1624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3395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8259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4299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2891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3840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3663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61680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3215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1037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8199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2029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60485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6374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7307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07662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82238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3690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72143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758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6267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66435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2132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3341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6547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4888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8272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2903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2343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6936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3938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4866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46924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618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11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15789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88700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46606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3289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586404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98102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69554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1369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94273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8882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13140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31195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4349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95228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80174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20192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5818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7100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5238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248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807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0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770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904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45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816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6788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213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38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76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C4E9E-3BE5-4665-BAE6-72CA507E865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4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C4E9E-3BE5-4665-BAE6-72CA507E8656}" type="datetimeFigureOut">
              <a:rPr lang="ru-RU" smtClean="0"/>
              <a:t>27.02.2024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6E06-9C1F-4149-B02B-AA912A5E2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9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ql-academy.org/ru/handbook/CEILING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7657110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Методы хранения и анализа информации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952052" y="5484010"/>
            <a:ext cx="801559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Синадский Алексей Николаевич</a:t>
            </a:r>
          </a:p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Исследователь в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UDV Group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младший научный сотрудник УНЦ ИБ </a:t>
            </a:r>
            <a:r>
              <a:rPr lang="ru-RU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УрФУ</a:t>
            </a:r>
            <a:endParaRPr lang="ru-RU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asinadskiy@yandex.ru 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по общим вопросам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a.n.sinadsky@urfu.ru</a:t>
            </a:r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ДЗ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 err="1">
                <a:solidFill>
                  <a:srgbClr val="FF0000"/>
                </a:solidFill>
              </a:rPr>
              <a:t>Документоориентированные</a:t>
            </a:r>
            <a:r>
              <a:rPr lang="ru-RU" sz="2800" b="1" dirty="0">
                <a:solidFill>
                  <a:srgbClr val="FF0000"/>
                </a:solidFill>
              </a:rPr>
              <a:t> 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Тип баз данных, направленный на хранение и запрос данных в виде документов, подобном JSON.</a:t>
            </a:r>
          </a:p>
          <a:p>
            <a:pPr>
              <a:defRPr/>
            </a:pPr>
            <a:endParaRPr lang="ru-RU" sz="32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/>
              <a:t>Отсутствует схема данных: можно добавлять новую информацию в некоторые записи, не требуя при этом, чтобы все остальные записи в базе данных имели одинаковую структуру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ru-RU" sz="2000" dirty="0"/>
              <a:t>Язык запросов отличается от одной реализации к другой</a:t>
            </a:r>
          </a:p>
          <a:p>
            <a:pPr>
              <a:defRPr/>
            </a:pPr>
            <a:endParaRPr lang="ru-RU" sz="2000" dirty="0"/>
          </a:p>
          <a:p>
            <a:pPr>
              <a:defRPr/>
            </a:pPr>
            <a:r>
              <a:rPr lang="en-US" sz="2000" dirty="0"/>
              <a:t>MongoDB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27083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Ограничение этого модуля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2113280" y="1586241"/>
            <a:ext cx="72474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Говорить будем про </a:t>
            </a:r>
            <a:r>
              <a:rPr lang="ru-RU" sz="3200" b="1" dirty="0">
                <a:solidFill>
                  <a:srgbClr val="FF0000"/>
                </a:solidFill>
              </a:rPr>
              <a:t>реляционные</a:t>
            </a:r>
            <a:r>
              <a:rPr lang="ru-RU" sz="3200" dirty="0"/>
              <a:t> БД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2F74207-739A-4208-AA57-64A0A0BBA73D}"/>
              </a:ext>
            </a:extLst>
          </p:cNvPr>
          <p:cNvSpPr/>
          <p:nvPr/>
        </p:nvSpPr>
        <p:spPr>
          <a:xfrm>
            <a:off x="3775831" y="5757432"/>
            <a:ext cx="35159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https://db-engines.com/en/ranking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0F1B845-586B-4DFF-9C95-B2964CC3D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892" y="2252765"/>
            <a:ext cx="6746241" cy="342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857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3E4DBE-C9A3-4F14-AFE9-55DF43D5F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918" y="2422988"/>
            <a:ext cx="7470096" cy="227460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Структура 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498186"/>
            <a:ext cx="111963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Информация хранится в связанных друг с другом </a:t>
            </a:r>
            <a:r>
              <a:rPr lang="ru-RU" sz="3200" b="1" dirty="0"/>
              <a:t>таблицах</a:t>
            </a:r>
          </a:p>
          <a:p>
            <a:r>
              <a:rPr lang="ru-RU" sz="3200" dirty="0"/>
              <a:t>Таблицы состоят из </a:t>
            </a:r>
            <a:r>
              <a:rPr lang="ru-RU" sz="3200" b="1" dirty="0"/>
              <a:t>строк</a:t>
            </a:r>
            <a:r>
              <a:rPr lang="ru-RU" sz="3200" dirty="0"/>
              <a:t> («записи») и </a:t>
            </a:r>
            <a:r>
              <a:rPr lang="ru-RU" sz="3200" b="1" dirty="0"/>
              <a:t>столбцов</a:t>
            </a:r>
            <a:r>
              <a:rPr lang="ru-RU" sz="3200" dirty="0"/>
              <a:t> («поля», «атрибуты»)</a:t>
            </a:r>
          </a:p>
          <a:p>
            <a:pPr>
              <a:defRPr/>
            </a:pPr>
            <a:endParaRPr lang="ru-RU" sz="32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D998253-B47F-4633-B20B-A9F534AF4946}"/>
              </a:ext>
            </a:extLst>
          </p:cNvPr>
          <p:cNvSpPr/>
          <p:nvPr/>
        </p:nvSpPr>
        <p:spPr>
          <a:xfrm>
            <a:off x="3281585" y="4727487"/>
            <a:ext cx="709604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dirty="0"/>
              <a:t>https://sql-academy.org/ru/guide/structure-of-relation-databases#struktura-tablicy</a:t>
            </a:r>
          </a:p>
        </p:txBody>
      </p:sp>
    </p:spTree>
    <p:extLst>
      <p:ext uri="{BB962C8B-B14F-4D97-AF65-F5344CB8AC3E}">
        <p14:creationId xmlns:p14="http://schemas.microsoft.com/office/powerpoint/2010/main" val="2725329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Типы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046652"/>
            <a:ext cx="1119632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200" dirty="0"/>
              <a:t>Столбец имеет заранее определённый тип данных</a:t>
            </a:r>
          </a:p>
          <a:p>
            <a:r>
              <a:rPr lang="ru-RU" sz="2400" dirty="0"/>
              <a:t>Примеры: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VARCHAR (строковый тип данных)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INTEGER (числовой тип данных)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400" dirty="0"/>
              <a:t>DATETIME (тип данных для даты и времени)</a:t>
            </a:r>
          </a:p>
          <a:p>
            <a:r>
              <a:rPr lang="ru-RU" sz="3200" dirty="0"/>
              <a:t>Узнать типы данных атрибутов:</a:t>
            </a:r>
          </a:p>
          <a:p>
            <a:endParaRPr lang="ru-RU" sz="2800" dirty="0"/>
          </a:p>
          <a:p>
            <a:r>
              <a:rPr lang="ru-RU" sz="2800" dirty="0"/>
              <a:t>	</a:t>
            </a:r>
            <a:r>
              <a:rPr lang="en-US" sz="2800" dirty="0"/>
              <a:t>DESCRIBE</a:t>
            </a:r>
            <a:endParaRPr lang="ru-RU" sz="2800" dirty="0"/>
          </a:p>
          <a:p>
            <a:endParaRPr lang="en-US" sz="32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DA2502D-2BDE-404D-8C33-B7D500D89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20" y="4515231"/>
            <a:ext cx="4040871" cy="15687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516ECF-11D4-474A-BC6C-6F8468E928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0763" y="4421580"/>
            <a:ext cx="3131606" cy="2355396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B2AEFF5-942F-42AD-BDEB-1B35046B4296}"/>
              </a:ext>
            </a:extLst>
          </p:cNvPr>
          <p:cNvSpPr/>
          <p:nvPr/>
        </p:nvSpPr>
        <p:spPr>
          <a:xfrm>
            <a:off x="6275493" y="3496179"/>
            <a:ext cx="537125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Посмотреть </a:t>
            </a:r>
            <a:r>
              <a:rPr lang="en-US" sz="2800" dirty="0"/>
              <a:t>ER-</a:t>
            </a:r>
            <a:r>
              <a:rPr lang="ru-RU" sz="2800" dirty="0"/>
              <a:t>диаграмму</a:t>
            </a:r>
          </a:p>
          <a:p>
            <a:pPr>
              <a:defRPr/>
            </a:pPr>
            <a:r>
              <a:rPr lang="ru-RU" sz="2800" dirty="0"/>
              <a:t>(«сущность-связь») схемы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6071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DA3A9C3-3ADD-482C-AA4E-CD65B9F08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454" y="3777718"/>
            <a:ext cx="5813213" cy="308028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Ключи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094512"/>
            <a:ext cx="1119632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b="1" dirty="0"/>
              <a:t>Ключевое</a:t>
            </a:r>
            <a:r>
              <a:rPr lang="ru-RU" sz="2400" dirty="0"/>
              <a:t> </a:t>
            </a:r>
            <a:r>
              <a:rPr lang="ru-RU" sz="2400" b="1" dirty="0"/>
              <a:t>поле</a:t>
            </a:r>
            <a:r>
              <a:rPr lang="ru-RU" sz="2400" dirty="0"/>
              <a:t> (первичный ключ) – это поле (или набор полей), значение которого </a:t>
            </a:r>
            <a:r>
              <a:rPr lang="ru-RU" sz="2400" b="1" dirty="0"/>
              <a:t>однозначно</a:t>
            </a:r>
            <a:r>
              <a:rPr lang="ru-RU" sz="2400" dirty="0"/>
              <a:t> определяет запись в таблице</a:t>
            </a:r>
          </a:p>
          <a:p>
            <a:pPr>
              <a:defRPr/>
            </a:pPr>
            <a:endParaRPr lang="ru-RU" sz="2400" b="1" dirty="0"/>
          </a:p>
          <a:p>
            <a:pPr>
              <a:defRPr/>
            </a:pPr>
            <a:r>
              <a:rPr lang="ru-RU" sz="2400" b="1" dirty="0"/>
              <a:t>Внешний ключ </a:t>
            </a:r>
            <a:r>
              <a:rPr lang="ru-RU" sz="2400" dirty="0"/>
              <a:t>– это поле (или набор полей) в одной таблице, которое ссылается на первичный ключ в другой таблице.</a:t>
            </a:r>
          </a:p>
          <a:p>
            <a:pPr>
              <a:defRPr/>
            </a:pPr>
            <a:r>
              <a:rPr lang="ru-RU" sz="2400" dirty="0"/>
              <a:t>Для создания записи вторичного ключа </a:t>
            </a:r>
            <a:r>
              <a:rPr lang="ru-RU" sz="2400" b="1" dirty="0"/>
              <a:t>должен существовать </a:t>
            </a:r>
            <a:r>
              <a:rPr lang="ru-RU" sz="2400" dirty="0"/>
              <a:t>соответствующий первичный ключ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CE70B04-7AEE-4A1E-B7BC-9C2B44A80FB1}"/>
              </a:ext>
            </a:extLst>
          </p:cNvPr>
          <p:cNvSpPr/>
          <p:nvPr/>
        </p:nvSpPr>
        <p:spPr>
          <a:xfrm>
            <a:off x="6284762" y="6721475"/>
            <a:ext cx="2886331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600" dirty="0"/>
              <a:t>https://sql-academy.org/ru/guide/structure-of-relation-databases#struktura-tablicy</a:t>
            </a:r>
          </a:p>
        </p:txBody>
      </p:sp>
    </p:spTree>
    <p:extLst>
      <p:ext uri="{BB962C8B-B14F-4D97-AF65-F5344CB8AC3E}">
        <p14:creationId xmlns:p14="http://schemas.microsoft.com/office/powerpoint/2010/main" val="2510647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Вопрос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FBA51D-844F-4CDC-9951-85242D054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888" y="2338235"/>
            <a:ext cx="8402223" cy="218152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59673BD-4F88-4CAB-8982-9E4A9642D25D}"/>
              </a:ext>
            </a:extLst>
          </p:cNvPr>
          <p:cNvSpPr/>
          <p:nvPr/>
        </p:nvSpPr>
        <p:spPr>
          <a:xfrm>
            <a:off x="1274565" y="1688784"/>
            <a:ext cx="11196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Выберите </a:t>
            </a:r>
            <a:r>
              <a:rPr lang="ru-RU" sz="2400" b="1" dirty="0" err="1"/>
              <a:t>НЕ</a:t>
            </a:r>
            <a:r>
              <a:rPr lang="ru-RU" sz="2400" dirty="0" err="1"/>
              <a:t>верное</a:t>
            </a:r>
            <a:r>
              <a:rPr lang="ru-RU" sz="2400" dirty="0"/>
              <a:t> утверждение:</a:t>
            </a:r>
          </a:p>
        </p:txBody>
      </p:sp>
    </p:spTree>
    <p:extLst>
      <p:ext uri="{BB962C8B-B14F-4D97-AF65-F5344CB8AC3E}">
        <p14:creationId xmlns:p14="http://schemas.microsoft.com/office/powerpoint/2010/main" val="2814980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Ответ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A2E3C8B-A67F-4703-BBDB-79B8267CA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125" y="2309656"/>
            <a:ext cx="8411749" cy="2238687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166AC71-F897-4745-9EC3-1989492A0B7F}"/>
              </a:ext>
            </a:extLst>
          </p:cNvPr>
          <p:cNvSpPr/>
          <p:nvPr/>
        </p:nvSpPr>
        <p:spPr>
          <a:xfrm>
            <a:off x="1274565" y="1688784"/>
            <a:ext cx="11196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b="1" dirty="0" err="1"/>
              <a:t>НЕ</a:t>
            </a:r>
            <a:r>
              <a:rPr lang="ru-RU" sz="2400" dirty="0" err="1"/>
              <a:t>верное</a:t>
            </a:r>
            <a:r>
              <a:rPr lang="ru-RU" sz="2400" dirty="0"/>
              <a:t> утверждение:</a:t>
            </a:r>
          </a:p>
        </p:txBody>
      </p:sp>
    </p:spTree>
    <p:extLst>
      <p:ext uri="{BB962C8B-B14F-4D97-AF65-F5344CB8AC3E}">
        <p14:creationId xmlns:p14="http://schemas.microsoft.com/office/powerpoint/2010/main" val="3342095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SQL</a:t>
            </a:r>
            <a:r>
              <a:rPr lang="ru-RU" sz="2800" b="1" dirty="0">
                <a:solidFill>
                  <a:srgbClr val="FF0000"/>
                </a:solidFill>
              </a:rPr>
              <a:t>. Как управлять системами управления 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164134"/>
            <a:ext cx="111963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/>
              <a:t>SQL</a:t>
            </a:r>
            <a:r>
              <a:rPr lang="ru-RU" sz="2800" dirty="0"/>
              <a:t> — язык </a:t>
            </a:r>
            <a:r>
              <a:rPr lang="ru-RU" sz="2800" b="1" dirty="0"/>
              <a:t>структурированных запросов </a:t>
            </a:r>
            <a:r>
              <a:rPr lang="ru-RU" sz="2800" dirty="0"/>
              <a:t>(</a:t>
            </a:r>
            <a:r>
              <a:rPr lang="ru-RU" sz="2800" dirty="0" err="1"/>
              <a:t>Structured</a:t>
            </a:r>
            <a:r>
              <a:rPr lang="ru-RU" sz="2800" dirty="0"/>
              <a:t> </a:t>
            </a:r>
            <a:r>
              <a:rPr lang="ru-RU" sz="2800" dirty="0" err="1"/>
              <a:t>Query</a:t>
            </a:r>
            <a:r>
              <a:rPr lang="ru-RU" sz="2800" dirty="0"/>
              <a:t> </a:t>
            </a:r>
            <a:r>
              <a:rPr lang="ru-RU" sz="2800" dirty="0" err="1"/>
              <a:t>Language</a:t>
            </a:r>
            <a:r>
              <a:rPr lang="ru-RU" sz="2800" dirty="0"/>
              <a:t>), который используется в качестве эффективного способа сохранения данных, поиска их частей, обновления, извлечения и удаления из базы данных</a:t>
            </a:r>
          </a:p>
          <a:p>
            <a:pPr>
              <a:defRPr/>
            </a:pPr>
            <a:endParaRPr lang="ru-RU" sz="2800" dirty="0"/>
          </a:p>
          <a:p>
            <a:r>
              <a:rPr lang="ru-RU" sz="2800" dirty="0"/>
              <a:t>С помощью него можно: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Извлекать данные из БД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Вставлять, обновлять, удалять записи в БД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Создавать новые БД, таблицы, процедуры, представления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Устанавливать разрешения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/>
              <a:t>…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Существуют диалекты (расширения) </a:t>
            </a:r>
            <a:r>
              <a:rPr lang="en-US" sz="2800" dirty="0"/>
              <a:t>SQL</a:t>
            </a:r>
            <a:r>
              <a:rPr lang="ru-RU" sz="2800" dirty="0"/>
              <a:t>. Будем говорить о </a:t>
            </a:r>
            <a:r>
              <a:rPr lang="en-US" sz="2800" dirty="0"/>
              <a:t>MySQL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899306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2467951" y="3136612"/>
            <a:ext cx="72560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SQL</a:t>
            </a:r>
            <a:r>
              <a:rPr lang="ru-RU" sz="3200" dirty="0"/>
              <a:t>: выборка данных по одной таблице</a:t>
            </a:r>
          </a:p>
        </p:txBody>
      </p:sp>
    </p:spTree>
    <p:extLst>
      <p:ext uri="{BB962C8B-B14F-4D97-AF65-F5344CB8AC3E}">
        <p14:creationId xmlns:p14="http://schemas.microsoft.com/office/powerpoint/2010/main" val="1529497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Демонстрационная 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E8AD8A4-A2E8-4EA5-8BED-DDF31E848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166" y="1492913"/>
            <a:ext cx="5934434" cy="431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760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План модуля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</a:t>
            </a:fld>
            <a:endParaRPr lang="ru-RU" dirty="0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866513" y="1219727"/>
            <a:ext cx="1073209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Лекция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Введение. Существующие СУБД. Типы, структура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Выборка данных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Манипулирование данными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Типы данных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Работа с БД и таблицами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Практика по основам </a:t>
            </a:r>
            <a:r>
              <a:rPr lang="en-US" sz="3200" dirty="0"/>
              <a:t>SQL</a:t>
            </a:r>
            <a:endParaRPr lang="ru-RU" sz="3200" dirty="0"/>
          </a:p>
          <a:p>
            <a:pPr lvl="1">
              <a:defRPr/>
            </a:pPr>
            <a:r>
              <a:rPr lang="ru-RU" sz="2400" dirty="0"/>
              <a:t>	</a:t>
            </a:r>
            <a:r>
              <a:rPr lang="en-US" sz="2400" dirty="0" err="1"/>
              <a:t>Python+SQLite</a:t>
            </a:r>
            <a:r>
              <a:rPr lang="en-US" sz="2400" dirty="0"/>
              <a:t>, </a:t>
            </a:r>
            <a:r>
              <a:rPr lang="ru-RU" sz="2400" dirty="0"/>
              <a:t>делаем вместе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ru-RU" sz="3200" dirty="0"/>
              <a:t>Практика по поиску злоумышленников с </a:t>
            </a:r>
            <a:r>
              <a:rPr lang="en-US" sz="3200" dirty="0"/>
              <a:t>SQL</a:t>
            </a:r>
          </a:p>
          <a:p>
            <a:pPr>
              <a:defRPr/>
            </a:pPr>
            <a:r>
              <a:rPr lang="ru-RU" sz="3200" dirty="0"/>
              <a:t>	</a:t>
            </a:r>
            <a:r>
              <a:rPr lang="ru-RU" sz="2400" dirty="0"/>
              <a:t>Расследование с применением запросов к БД оператора сотовой связи. 	Делаем дома, защищаем на паре</a:t>
            </a:r>
            <a:endParaRPr lang="ru-RU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A929A3-FCDE-4FFB-BD8E-78CEB0062D86}"/>
              </a:ext>
            </a:extLst>
          </p:cNvPr>
          <p:cNvSpPr txBox="1"/>
          <p:nvPr/>
        </p:nvSpPr>
        <p:spPr>
          <a:xfrm>
            <a:off x="247828" y="6405584"/>
            <a:ext cx="51332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Некоторые материалы</a:t>
            </a:r>
            <a:r>
              <a:rPr lang="en-US" sz="1400" dirty="0"/>
              <a:t> </a:t>
            </a:r>
            <a:r>
              <a:rPr lang="ru-RU" sz="1400" dirty="0"/>
              <a:t>для презентации взяты с </a:t>
            </a:r>
            <a:r>
              <a:rPr lang="en-US" sz="1400" dirty="0"/>
              <a:t>sql-academy.org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808777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9F702F8-703C-479B-89A5-9394DA092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1931" y="5065343"/>
            <a:ext cx="3955616" cy="1760888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Базовый синтаксис </a:t>
            </a:r>
            <a:r>
              <a:rPr lang="en-US" sz="2800" b="1" dirty="0">
                <a:solidFill>
                  <a:srgbClr val="FF0000"/>
                </a:solidFill>
              </a:rPr>
              <a:t>SQL</a:t>
            </a:r>
            <a:r>
              <a:rPr lang="ru-RU" sz="2800" b="1" dirty="0">
                <a:solidFill>
                  <a:srgbClr val="FF0000"/>
                </a:solidFill>
              </a:rPr>
              <a:t>-запроса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20</a:t>
            </a:fld>
            <a:endParaRPr lang="ru-RU" dirty="0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216747" y="1053876"/>
            <a:ext cx="11196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Важная функция </a:t>
            </a:r>
            <a:r>
              <a:rPr lang="en-US" sz="2800" dirty="0"/>
              <a:t>SQL</a:t>
            </a:r>
            <a:r>
              <a:rPr lang="ru-RU" sz="2800" dirty="0"/>
              <a:t> – получение </a:t>
            </a:r>
            <a:r>
              <a:rPr lang="ru-RU" sz="2800" b="1" dirty="0"/>
              <a:t>выборок</a:t>
            </a:r>
            <a:r>
              <a:rPr lang="ru-RU" sz="2800" dirty="0"/>
              <a:t> данных </a:t>
            </a:r>
          </a:p>
          <a:p>
            <a:pPr>
              <a:defRPr/>
            </a:pPr>
            <a:r>
              <a:rPr lang="en-US" sz="2800" dirty="0"/>
              <a:t>SELECT “Hello world” </a:t>
            </a:r>
            <a:r>
              <a:rPr lang="ru-RU" sz="2800" dirty="0"/>
              <a:t>– база</a:t>
            </a:r>
            <a:endParaRPr lang="en-US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Вывод </a:t>
            </a:r>
            <a:r>
              <a:rPr lang="ru-RU" sz="2800" b="1" dirty="0"/>
              <a:t>всех</a:t>
            </a:r>
            <a:r>
              <a:rPr lang="ru-RU" sz="2800" dirty="0"/>
              <a:t> данных из таблицы</a:t>
            </a:r>
          </a:p>
          <a:p>
            <a:pPr>
              <a:defRPr/>
            </a:pPr>
            <a:r>
              <a:rPr lang="ru-RU" sz="2800" dirty="0"/>
              <a:t>	Использование</a:t>
            </a:r>
            <a:r>
              <a:rPr lang="en-US" sz="2800" dirty="0"/>
              <a:t> </a:t>
            </a:r>
            <a:r>
              <a:rPr lang="ru-RU" sz="2800" dirty="0"/>
              <a:t>символа «*»</a:t>
            </a:r>
          </a:p>
          <a:p>
            <a:pPr>
              <a:defRPr/>
            </a:pPr>
            <a:endParaRPr lang="ru-RU" altLang="ru-RU" sz="2800" dirty="0"/>
          </a:p>
          <a:p>
            <a:pPr>
              <a:defRPr/>
            </a:pPr>
            <a:r>
              <a:rPr lang="ru-RU" altLang="ru-RU" sz="2800" dirty="0"/>
              <a:t>Вывод данных из определённых </a:t>
            </a:r>
            <a:r>
              <a:rPr lang="ru-RU" altLang="ru-RU" sz="2800" b="1" dirty="0"/>
              <a:t>колонок</a:t>
            </a:r>
            <a:r>
              <a:rPr lang="ru-RU" altLang="ru-RU" sz="2800" dirty="0"/>
              <a:t> таблицы</a:t>
            </a:r>
          </a:p>
          <a:p>
            <a:pPr>
              <a:defRPr/>
            </a:pPr>
            <a:r>
              <a:rPr lang="ru-RU" altLang="ru-RU" sz="2800" dirty="0"/>
              <a:t>	Перечисление названий через запятую</a:t>
            </a:r>
          </a:p>
          <a:p>
            <a:pPr>
              <a:defRPr/>
            </a:pPr>
            <a:endParaRPr lang="ru-RU" altLang="ru-RU" sz="2800" dirty="0"/>
          </a:p>
          <a:p>
            <a:pPr>
              <a:defRPr/>
            </a:pPr>
            <a:r>
              <a:rPr lang="ru-RU" altLang="ru-RU" sz="2800" b="1" dirty="0"/>
              <a:t>Псевдонимы</a:t>
            </a:r>
            <a:r>
              <a:rPr lang="ru-RU" altLang="ru-RU" sz="2800" dirty="0"/>
              <a:t>: переименовать столбцы (</a:t>
            </a:r>
            <a:r>
              <a:rPr lang="ru-RU" altLang="ru-RU" sz="2800" dirty="0" err="1"/>
              <a:t>алиасы</a:t>
            </a:r>
            <a:r>
              <a:rPr lang="ru-RU" altLang="ru-RU" sz="2800" dirty="0"/>
              <a:t>)</a:t>
            </a:r>
          </a:p>
          <a:p>
            <a:pPr>
              <a:defRPr/>
            </a:pPr>
            <a:r>
              <a:rPr lang="ru-RU" altLang="ru-RU" sz="2800" dirty="0"/>
              <a:t>	Использование оператора «</a:t>
            </a:r>
            <a:r>
              <a:rPr lang="en-US" altLang="ru-RU" sz="2800" dirty="0"/>
              <a:t>AS</a:t>
            </a:r>
            <a:r>
              <a:rPr lang="ru-RU" altLang="ru-RU" sz="2800" dirty="0"/>
              <a:t>»</a:t>
            </a:r>
          </a:p>
          <a:p>
            <a:pPr>
              <a:defRPr/>
            </a:pPr>
            <a:endParaRPr lang="ru-RU" altLang="ru-RU" sz="28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EF3B000A-7F88-4080-8017-D98C6088E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5617" y="1529970"/>
            <a:ext cx="5337503" cy="177478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7AD7B00-9939-496E-8CFB-8397B7FA5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9019" y="3259724"/>
            <a:ext cx="3578528" cy="180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97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Литералы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017568"/>
            <a:ext cx="11196320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/>
              <a:t>Литерал</a:t>
            </a:r>
            <a:r>
              <a:rPr lang="ru-RU" sz="2800" dirty="0"/>
              <a:t> — это указанное явным образом фиксированное значение. 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Основные типы литералов в </a:t>
            </a:r>
            <a:r>
              <a:rPr lang="ru-RU" sz="2800" dirty="0" err="1"/>
              <a:t>MySQL</a:t>
            </a:r>
            <a:r>
              <a:rPr lang="ru-RU" sz="2800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Строковый</a:t>
            </a:r>
            <a:r>
              <a:rPr lang="ru-RU" sz="2800" dirty="0"/>
              <a:t> - символы, заключённые в ' или </a:t>
            </a:r>
            <a:r>
              <a:rPr lang="en-US" sz="2800" dirty="0"/>
              <a:t>“</a:t>
            </a:r>
            <a:r>
              <a:rPr lang="ru-RU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Могут содержать </a:t>
            </a:r>
            <a:r>
              <a:rPr lang="ru-RU" sz="2800" dirty="0" err="1"/>
              <a:t>спецпоследовательности</a:t>
            </a:r>
            <a:r>
              <a:rPr lang="ru-RU" sz="2800" dirty="0"/>
              <a:t>, начинающиеся с "\"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Числовой</a:t>
            </a:r>
            <a:r>
              <a:rPr lang="ru-RU" sz="2800" dirty="0"/>
              <a:t>: числа </a:t>
            </a:r>
            <a:r>
              <a:rPr lang="ru-RU" sz="2800" dirty="0">
                <a:sym typeface="Wingdings" panose="05000000000000000000" pitchFamily="2" charset="2"/>
              </a:rPr>
              <a:t> 2.9, -10, </a:t>
            </a:r>
            <a:r>
              <a:rPr lang="en-US" sz="2800" dirty="0">
                <a:sym typeface="Wingdings" panose="05000000000000000000" pitchFamily="2" charset="2"/>
              </a:rPr>
              <a:t>1e</a:t>
            </a:r>
            <a:r>
              <a:rPr lang="ru-RU" sz="2800" dirty="0">
                <a:sym typeface="Wingdings" panose="05000000000000000000" pitchFamily="2" charset="2"/>
              </a:rPr>
              <a:t>3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>
                <a:sym typeface="Wingdings" panose="05000000000000000000" pitchFamily="2" charset="2"/>
              </a:rPr>
              <a:t>Для них определены арифметические операторы </a:t>
            </a:r>
            <a:r>
              <a:rPr lang="en-US" sz="2800" dirty="0">
                <a:sym typeface="Wingdings" panose="05000000000000000000" pitchFamily="2" charset="2"/>
              </a:rPr>
              <a:t>*, +, -, /, DIV, </a:t>
            </a:r>
            <a:r>
              <a:rPr lang="ru-RU" sz="2800" dirty="0">
                <a:sym typeface="Wingdings" panose="05000000000000000000" pitchFamily="2" charset="2"/>
              </a:rPr>
              <a:t>%</a:t>
            </a:r>
            <a:endParaRPr lang="ru-RU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Логический</a:t>
            </a:r>
            <a:r>
              <a:rPr lang="en-US" sz="2800" dirty="0"/>
              <a:t>: True, False </a:t>
            </a:r>
            <a:r>
              <a:rPr lang="ru-RU" sz="2800" dirty="0"/>
              <a:t>(1</a:t>
            </a:r>
            <a:r>
              <a:rPr lang="en-US" sz="2800" dirty="0"/>
              <a:t>/</a:t>
            </a:r>
            <a:r>
              <a:rPr lang="ru-RU" sz="2800" dirty="0"/>
              <a:t>0</a:t>
            </a:r>
            <a:r>
              <a:rPr lang="en-US" sz="2800" dirty="0"/>
              <a:t> </a:t>
            </a:r>
            <a:r>
              <a:rPr lang="ru-RU" sz="2800" dirty="0"/>
              <a:t>при обработке запроса)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NULL</a:t>
            </a:r>
            <a:r>
              <a:rPr lang="ru-RU" sz="2800" dirty="0"/>
              <a:t>: «нет данных», «нет значения»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b="1" dirty="0"/>
              <a:t>Даты и времени</a:t>
            </a:r>
            <a:r>
              <a:rPr lang="ru-RU" sz="2800" dirty="0"/>
              <a:t>: дата, время, дата и время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u-RU" sz="2800" dirty="0"/>
              <a:t>Представлен в виде строки или числа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YYYY-MM-DD, YYYYMMDD</a:t>
            </a:r>
            <a:r>
              <a:rPr lang="ru-RU" sz="2800" dirty="0"/>
              <a:t>, </a:t>
            </a:r>
            <a:r>
              <a:rPr lang="en-US" sz="2800" dirty="0"/>
              <a:t>YYYY-MM-DD </a:t>
            </a:r>
            <a:r>
              <a:rPr lang="en-US" sz="2800" dirty="0" err="1"/>
              <a:t>hh:mm:ss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“</a:t>
            </a:r>
            <a:r>
              <a:rPr lang="ru-RU" sz="2800" dirty="0"/>
              <a:t>2020-01-01</a:t>
            </a:r>
            <a:r>
              <a:rPr lang="en-US" sz="2800" dirty="0"/>
              <a:t>”</a:t>
            </a:r>
            <a:r>
              <a:rPr lang="ru-RU" sz="2800" dirty="0"/>
              <a:t>, </a:t>
            </a:r>
            <a:r>
              <a:rPr lang="en-US" sz="2800" dirty="0"/>
              <a:t>“</a:t>
            </a:r>
            <a:r>
              <a:rPr lang="ru-RU" sz="2800" dirty="0"/>
              <a:t>2020-01-01</a:t>
            </a:r>
            <a:r>
              <a:rPr lang="en-US" sz="2800" dirty="0"/>
              <a:t>”</a:t>
            </a:r>
            <a:r>
              <a:rPr lang="ru-RU" sz="2800" dirty="0"/>
              <a:t>, 20200101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endParaRPr lang="ru-RU" sz="28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38AC6E9-3E35-4F1B-A52D-0AEFB7E70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623" y="1713495"/>
            <a:ext cx="2522337" cy="103650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847FFC-E4E4-473D-830A-DD2EC5C18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7875" y="4060586"/>
            <a:ext cx="2633072" cy="118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995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58BCC7D-6309-4083-BAD2-AC10560B00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086" y="4123576"/>
            <a:ext cx="3763027" cy="27344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Применение функций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225469" y="1491413"/>
            <a:ext cx="1147384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Встроенная функция – реализованный в СУБД кусок кода, с помощью которого можно выполнять преобразования данных в запросах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Примеры:</a:t>
            </a:r>
            <a:endParaRPr lang="en-US" sz="2800" dirty="0"/>
          </a:p>
          <a:p>
            <a:pPr>
              <a:defRPr/>
            </a:pPr>
            <a:r>
              <a:rPr lang="en-US" sz="2800" dirty="0"/>
              <a:t>	SELECT </a:t>
            </a:r>
            <a:r>
              <a:rPr lang="en-US" sz="2800" b="1" dirty="0"/>
              <a:t>LOWER</a:t>
            </a:r>
            <a:r>
              <a:rPr lang="en-US" sz="2800" dirty="0"/>
              <a:t>(‘IS Bachelor’) -&gt; ‘is bachelor’</a:t>
            </a:r>
          </a:p>
          <a:p>
            <a:pPr>
              <a:defRPr/>
            </a:pPr>
            <a:r>
              <a:rPr lang="en-US" sz="2800" dirty="0"/>
              <a:t>	SELECT </a:t>
            </a:r>
            <a:r>
              <a:rPr lang="en-US" sz="2800" b="1" dirty="0"/>
              <a:t>INSTR</a:t>
            </a:r>
            <a:r>
              <a:rPr lang="en-US" sz="2800" dirty="0"/>
              <a:t>(‘IS Bachelor’, ‘ache’) -&gt; 5  # </a:t>
            </a:r>
            <a:r>
              <a:rPr lang="ru-RU" sz="2800" dirty="0"/>
              <a:t>поиск подстроки (с 1)</a:t>
            </a:r>
          </a:p>
          <a:p>
            <a:pPr>
              <a:defRPr/>
            </a:pPr>
            <a:r>
              <a:rPr lang="ru-RU" sz="2800" dirty="0"/>
              <a:t>Функции над значениями полей:</a:t>
            </a:r>
          </a:p>
          <a:p>
            <a:pPr>
              <a:defRPr/>
            </a:pPr>
            <a:r>
              <a:rPr lang="ru-RU" sz="2800" dirty="0"/>
              <a:t>	</a:t>
            </a:r>
            <a:endParaRPr lang="en-US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CDB958-830E-4101-BF2E-61008A37C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4624" y="4561418"/>
            <a:ext cx="4643705" cy="197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55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Исключение дубликатов, </a:t>
            </a:r>
            <a:r>
              <a:rPr lang="en-US" sz="2800" b="1" dirty="0">
                <a:solidFill>
                  <a:srgbClr val="FF0000"/>
                </a:solidFill>
              </a:rPr>
              <a:t>DISTINCT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184731" y="1491413"/>
            <a:ext cx="1191541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Удаление дубликатов. Аналог </a:t>
            </a:r>
            <a:r>
              <a:rPr lang="en-US" sz="3200" dirty="0"/>
              <a:t>set() </a:t>
            </a:r>
            <a:r>
              <a:rPr lang="ru-RU" sz="3200" dirty="0"/>
              <a:t>в </a:t>
            </a:r>
            <a:r>
              <a:rPr lang="en-US" sz="3200" dirty="0"/>
              <a:t>Python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2800" dirty="0"/>
              <a:t>	</a:t>
            </a:r>
            <a:r>
              <a:rPr lang="ru-RU" sz="2800" dirty="0"/>
              <a:t>SELECT [</a:t>
            </a:r>
            <a:r>
              <a:rPr lang="ru-RU" sz="2800" b="1" dirty="0"/>
              <a:t>DISTINCT</a:t>
            </a:r>
            <a:r>
              <a:rPr lang="ru-RU" sz="2800" dirty="0"/>
              <a:t>] поле FROM таблица; 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ru-RU" sz="3200" dirty="0"/>
              <a:t>Если полей больше одного, то удаляются только полные дубликаты</a:t>
            </a: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2800" dirty="0"/>
              <a:t>	</a:t>
            </a:r>
            <a:r>
              <a:rPr lang="ru-RU" sz="2800" dirty="0"/>
              <a:t>SELECT [</a:t>
            </a:r>
            <a:r>
              <a:rPr lang="ru-RU" sz="2800" b="1" dirty="0"/>
              <a:t>DISTINCT</a:t>
            </a:r>
            <a:r>
              <a:rPr lang="ru-RU" sz="2800" dirty="0"/>
              <a:t>] поле1</a:t>
            </a:r>
            <a:r>
              <a:rPr lang="en-US" sz="2800" dirty="0"/>
              <a:t>, </a:t>
            </a:r>
            <a:r>
              <a:rPr lang="ru-RU" sz="2800" dirty="0"/>
              <a:t>поле_2 FROM таблица; </a:t>
            </a:r>
          </a:p>
          <a:p>
            <a:pPr>
              <a:defRPr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269302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Условный оператор </a:t>
            </a:r>
            <a:r>
              <a:rPr lang="en-US" sz="2800" b="1" dirty="0">
                <a:solidFill>
                  <a:srgbClr val="FF0000"/>
                </a:solidFill>
              </a:rPr>
              <a:t>WHERE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Общая </a:t>
            </a:r>
            <a:r>
              <a:rPr lang="ru-RU" sz="3200" b="1" dirty="0"/>
              <a:t>структура</a:t>
            </a:r>
          </a:p>
          <a:p>
            <a:pPr>
              <a:defRPr/>
            </a:pPr>
            <a:r>
              <a:rPr lang="ru-RU" altLang="ru-RU" sz="2400" dirty="0"/>
              <a:t>	SELECT [DISTINCT] </a:t>
            </a:r>
            <a:r>
              <a:rPr lang="ru-RU" altLang="ru-RU" sz="2400" dirty="0" err="1"/>
              <a:t>поля_таблиц</a:t>
            </a:r>
            <a:r>
              <a:rPr lang="ru-RU" altLang="ru-RU" sz="2400" dirty="0"/>
              <a:t> FROM </a:t>
            </a:r>
            <a:r>
              <a:rPr lang="ru-RU" altLang="ru-RU" sz="2400" dirty="0" err="1"/>
              <a:t>наименование_таблицы</a:t>
            </a:r>
            <a:endParaRPr lang="ru-RU" altLang="ru-RU" sz="2400" dirty="0"/>
          </a:p>
          <a:p>
            <a:pPr>
              <a:defRPr/>
            </a:pPr>
            <a:r>
              <a:rPr lang="ru-RU" altLang="ru-RU" sz="2400" b="1" dirty="0"/>
              <a:t>	WHERE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условие_на_строку</a:t>
            </a:r>
            <a:r>
              <a:rPr lang="ru-RU" altLang="ru-RU" sz="2400" dirty="0"/>
              <a:t>; </a:t>
            </a:r>
          </a:p>
          <a:p>
            <a:pPr>
              <a:defRPr/>
            </a:pPr>
            <a:r>
              <a:rPr lang="ru-RU" sz="3200" dirty="0"/>
              <a:t>Операторы </a:t>
            </a:r>
            <a:r>
              <a:rPr lang="ru-RU" sz="3200" b="1" dirty="0"/>
              <a:t>сравнения</a:t>
            </a:r>
          </a:p>
          <a:p>
            <a:pPr>
              <a:defRPr/>
            </a:pPr>
            <a:r>
              <a:rPr lang="ru-RU" sz="3200" dirty="0"/>
              <a:t>	</a:t>
            </a:r>
            <a:r>
              <a:rPr lang="ru-RU" sz="2800" dirty="0"/>
              <a:t>Привычные: =, </a:t>
            </a:r>
            <a:r>
              <a:rPr lang="en-US" sz="2800" dirty="0"/>
              <a:t>&lt;&gt; (!=), &lt;, &lt;=, &gt;, &gt;=</a:t>
            </a:r>
          </a:p>
          <a:p>
            <a:pPr>
              <a:defRPr/>
            </a:pPr>
            <a:r>
              <a:rPr lang="ru-RU" sz="2800" dirty="0"/>
              <a:t>	Эквивалентность: </a:t>
            </a:r>
            <a:r>
              <a:rPr lang="en-US" sz="2800" dirty="0">
                <a:sym typeface="Wingdings" panose="05000000000000000000" pitchFamily="2" charset="2"/>
              </a:rPr>
              <a:t>&lt;=&gt;</a:t>
            </a:r>
          </a:p>
          <a:p>
            <a:pPr>
              <a:defRPr/>
            </a:pPr>
            <a:r>
              <a:rPr lang="en-US" sz="2800" dirty="0">
                <a:sym typeface="Wingdings" panose="05000000000000000000" pitchFamily="2" charset="2"/>
              </a:rPr>
              <a:t>		</a:t>
            </a:r>
            <a:r>
              <a:rPr lang="ru-RU" sz="2800" dirty="0">
                <a:sym typeface="Wingdings" panose="05000000000000000000" pitchFamily="2" charset="2"/>
              </a:rPr>
              <a:t>Как </a:t>
            </a:r>
            <a:r>
              <a:rPr lang="en-US" sz="2800" dirty="0">
                <a:sym typeface="Wingdings" panose="05000000000000000000" pitchFamily="2" charset="2"/>
              </a:rPr>
              <a:t>=</a:t>
            </a:r>
            <a:r>
              <a:rPr lang="ru-RU" sz="2800" dirty="0">
                <a:sym typeface="Wingdings" panose="05000000000000000000" pitchFamily="2" charset="2"/>
              </a:rPr>
              <a:t>, только </a:t>
            </a:r>
            <a:r>
              <a:rPr lang="en-US" sz="2800" dirty="0">
                <a:sym typeface="Wingdings" panose="05000000000000000000" pitchFamily="2" charset="2"/>
              </a:rPr>
              <a:t>NULL&lt;=&gt;NULL -&gt; </a:t>
            </a:r>
            <a:r>
              <a:rPr lang="ru-RU" sz="2800" dirty="0">
                <a:sym typeface="Wingdings" panose="05000000000000000000" pitchFamily="2" charset="2"/>
              </a:rPr>
              <a:t>1, </a:t>
            </a:r>
            <a:r>
              <a:rPr lang="en-US" sz="2800" dirty="0">
                <a:sym typeface="Wingdings" panose="05000000000000000000" pitchFamily="2" charset="2"/>
              </a:rPr>
              <a:t>NULL=any -&gt; 0</a:t>
            </a:r>
            <a:endParaRPr lang="ru-RU" sz="28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ru-RU" sz="2800" dirty="0">
                <a:sym typeface="Wingdings" panose="05000000000000000000" pitchFamily="2" charset="2"/>
              </a:rPr>
              <a:t>		Обычный = вернёт </a:t>
            </a:r>
            <a:r>
              <a:rPr lang="en-US" sz="2800" dirty="0">
                <a:sym typeface="Wingdings" panose="05000000000000000000" pitchFamily="2" charset="2"/>
              </a:rPr>
              <a:t>NULL: NULL=any -&gt; NULL</a:t>
            </a:r>
            <a:endParaRPr lang="ru-RU" sz="2800" dirty="0">
              <a:sym typeface="Wingdings" panose="05000000000000000000" pitchFamily="2" charset="2"/>
            </a:endParaRPr>
          </a:p>
          <a:p>
            <a:pPr>
              <a:defRPr/>
            </a:pPr>
            <a:r>
              <a:rPr lang="ru-RU" sz="3200" b="1" dirty="0">
                <a:sym typeface="Wingdings" panose="05000000000000000000" pitchFamily="2" charset="2"/>
              </a:rPr>
              <a:t>Логические</a:t>
            </a:r>
            <a:r>
              <a:rPr lang="ru-RU" sz="3200" dirty="0">
                <a:sym typeface="Wingdings" panose="05000000000000000000" pitchFamily="2" charset="2"/>
              </a:rPr>
              <a:t> операторы</a:t>
            </a:r>
          </a:p>
          <a:p>
            <a:pPr>
              <a:defRPr/>
            </a:pPr>
            <a:r>
              <a:rPr lang="ru-RU" sz="2800" dirty="0">
                <a:sym typeface="Wingdings" panose="05000000000000000000" pitchFamily="2" charset="2"/>
              </a:rPr>
              <a:t>	</a:t>
            </a:r>
            <a:r>
              <a:rPr lang="en-US" sz="2800" dirty="0">
                <a:sym typeface="Wingdings" panose="05000000000000000000" pitchFamily="2" charset="2"/>
              </a:rPr>
              <a:t>NOT, OR, AND, XOR</a:t>
            </a:r>
            <a:endParaRPr lang="ru-RU" sz="28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482158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Операторы </a:t>
            </a:r>
            <a:r>
              <a:rPr lang="en-US" sz="2800" b="1" dirty="0">
                <a:solidFill>
                  <a:srgbClr val="FF0000"/>
                </a:solidFill>
              </a:rPr>
              <a:t>IS NULL, BETWEEN, IN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25</a:t>
            </a:fld>
            <a:endParaRPr lang="ru-RU" dirty="0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/>
              <a:t>IS NULL</a:t>
            </a:r>
          </a:p>
          <a:p>
            <a:pPr>
              <a:defRPr/>
            </a:pPr>
            <a:r>
              <a:rPr lang="en-US" sz="2800" dirty="0"/>
              <a:t>	</a:t>
            </a:r>
            <a:r>
              <a:rPr lang="ru-RU" sz="2800" dirty="0"/>
              <a:t>пустое ли значение (</a:t>
            </a:r>
            <a:r>
              <a:rPr lang="en-US" sz="2800" dirty="0"/>
              <a:t>NULL)</a:t>
            </a:r>
            <a:endParaRPr lang="ru-RU" sz="2800" dirty="0"/>
          </a:p>
          <a:p>
            <a:pPr>
              <a:defRPr/>
            </a:pPr>
            <a:r>
              <a:rPr lang="en-US" sz="2800" dirty="0"/>
              <a:t>BETWEEN min AND max</a:t>
            </a:r>
          </a:p>
          <a:p>
            <a:pPr>
              <a:defRPr/>
            </a:pPr>
            <a:r>
              <a:rPr lang="ru-RU" sz="2800" dirty="0"/>
              <a:t>	</a:t>
            </a:r>
            <a:r>
              <a:rPr lang="ru-RU" sz="2400" dirty="0"/>
              <a:t>Расположено ли проверяемое значение в интервале от </a:t>
            </a:r>
            <a:r>
              <a:rPr lang="en-US" sz="2400" dirty="0"/>
              <a:t>min </a:t>
            </a:r>
            <a:r>
              <a:rPr lang="ru-RU" sz="2400" dirty="0"/>
              <a:t>до </a:t>
            </a:r>
            <a:r>
              <a:rPr lang="en-US" sz="2400" dirty="0"/>
              <a:t>max</a:t>
            </a:r>
          </a:p>
          <a:p>
            <a:pPr>
              <a:defRPr/>
            </a:pPr>
            <a:r>
              <a:rPr lang="en-US" sz="2800" dirty="0"/>
              <a:t>IN (values)</a:t>
            </a:r>
            <a:endParaRPr lang="ru-RU" sz="2800" dirty="0"/>
          </a:p>
          <a:p>
            <a:pPr>
              <a:defRPr/>
            </a:pPr>
            <a:r>
              <a:rPr lang="ru-RU" sz="2800" dirty="0"/>
              <a:t>	</a:t>
            </a:r>
            <a:r>
              <a:rPr lang="ru-RU" sz="2400" dirty="0"/>
              <a:t>Входит ли проверяемое значение столбца в список определённых значений</a:t>
            </a: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SELECT column FROM table WHERE column IN NOT NULL;</a:t>
            </a:r>
          </a:p>
          <a:p>
            <a:pPr>
              <a:defRPr/>
            </a:pPr>
            <a:r>
              <a:rPr lang="en-US" sz="2800" dirty="0"/>
              <a:t>							IN (‘val_1’, ‘val_2’);</a:t>
            </a:r>
          </a:p>
          <a:p>
            <a:pPr>
              <a:defRPr/>
            </a:pPr>
            <a:r>
              <a:rPr lang="en-US" sz="2800" dirty="0"/>
              <a:t>							BETWEEN 5 AND 10;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86647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Оператор </a:t>
            </a:r>
            <a:r>
              <a:rPr lang="en-US" sz="2800" b="1" dirty="0">
                <a:solidFill>
                  <a:srgbClr val="FF0000"/>
                </a:solidFill>
              </a:rPr>
              <a:t>LIKE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26</a:t>
            </a:fld>
            <a:endParaRPr lang="ru-RU" dirty="0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6" y="1491413"/>
            <a:ext cx="1153628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Соответствует ли строка определённому шаблону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... WHERE столбец [NOT] </a:t>
            </a:r>
            <a:r>
              <a:rPr lang="ru-RU" sz="2800" b="1" dirty="0"/>
              <a:t>LIKE</a:t>
            </a:r>
            <a:r>
              <a:rPr lang="ru-RU" sz="2800" dirty="0"/>
              <a:t> </a:t>
            </a:r>
            <a:r>
              <a:rPr lang="ru-RU" sz="2800" dirty="0" err="1"/>
              <a:t>шаблон_строки</a:t>
            </a:r>
            <a:endParaRPr lang="ru-RU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ru-RU" sz="2800" dirty="0"/>
              <a:t>Может включать спецсимволы. Примеры: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800" b="1" dirty="0"/>
              <a:t>%</a:t>
            </a:r>
            <a:r>
              <a:rPr lang="ru-RU" sz="2800" dirty="0"/>
              <a:t> - любые символы (0 и более)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800" b="1" dirty="0"/>
              <a:t>_</a:t>
            </a:r>
            <a:r>
              <a:rPr lang="ru-RU" sz="2800" dirty="0"/>
              <a:t> - один любой символ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800" b="1" dirty="0"/>
              <a:t>ESCAPE</a:t>
            </a:r>
            <a:r>
              <a:rPr lang="ru-RU" sz="2800" dirty="0"/>
              <a:t>-символ – для экранирования спецсимволов.</a:t>
            </a:r>
          </a:p>
          <a:p>
            <a:pPr>
              <a:defRPr/>
            </a:pPr>
            <a:r>
              <a:rPr lang="en-US" sz="2800" dirty="0"/>
              <a:t>	WHERE column LIKE ‘</a:t>
            </a:r>
            <a:r>
              <a:rPr lang="en-US" sz="2800" dirty="0" err="1"/>
              <a:t>abc</a:t>
            </a:r>
            <a:r>
              <a:rPr lang="en-US" sz="2800" dirty="0"/>
              <a:t>!%</a:t>
            </a:r>
            <a:r>
              <a:rPr lang="en-US" sz="2800" dirty="0" err="1"/>
              <a:t>abc</a:t>
            </a:r>
            <a:r>
              <a:rPr lang="en-US" sz="2800" dirty="0"/>
              <a:t> ESCAPE ‘!’’</a:t>
            </a:r>
            <a:endParaRPr lang="ru-RU" sz="2800" dirty="0"/>
          </a:p>
          <a:p>
            <a:pPr>
              <a:defRPr/>
            </a:pPr>
            <a:r>
              <a:rPr lang="ru-RU" sz="2800" dirty="0"/>
              <a:t>	Поиск строки </a:t>
            </a:r>
            <a:r>
              <a:rPr lang="en-US" sz="2800" dirty="0" err="1"/>
              <a:t>abc%abc</a:t>
            </a:r>
            <a:r>
              <a:rPr lang="ru-RU" sz="2800" dirty="0"/>
              <a:t>. Иначе искал бы </a:t>
            </a:r>
            <a:r>
              <a:rPr lang="en-US" sz="2800" dirty="0" err="1"/>
              <a:t>abc</a:t>
            </a:r>
            <a:r>
              <a:rPr lang="en-US" sz="2800" dirty="0"/>
              <a:t>&lt;</a:t>
            </a:r>
            <a:r>
              <a:rPr lang="ru-RU" sz="2800" dirty="0"/>
              <a:t>что угодно</a:t>
            </a:r>
            <a:r>
              <a:rPr lang="en-US" sz="2800" dirty="0"/>
              <a:t>&gt;</a:t>
            </a:r>
            <a:r>
              <a:rPr lang="en-US" sz="2800" dirty="0" err="1"/>
              <a:t>abc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881297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Сортировка, оператор </a:t>
            </a:r>
            <a:r>
              <a:rPr lang="en-US" sz="2800" b="1" dirty="0">
                <a:solidFill>
                  <a:srgbClr val="FF0000"/>
                </a:solidFill>
              </a:rPr>
              <a:t>ORDER BY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118751"/>
            <a:ext cx="11196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По умолчанию строки возвращаются в </a:t>
            </a:r>
            <a:r>
              <a:rPr lang="ru-RU" sz="2800" b="1" dirty="0"/>
              <a:t>неопределённом </a:t>
            </a:r>
            <a:r>
              <a:rPr lang="ru-RU" sz="2800" dirty="0"/>
              <a:t>порядке, зависит от плана соединения и сканирования, расположения данных на диске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800" dirty="0"/>
              <a:t>SELECT … FROM … WHERE …</a:t>
            </a:r>
          </a:p>
          <a:p>
            <a:pPr>
              <a:defRPr/>
            </a:pPr>
            <a:r>
              <a:rPr lang="en-US" sz="2800" b="1" dirty="0"/>
              <a:t>ORDER</a:t>
            </a:r>
            <a:r>
              <a:rPr lang="en-US" sz="2800" dirty="0"/>
              <a:t> </a:t>
            </a:r>
            <a:r>
              <a:rPr lang="en-US" sz="2800" b="1" dirty="0"/>
              <a:t>BY</a:t>
            </a:r>
            <a:r>
              <a:rPr lang="en-US" sz="2800" dirty="0"/>
              <a:t> </a:t>
            </a:r>
            <a:r>
              <a:rPr lang="ru-RU" altLang="ru-RU" sz="2800" dirty="0"/>
              <a:t>столбец_1 [ASC | DESC][, </a:t>
            </a:r>
            <a:r>
              <a:rPr lang="ru-RU" altLang="ru-RU" sz="2800" dirty="0" err="1"/>
              <a:t>столбец_n</a:t>
            </a:r>
            <a:r>
              <a:rPr lang="ru-RU" altLang="ru-RU" sz="2800" dirty="0"/>
              <a:t> [ASC | DESC]] 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Правила сортировки применяются к конкретному столбцу.</a:t>
            </a:r>
            <a:endParaRPr lang="en-US" sz="2800" dirty="0"/>
          </a:p>
          <a:p>
            <a:pPr>
              <a:defRPr/>
            </a:pPr>
            <a:r>
              <a:rPr lang="ru-RU" sz="2800" dirty="0"/>
              <a:t>	</a:t>
            </a:r>
            <a:r>
              <a:rPr lang="en-US" sz="2800" dirty="0"/>
              <a:t>ASC </a:t>
            </a:r>
            <a:r>
              <a:rPr lang="ru-RU" sz="2800" dirty="0"/>
              <a:t>– по возрастанию</a:t>
            </a:r>
          </a:p>
          <a:p>
            <a:pPr>
              <a:defRPr/>
            </a:pPr>
            <a:r>
              <a:rPr lang="ru-RU" sz="2800" dirty="0"/>
              <a:t>	</a:t>
            </a:r>
            <a:r>
              <a:rPr lang="en-US" sz="2800" dirty="0"/>
              <a:t>DESC </a:t>
            </a:r>
            <a:r>
              <a:rPr lang="ru-RU" sz="2800" dirty="0"/>
              <a:t>– по убыванию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Если столбцов несколько, то сортировка по порядку упоминания</a:t>
            </a:r>
          </a:p>
        </p:txBody>
      </p:sp>
    </p:spTree>
    <p:extLst>
      <p:ext uri="{BB962C8B-B14F-4D97-AF65-F5344CB8AC3E}">
        <p14:creationId xmlns:p14="http://schemas.microsoft.com/office/powerpoint/2010/main" val="1227035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Группировка, оператор </a:t>
            </a:r>
            <a:r>
              <a:rPr lang="en-US" sz="2800" b="1" dirty="0">
                <a:solidFill>
                  <a:srgbClr val="FF0000"/>
                </a:solidFill>
              </a:rPr>
              <a:t>GROUP BY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941765"/>
            <a:ext cx="1119632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Получение информации о </a:t>
            </a:r>
            <a:r>
              <a:rPr lang="ru-RU" sz="3200" b="1" dirty="0"/>
              <a:t>группах</a:t>
            </a:r>
            <a:r>
              <a:rPr lang="ru-RU" sz="3200" dirty="0"/>
              <a:t>, образовываемых записями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ru-RU" altLang="ru-RU" sz="3200" dirty="0"/>
              <a:t>SELECT [литералы, </a:t>
            </a:r>
            <a:r>
              <a:rPr lang="ru-RU" altLang="ru-RU" sz="3200" dirty="0" err="1"/>
              <a:t>агрегатные_функции</a:t>
            </a:r>
            <a:r>
              <a:rPr lang="ru-RU" altLang="ru-RU" sz="3200" dirty="0"/>
              <a:t>, </a:t>
            </a:r>
            <a:r>
              <a:rPr lang="ru-RU" altLang="ru-RU" sz="3200" dirty="0" err="1"/>
              <a:t>поля_группировки</a:t>
            </a:r>
            <a:r>
              <a:rPr lang="ru-RU" altLang="ru-RU" sz="3200" dirty="0"/>
              <a:t>] FROM </a:t>
            </a:r>
            <a:r>
              <a:rPr lang="ru-RU" altLang="ru-RU" sz="3200" dirty="0" err="1"/>
              <a:t>имя_таблицы</a:t>
            </a:r>
            <a:r>
              <a:rPr lang="ru-RU" altLang="ru-RU" sz="3200" dirty="0"/>
              <a:t> </a:t>
            </a:r>
            <a:r>
              <a:rPr lang="ru-RU" altLang="ru-RU" sz="3200" b="1" dirty="0"/>
              <a:t>GROUP BY </a:t>
            </a:r>
            <a:r>
              <a:rPr lang="ru-RU" altLang="ru-RU" sz="3200" dirty="0" err="1"/>
              <a:t>поля_группировки</a:t>
            </a:r>
            <a:r>
              <a:rPr lang="ru-RU" altLang="ru-RU" sz="3200" dirty="0"/>
              <a:t>; 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ru-RU" sz="3200" dirty="0"/>
              <a:t>При использовании GROUP BY мы можем выводить </a:t>
            </a:r>
            <a:r>
              <a:rPr lang="ru-RU" sz="3200" b="1" dirty="0"/>
              <a:t>только: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3200" b="1" dirty="0"/>
              <a:t>поля группировки </a:t>
            </a:r>
            <a:r>
              <a:rPr lang="ru-RU" sz="3200" dirty="0"/>
              <a:t>(одинаковы для группы)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3200" b="1" dirty="0"/>
              <a:t>литералы</a:t>
            </a:r>
            <a:r>
              <a:rPr lang="ru-RU" sz="3200" dirty="0"/>
              <a:t> (не зависят от данных)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3200" b="1" dirty="0"/>
              <a:t>результаты агрегатных функций </a:t>
            </a:r>
            <a:r>
              <a:rPr lang="ru-RU" sz="3200" dirty="0"/>
              <a:t>(едины для группы)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endParaRPr lang="ru-RU" sz="3200" dirty="0"/>
          </a:p>
          <a:p>
            <a:pPr>
              <a:defRPr/>
            </a:pPr>
            <a:r>
              <a:rPr lang="ru-RU" sz="3200" dirty="0"/>
              <a:t>Если нужно группировать по более чем 1 полю – по аналогии с </a:t>
            </a:r>
            <a:r>
              <a:rPr lang="en-US" sz="3200" dirty="0"/>
              <a:t>ORDER BY</a:t>
            </a:r>
            <a:endParaRPr lang="ru-R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C3C202-3143-43B0-8063-2ECDE4372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623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Вопрос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2C3037-0483-485C-86F7-C4A20E94B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309" y="2428735"/>
            <a:ext cx="8459381" cy="200052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F8874E8-3836-4353-AC03-6C5D5DA40985}"/>
              </a:ext>
            </a:extLst>
          </p:cNvPr>
          <p:cNvSpPr/>
          <p:nvPr/>
        </p:nvSpPr>
        <p:spPr>
          <a:xfrm>
            <a:off x="656045" y="1779284"/>
            <a:ext cx="11196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Если используется оператор GROUP BY, то в SELECT можно выводить</a:t>
            </a:r>
          </a:p>
        </p:txBody>
      </p:sp>
    </p:spTree>
    <p:extLst>
      <p:ext uri="{BB962C8B-B14F-4D97-AF65-F5344CB8AC3E}">
        <p14:creationId xmlns:p14="http://schemas.microsoft.com/office/powerpoint/2010/main" val="317554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3662812" y="3136612"/>
            <a:ext cx="53909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Введение. Существующие БД</a:t>
            </a:r>
          </a:p>
        </p:txBody>
      </p:sp>
    </p:spTree>
    <p:extLst>
      <p:ext uri="{BB962C8B-B14F-4D97-AF65-F5344CB8AC3E}">
        <p14:creationId xmlns:p14="http://schemas.microsoft.com/office/powerpoint/2010/main" val="38188744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Ответ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E6CA7B7-8ABB-4259-B969-A6E405F7F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836" y="2495419"/>
            <a:ext cx="8440328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8793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Агрегатные функции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118751"/>
            <a:ext cx="111963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/>
              <a:t>Агрегатная функция </a:t>
            </a:r>
            <a:r>
              <a:rPr lang="ru-RU" sz="2800" dirty="0"/>
              <a:t>– это функция, которая выполняет вычисление на </a:t>
            </a:r>
            <a:r>
              <a:rPr lang="ru-RU" sz="2800" b="1" dirty="0"/>
              <a:t>наборе</a:t>
            </a:r>
            <a:r>
              <a:rPr lang="ru-RU" sz="2800" dirty="0"/>
              <a:t> значений и возвращает </a:t>
            </a:r>
            <a:r>
              <a:rPr lang="ru-RU" sz="2800" b="1" dirty="0"/>
              <a:t>одиночное</a:t>
            </a:r>
            <a:r>
              <a:rPr lang="ru-RU" sz="2800" dirty="0"/>
              <a:t> значение.</a:t>
            </a:r>
          </a:p>
          <a:p>
            <a:pPr>
              <a:defRPr/>
            </a:pPr>
            <a:r>
              <a:rPr lang="ru-RU" sz="2800" dirty="0"/>
              <a:t>Применяются для значений, не равных NULL, кроме COUNT(*).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altLang="ru-RU" sz="2800" dirty="0"/>
              <a:t>SELECT [литералы, </a:t>
            </a:r>
            <a:r>
              <a:rPr lang="ru-RU" altLang="ru-RU" sz="2800" b="1" dirty="0" err="1"/>
              <a:t>агрегатные_функции</a:t>
            </a:r>
            <a:r>
              <a:rPr lang="ru-RU" altLang="ru-RU" sz="2800" dirty="0"/>
              <a:t>, </a:t>
            </a:r>
            <a:r>
              <a:rPr lang="ru-RU" altLang="ru-RU" sz="2800" dirty="0" err="1"/>
              <a:t>поля_группировки</a:t>
            </a:r>
            <a:r>
              <a:rPr lang="ru-RU" altLang="ru-RU" sz="2800" dirty="0"/>
              <a:t>] FROM </a:t>
            </a:r>
            <a:r>
              <a:rPr lang="ru-RU" altLang="ru-RU" sz="2800" dirty="0" err="1"/>
              <a:t>имя_таблицы</a:t>
            </a:r>
            <a:r>
              <a:rPr lang="ru-RU" altLang="ru-RU" sz="2800" dirty="0"/>
              <a:t> GROUP BY </a:t>
            </a:r>
            <a:r>
              <a:rPr lang="ru-RU" altLang="ru-RU" sz="2800" dirty="0" err="1"/>
              <a:t>поля_группировки</a:t>
            </a:r>
            <a:r>
              <a:rPr lang="ru-RU" altLang="ru-RU" sz="2800" dirty="0"/>
              <a:t>; </a:t>
            </a:r>
          </a:p>
          <a:p>
            <a:pPr>
              <a:defRPr/>
            </a:pPr>
            <a:endParaRPr lang="en-US" altLang="ru-RU" sz="2800" dirty="0"/>
          </a:p>
          <a:p>
            <a:pPr>
              <a:defRPr/>
            </a:pPr>
            <a:r>
              <a:rPr lang="en-US" altLang="ru-RU" sz="2800" dirty="0"/>
              <a:t>SUM(), AVG(), COUNT(), MIN(), MAX()</a:t>
            </a:r>
            <a:r>
              <a:rPr lang="ru-RU" altLang="ru-RU" sz="2800" dirty="0"/>
              <a:t>. Аргумент – поле таблицы</a:t>
            </a:r>
          </a:p>
          <a:p>
            <a:pPr>
              <a:defRPr/>
            </a:pPr>
            <a:endParaRPr lang="ru-RU" altLang="ru-RU" sz="2800" dirty="0"/>
          </a:p>
          <a:p>
            <a:pPr>
              <a:defRPr/>
            </a:pPr>
            <a:r>
              <a:rPr lang="ru-RU" sz="2800" dirty="0"/>
              <a:t>Пример: средний балл студента</a:t>
            </a:r>
          </a:p>
          <a:p>
            <a:pPr>
              <a:defRPr/>
            </a:pPr>
            <a:r>
              <a:rPr lang="en-US" sz="2800" dirty="0"/>
              <a:t>SELECT student, </a:t>
            </a:r>
            <a:r>
              <a:rPr lang="en-US" sz="2800" b="1" dirty="0"/>
              <a:t>AVG</a:t>
            </a:r>
            <a:r>
              <a:rPr lang="en-US" sz="2800" dirty="0"/>
              <a:t>(score) from Students </a:t>
            </a:r>
            <a:r>
              <a:rPr lang="en-US" sz="2800" b="1" dirty="0"/>
              <a:t>GROUP BY </a:t>
            </a:r>
            <a:r>
              <a:rPr lang="en-US" sz="2800" dirty="0"/>
              <a:t>student;</a:t>
            </a:r>
          </a:p>
        </p:txBody>
      </p:sp>
    </p:spTree>
    <p:extLst>
      <p:ext uri="{BB962C8B-B14F-4D97-AF65-F5344CB8AC3E}">
        <p14:creationId xmlns:p14="http://schemas.microsoft.com/office/powerpoint/2010/main" val="1585645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Оператор  </a:t>
            </a:r>
            <a:r>
              <a:rPr lang="en-US" sz="2800" b="1" dirty="0">
                <a:solidFill>
                  <a:srgbClr val="FF0000"/>
                </a:solidFill>
              </a:rPr>
              <a:t>HAVING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94627" y="1017892"/>
            <a:ext cx="111963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Для фильтрации групп нельзя использовать </a:t>
            </a:r>
            <a:r>
              <a:rPr lang="en-US" sz="2800" dirty="0"/>
              <a:t>WHERE</a:t>
            </a:r>
            <a:r>
              <a:rPr lang="ru-RU" sz="2800" dirty="0"/>
              <a:t>. Вместо него </a:t>
            </a:r>
            <a:r>
              <a:rPr lang="en-US" sz="2800" dirty="0"/>
              <a:t>– </a:t>
            </a:r>
            <a:r>
              <a:rPr lang="en-US" sz="2800" b="1" dirty="0"/>
              <a:t>HAVING</a:t>
            </a:r>
            <a:r>
              <a:rPr lang="ru-RU" sz="2800" dirty="0"/>
              <a:t>.</a:t>
            </a:r>
          </a:p>
          <a:p>
            <a:pPr>
              <a:defRPr/>
            </a:pPr>
            <a:r>
              <a:rPr lang="ru-RU" sz="2800" dirty="0"/>
              <a:t>Причина – порядок исполнения </a:t>
            </a:r>
            <a:r>
              <a:rPr lang="en-US" sz="2800" dirty="0"/>
              <a:t>SQL</a:t>
            </a:r>
            <a:r>
              <a:rPr lang="ru-RU" sz="2800" dirty="0"/>
              <a:t>-запроса: на этапе </a:t>
            </a:r>
            <a:r>
              <a:rPr lang="en-US" sz="2800" dirty="0"/>
              <a:t>WHERE </a:t>
            </a:r>
            <a:r>
              <a:rPr lang="ru-RU" sz="2800" dirty="0"/>
              <a:t>ещё нет информации о свойствах групп (они не сформированы)</a:t>
            </a:r>
          </a:p>
          <a:p>
            <a:pPr>
              <a:defRPr/>
            </a:pPr>
            <a:endParaRPr lang="ru-RU" sz="28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0BB396E-6FA1-42F2-A548-1CC16433F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5" y="2811067"/>
            <a:ext cx="5298216" cy="3998878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D39AA5C-F8C0-4468-99E8-8129D60DC474}"/>
              </a:ext>
            </a:extLst>
          </p:cNvPr>
          <p:cNvSpPr/>
          <p:nvPr/>
        </p:nvSpPr>
        <p:spPr>
          <a:xfrm>
            <a:off x="5532121" y="2968177"/>
            <a:ext cx="641122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altLang="ru-RU" sz="2000" dirty="0"/>
              <a:t>SELECT </a:t>
            </a:r>
            <a:r>
              <a:rPr lang="ru-RU" altLang="ru-RU" dirty="0"/>
              <a:t>[константы, </a:t>
            </a:r>
            <a:r>
              <a:rPr lang="ru-RU" altLang="ru-RU" dirty="0" err="1"/>
              <a:t>агрегатные_функции</a:t>
            </a:r>
            <a:r>
              <a:rPr lang="ru-RU" altLang="ru-RU" dirty="0"/>
              <a:t>, </a:t>
            </a:r>
            <a:r>
              <a:rPr lang="ru-RU" altLang="ru-RU" dirty="0" err="1"/>
              <a:t>поля_группировки</a:t>
            </a:r>
            <a:r>
              <a:rPr lang="ru-RU" altLang="ru-RU" dirty="0"/>
              <a:t>]</a:t>
            </a:r>
            <a:endParaRPr lang="en-US" altLang="ru-RU" sz="2000" dirty="0"/>
          </a:p>
          <a:p>
            <a:pPr>
              <a:defRPr/>
            </a:pPr>
            <a:r>
              <a:rPr lang="ru-RU" altLang="ru-RU" sz="2000" dirty="0"/>
              <a:t>FROM </a:t>
            </a:r>
            <a:r>
              <a:rPr lang="ru-RU" altLang="ru-RU" dirty="0" err="1"/>
              <a:t>имя_таблицы</a:t>
            </a:r>
            <a:endParaRPr lang="en-US" altLang="ru-RU" sz="2000" dirty="0"/>
          </a:p>
          <a:p>
            <a:pPr>
              <a:defRPr/>
            </a:pPr>
            <a:r>
              <a:rPr lang="ru-RU" altLang="ru-RU" sz="2000" dirty="0"/>
              <a:t>WHERE </a:t>
            </a:r>
            <a:r>
              <a:rPr lang="ru-RU" altLang="ru-RU" dirty="0" err="1"/>
              <a:t>условия_на_ограничения_строк</a:t>
            </a:r>
            <a:endParaRPr lang="en-US" altLang="ru-RU" sz="2000" dirty="0"/>
          </a:p>
          <a:p>
            <a:pPr>
              <a:defRPr/>
            </a:pPr>
            <a:r>
              <a:rPr lang="ru-RU" altLang="ru-RU" sz="2000" dirty="0"/>
              <a:t>GROUP BY </a:t>
            </a:r>
            <a:r>
              <a:rPr lang="ru-RU" altLang="ru-RU" dirty="0" err="1"/>
              <a:t>поля_группировки</a:t>
            </a:r>
            <a:endParaRPr lang="en-US" altLang="ru-RU" sz="2000" dirty="0"/>
          </a:p>
          <a:p>
            <a:pPr>
              <a:defRPr/>
            </a:pPr>
            <a:r>
              <a:rPr lang="ru-RU" altLang="ru-RU" sz="2000" b="1" dirty="0"/>
              <a:t>HAVING</a:t>
            </a:r>
            <a:r>
              <a:rPr lang="ru-RU" altLang="ru-RU" sz="2000" dirty="0"/>
              <a:t> </a:t>
            </a:r>
            <a:r>
              <a:rPr lang="ru-RU" altLang="ru-RU" dirty="0" err="1"/>
              <a:t>условие_на_ограничение_строк_после_группировки</a:t>
            </a:r>
            <a:endParaRPr lang="en-US" altLang="ru-RU" sz="2000" dirty="0"/>
          </a:p>
          <a:p>
            <a:pPr>
              <a:defRPr/>
            </a:pPr>
            <a:r>
              <a:rPr lang="ru-RU" altLang="ru-RU" sz="2000" dirty="0"/>
              <a:t>ORDER BY </a:t>
            </a:r>
            <a:r>
              <a:rPr lang="ru-RU" altLang="ru-RU" dirty="0" err="1"/>
              <a:t>условие_сортировки</a:t>
            </a:r>
            <a:r>
              <a:rPr lang="ru-RU" altLang="ru-RU" dirty="0"/>
              <a:t> </a:t>
            </a:r>
            <a:endParaRPr lang="ru-RU" altLang="ru-RU" sz="2000" dirty="0"/>
          </a:p>
          <a:p>
            <a:pPr>
              <a:defRPr/>
            </a:pPr>
            <a:endParaRPr lang="ru-RU" sz="20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DBA288D-D6AC-4805-84C0-E694FF1B8403}"/>
              </a:ext>
            </a:extLst>
          </p:cNvPr>
          <p:cNvSpPr/>
          <p:nvPr/>
        </p:nvSpPr>
        <p:spPr>
          <a:xfrm>
            <a:off x="5532121" y="5106838"/>
            <a:ext cx="61576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Условие – по аналогии с </a:t>
            </a:r>
            <a:r>
              <a:rPr lang="en-US" sz="2400" dirty="0"/>
              <a:t>WHERE</a:t>
            </a:r>
            <a:r>
              <a:rPr lang="ru-RU" sz="2400" dirty="0"/>
              <a:t>, но для групп (агрегатные функции)</a:t>
            </a:r>
          </a:p>
        </p:txBody>
      </p:sp>
    </p:spTree>
    <p:extLst>
      <p:ext uri="{BB962C8B-B14F-4D97-AF65-F5344CB8AC3E}">
        <p14:creationId xmlns:p14="http://schemas.microsoft.com/office/powerpoint/2010/main" val="18042138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2124700" y="3064282"/>
            <a:ext cx="84671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SQL: </a:t>
            </a:r>
            <a:r>
              <a:rPr lang="ru-RU" sz="3200" dirty="0"/>
              <a:t>выборка данных по нескольким таблицам</a:t>
            </a:r>
          </a:p>
        </p:txBody>
      </p:sp>
    </p:spTree>
    <p:extLst>
      <p:ext uri="{BB962C8B-B14F-4D97-AF65-F5344CB8AC3E}">
        <p14:creationId xmlns:p14="http://schemas.microsoft.com/office/powerpoint/2010/main" val="2881053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Многотабличные запросы, </a:t>
            </a:r>
            <a:r>
              <a:rPr lang="en-US" sz="2800" b="1" dirty="0">
                <a:solidFill>
                  <a:srgbClr val="FF0000"/>
                </a:solidFill>
              </a:rPr>
              <a:t>JOIN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251951"/>
            <a:ext cx="1119632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altLang="ru-RU" sz="2800" dirty="0"/>
              <a:t>Данные разделены по таблицам</a:t>
            </a:r>
          </a:p>
          <a:p>
            <a:pPr>
              <a:defRPr/>
            </a:pPr>
            <a:r>
              <a:rPr lang="ru-RU" altLang="ru-RU" sz="2800" dirty="0"/>
              <a:t>Ключевое поле, внешний ключ</a:t>
            </a:r>
          </a:p>
          <a:p>
            <a:pPr>
              <a:defRPr/>
            </a:pPr>
            <a:endParaRPr lang="ru-RU" altLang="ru-RU" sz="2800" dirty="0"/>
          </a:p>
          <a:p>
            <a:pPr>
              <a:defRPr/>
            </a:pPr>
            <a:r>
              <a:rPr lang="ru-RU" altLang="ru-RU" sz="2400" dirty="0"/>
              <a:t>SELECT </a:t>
            </a:r>
            <a:r>
              <a:rPr lang="ru-RU" altLang="ru-RU" sz="2400" dirty="0" err="1"/>
              <a:t>поля_таблиц</a:t>
            </a:r>
            <a:endParaRPr lang="ru-RU" altLang="ru-RU" sz="2400" dirty="0"/>
          </a:p>
          <a:p>
            <a:pPr>
              <a:defRPr/>
            </a:pPr>
            <a:r>
              <a:rPr lang="ru-RU" altLang="ru-RU" sz="2400" dirty="0"/>
              <a:t>FROM таблица_1 </a:t>
            </a:r>
            <a:r>
              <a:rPr lang="ru-RU" altLang="ru-RU" sz="2400" b="1" dirty="0"/>
              <a:t>[INNER] | [[LEFT | RIGHT | FULL][OUTER]] </a:t>
            </a:r>
            <a:r>
              <a:rPr lang="ru-RU" altLang="ru-RU" sz="2400" b="1" dirty="0">
                <a:solidFill>
                  <a:srgbClr val="FF0000"/>
                </a:solidFill>
              </a:rPr>
              <a:t>JOIN</a:t>
            </a:r>
            <a:r>
              <a:rPr lang="ru-RU" altLang="ru-RU" sz="2400" b="1" dirty="0"/>
              <a:t> </a:t>
            </a:r>
            <a:r>
              <a:rPr lang="ru-RU" altLang="ru-RU" sz="2400" dirty="0"/>
              <a:t>таблица_2</a:t>
            </a:r>
          </a:p>
          <a:p>
            <a:pPr>
              <a:defRPr/>
            </a:pPr>
            <a:r>
              <a:rPr lang="ru-RU" altLang="ru-RU" sz="2400" dirty="0"/>
              <a:t>	</a:t>
            </a:r>
            <a:r>
              <a:rPr lang="ru-RU" altLang="ru-RU" sz="2400" b="1" dirty="0">
                <a:solidFill>
                  <a:srgbClr val="FF0000"/>
                </a:solidFill>
              </a:rPr>
              <a:t>ON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условие_соединения</a:t>
            </a:r>
            <a:endParaRPr lang="ru-RU" altLang="ru-RU" sz="2400" dirty="0"/>
          </a:p>
          <a:p>
            <a:pPr>
              <a:defRPr/>
            </a:pPr>
            <a:r>
              <a:rPr lang="ru-RU" altLang="ru-RU" sz="2400" b="1" dirty="0"/>
              <a:t>[INNER] | [[LEFT | RIGHT | FULL][OUTER]] </a:t>
            </a:r>
            <a:r>
              <a:rPr lang="ru-RU" altLang="ru-RU" sz="2400" b="1" dirty="0">
                <a:solidFill>
                  <a:srgbClr val="FF0000"/>
                </a:solidFill>
              </a:rPr>
              <a:t>JOIN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таблица_n</a:t>
            </a:r>
            <a:endParaRPr lang="ru-RU" altLang="ru-RU" sz="2400" dirty="0"/>
          </a:p>
          <a:p>
            <a:pPr>
              <a:defRPr/>
            </a:pPr>
            <a:r>
              <a:rPr lang="ru-RU" altLang="ru-RU" sz="2400" dirty="0"/>
              <a:t>	</a:t>
            </a:r>
            <a:r>
              <a:rPr lang="ru-RU" altLang="ru-RU" sz="2400" b="1" dirty="0">
                <a:solidFill>
                  <a:srgbClr val="FF0000"/>
                </a:solidFill>
              </a:rPr>
              <a:t>ON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условие_соединения</a:t>
            </a:r>
            <a:r>
              <a:rPr lang="ru-RU" altLang="ru-RU" sz="2400" dirty="0"/>
              <a:t>] </a:t>
            </a:r>
          </a:p>
          <a:p>
            <a:pPr>
              <a:defRPr/>
            </a:pPr>
            <a:endParaRPr lang="ru-RU" altLang="ru-RU" sz="2800" dirty="0"/>
          </a:p>
          <a:p>
            <a:pPr>
              <a:defRPr/>
            </a:pPr>
            <a:r>
              <a:rPr lang="ru-RU" sz="2800" dirty="0"/>
              <a:t>Соединение бывает </a:t>
            </a:r>
            <a:r>
              <a:rPr lang="en-US" sz="2800" dirty="0"/>
              <a:t>INNER </a:t>
            </a:r>
            <a:r>
              <a:rPr lang="ru-RU" sz="2800" dirty="0"/>
              <a:t>(внутреннее) и </a:t>
            </a:r>
            <a:r>
              <a:rPr lang="en-US" sz="2800" dirty="0"/>
              <a:t>OUTER </a:t>
            </a:r>
            <a:r>
              <a:rPr lang="ru-RU" sz="2800" dirty="0"/>
              <a:t>(внешнее).</a:t>
            </a:r>
            <a:br>
              <a:rPr lang="en-US" sz="2800" dirty="0"/>
            </a:br>
            <a:r>
              <a:rPr lang="en-US" sz="2800" dirty="0"/>
              <a:t>OUTER </a:t>
            </a:r>
            <a:r>
              <a:rPr lang="ru-RU" sz="2800" dirty="0"/>
              <a:t>делится на </a:t>
            </a:r>
            <a:r>
              <a:rPr lang="en-US" sz="2800" dirty="0"/>
              <a:t>LEFT</a:t>
            </a:r>
            <a:r>
              <a:rPr lang="ru-RU" sz="2800" dirty="0"/>
              <a:t>, </a:t>
            </a:r>
            <a:r>
              <a:rPr lang="en-US" sz="2800" dirty="0"/>
              <a:t>RIGHT</a:t>
            </a:r>
            <a:r>
              <a:rPr lang="ru-RU" sz="2800" dirty="0"/>
              <a:t>, </a:t>
            </a:r>
            <a:r>
              <a:rPr lang="en-US" sz="2800" dirty="0"/>
              <a:t>FULL</a:t>
            </a:r>
            <a:endParaRPr lang="ru-RU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altLang="ru-RU" sz="2800" dirty="0"/>
              <a:t>Условие соединения – для определения способа сопоставления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02746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Внутреннее соединение </a:t>
            </a:r>
            <a:r>
              <a:rPr lang="en-US" sz="2800" b="1" dirty="0">
                <a:solidFill>
                  <a:srgbClr val="FF0000"/>
                </a:solidFill>
              </a:rPr>
              <a:t>INNER JOIN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292827"/>
            <a:ext cx="111963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Соединение, при котором находятся пары записей из двух таблиц, удовлетворяющие условию соединения, тем самым образуя новую таблицу, содержащую поля из первой и второй исходных таблиц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56F3844-B4A9-4840-8B93-5C6E27A51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9726" y="2691742"/>
            <a:ext cx="3501847" cy="315637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C1F03CD-159E-44A9-B965-F7B4F144049D}"/>
              </a:ext>
            </a:extLst>
          </p:cNvPr>
          <p:cNvSpPr/>
          <p:nvPr/>
        </p:nvSpPr>
        <p:spPr>
          <a:xfrm>
            <a:off x="603100" y="6138331"/>
            <a:ext cx="111963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000" dirty="0"/>
              <a:t>Можно указывать </a:t>
            </a:r>
            <a:r>
              <a:rPr lang="en-US" sz="2000" dirty="0"/>
              <a:t>INNER JOIN</a:t>
            </a:r>
            <a:r>
              <a:rPr lang="ru-RU" sz="2000" dirty="0"/>
              <a:t>, а можно добавить во </a:t>
            </a:r>
            <a:r>
              <a:rPr lang="en-US" sz="2000" dirty="0"/>
              <a:t>FROM </a:t>
            </a:r>
            <a:r>
              <a:rPr lang="ru-RU" sz="2000" dirty="0"/>
              <a:t>ещё одну таблицу и использовать</a:t>
            </a:r>
            <a:r>
              <a:rPr lang="en-US" sz="2000" dirty="0"/>
              <a:t> WHERE</a:t>
            </a:r>
            <a:endParaRPr lang="ru-RU" sz="2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B471F49-85EB-4F70-9C6F-007DF90D07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72747"/>
          <a:stretch/>
        </p:blipFill>
        <p:spPr>
          <a:xfrm>
            <a:off x="5734685" y="3182458"/>
            <a:ext cx="5439167" cy="166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6373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Внешнее соединение </a:t>
            </a:r>
            <a:r>
              <a:rPr lang="en-US" sz="2800" b="1" dirty="0">
                <a:solidFill>
                  <a:srgbClr val="FF0000"/>
                </a:solidFill>
              </a:rPr>
              <a:t>OUTER JOIN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236360"/>
            <a:ext cx="113511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Соединение, которое возвращает </a:t>
            </a:r>
            <a:r>
              <a:rPr lang="ru-RU" sz="2400" b="1" dirty="0">
                <a:solidFill>
                  <a:srgbClr val="FF0000"/>
                </a:solidFill>
              </a:rPr>
              <a:t>все значения </a:t>
            </a:r>
            <a:r>
              <a:rPr lang="ru-RU" sz="2400" dirty="0"/>
              <a:t>из левой таблицы, соединённые с </a:t>
            </a:r>
            <a:r>
              <a:rPr lang="ru-RU" sz="2400" b="1" dirty="0">
                <a:solidFill>
                  <a:srgbClr val="FF0000"/>
                </a:solidFill>
              </a:rPr>
              <a:t>соответствующими значениями </a:t>
            </a:r>
            <a:r>
              <a:rPr lang="ru-RU" sz="2400" dirty="0"/>
              <a:t>из правой таблицы, если они удовлетворяют условию соединения, или заменяет их на NULL в обратном случае.</a:t>
            </a:r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ru-RU" sz="2400" dirty="0"/>
              <a:t>Отличается от </a:t>
            </a:r>
            <a:r>
              <a:rPr lang="ru-RU" sz="2400" b="1" dirty="0">
                <a:solidFill>
                  <a:srgbClr val="FF0000"/>
                </a:solidFill>
              </a:rPr>
              <a:t>внутреннего</a:t>
            </a:r>
            <a:r>
              <a:rPr lang="ru-RU" sz="2400" dirty="0"/>
              <a:t> тем, что обязательно возвращает </a:t>
            </a:r>
            <a:r>
              <a:rPr lang="ru-RU" sz="2400" b="1" dirty="0"/>
              <a:t>все</a:t>
            </a:r>
            <a:r>
              <a:rPr lang="ru-RU" sz="2400" dirty="0"/>
              <a:t> </a:t>
            </a:r>
            <a:r>
              <a:rPr lang="ru-RU" sz="2400" b="1" dirty="0"/>
              <a:t>строки</a:t>
            </a:r>
            <a:r>
              <a:rPr lang="ru-RU" sz="2400" dirty="0"/>
              <a:t> одной (LEFT, RIGHT) или двух таблиц (FULL)</a:t>
            </a:r>
            <a:r>
              <a:rPr lang="en-US" sz="2400" dirty="0"/>
              <a:t> – </a:t>
            </a:r>
            <a:r>
              <a:rPr lang="ru-RU" sz="2400" dirty="0"/>
              <a:t>внутреннее возвращает только выбранные столбцы.</a:t>
            </a:r>
          </a:p>
          <a:p>
            <a:pPr>
              <a:defRPr/>
            </a:pPr>
            <a:endParaRPr lang="ru-RU" sz="2400" dirty="0"/>
          </a:p>
          <a:p>
            <a:r>
              <a:rPr lang="ru-RU" sz="2400" dirty="0"/>
              <a:t>Алгоритм работы полного соединения: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b="1" dirty="0">
                <a:solidFill>
                  <a:srgbClr val="FF0000"/>
                </a:solidFill>
              </a:rPr>
              <a:t>Формируется таблица </a:t>
            </a:r>
            <a:r>
              <a:rPr lang="ru-RU" sz="2400" dirty="0"/>
              <a:t>на основе внутреннего соединения (INNER JOIN)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В таблицу </a:t>
            </a:r>
            <a:r>
              <a:rPr lang="ru-RU" sz="2400" b="1" dirty="0">
                <a:solidFill>
                  <a:srgbClr val="FF0000"/>
                </a:solidFill>
              </a:rPr>
              <a:t>добавляются</a:t>
            </a:r>
            <a:r>
              <a:rPr lang="ru-RU" sz="2400" b="1" dirty="0"/>
              <a:t> </a:t>
            </a:r>
            <a:r>
              <a:rPr lang="ru-RU" sz="2400" dirty="0"/>
              <a:t>значения</a:t>
            </a:r>
            <a:r>
              <a:rPr lang="ru-RU" sz="2400" b="1" dirty="0"/>
              <a:t> </a:t>
            </a:r>
            <a:r>
              <a:rPr lang="ru-RU" sz="2400" dirty="0"/>
              <a:t>не вошедшие в результат формирования из </a:t>
            </a:r>
            <a:r>
              <a:rPr lang="ru-RU" sz="2400" b="1" dirty="0">
                <a:solidFill>
                  <a:srgbClr val="FF0000"/>
                </a:solidFill>
              </a:rPr>
              <a:t>левой</a:t>
            </a:r>
            <a:r>
              <a:rPr lang="ru-RU" sz="2400" dirty="0"/>
              <a:t> таблицы (LEFT OUTER JOIN)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/>
              <a:t>В таблицу </a:t>
            </a:r>
            <a:r>
              <a:rPr lang="ru-RU" sz="2400" b="1" dirty="0">
                <a:solidFill>
                  <a:srgbClr val="FF0000"/>
                </a:solidFill>
              </a:rPr>
              <a:t>добавляются</a:t>
            </a:r>
            <a:r>
              <a:rPr lang="ru-RU" sz="2400" dirty="0"/>
              <a:t> значения не вошедшие в результат формирования из </a:t>
            </a:r>
            <a:r>
              <a:rPr lang="ru-RU" sz="2400" b="1" dirty="0">
                <a:solidFill>
                  <a:srgbClr val="FF0000"/>
                </a:solidFill>
              </a:rPr>
              <a:t>правой</a:t>
            </a:r>
            <a:r>
              <a:rPr lang="ru-RU" sz="2400" dirty="0"/>
              <a:t> таблицы (RIGHT OUTER JOIN)</a:t>
            </a:r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ru-RU" sz="2400" dirty="0"/>
              <a:t>Если </a:t>
            </a:r>
            <a:r>
              <a:rPr lang="en-US" sz="2400" dirty="0"/>
              <a:t>FULL JOIN </a:t>
            </a:r>
            <a:r>
              <a:rPr lang="ru-RU" sz="2400" dirty="0"/>
              <a:t>отсутствует, его можно эмулировать с </a:t>
            </a:r>
            <a:r>
              <a:rPr lang="en-US" sz="2400" dirty="0"/>
              <a:t>UNION ALL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224900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Варианты объединения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F362C6F-2865-4CF6-9DE7-6CC0227CF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620" y="941765"/>
            <a:ext cx="5152598" cy="577170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E4BB3D-8195-4B38-B5F1-BAB118629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8283" y="181879"/>
            <a:ext cx="5079925" cy="65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075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Ограничение выборки, оператор </a:t>
            </a:r>
            <a:r>
              <a:rPr lang="en-US" sz="2800" b="1" dirty="0">
                <a:solidFill>
                  <a:srgbClr val="FF0000"/>
                </a:solidFill>
              </a:rPr>
              <a:t>LIMIT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Оператор LIMIT позволяет извлечь определённый </a:t>
            </a:r>
            <a:r>
              <a:rPr lang="ru-RU" sz="2800" b="1" dirty="0"/>
              <a:t>диапазон записей</a:t>
            </a:r>
            <a:r>
              <a:rPr lang="ru-RU" sz="2800" dirty="0"/>
              <a:t> из одной или нескольких таблиц</a:t>
            </a:r>
            <a:endParaRPr lang="en-US" sz="28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ru-RU" altLang="ru-RU" sz="2000" dirty="0">
                <a:latin typeface="Arial Unicode MS"/>
              </a:rPr>
              <a:t>SELECT </a:t>
            </a:r>
            <a:r>
              <a:rPr lang="ru-RU" altLang="ru-RU" sz="2000" dirty="0" err="1">
                <a:latin typeface="Arial Unicode MS"/>
              </a:rPr>
              <a:t>поля_выборки</a:t>
            </a:r>
            <a:endParaRPr lang="en-US" altLang="ru-RU" sz="2000" dirty="0">
              <a:latin typeface="Arial Unicode MS"/>
            </a:endParaRPr>
          </a:p>
          <a:p>
            <a:pPr>
              <a:defRPr/>
            </a:pPr>
            <a:r>
              <a:rPr lang="ru-RU" altLang="ru-RU" sz="2000" dirty="0">
                <a:latin typeface="Arial Unicode MS"/>
              </a:rPr>
              <a:t>FROM </a:t>
            </a:r>
            <a:r>
              <a:rPr lang="ru-RU" altLang="ru-RU" sz="2000" dirty="0" err="1">
                <a:latin typeface="Arial Unicode MS"/>
              </a:rPr>
              <a:t>список_таблиц</a:t>
            </a:r>
            <a:endParaRPr lang="en-US" altLang="ru-RU" sz="2000" dirty="0">
              <a:latin typeface="Arial Unicode MS"/>
            </a:endParaRPr>
          </a:p>
          <a:p>
            <a:pPr>
              <a:defRPr/>
            </a:pPr>
            <a:r>
              <a:rPr lang="ru-RU" altLang="ru-RU" sz="2000" b="1" dirty="0">
                <a:solidFill>
                  <a:srgbClr val="FF0000"/>
                </a:solidFill>
                <a:latin typeface="Arial Unicode MS"/>
              </a:rPr>
              <a:t>LIMIT</a:t>
            </a:r>
            <a:r>
              <a:rPr lang="ru-RU" altLang="ru-RU" sz="2000" dirty="0">
                <a:latin typeface="Arial Unicode MS"/>
              </a:rPr>
              <a:t> [</a:t>
            </a:r>
            <a:r>
              <a:rPr lang="ru-RU" altLang="ru-RU" sz="2000" dirty="0" err="1">
                <a:latin typeface="Arial Unicode MS"/>
              </a:rPr>
              <a:t>количество_пропущенных_записей</a:t>
            </a:r>
            <a:r>
              <a:rPr lang="ru-RU" altLang="ru-RU" sz="2000" dirty="0">
                <a:latin typeface="Arial Unicode MS"/>
              </a:rPr>
              <a:t>,] </a:t>
            </a:r>
            <a:r>
              <a:rPr lang="ru-RU" altLang="ru-RU" sz="2000" dirty="0" err="1">
                <a:latin typeface="Arial Unicode MS"/>
              </a:rPr>
              <a:t>количество_записей_для_вывода</a:t>
            </a:r>
            <a:r>
              <a:rPr lang="ru-RU" altLang="ru-RU" sz="2000" dirty="0">
                <a:latin typeface="Arial Unicode MS"/>
              </a:rPr>
              <a:t>;</a:t>
            </a:r>
            <a:r>
              <a:rPr lang="ru-RU" altLang="ru-RU" sz="500" dirty="0"/>
              <a:t> </a:t>
            </a:r>
            <a:endParaRPr lang="ru-RU" altLang="ru-RU" sz="4400" dirty="0">
              <a:latin typeface="Arial" panose="020B0604020202020204" pitchFamily="34" charset="0"/>
            </a:endParaRP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ru-RU" sz="2800" dirty="0"/>
              <a:t>В диалектах может быть другой синтаксис.</a:t>
            </a:r>
          </a:p>
          <a:p>
            <a:pPr>
              <a:defRPr/>
            </a:pPr>
            <a:endParaRPr lang="ru-R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67C914-6FC6-411F-8C2B-E4E0A6FA4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427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Подзапросы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b="1" dirty="0"/>
              <a:t>Подзапрос</a:t>
            </a:r>
            <a:r>
              <a:rPr lang="ru-RU" sz="3200" dirty="0"/>
              <a:t> — это запрос, использующийся в другом SQL запросе. Подзапрос всегда заключён в круглые скобки и обычно выполняется перед основным запросом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ru-RU" sz="3200" dirty="0"/>
              <a:t>Возвращает таблицу.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en-US" sz="3200" dirty="0"/>
              <a:t>&lt;</a:t>
            </a:r>
            <a:r>
              <a:rPr lang="ru-RU" sz="3200" dirty="0"/>
              <a:t>что-то снаружи</a:t>
            </a:r>
            <a:r>
              <a:rPr lang="en-US" sz="3200" dirty="0"/>
              <a:t>&gt;</a:t>
            </a:r>
            <a:r>
              <a:rPr lang="ru-RU" sz="3200" dirty="0"/>
              <a:t> </a:t>
            </a:r>
            <a:r>
              <a:rPr lang="en-US" sz="3200" dirty="0"/>
              <a:t>(</a:t>
            </a:r>
          </a:p>
          <a:p>
            <a:pPr>
              <a:defRPr/>
            </a:pPr>
            <a:r>
              <a:rPr lang="en-US" sz="3200" dirty="0"/>
              <a:t>	</a:t>
            </a:r>
            <a:r>
              <a:rPr lang="en-US" sz="3200" b="1" dirty="0">
                <a:solidFill>
                  <a:srgbClr val="FF0000"/>
                </a:solidFill>
              </a:rPr>
              <a:t>SELECT ...</a:t>
            </a:r>
          </a:p>
          <a:p>
            <a:pPr>
              <a:defRPr/>
            </a:pPr>
            <a:r>
              <a:rPr lang="en-US" sz="3200" dirty="0"/>
              <a:t>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83424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Что такое БД, СУБД?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b="1" dirty="0">
                <a:solidFill>
                  <a:srgbClr val="FF0000"/>
                </a:solidFill>
              </a:rPr>
              <a:t>База данных (БД) </a:t>
            </a:r>
            <a:r>
              <a:rPr lang="ru-RU" sz="3200" dirty="0"/>
              <a:t>— это набор данных, хранящиеся в </a:t>
            </a:r>
            <a:r>
              <a:rPr lang="ru-RU" sz="3200" b="1" dirty="0"/>
              <a:t>структурированном</a:t>
            </a:r>
            <a:r>
              <a:rPr lang="ru-RU" sz="3200" dirty="0"/>
              <a:t> виде</a:t>
            </a:r>
          </a:p>
          <a:p>
            <a:pPr>
              <a:defRPr/>
            </a:pPr>
            <a:r>
              <a:rPr lang="ru-RU" sz="3200" b="1" dirty="0">
                <a:solidFill>
                  <a:srgbClr val="FF0000"/>
                </a:solidFill>
              </a:rPr>
              <a:t>Система управления базами данных </a:t>
            </a:r>
            <a:r>
              <a:rPr lang="ru-RU" sz="3200" dirty="0"/>
              <a:t>(СУБД) — это совокупность языковых и программных средств, которая осуществляет доступ к данным, позволяет их создавать, менять и удалять, обеспечивает безопасность данных и т.д.</a:t>
            </a:r>
          </a:p>
        </p:txBody>
      </p:sp>
      <p:pic>
        <p:nvPicPr>
          <p:cNvPr id="8" name="Рисунок 7" descr="Пользователь">
            <a:extLst>
              <a:ext uri="{FF2B5EF4-FFF2-40B4-BE49-F238E27FC236}">
                <a16:creationId xmlns:a16="http://schemas.microsoft.com/office/drawing/2014/main" id="{9CD13B55-28D2-4B00-80E7-823E38C1A6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5620" y="4975866"/>
            <a:ext cx="914400" cy="9144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0666F489-CD0C-4BA5-94A2-EBF4AB8A550D}"/>
              </a:ext>
            </a:extLst>
          </p:cNvPr>
          <p:cNvSpPr/>
          <p:nvPr/>
        </p:nvSpPr>
        <p:spPr>
          <a:xfrm>
            <a:off x="5123848" y="5100246"/>
            <a:ext cx="2079414" cy="864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СУБД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E16E5216-B1BF-4F39-BBD0-92E72A1D5AB9}"/>
              </a:ext>
            </a:extLst>
          </p:cNvPr>
          <p:cNvSpPr/>
          <p:nvPr/>
        </p:nvSpPr>
        <p:spPr>
          <a:xfrm>
            <a:off x="2535589" y="5853435"/>
            <a:ext cx="1490133" cy="575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8DA8BB0-6A83-414F-AB51-1D030DBE4F00}"/>
              </a:ext>
            </a:extLst>
          </p:cNvPr>
          <p:cNvSpPr/>
          <p:nvPr/>
        </p:nvSpPr>
        <p:spPr>
          <a:xfrm>
            <a:off x="8868655" y="5088049"/>
            <a:ext cx="2079414" cy="8642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БД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C72A57A1-21C3-43B4-B89C-683EE162E9A3}"/>
              </a:ext>
            </a:extLst>
          </p:cNvPr>
          <p:cNvSpPr/>
          <p:nvPr/>
        </p:nvSpPr>
        <p:spPr>
          <a:xfrm>
            <a:off x="2535589" y="4698316"/>
            <a:ext cx="1490133" cy="57573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Запрос</a:t>
            </a:r>
          </a:p>
        </p:txBody>
      </p:sp>
      <p:cxnSp>
        <p:nvCxnSpPr>
          <p:cNvPr id="15" name="Соединитель: изогнутый 14">
            <a:extLst>
              <a:ext uri="{FF2B5EF4-FFF2-40B4-BE49-F238E27FC236}">
                <a16:creationId xmlns:a16="http://schemas.microsoft.com/office/drawing/2014/main" id="{DB24D55A-1603-4336-B723-4D005A9C1783}"/>
              </a:ext>
            </a:extLst>
          </p:cNvPr>
          <p:cNvCxnSpPr>
            <a:stCxn id="8" idx="3"/>
            <a:endCxn id="13" idx="2"/>
          </p:cNvCxnSpPr>
          <p:nvPr/>
        </p:nvCxnSpPr>
        <p:spPr>
          <a:xfrm flipV="1">
            <a:off x="1840020" y="4986183"/>
            <a:ext cx="695569" cy="446883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6025EB1A-63FC-49BC-82B9-CF016BED1B59}"/>
              </a:ext>
            </a:extLst>
          </p:cNvPr>
          <p:cNvCxnSpPr>
            <a:cxnSpLocks/>
            <a:stCxn id="13" idx="6"/>
          </p:cNvCxnSpPr>
          <p:nvPr/>
        </p:nvCxnSpPr>
        <p:spPr>
          <a:xfrm>
            <a:off x="4025722" y="4986183"/>
            <a:ext cx="1098126" cy="406214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83A353D0-A792-4C54-93B9-18EE61AC3715}"/>
              </a:ext>
            </a:extLst>
          </p:cNvPr>
          <p:cNvCxnSpPr>
            <a:cxnSpLocks/>
            <a:stCxn id="11" idx="2"/>
          </p:cNvCxnSpPr>
          <p:nvPr/>
        </p:nvCxnSpPr>
        <p:spPr>
          <a:xfrm rot="10800000">
            <a:off x="1833163" y="5595094"/>
            <a:ext cx="702427" cy="546208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: изогнутый 23">
            <a:extLst>
              <a:ext uri="{FF2B5EF4-FFF2-40B4-BE49-F238E27FC236}">
                <a16:creationId xmlns:a16="http://schemas.microsoft.com/office/drawing/2014/main" id="{1CB2369A-59E2-445D-AFD8-8E0AA3BCF652}"/>
              </a:ext>
            </a:extLst>
          </p:cNvPr>
          <p:cNvCxnSpPr>
            <a:cxnSpLocks/>
            <a:endCxn id="11" idx="6"/>
          </p:cNvCxnSpPr>
          <p:nvPr/>
        </p:nvCxnSpPr>
        <p:spPr>
          <a:xfrm rot="10800000" flipV="1">
            <a:off x="4025722" y="5680264"/>
            <a:ext cx="1098126" cy="46103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: изогнутый 26">
            <a:extLst>
              <a:ext uri="{FF2B5EF4-FFF2-40B4-BE49-F238E27FC236}">
                <a16:creationId xmlns:a16="http://schemas.microsoft.com/office/drawing/2014/main" id="{33A22223-EEE7-4219-9564-FBD5542F8C70}"/>
              </a:ext>
            </a:extLst>
          </p:cNvPr>
          <p:cNvCxnSpPr>
            <a:cxnSpLocks/>
          </p:cNvCxnSpPr>
          <p:nvPr/>
        </p:nvCxnSpPr>
        <p:spPr>
          <a:xfrm>
            <a:off x="7203262" y="5259286"/>
            <a:ext cx="1665393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: изогнутый 36">
            <a:extLst>
              <a:ext uri="{FF2B5EF4-FFF2-40B4-BE49-F238E27FC236}">
                <a16:creationId xmlns:a16="http://schemas.microsoft.com/office/drawing/2014/main" id="{A6D4A6CA-FE32-4ED2-9B63-2926E677E2AD}"/>
              </a:ext>
            </a:extLst>
          </p:cNvPr>
          <p:cNvCxnSpPr>
            <a:cxnSpLocks/>
          </p:cNvCxnSpPr>
          <p:nvPr/>
        </p:nvCxnSpPr>
        <p:spPr>
          <a:xfrm rot="10800000">
            <a:off x="7203263" y="5748816"/>
            <a:ext cx="1665393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BA8313C-E090-49A0-9715-FFAF4CB0C820}"/>
              </a:ext>
            </a:extLst>
          </p:cNvPr>
          <p:cNvSpPr txBox="1"/>
          <p:nvPr/>
        </p:nvSpPr>
        <p:spPr>
          <a:xfrm>
            <a:off x="2132557" y="46887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BB17D8-8320-4831-AE4D-215E29BE530E}"/>
              </a:ext>
            </a:extLst>
          </p:cNvPr>
          <p:cNvSpPr txBox="1"/>
          <p:nvPr/>
        </p:nvSpPr>
        <p:spPr>
          <a:xfrm>
            <a:off x="7885115" y="48921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FD2CDAB-7BD7-4A73-9AE6-F817F184D1B9}"/>
              </a:ext>
            </a:extLst>
          </p:cNvPr>
          <p:cNvSpPr txBox="1"/>
          <p:nvPr/>
        </p:nvSpPr>
        <p:spPr>
          <a:xfrm>
            <a:off x="7885115" y="5439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9620E8-F6C4-4642-AF8D-386CD0430AC6}"/>
              </a:ext>
            </a:extLst>
          </p:cNvPr>
          <p:cNvSpPr txBox="1"/>
          <p:nvPr/>
        </p:nvSpPr>
        <p:spPr>
          <a:xfrm>
            <a:off x="4140309" y="5745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7CEBCF-0BF5-4E5D-8EC1-7A527701F954}"/>
              </a:ext>
            </a:extLst>
          </p:cNvPr>
          <p:cNvSpPr txBox="1"/>
          <p:nvPr/>
        </p:nvSpPr>
        <p:spPr>
          <a:xfrm>
            <a:off x="4802341" y="5959714"/>
            <a:ext cx="29476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Oracle, MySQL, PostgreSQL, Redis, SQLite, …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151498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640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Подзапрос: одна строка с одним столбцом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/>
              <a:t>Скалярный </a:t>
            </a:r>
            <a:r>
              <a:rPr lang="ru-RU" sz="2800" dirty="0"/>
              <a:t>подзапрос возвращает единственное значение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Используется для ограничения выборки операторами сравнения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Пример:</a:t>
            </a:r>
          </a:p>
          <a:p>
            <a:pPr>
              <a:defRPr/>
            </a:pPr>
            <a:r>
              <a:rPr lang="en-US" sz="2800" dirty="0"/>
              <a:t>SELECT column FROM table</a:t>
            </a:r>
          </a:p>
          <a:p>
            <a:pPr>
              <a:defRPr/>
            </a:pPr>
            <a:r>
              <a:rPr lang="en-US" sz="2800" dirty="0"/>
              <a:t>WHERE </a:t>
            </a:r>
            <a:r>
              <a:rPr lang="en-US" sz="2800" dirty="0" err="1"/>
              <a:t>table.key</a:t>
            </a:r>
            <a:r>
              <a:rPr lang="en-US" sz="2800" dirty="0"/>
              <a:t> = (</a:t>
            </a:r>
            <a:r>
              <a:rPr lang="en-US" sz="2800" b="1" dirty="0"/>
              <a:t>SELECT MAX(</a:t>
            </a:r>
            <a:r>
              <a:rPr lang="en-US" sz="2800" b="1" dirty="0" err="1"/>
              <a:t>another_key</a:t>
            </a:r>
            <a:r>
              <a:rPr lang="en-US" sz="2800" b="1" dirty="0"/>
              <a:t>) FROM </a:t>
            </a:r>
            <a:r>
              <a:rPr lang="en-US" sz="2800" b="1" dirty="0" err="1"/>
              <a:t>another_table</a:t>
            </a:r>
            <a:r>
              <a:rPr lang="en-US" sz="2800" dirty="0"/>
              <a:t>)</a:t>
            </a:r>
            <a:endParaRPr lang="ru-RU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Если бы тут был не скаляр:</a:t>
            </a:r>
          </a:p>
          <a:p>
            <a:pPr>
              <a:defRPr/>
            </a:pPr>
            <a:r>
              <a:rPr lang="en-US" sz="2800" i="1" dirty="0"/>
              <a:t>ER_SUBQUERY_NO_1_ROW: Subquery returns more than 1 row.</a:t>
            </a:r>
            <a:endParaRPr lang="ru-RU" sz="2800" i="1" dirty="0"/>
          </a:p>
        </p:txBody>
      </p:sp>
    </p:spTree>
    <p:extLst>
      <p:ext uri="{BB962C8B-B14F-4D97-AF65-F5344CB8AC3E}">
        <p14:creationId xmlns:p14="http://schemas.microsoft.com/office/powerpoint/2010/main" val="2503922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Подзапрос: несколько строк, один столбец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6" y="1491413"/>
            <a:ext cx="1149870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Вместо оператора сравнения используются: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1" dirty="0"/>
              <a:t>ALL</a:t>
            </a:r>
            <a:endParaRPr lang="ru-RU" sz="2800" b="1" dirty="0"/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True</a:t>
            </a:r>
            <a:r>
              <a:rPr lang="ru-RU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 </a:t>
            </a:r>
            <a:r>
              <a:rPr lang="ru-RU" sz="2800" dirty="0">
                <a:sym typeface="Wingdings" panose="05000000000000000000" pitchFamily="2" charset="2"/>
              </a:rPr>
              <a:t>все </a:t>
            </a:r>
            <a:r>
              <a:rPr lang="ru-RU" sz="2800" dirty="0"/>
              <a:t>сравнения значения с элементами набора </a:t>
            </a:r>
            <a:r>
              <a:rPr lang="en-US" sz="2800" dirty="0"/>
              <a:t>True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SELECT </a:t>
            </a:r>
            <a:r>
              <a:rPr lang="en-US" sz="2800" dirty="0" err="1"/>
              <a:t>some_val</a:t>
            </a:r>
            <a:r>
              <a:rPr lang="en-US" sz="2800" dirty="0"/>
              <a:t> &gt; </a:t>
            </a:r>
            <a:r>
              <a:rPr lang="en-US" sz="2800" b="1" dirty="0">
                <a:solidFill>
                  <a:srgbClr val="FF0000"/>
                </a:solidFill>
              </a:rPr>
              <a:t>ALL</a:t>
            </a:r>
            <a:r>
              <a:rPr lang="en-US" sz="2800" dirty="0"/>
              <a:t>(SELECT price FROM Goods)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1" dirty="0"/>
              <a:t>IN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ru-RU" sz="2800" dirty="0"/>
              <a:t>входит ли конкретное значение в набор значений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SELECT </a:t>
            </a:r>
            <a:r>
              <a:rPr lang="en-US" sz="2800" dirty="0" err="1"/>
              <a:t>some_col</a:t>
            </a:r>
            <a:r>
              <a:rPr lang="en-US" sz="2800" dirty="0"/>
              <a:t> FROM Table  WHERE </a:t>
            </a:r>
            <a:r>
              <a:rPr lang="en-US" sz="2800" dirty="0" err="1"/>
              <a:t>Table.key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IN </a:t>
            </a:r>
            <a:r>
              <a:rPr lang="en-US" sz="2800" dirty="0"/>
              <a:t>(SELECT …)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b="1" dirty="0"/>
              <a:t>ANY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True</a:t>
            </a:r>
            <a:r>
              <a:rPr lang="ru-RU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 </a:t>
            </a:r>
            <a:r>
              <a:rPr lang="ru-RU" sz="2800" dirty="0">
                <a:sym typeface="Wingdings" panose="05000000000000000000" pitchFamily="2" charset="2"/>
              </a:rPr>
              <a:t>хотя бы одно </a:t>
            </a:r>
            <a:r>
              <a:rPr lang="ru-RU" sz="2800" dirty="0"/>
              <a:t>сравнение значения с элементами набора </a:t>
            </a:r>
            <a:r>
              <a:rPr lang="en-US" sz="2800" dirty="0"/>
              <a:t>True</a:t>
            </a:r>
            <a:endParaRPr lang="ru-RU" sz="2800" dirty="0"/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SELECT </a:t>
            </a:r>
            <a:r>
              <a:rPr lang="en-US" sz="2800" dirty="0" err="1"/>
              <a:t>some_col</a:t>
            </a:r>
            <a:r>
              <a:rPr lang="en-US" sz="2800" dirty="0"/>
              <a:t> FROM Table  WHERE </a:t>
            </a:r>
            <a:r>
              <a:rPr lang="en-US" sz="2800" dirty="0" err="1"/>
              <a:t>Table.key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ANY </a:t>
            </a:r>
            <a:r>
              <a:rPr lang="en-US" sz="2800" dirty="0"/>
              <a:t>(SELECT …)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endParaRPr lang="ru-RU" sz="2800" dirty="0"/>
          </a:p>
          <a:p>
            <a:pPr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3461839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Подзапрос: несколько столбцов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Попарное сравнение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en-US" sz="3200" dirty="0"/>
              <a:t>SELECT * FROM </a:t>
            </a:r>
            <a:r>
              <a:rPr lang="en-US" sz="3200" dirty="0" err="1"/>
              <a:t>TableA</a:t>
            </a:r>
            <a:endParaRPr lang="en-US" sz="3200" dirty="0"/>
          </a:p>
          <a:p>
            <a:pPr>
              <a:defRPr/>
            </a:pPr>
            <a:r>
              <a:rPr lang="en-US" sz="3200" dirty="0"/>
              <a:t>WHERE </a:t>
            </a:r>
            <a:r>
              <a:rPr lang="en-US" sz="3200" b="1" dirty="0"/>
              <a:t>(</a:t>
            </a:r>
            <a:r>
              <a:rPr lang="en-US" sz="3200" dirty="0">
                <a:solidFill>
                  <a:srgbClr val="FF0000"/>
                </a:solidFill>
              </a:rPr>
              <a:t>colA_1</a:t>
            </a:r>
            <a:r>
              <a:rPr lang="en-US" sz="3200" dirty="0"/>
              <a:t>, </a:t>
            </a:r>
            <a:r>
              <a:rPr lang="en-US" sz="3200" dirty="0">
                <a:solidFill>
                  <a:srgbClr val="00B050"/>
                </a:solidFill>
              </a:rPr>
              <a:t>colA_2</a:t>
            </a:r>
            <a:r>
              <a:rPr lang="en-US" sz="3200" b="1" dirty="0"/>
              <a:t>)</a:t>
            </a:r>
            <a:r>
              <a:rPr lang="en-US" sz="3200" dirty="0"/>
              <a:t> IN (</a:t>
            </a:r>
            <a:r>
              <a:rPr lang="en-US" sz="3200" b="1" dirty="0"/>
              <a:t>SELECT </a:t>
            </a:r>
            <a:r>
              <a:rPr lang="en-US" sz="3200" b="1" dirty="0">
                <a:solidFill>
                  <a:srgbClr val="FF0000"/>
                </a:solidFill>
              </a:rPr>
              <a:t>colB_1</a:t>
            </a:r>
            <a:r>
              <a:rPr lang="en-US" sz="3200" b="1" dirty="0"/>
              <a:t>, </a:t>
            </a:r>
            <a:r>
              <a:rPr lang="en-US" sz="3200" b="1" dirty="0">
                <a:solidFill>
                  <a:srgbClr val="00B050"/>
                </a:solidFill>
              </a:rPr>
              <a:t>colB_2</a:t>
            </a:r>
            <a:r>
              <a:rPr lang="en-US" sz="3200" b="1" dirty="0"/>
              <a:t> FROM </a:t>
            </a:r>
            <a:r>
              <a:rPr lang="en-US" sz="3200" b="1" dirty="0" err="1"/>
              <a:t>TableB</a:t>
            </a:r>
            <a:r>
              <a:rPr lang="en-US" sz="3200" dirty="0"/>
              <a:t>);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ru-RU" sz="3200" dirty="0"/>
              <a:t>Сравниваются </a:t>
            </a:r>
            <a:r>
              <a:rPr lang="en-US" sz="3200" dirty="0"/>
              <a:t>colA_1 </a:t>
            </a:r>
            <a:r>
              <a:rPr lang="ru-RU" sz="3200" dirty="0"/>
              <a:t>с </a:t>
            </a:r>
            <a:r>
              <a:rPr lang="en-US" sz="3200" dirty="0"/>
              <a:t>colB_1, colA_2 </a:t>
            </a:r>
            <a:r>
              <a:rPr lang="ru-RU" sz="3200" dirty="0"/>
              <a:t>с </a:t>
            </a:r>
            <a:r>
              <a:rPr lang="en-US" sz="3200" dirty="0"/>
              <a:t>colB_2</a:t>
            </a:r>
            <a:r>
              <a:rPr lang="ru-RU" sz="3200" dirty="0"/>
              <a:t>.</a:t>
            </a:r>
          </a:p>
          <a:p>
            <a:pPr>
              <a:defRPr/>
            </a:pPr>
            <a:r>
              <a:rPr lang="ru-RU" sz="3200" dirty="0"/>
              <a:t>Синтаксис требует скобки вокруг набора столбцов.</a:t>
            </a:r>
            <a:endParaRPr lang="en-US" sz="3200" dirty="0"/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ru-RU" sz="3200" dirty="0"/>
              <a:t>Можно написать с двумя условиями </a:t>
            </a:r>
            <a:r>
              <a:rPr lang="en-US" sz="3200" dirty="0"/>
              <a:t>WHERE</a:t>
            </a:r>
            <a:r>
              <a:rPr lang="ru-RU" sz="3200" dirty="0"/>
              <a:t>, но это длиннее</a:t>
            </a:r>
          </a:p>
        </p:txBody>
      </p:sp>
    </p:spTree>
    <p:extLst>
      <p:ext uri="{BB962C8B-B14F-4D97-AF65-F5344CB8AC3E}">
        <p14:creationId xmlns:p14="http://schemas.microsoft.com/office/powerpoint/2010/main" val="1646488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Коррелированные подзапросы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983403"/>
            <a:ext cx="11196320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Подзапросы бывают </a:t>
            </a:r>
            <a:r>
              <a:rPr lang="ru-RU" sz="2800" b="1" dirty="0"/>
              <a:t>коррелированные</a:t>
            </a:r>
            <a:r>
              <a:rPr lang="ru-RU" sz="2800" dirty="0"/>
              <a:t> и некоррелированные (независимые)</a:t>
            </a:r>
          </a:p>
          <a:p>
            <a:pPr>
              <a:defRPr/>
            </a:pPr>
            <a:r>
              <a:rPr lang="ru-RU" sz="2800" b="1" dirty="0"/>
              <a:t>Независимые</a:t>
            </a:r>
            <a:r>
              <a:rPr lang="ru-RU" sz="2800" dirty="0"/>
              <a:t> могут выполняться </a:t>
            </a:r>
            <a:r>
              <a:rPr lang="ru-RU" sz="2800" b="1" dirty="0"/>
              <a:t>автономно</a:t>
            </a:r>
            <a:r>
              <a:rPr lang="ru-RU" sz="2800" dirty="0"/>
              <a:t> от основного запроса.</a:t>
            </a:r>
          </a:p>
          <a:p>
            <a:pPr>
              <a:defRPr/>
            </a:pPr>
            <a:r>
              <a:rPr lang="ru-RU" sz="2800" dirty="0"/>
              <a:t>Их результат известен заранее, выполняются один раз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/>
              <a:t>Коррелированные</a:t>
            </a:r>
            <a:r>
              <a:rPr lang="ru-RU" sz="2800" dirty="0"/>
              <a:t> подзапросы ссылаются на один или несколько столбцов основного запроса</a:t>
            </a:r>
          </a:p>
          <a:p>
            <a:pPr>
              <a:defRPr/>
            </a:pPr>
            <a:r>
              <a:rPr lang="ru-RU" sz="2800" dirty="0"/>
              <a:t>Выполняются </a:t>
            </a:r>
            <a:r>
              <a:rPr lang="ru-RU" sz="2800" b="1" dirty="0"/>
              <a:t>для каждой строки</a:t>
            </a:r>
            <a:r>
              <a:rPr lang="ru-RU" sz="2800" dirty="0"/>
              <a:t>, которая может быть включена в окончательный результат – снижение производительности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400" dirty="0"/>
              <a:t>SELECT</a:t>
            </a:r>
          </a:p>
          <a:p>
            <a:pPr>
              <a:defRPr/>
            </a:pPr>
            <a:r>
              <a:rPr lang="en-US" sz="2400" b="1" dirty="0"/>
              <a:t>	</a:t>
            </a:r>
            <a:r>
              <a:rPr lang="en-US" sz="2400" b="1" dirty="0" err="1"/>
              <a:t>TableA</a:t>
            </a:r>
            <a:r>
              <a:rPr lang="en-US" sz="2400" dirty="0" err="1"/>
              <a:t>.</a:t>
            </a:r>
            <a:r>
              <a:rPr lang="en-US" sz="2400" b="1" dirty="0" err="1"/>
              <a:t>colA</a:t>
            </a:r>
            <a:r>
              <a:rPr lang="en-US" sz="2400" b="1" dirty="0"/>
              <a:t>, 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# 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выбираемое поле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400" b="1" dirty="0"/>
              <a:t>	</a:t>
            </a:r>
            <a:r>
              <a:rPr lang="en-US" sz="2400" dirty="0"/>
              <a:t>(SELECT … FROM … WHERE </a:t>
            </a:r>
            <a:r>
              <a:rPr lang="en-US" sz="2400" b="1" dirty="0" err="1"/>
              <a:t>TableA</a:t>
            </a:r>
            <a:r>
              <a:rPr lang="en-US" sz="2400" dirty="0" err="1"/>
              <a:t>.</a:t>
            </a:r>
            <a:r>
              <a:rPr lang="en-US" sz="2400" b="1" dirty="0" err="1"/>
              <a:t>colA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FF0000"/>
                </a:solidFill>
              </a:rPr>
              <a:t>=</a:t>
            </a:r>
            <a:r>
              <a:rPr lang="en-US" sz="2400" dirty="0"/>
              <a:t> …) AS …  </a:t>
            </a:r>
            <a:r>
              <a:rPr lang="en-US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#</a:t>
            </a:r>
            <a:r>
              <a:rPr lang="ru-RU" sz="2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сравнение с выбираемым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400" dirty="0"/>
              <a:t>FROM </a:t>
            </a:r>
            <a:r>
              <a:rPr lang="en-US" sz="2400" dirty="0" err="1"/>
              <a:t>TableA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61014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Обобщённое табличное выражение, оператор WITH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275574" y="1491413"/>
            <a:ext cx="1173688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/>
              <a:t>Обобщённое табличное выражение </a:t>
            </a:r>
            <a:r>
              <a:rPr lang="en-US" sz="2800" dirty="0"/>
              <a:t>(</a:t>
            </a:r>
            <a:r>
              <a:rPr lang="ru-RU" sz="2800" dirty="0"/>
              <a:t>CTE</a:t>
            </a:r>
            <a:r>
              <a:rPr lang="en-US" sz="2800" dirty="0"/>
              <a:t>, </a:t>
            </a:r>
            <a:r>
              <a:rPr lang="ru-RU" sz="2800" dirty="0" err="1"/>
              <a:t>Common</a:t>
            </a:r>
            <a:r>
              <a:rPr lang="ru-RU" sz="2800" dirty="0"/>
              <a:t> </a:t>
            </a:r>
            <a:r>
              <a:rPr lang="ru-RU" sz="2800" dirty="0" err="1"/>
              <a:t>Table</a:t>
            </a:r>
            <a:r>
              <a:rPr lang="ru-RU" sz="2800" dirty="0"/>
              <a:t> </a:t>
            </a:r>
            <a:r>
              <a:rPr lang="ru-RU" sz="2800" dirty="0" err="1"/>
              <a:t>Expressions</a:t>
            </a:r>
            <a:r>
              <a:rPr lang="ru-RU" sz="2800" dirty="0"/>
              <a:t>) - временный результирующий набор данных, к которому можно обращаться в последующих запросах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Результат </a:t>
            </a:r>
            <a:r>
              <a:rPr lang="ru-RU" sz="2800" b="1" dirty="0"/>
              <a:t>не сохраняется </a:t>
            </a:r>
            <a:r>
              <a:rPr lang="ru-RU" sz="2800" dirty="0"/>
              <a:t>в схеме базы данных, а действует как временное представление, которое существует только на время выполнения запроса</a:t>
            </a:r>
            <a:r>
              <a:rPr lang="en-US" sz="2800" dirty="0"/>
              <a:t> (</a:t>
            </a:r>
            <a:r>
              <a:rPr lang="ru-RU" sz="2800" dirty="0"/>
              <a:t>и выполняется один раз)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</a:rPr>
              <a:t>WITH</a:t>
            </a:r>
            <a:r>
              <a:rPr lang="en-US" sz="2800" dirty="0"/>
              <a:t> </a:t>
            </a:r>
            <a:r>
              <a:rPr lang="en-US" sz="2800" b="1" dirty="0"/>
              <a:t>CTE_name_1 </a:t>
            </a:r>
            <a:r>
              <a:rPr lang="en-US" sz="2800" dirty="0"/>
              <a:t>[columns] AS (SELECT … ), 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# 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локальные переменные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2800" b="1" dirty="0"/>
              <a:t> CTE_name_2 </a:t>
            </a:r>
            <a:r>
              <a:rPr lang="en-US" sz="2800" dirty="0"/>
              <a:t>[columns] AS (SELECT … )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800" dirty="0"/>
              <a:t>SELECT … FROM </a:t>
            </a:r>
            <a:r>
              <a:rPr lang="en-US" sz="2800" b="1" dirty="0"/>
              <a:t>CTE_name_1 </a:t>
            </a:r>
            <a:r>
              <a:rPr lang="en-US" sz="2800" dirty="0"/>
              <a:t>union</a:t>
            </a:r>
            <a:r>
              <a:rPr lang="en-US" sz="2800" b="1" dirty="0"/>
              <a:t> </a:t>
            </a:r>
            <a:r>
              <a:rPr lang="en-US" sz="2800" dirty="0"/>
              <a:t>SELECT … FROM </a:t>
            </a:r>
            <a:r>
              <a:rPr lang="en-US" sz="2800" b="1" dirty="0"/>
              <a:t>CTE_name_2</a:t>
            </a:r>
            <a:r>
              <a:rPr lang="en-US" sz="2800" dirty="0"/>
              <a:t>;</a:t>
            </a:r>
            <a:endParaRPr lang="ru-RU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82111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Объединение запросов, оператор </a:t>
            </a:r>
            <a:r>
              <a:rPr lang="en-US" sz="2800" b="1" dirty="0">
                <a:solidFill>
                  <a:srgbClr val="FF0000"/>
                </a:solidFill>
              </a:rPr>
              <a:t>Union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Объединение не связанных таблиц со схожей структурой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Условие: одинаковое </a:t>
            </a:r>
            <a:r>
              <a:rPr lang="ru-RU" sz="2800" b="1" dirty="0"/>
              <a:t>число столбцов</a:t>
            </a:r>
            <a:r>
              <a:rPr lang="ru-RU" sz="2800" dirty="0"/>
              <a:t>, с соответствующими </a:t>
            </a:r>
            <a:r>
              <a:rPr lang="ru-RU" sz="2800" b="1" dirty="0"/>
              <a:t>типами данных </a:t>
            </a:r>
            <a:r>
              <a:rPr lang="ru-RU" sz="2800" dirty="0"/>
              <a:t>и в одной </a:t>
            </a:r>
            <a:r>
              <a:rPr lang="ru-RU" sz="2800" b="1" dirty="0"/>
              <a:t>последовательности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Объединение таблиц – </a:t>
            </a:r>
            <a:r>
              <a:rPr lang="en-US" sz="2800" dirty="0"/>
              <a:t>JOIN</a:t>
            </a:r>
          </a:p>
          <a:p>
            <a:pPr>
              <a:defRPr/>
            </a:pPr>
            <a:r>
              <a:rPr lang="ru-RU" sz="2800" dirty="0"/>
              <a:t>Связанные таблицы – подзапросы</a:t>
            </a:r>
          </a:p>
          <a:p>
            <a:pPr>
              <a:defRPr/>
            </a:pPr>
            <a:r>
              <a:rPr lang="ru-RU" sz="2800" dirty="0"/>
              <a:t>Несвязанные таблицы – </a:t>
            </a:r>
            <a:r>
              <a:rPr lang="en-US" sz="2800" dirty="0"/>
              <a:t>UNION</a:t>
            </a:r>
            <a:r>
              <a:rPr lang="ru-RU" sz="2800" dirty="0"/>
              <a:t>       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# 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объединение запросов</a:t>
            </a:r>
            <a:endParaRPr lang="ru-RU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800" dirty="0"/>
              <a:t>SELECT …</a:t>
            </a:r>
          </a:p>
          <a:p>
            <a:pPr>
              <a:defRPr/>
            </a:pPr>
            <a:r>
              <a:rPr lang="en-US" sz="2800" b="1" dirty="0"/>
              <a:t>UNION </a:t>
            </a:r>
            <a:r>
              <a:rPr lang="en-US" sz="2800" dirty="0"/>
              <a:t>[ALL]</a:t>
            </a:r>
            <a:r>
              <a:rPr lang="ru-RU" sz="2800" dirty="0"/>
              <a:t> 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# ALL </a:t>
            </a:r>
            <a:r>
              <a:rPr lang="ru-RU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– для сохранения повторений в итоге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800" dirty="0"/>
              <a:t>SELECT …;</a:t>
            </a:r>
            <a:endParaRPr lang="ru-RU" sz="2800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4EEAB46-01E4-4717-8295-0168851DC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9" y="3699651"/>
            <a:ext cx="546320" cy="4481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E080AC7-02CF-4BEF-9DB5-CB0358CC8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930" y="4068230"/>
            <a:ext cx="612550" cy="50246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6B20E79-EBF8-4A96-8BC9-95C5EB2C11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8169" y="4519803"/>
            <a:ext cx="546320" cy="50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99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Варианты объединения</a:t>
            </a:r>
            <a:r>
              <a:rPr lang="en-US" sz="2800" b="1" dirty="0">
                <a:solidFill>
                  <a:srgbClr val="FF0000"/>
                </a:solidFill>
              </a:rPr>
              <a:t>: INTERSECT, EXCEPT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047759"/>
            <a:ext cx="1119632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/>
              <a:t>UNION			</a:t>
            </a:r>
            <a:r>
              <a:rPr lang="en-US" altLang="ru-RU" sz="2400" dirty="0"/>
              <a:t>(FULL OUTER JOIN)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/>
              <a:t>Комбинирует два запроса SELECT. </a:t>
            </a:r>
            <a:endParaRPr lang="en-US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ru-RU" sz="2400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/>
              <a:t>IN</a:t>
            </a:r>
            <a:r>
              <a:rPr lang="ru-RU" altLang="ru-RU" sz="2400" b="1" dirty="0"/>
              <a:t>TERSECT		</a:t>
            </a:r>
            <a:r>
              <a:rPr lang="ru-RU" altLang="ru-RU" sz="2400" dirty="0"/>
              <a:t>(</a:t>
            </a:r>
            <a:r>
              <a:rPr lang="en-US" altLang="ru-RU" sz="2400" dirty="0"/>
              <a:t>INNER JOIN)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/>
              <a:t>Комбинирует два запроса SELECT, но возвращает записи только первого SELECT, которые </a:t>
            </a:r>
            <a:r>
              <a:rPr lang="ru-RU" altLang="ru-RU" sz="2400" b="1" dirty="0"/>
              <a:t>имеют</a:t>
            </a:r>
            <a:r>
              <a:rPr lang="ru-RU" altLang="ru-RU" sz="2400" dirty="0"/>
              <a:t> совпадения во втором элементе SELECT. </a:t>
            </a:r>
            <a:endParaRPr lang="en-US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dirty="0"/>
              <a:t>EXCEPT</a:t>
            </a:r>
            <a:r>
              <a:rPr lang="en-US" altLang="ru-RU" sz="2400" b="1" dirty="0"/>
              <a:t>		</a:t>
            </a:r>
            <a:r>
              <a:rPr lang="en-US" altLang="ru-RU" sz="2400" dirty="0"/>
              <a:t>(LEFT JOIN </a:t>
            </a:r>
            <a:r>
              <a:rPr lang="ru-RU" altLang="ru-RU" sz="2400" dirty="0"/>
              <a:t>с условием)</a:t>
            </a:r>
            <a:endParaRPr lang="en-US" altLang="ru-RU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/>
              <a:t>Комбинирует два запроса SELECT, но возвращает записи только первого SELECT, которые </a:t>
            </a:r>
            <a:r>
              <a:rPr lang="ru-RU" altLang="ru-RU" sz="2400" b="1" dirty="0"/>
              <a:t>не имеют </a:t>
            </a:r>
            <a:r>
              <a:rPr lang="ru-RU" altLang="ru-RU" sz="2400" dirty="0"/>
              <a:t>совпадения во втором элементе SELECT. 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SELECT …</a:t>
            </a:r>
          </a:p>
          <a:p>
            <a:pPr>
              <a:defRPr/>
            </a:pPr>
            <a:r>
              <a:rPr lang="en-US" sz="2800" b="1" dirty="0"/>
              <a:t>UNION | EXCEPT</a:t>
            </a:r>
            <a:endParaRPr 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>
              <a:defRPr/>
            </a:pPr>
            <a:r>
              <a:rPr lang="en-US" sz="2800" dirty="0"/>
              <a:t>SELECT …;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BAA000-0907-4FAC-8657-0374E9576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893" y="2075776"/>
            <a:ext cx="800212" cy="55252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A0C610-1B24-4BC8-A39D-50A6B4C13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0893" y="3535622"/>
            <a:ext cx="781159" cy="5334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99EFC2F-587D-4F1C-A7DC-98AE06E1D1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1367" y="1003034"/>
            <a:ext cx="790685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0434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Условная логика, оператор </a:t>
            </a:r>
            <a:r>
              <a:rPr lang="en-US" sz="2800" b="1" dirty="0">
                <a:solidFill>
                  <a:srgbClr val="FF0000"/>
                </a:solidFill>
              </a:rPr>
              <a:t>CASE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01053" y="948117"/>
            <a:ext cx="1119632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Возврат одного из значений в зависимости от набора условий.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>
                <a:solidFill>
                  <a:srgbClr val="FF0000"/>
                </a:solidFill>
              </a:rPr>
              <a:t>Поисковое</a:t>
            </a:r>
            <a:r>
              <a:rPr lang="ru-RU" sz="2800" dirty="0"/>
              <a:t> выражение: условие – </a:t>
            </a:r>
            <a:r>
              <a:rPr lang="en-US" sz="2800" dirty="0"/>
              <a:t>True/False</a:t>
            </a:r>
            <a:endParaRPr lang="ru-RU" sz="2800" dirty="0"/>
          </a:p>
          <a:p>
            <a:pPr>
              <a:defRPr/>
            </a:pPr>
            <a:r>
              <a:rPr lang="ru-RU" altLang="ru-RU" sz="2400" dirty="0"/>
              <a:t>CASE</a:t>
            </a:r>
          </a:p>
          <a:p>
            <a:pPr>
              <a:defRPr/>
            </a:pPr>
            <a:r>
              <a:rPr lang="ru-RU" altLang="ru-RU" sz="2400" dirty="0"/>
              <a:t>	WHEN </a:t>
            </a:r>
            <a:r>
              <a:rPr lang="ru-RU" altLang="ru-RU" sz="2400" b="1" dirty="0"/>
              <a:t>условие</a:t>
            </a:r>
            <a:r>
              <a:rPr lang="ru-RU" altLang="ru-RU" sz="2400" dirty="0"/>
              <a:t>_1 THEN возвращаемое_значение_1</a:t>
            </a:r>
          </a:p>
          <a:p>
            <a:pPr>
              <a:defRPr/>
            </a:pPr>
            <a:r>
              <a:rPr lang="ru-RU" altLang="ru-RU" sz="2400" dirty="0"/>
              <a:t>	WHEN </a:t>
            </a:r>
            <a:r>
              <a:rPr lang="ru-RU" altLang="ru-RU" sz="2400" dirty="0" err="1"/>
              <a:t>условие_n</a:t>
            </a:r>
            <a:r>
              <a:rPr lang="ru-RU" altLang="ru-RU" sz="2400" dirty="0"/>
              <a:t> THEN </a:t>
            </a:r>
            <a:r>
              <a:rPr lang="ru-RU" altLang="ru-RU" sz="2400" dirty="0" err="1"/>
              <a:t>возвращаемое_значение_n</a:t>
            </a:r>
            <a:endParaRPr lang="ru-RU" altLang="ru-RU" sz="2400" dirty="0"/>
          </a:p>
          <a:p>
            <a:pPr>
              <a:defRPr/>
            </a:pPr>
            <a:r>
              <a:rPr lang="ru-RU" altLang="ru-RU" sz="2400" dirty="0"/>
              <a:t>	[ELSE </a:t>
            </a:r>
            <a:r>
              <a:rPr lang="ru-RU" altLang="ru-RU" sz="2400" dirty="0" err="1"/>
              <a:t>возвращаемое_значение_по_умолчанию</a:t>
            </a:r>
            <a:r>
              <a:rPr lang="ru-RU" altLang="ru-RU" sz="2400" dirty="0"/>
              <a:t>]</a:t>
            </a:r>
            <a:r>
              <a:rPr lang="en-US" altLang="ru-RU" sz="2400" dirty="0"/>
              <a:t>  </a:t>
            </a:r>
            <a:r>
              <a:rPr lang="en-US" altLang="ru-RU" sz="2400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ru-RU" altLang="ru-RU" sz="2400" dirty="0">
                <a:solidFill>
                  <a:schemeClr val="accent3">
                    <a:lumMod val="75000"/>
                  </a:schemeClr>
                </a:solidFill>
              </a:rPr>
              <a:t>иначе </a:t>
            </a:r>
            <a:r>
              <a:rPr lang="en-US" altLang="ru-RU" sz="2400" dirty="0">
                <a:solidFill>
                  <a:schemeClr val="accent3">
                    <a:lumMod val="75000"/>
                  </a:schemeClr>
                </a:solidFill>
              </a:rPr>
              <a:t>NULL</a:t>
            </a:r>
            <a:endParaRPr lang="ru-RU" altLang="ru-RU" sz="24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defRPr/>
            </a:pPr>
            <a:r>
              <a:rPr lang="ru-RU" altLang="ru-RU" sz="2400" dirty="0"/>
              <a:t>END 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>
                <a:solidFill>
                  <a:srgbClr val="FF0000"/>
                </a:solidFill>
              </a:rPr>
              <a:t>Простое</a:t>
            </a:r>
            <a:r>
              <a:rPr lang="ru-RU" sz="2800" dirty="0"/>
              <a:t> выражение</a:t>
            </a:r>
          </a:p>
          <a:p>
            <a:pPr>
              <a:defRPr/>
            </a:pPr>
            <a:r>
              <a:rPr lang="ru-RU" sz="2400" dirty="0"/>
              <a:t>CASE</a:t>
            </a:r>
            <a:r>
              <a:rPr lang="en-US" sz="2400" dirty="0"/>
              <a:t> </a:t>
            </a:r>
            <a:r>
              <a:rPr lang="ru-RU" sz="2400" b="1" dirty="0">
                <a:solidFill>
                  <a:srgbClr val="00B050"/>
                </a:solidFill>
              </a:rPr>
              <a:t>значение</a:t>
            </a:r>
            <a:endParaRPr lang="en-US" sz="2400" b="1" dirty="0">
              <a:solidFill>
                <a:srgbClr val="00B050"/>
              </a:solidFill>
            </a:endParaRPr>
          </a:p>
          <a:p>
            <a:pPr>
              <a:defRPr/>
            </a:pPr>
            <a:r>
              <a:rPr lang="en-US" sz="2400" dirty="0"/>
              <a:t>	</a:t>
            </a:r>
            <a:r>
              <a:rPr lang="ru-RU" sz="2400" dirty="0"/>
              <a:t>WHEN сравниваемое_</a:t>
            </a:r>
            <a:r>
              <a:rPr lang="ru-RU" sz="2400" b="1" dirty="0"/>
              <a:t>значение</a:t>
            </a:r>
            <a:r>
              <a:rPr lang="ru-RU" sz="2400" dirty="0"/>
              <a:t>_1 THEN возвращаемое_значение_1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	</a:t>
            </a:r>
            <a:r>
              <a:rPr lang="ru-RU" sz="2400" dirty="0"/>
              <a:t>WHEN </a:t>
            </a:r>
            <a:r>
              <a:rPr lang="ru-RU" sz="2400" dirty="0" err="1"/>
              <a:t>сравниваемое_значение_n</a:t>
            </a:r>
            <a:r>
              <a:rPr lang="ru-RU" sz="2400" dirty="0"/>
              <a:t> THEN </a:t>
            </a:r>
            <a:r>
              <a:rPr lang="ru-RU" sz="2400" dirty="0" err="1"/>
              <a:t>возвращаемое_значение_n</a:t>
            </a:r>
            <a:endParaRPr lang="en-US" sz="2400" dirty="0"/>
          </a:p>
          <a:p>
            <a:pPr>
              <a:defRPr/>
            </a:pPr>
            <a:r>
              <a:rPr lang="ru-RU" sz="2400" dirty="0"/>
              <a:t>[ELSE </a:t>
            </a:r>
            <a:r>
              <a:rPr lang="ru-RU" sz="2400" dirty="0" err="1"/>
              <a:t>возвращаемое_значение_по_умолчанию</a:t>
            </a:r>
            <a:r>
              <a:rPr lang="ru-RU" sz="2400" dirty="0"/>
              <a:t>]</a:t>
            </a:r>
            <a:r>
              <a:rPr lang="en-US" sz="2400" dirty="0"/>
              <a:t>  </a:t>
            </a:r>
            <a:r>
              <a:rPr lang="en-US" altLang="ru-RU" sz="2400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ru-RU" altLang="ru-RU" sz="2400" dirty="0">
                <a:solidFill>
                  <a:schemeClr val="accent3">
                    <a:lumMod val="75000"/>
                  </a:schemeClr>
                </a:solidFill>
              </a:rPr>
              <a:t>иначе </a:t>
            </a:r>
            <a:r>
              <a:rPr lang="en-US" altLang="ru-RU" sz="2400" dirty="0">
                <a:solidFill>
                  <a:schemeClr val="accent3">
                    <a:lumMod val="75000"/>
                  </a:schemeClr>
                </a:solidFill>
              </a:rPr>
              <a:t>NULL</a:t>
            </a:r>
            <a:endParaRPr lang="ru-RU" altLang="ru-RU" sz="24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defRPr/>
            </a:pPr>
            <a:r>
              <a:rPr lang="ru-RU" sz="2400" dirty="0"/>
              <a:t>END </a:t>
            </a:r>
          </a:p>
          <a:p>
            <a:pPr>
              <a:defRPr/>
            </a:pPr>
            <a:endParaRPr lang="ru-RU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9975B0-53D6-466F-99FF-1391FB8FF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6796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Условная функция </a:t>
            </a:r>
            <a:r>
              <a:rPr lang="en-US" sz="2800" b="1" dirty="0">
                <a:solidFill>
                  <a:srgbClr val="FF0000"/>
                </a:solidFill>
              </a:rPr>
              <a:t>IF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b="1" dirty="0"/>
              <a:t>IF</a:t>
            </a:r>
            <a:r>
              <a:rPr lang="ru-RU" sz="3200" dirty="0"/>
              <a:t> (</a:t>
            </a:r>
            <a:r>
              <a:rPr lang="ru-RU" sz="3200" dirty="0" err="1"/>
              <a:t>условное_выражение</a:t>
            </a:r>
            <a:r>
              <a:rPr lang="ru-RU" sz="3200" dirty="0"/>
              <a:t>, значение_</a:t>
            </a:r>
            <a:r>
              <a:rPr lang="en-US" sz="3200" dirty="0"/>
              <a:t>True</a:t>
            </a:r>
            <a:r>
              <a:rPr lang="ru-RU" sz="3200" dirty="0"/>
              <a:t>, значение_</a:t>
            </a:r>
            <a:r>
              <a:rPr lang="en-US" sz="3200" dirty="0"/>
              <a:t>False</a:t>
            </a:r>
            <a:r>
              <a:rPr lang="ru-RU" sz="3200" dirty="0"/>
              <a:t>); 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r>
              <a:rPr lang="en-US" sz="3200" b="1" dirty="0"/>
              <a:t>IFNULL</a:t>
            </a:r>
            <a:r>
              <a:rPr lang="ru-RU" altLang="ru-RU" sz="3200" dirty="0"/>
              <a:t>(значение, </a:t>
            </a:r>
            <a:r>
              <a:rPr lang="ru-RU" altLang="ru-RU" sz="3200" dirty="0" err="1"/>
              <a:t>альтернативное_значение</a:t>
            </a:r>
            <a:r>
              <a:rPr lang="ru-RU" altLang="ru-RU" sz="3200" dirty="0"/>
              <a:t>);</a:t>
            </a:r>
          </a:p>
          <a:p>
            <a:pPr>
              <a:defRPr/>
            </a:pPr>
            <a:r>
              <a:rPr lang="ru-RU" altLang="ru-RU" sz="3200" dirty="0"/>
              <a:t>Если </a:t>
            </a:r>
            <a:r>
              <a:rPr lang="en-US" altLang="ru-RU" sz="3200" dirty="0"/>
              <a:t>NULL</a:t>
            </a:r>
            <a:r>
              <a:rPr lang="ru-RU" altLang="ru-RU" sz="3200" dirty="0"/>
              <a:t>, то альтернатива, иначе значение</a:t>
            </a:r>
          </a:p>
          <a:p>
            <a:pPr>
              <a:defRPr/>
            </a:pPr>
            <a:endParaRPr lang="ru-RU" altLang="ru-RU" sz="3200" dirty="0"/>
          </a:p>
          <a:p>
            <a:pPr>
              <a:defRPr/>
            </a:pPr>
            <a:r>
              <a:rPr lang="en-US" altLang="ru-RU" sz="3200" b="1" dirty="0"/>
              <a:t>NULLIF</a:t>
            </a:r>
            <a:r>
              <a:rPr lang="en-US" altLang="ru-RU" sz="3200" dirty="0"/>
              <a:t>(</a:t>
            </a:r>
            <a:r>
              <a:rPr lang="ru-RU" altLang="ru-RU" sz="3200" dirty="0"/>
              <a:t>значение_</a:t>
            </a:r>
            <a:r>
              <a:rPr lang="en-US" altLang="ru-RU" sz="3200" dirty="0"/>
              <a:t>1</a:t>
            </a:r>
            <a:r>
              <a:rPr lang="ru-RU" altLang="ru-RU" sz="3200" dirty="0"/>
              <a:t>, значение_2</a:t>
            </a:r>
            <a:r>
              <a:rPr lang="en-US" altLang="ru-RU" sz="3200" dirty="0"/>
              <a:t>)</a:t>
            </a:r>
            <a:endParaRPr lang="ru-RU" altLang="ru-RU" sz="3200" dirty="0"/>
          </a:p>
          <a:p>
            <a:pPr>
              <a:defRPr/>
            </a:pPr>
            <a:r>
              <a:rPr lang="en-US" altLang="ru-RU" sz="3200" dirty="0"/>
              <a:t>NULL</a:t>
            </a:r>
            <a:r>
              <a:rPr lang="ru-RU" altLang="ru-RU" sz="3200" dirty="0"/>
              <a:t>, если значения равны, иначе значение_1</a:t>
            </a:r>
          </a:p>
          <a:p>
            <a:pPr>
              <a:defRPr/>
            </a:pPr>
            <a:endParaRPr lang="en-US" sz="3200" dirty="0"/>
          </a:p>
          <a:p>
            <a:pPr>
              <a:defRPr/>
            </a:pPr>
            <a:endParaRPr lang="ru-RU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3F9213-12DD-41D7-9F95-91AAF88DC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3701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3059621" y="3136612"/>
            <a:ext cx="60727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SQL: </a:t>
            </a:r>
            <a:r>
              <a:rPr lang="ru-RU" sz="3200" dirty="0"/>
              <a:t>Манипулирование данными</a:t>
            </a:r>
          </a:p>
        </p:txBody>
      </p:sp>
    </p:spTree>
    <p:extLst>
      <p:ext uri="{BB962C8B-B14F-4D97-AF65-F5344CB8AC3E}">
        <p14:creationId xmlns:p14="http://schemas.microsoft.com/office/powerpoint/2010/main" val="278141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Вопрос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0615351-55D1-4DEE-9A1A-AC1908223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539" y="2486542"/>
            <a:ext cx="10056921" cy="2223584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1FFA202-9C44-44B8-9C42-ED8B88EF3DF3}"/>
              </a:ext>
            </a:extLst>
          </p:cNvPr>
          <p:cNvSpPr/>
          <p:nvPr/>
        </p:nvSpPr>
        <p:spPr>
          <a:xfrm>
            <a:off x="1067539" y="1837091"/>
            <a:ext cx="111963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Выберите верное утверждение:</a:t>
            </a:r>
          </a:p>
        </p:txBody>
      </p:sp>
    </p:spTree>
    <p:extLst>
      <p:ext uri="{BB962C8B-B14F-4D97-AF65-F5344CB8AC3E}">
        <p14:creationId xmlns:p14="http://schemas.microsoft.com/office/powerpoint/2010/main" val="24820650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Добавление данных, оператор </a:t>
            </a:r>
            <a:r>
              <a:rPr lang="en-US" sz="2800" b="1" dirty="0">
                <a:solidFill>
                  <a:srgbClr val="FF0000"/>
                </a:solidFill>
              </a:rPr>
              <a:t>INSERT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</a:rPr>
              <a:t>INSERT</a:t>
            </a:r>
            <a:r>
              <a:rPr lang="en-US" sz="2800" dirty="0"/>
              <a:t> INTO </a:t>
            </a:r>
            <a:r>
              <a:rPr lang="ru-RU" sz="2800" dirty="0" err="1"/>
              <a:t>имя_таблицы</a:t>
            </a:r>
            <a:r>
              <a:rPr lang="ru-RU" sz="2800" dirty="0"/>
              <a:t> [(</a:t>
            </a:r>
            <a:r>
              <a:rPr lang="ru-RU" sz="2800" dirty="0" err="1"/>
              <a:t>поле_таблицы</a:t>
            </a:r>
            <a:r>
              <a:rPr lang="ru-RU" sz="2800" dirty="0"/>
              <a:t>, ...)]</a:t>
            </a:r>
          </a:p>
          <a:p>
            <a:pPr>
              <a:defRPr/>
            </a:pPr>
            <a:r>
              <a:rPr lang="en-US" sz="2800" dirty="0"/>
              <a:t>VALUES (</a:t>
            </a:r>
            <a:r>
              <a:rPr lang="ru-RU" sz="2800" dirty="0" err="1"/>
              <a:t>значение_поля_таблицы</a:t>
            </a:r>
            <a:r>
              <a:rPr lang="ru-RU" sz="2800" dirty="0"/>
              <a:t>, ...)</a:t>
            </a:r>
            <a:r>
              <a:rPr lang="en-US" sz="2800" dirty="0"/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ru-RU" sz="2800" dirty="0">
                <a:solidFill>
                  <a:schemeClr val="accent3">
                    <a:lumMod val="75000"/>
                  </a:schemeClr>
                </a:solidFill>
              </a:rPr>
              <a:t>перечисление</a:t>
            </a:r>
          </a:p>
          <a:p>
            <a:pPr>
              <a:defRPr/>
            </a:pPr>
            <a:r>
              <a:rPr lang="ru-RU" sz="2800" dirty="0"/>
              <a:t>| </a:t>
            </a:r>
            <a:r>
              <a:rPr lang="en-US" sz="2800" dirty="0"/>
              <a:t>SELECT </a:t>
            </a:r>
            <a:r>
              <a:rPr lang="ru-RU" sz="2800" dirty="0" err="1"/>
              <a:t>поле_таблицы</a:t>
            </a:r>
            <a:r>
              <a:rPr lang="ru-RU" sz="2800" dirty="0"/>
              <a:t>, ... </a:t>
            </a:r>
            <a:r>
              <a:rPr lang="en-US" sz="2800" dirty="0"/>
              <a:t>FROM </a:t>
            </a:r>
            <a:r>
              <a:rPr lang="ru-RU" sz="2800" dirty="0" err="1"/>
              <a:t>имя_таблицы</a:t>
            </a:r>
            <a:r>
              <a:rPr lang="ru-RU" sz="2800" dirty="0"/>
              <a:t> ...</a:t>
            </a:r>
            <a:r>
              <a:rPr lang="en-US" sz="2800" dirty="0"/>
              <a:t>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ru-RU" sz="2800" dirty="0">
                <a:solidFill>
                  <a:schemeClr val="accent3">
                    <a:lumMod val="75000"/>
                  </a:schemeClr>
                </a:solidFill>
              </a:rPr>
              <a:t>или запрос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/>
              <a:t>Первичный</a:t>
            </a:r>
            <a:r>
              <a:rPr lang="ru-RU" sz="2800" dirty="0"/>
              <a:t> ключ должен быть </a:t>
            </a:r>
            <a:r>
              <a:rPr lang="ru-RU" sz="2800" b="1" dirty="0"/>
              <a:t>уникальным</a:t>
            </a:r>
            <a:r>
              <a:rPr lang="ru-RU" sz="2800" dirty="0"/>
              <a:t>: </a:t>
            </a:r>
            <a:r>
              <a:rPr lang="ru-RU" sz="2800" dirty="0" err="1"/>
              <a:t>автогенерация</a:t>
            </a:r>
            <a:r>
              <a:rPr lang="ru-RU" sz="2800" dirty="0"/>
              <a:t> или запрос для выявления максимального значения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Для </a:t>
            </a:r>
            <a:r>
              <a:rPr lang="ru-RU" sz="2800" dirty="0" err="1"/>
              <a:t>автогенерации</a:t>
            </a:r>
            <a:r>
              <a:rPr lang="ru-RU" sz="2800" dirty="0"/>
              <a:t> при создании таблицы нужно явно это </a:t>
            </a:r>
            <a:r>
              <a:rPr lang="ru-RU" sz="2800" b="1" dirty="0"/>
              <a:t>указать</a:t>
            </a:r>
            <a:r>
              <a:rPr lang="ru-RU" sz="2800" dirty="0"/>
              <a:t>:</a:t>
            </a:r>
          </a:p>
          <a:p>
            <a:pPr>
              <a:defRPr/>
            </a:pPr>
            <a:r>
              <a:rPr lang="en-US" sz="2800" dirty="0"/>
              <a:t>AUTO_INCREMENT</a:t>
            </a:r>
            <a:r>
              <a:rPr lang="ru-RU" sz="2800" dirty="0"/>
              <a:t> в </a:t>
            </a:r>
            <a:r>
              <a:rPr lang="en-US" sz="2800" dirty="0"/>
              <a:t>MySQL, SERIAL </a:t>
            </a:r>
            <a:r>
              <a:rPr lang="ru-RU" sz="2800" dirty="0"/>
              <a:t>в </a:t>
            </a:r>
            <a:r>
              <a:rPr lang="en-US" sz="2800" dirty="0"/>
              <a:t>PostgreSQL</a:t>
            </a:r>
            <a:endParaRPr lang="ru-RU" sz="2800" dirty="0"/>
          </a:p>
          <a:p>
            <a:pPr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696488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Обновление данных, оператор </a:t>
            </a:r>
            <a:r>
              <a:rPr lang="en-US" sz="2800" b="1" dirty="0">
                <a:solidFill>
                  <a:srgbClr val="FF0000"/>
                </a:solidFill>
              </a:rPr>
              <a:t>UPDATE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275462"/>
            <a:ext cx="111963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Редактирование существующих данных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>
                <a:solidFill>
                  <a:srgbClr val="FF0000"/>
                </a:solidFill>
              </a:rPr>
              <a:t>UPDATE</a:t>
            </a:r>
            <a:r>
              <a:rPr lang="ru-RU" sz="2800" dirty="0"/>
              <a:t> </a:t>
            </a:r>
            <a:r>
              <a:rPr lang="ru-RU" sz="2800" dirty="0" err="1"/>
              <a:t>имя_таблицы</a:t>
            </a:r>
            <a:endParaRPr lang="ru-RU" sz="2800" dirty="0"/>
          </a:p>
          <a:p>
            <a:pPr>
              <a:defRPr/>
            </a:pPr>
            <a:r>
              <a:rPr lang="ru-RU" sz="2800" b="1" dirty="0"/>
              <a:t>SET</a:t>
            </a:r>
            <a:r>
              <a:rPr lang="ru-RU" sz="2800" dirty="0"/>
              <a:t> поле_таблицы1 = значение_поля_таблицы1,</a:t>
            </a:r>
          </a:p>
          <a:p>
            <a:pPr>
              <a:defRPr/>
            </a:pPr>
            <a:r>
              <a:rPr lang="ru-RU" sz="2800" dirty="0"/>
              <a:t>    </a:t>
            </a:r>
            <a:r>
              <a:rPr lang="ru-RU" sz="2800" dirty="0" err="1"/>
              <a:t>поле_таблицыN</a:t>
            </a:r>
            <a:r>
              <a:rPr lang="ru-RU" sz="2800" dirty="0"/>
              <a:t> = </a:t>
            </a:r>
            <a:r>
              <a:rPr lang="ru-RU" sz="2800" dirty="0" err="1"/>
              <a:t>значение_поля_таблицыN</a:t>
            </a:r>
            <a:endParaRPr lang="ru-RU" sz="2800" dirty="0"/>
          </a:p>
          <a:p>
            <a:pPr>
              <a:defRPr/>
            </a:pPr>
            <a:r>
              <a:rPr lang="ru-RU" sz="2800" dirty="0"/>
              <a:t>[</a:t>
            </a:r>
            <a:r>
              <a:rPr lang="ru-RU" sz="2800" b="1" dirty="0"/>
              <a:t>WHERE</a:t>
            </a:r>
            <a:r>
              <a:rPr lang="ru-RU" sz="2800" dirty="0"/>
              <a:t> </a:t>
            </a:r>
            <a:r>
              <a:rPr lang="ru-RU" sz="2800" dirty="0" err="1"/>
              <a:t>условие_выборки</a:t>
            </a:r>
            <a:r>
              <a:rPr lang="ru-RU" sz="2800" dirty="0"/>
              <a:t>] 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# </a:t>
            </a:r>
            <a:r>
              <a:rPr lang="ru-RU" sz="2800" dirty="0">
                <a:solidFill>
                  <a:schemeClr val="accent3">
                    <a:lumMod val="75000"/>
                  </a:schemeClr>
                </a:solidFill>
              </a:rPr>
              <a:t>если пропустить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WHERE</a:t>
            </a:r>
            <a:r>
              <a:rPr lang="ru-RU" sz="2800" dirty="0">
                <a:solidFill>
                  <a:schemeClr val="accent3">
                    <a:lumMod val="75000"/>
                  </a:schemeClr>
                </a:solidFill>
              </a:rPr>
              <a:t>, изменятся все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ru-RU" sz="2800" dirty="0"/>
              <a:t>Можно использовать вычисляемые значения</a:t>
            </a:r>
          </a:p>
          <a:p>
            <a:pPr>
              <a:defRPr/>
            </a:pPr>
            <a:r>
              <a:rPr lang="ru-RU" sz="2800" dirty="0"/>
              <a:t>Удвоим все значения одного столбца:</a:t>
            </a:r>
          </a:p>
          <a:p>
            <a:pPr>
              <a:defRPr/>
            </a:pPr>
            <a:endParaRPr lang="ru-RU" sz="2800" b="1" dirty="0"/>
          </a:p>
          <a:p>
            <a:pPr>
              <a:defRPr/>
            </a:pPr>
            <a:r>
              <a:rPr lang="ru-RU" sz="2800" b="1" dirty="0"/>
              <a:t>UPDATE</a:t>
            </a:r>
            <a:r>
              <a:rPr lang="ru-RU" sz="2800" dirty="0"/>
              <a:t> </a:t>
            </a:r>
            <a:r>
              <a:rPr lang="ru-RU" sz="2800" dirty="0" err="1"/>
              <a:t>имя_таблицы</a:t>
            </a:r>
            <a:endParaRPr lang="ru-RU" sz="2800" dirty="0"/>
          </a:p>
          <a:p>
            <a:pPr>
              <a:defRPr/>
            </a:pPr>
            <a:r>
              <a:rPr lang="ru-RU" sz="2800" dirty="0"/>
              <a:t>SET поле_таблицы1 = поле_таблицы1 * 2</a:t>
            </a:r>
          </a:p>
        </p:txBody>
      </p:sp>
    </p:spTree>
    <p:extLst>
      <p:ext uri="{BB962C8B-B14F-4D97-AF65-F5344CB8AC3E}">
        <p14:creationId xmlns:p14="http://schemas.microsoft.com/office/powerpoint/2010/main" val="17729891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Удаление данных, оператор </a:t>
            </a:r>
            <a:r>
              <a:rPr lang="en-US" sz="2800" b="1" dirty="0">
                <a:solidFill>
                  <a:srgbClr val="FF0000"/>
                </a:solidFill>
              </a:rPr>
              <a:t>DELETE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118751"/>
            <a:ext cx="111963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</a:rPr>
              <a:t>DELETE</a:t>
            </a:r>
            <a:r>
              <a:rPr lang="en-US" sz="2800" dirty="0"/>
              <a:t> </a:t>
            </a:r>
            <a:r>
              <a:rPr lang="ru-RU" sz="2800" dirty="0"/>
              <a:t>удаляет записи одну за другой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/>
              <a:t>DELETE</a:t>
            </a:r>
            <a:r>
              <a:rPr lang="ru-RU" sz="2800" dirty="0"/>
              <a:t> </a:t>
            </a:r>
            <a:r>
              <a:rPr lang="en-US" sz="2800" dirty="0"/>
              <a:t>[</a:t>
            </a:r>
            <a:r>
              <a:rPr lang="ru-RU" sz="2800" dirty="0"/>
              <a:t>имя таблицы</a:t>
            </a:r>
            <a:r>
              <a:rPr lang="en-US" sz="2800" dirty="0"/>
              <a:t>]</a:t>
            </a:r>
            <a:r>
              <a:rPr lang="ru-RU" sz="2800" dirty="0"/>
              <a:t> FROM </a:t>
            </a:r>
            <a:r>
              <a:rPr lang="ru-RU" sz="2800" dirty="0" err="1"/>
              <a:t>имя_таблицы</a:t>
            </a:r>
            <a:endParaRPr lang="ru-RU" sz="2800" dirty="0"/>
          </a:p>
          <a:p>
            <a:pPr>
              <a:defRPr/>
            </a:pPr>
            <a:r>
              <a:rPr lang="ru-RU" sz="2800" dirty="0"/>
              <a:t>[WHERE </a:t>
            </a:r>
            <a:r>
              <a:rPr lang="ru-RU" sz="2800" dirty="0" err="1"/>
              <a:t>условие_отбора_записей</a:t>
            </a:r>
            <a:r>
              <a:rPr lang="ru-RU" sz="2800" dirty="0"/>
              <a:t>];</a:t>
            </a: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b="1" dirty="0">
                <a:solidFill>
                  <a:srgbClr val="FF0000"/>
                </a:solidFill>
              </a:rPr>
              <a:t>TRUNCATE</a:t>
            </a:r>
            <a:r>
              <a:rPr lang="en-US" sz="2800" dirty="0"/>
              <a:t> </a:t>
            </a:r>
            <a:r>
              <a:rPr lang="ru-RU" sz="2800" dirty="0"/>
              <a:t>удаляет таблицу и пересоздаёт её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800" b="1" dirty="0"/>
              <a:t>TRUNCATE</a:t>
            </a:r>
            <a:r>
              <a:rPr lang="en-US" sz="2800" dirty="0"/>
              <a:t> </a:t>
            </a:r>
            <a:r>
              <a:rPr lang="en-US" sz="2800" b="1" dirty="0"/>
              <a:t>TABLE</a:t>
            </a:r>
            <a:r>
              <a:rPr lang="en-US" sz="2800" dirty="0"/>
              <a:t> </a:t>
            </a:r>
            <a:r>
              <a:rPr lang="ru-RU" sz="2800" dirty="0" err="1"/>
              <a:t>имя_таблицы</a:t>
            </a:r>
            <a:r>
              <a:rPr lang="ru-RU" sz="2800" dirty="0"/>
              <a:t>;</a:t>
            </a: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ru-RU" sz="2800" dirty="0"/>
              <a:t>Отличия</a:t>
            </a:r>
            <a:r>
              <a:rPr lang="en-US" sz="2800" dirty="0"/>
              <a:t> TRUNCATE</a:t>
            </a:r>
            <a:r>
              <a:rPr lang="ru-RU" sz="2800" dirty="0"/>
              <a:t>: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800" dirty="0"/>
              <a:t>не срабатывают триггеры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800" dirty="0"/>
              <a:t>не записывается журнал транзакций,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2800" dirty="0"/>
              <a:t>сбрасывается счётчик идентификаторов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FD674F-3D50-46C6-B98E-C90000A3D80A}"/>
              </a:ext>
            </a:extLst>
          </p:cNvPr>
          <p:cNvSpPr txBox="1"/>
          <p:nvPr/>
        </p:nvSpPr>
        <p:spPr>
          <a:xfrm>
            <a:off x="2423008" y="1703540"/>
            <a:ext cx="957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</a:t>
            </a:r>
            <a:r>
              <a:rPr lang="ru-RU" dirty="0"/>
              <a:t>первое имя таблицы – для многотабличных запросов</a:t>
            </a:r>
            <a:r>
              <a:rPr lang="en-US" dirty="0"/>
              <a:t> c JOIN (</a:t>
            </a:r>
            <a:r>
              <a:rPr lang="ru-RU" dirty="0"/>
              <a:t>чтобы понимать, откуда удалять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45987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380587" y="3136612"/>
            <a:ext cx="34308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SQL: </a:t>
            </a:r>
            <a:r>
              <a:rPr lang="ru-RU" sz="3200" dirty="0"/>
              <a:t>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432853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Числовой тип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127323" y="996681"/>
            <a:ext cx="1193735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400" dirty="0"/>
              <a:t>Вводится как литерал, получается из столбца или генерируется вычислением</a:t>
            </a:r>
          </a:p>
          <a:p>
            <a:pPr>
              <a:defRPr/>
            </a:pPr>
            <a:r>
              <a:rPr lang="en-US" sz="2400" dirty="0"/>
              <a:t>&lt;</a:t>
            </a:r>
            <a:r>
              <a:rPr lang="ru-RU" sz="2400" dirty="0"/>
              <a:t>разные</a:t>
            </a:r>
            <a:r>
              <a:rPr lang="en-US" sz="2400" dirty="0"/>
              <a:t>&gt;</a:t>
            </a:r>
            <a:r>
              <a:rPr lang="ru-RU" sz="2400" dirty="0"/>
              <a:t>*</a:t>
            </a:r>
            <a:r>
              <a:rPr lang="en-US" sz="2400" b="1" dirty="0"/>
              <a:t>INT</a:t>
            </a:r>
            <a:r>
              <a:rPr lang="en-US" sz="2400" dirty="0"/>
              <a:t> </a:t>
            </a:r>
            <a:r>
              <a:rPr lang="ru-RU" sz="2400" dirty="0"/>
              <a:t>– целые числа, </a:t>
            </a:r>
            <a:r>
              <a:rPr lang="en-US" sz="2400" b="1" dirty="0"/>
              <a:t>BIT</a:t>
            </a:r>
            <a:r>
              <a:rPr lang="en-US" sz="2400" dirty="0"/>
              <a:t>(M) </a:t>
            </a:r>
            <a:r>
              <a:rPr lang="ru-RU" sz="2400" dirty="0"/>
              <a:t>– несколько битов, </a:t>
            </a:r>
            <a:r>
              <a:rPr lang="en-US" sz="2400" b="1" dirty="0"/>
              <a:t>BOOL</a:t>
            </a:r>
            <a:r>
              <a:rPr lang="en-US" sz="2400" dirty="0"/>
              <a:t> – </a:t>
            </a:r>
            <a:r>
              <a:rPr lang="ru-RU" sz="2400" dirty="0"/>
              <a:t>1 бит</a:t>
            </a:r>
            <a:r>
              <a:rPr lang="en-US" sz="2400" dirty="0"/>
              <a:t>,</a:t>
            </a:r>
          </a:p>
          <a:p>
            <a:pPr>
              <a:defRPr/>
            </a:pPr>
            <a:r>
              <a:rPr lang="en-US" sz="2400" b="1" dirty="0"/>
              <a:t>DECIMAL</a:t>
            </a:r>
            <a:r>
              <a:rPr lang="ru-RU" sz="2400" dirty="0"/>
              <a:t>(</a:t>
            </a:r>
            <a:r>
              <a:rPr lang="en-US" sz="2400" dirty="0"/>
              <a:t>M=10,D</a:t>
            </a:r>
            <a:r>
              <a:rPr lang="ru-RU" sz="2400" dirty="0"/>
              <a:t>)</a:t>
            </a:r>
            <a:r>
              <a:rPr lang="en-US" sz="2400" dirty="0"/>
              <a:t> </a:t>
            </a:r>
            <a:r>
              <a:rPr lang="ru-RU" sz="2400" dirty="0"/>
              <a:t>– точные вещественные числа</a:t>
            </a:r>
          </a:p>
          <a:p>
            <a:pPr>
              <a:defRPr/>
            </a:pPr>
            <a:r>
              <a:rPr lang="en-US" sz="2400" b="1" dirty="0"/>
              <a:t>FLOAT</a:t>
            </a:r>
            <a:r>
              <a:rPr lang="en-US" sz="2400" dirty="0"/>
              <a:t>(M,D),</a:t>
            </a:r>
            <a:r>
              <a:rPr lang="en-US" sz="2400" b="1" dirty="0"/>
              <a:t> REAL/DOUBLE</a:t>
            </a:r>
            <a:r>
              <a:rPr lang="en-US" sz="2400" dirty="0"/>
              <a:t> M,D– </a:t>
            </a:r>
            <a:r>
              <a:rPr lang="ru-RU" sz="2400" dirty="0"/>
              <a:t>приближенные (плавающая точка) на 4 и 8 байтов</a:t>
            </a:r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ru-RU" sz="2400" dirty="0"/>
              <a:t>Применяются стандартные </a:t>
            </a:r>
            <a:r>
              <a:rPr lang="ru-RU" sz="2400" b="1" dirty="0"/>
              <a:t>арифметические</a:t>
            </a:r>
            <a:r>
              <a:rPr lang="ru-RU" sz="2400" dirty="0"/>
              <a:t> операции, работают приоритеты скобками</a:t>
            </a:r>
          </a:p>
          <a:p>
            <a:pPr>
              <a:defRPr/>
            </a:pPr>
            <a:r>
              <a:rPr lang="ru-RU" sz="2400" dirty="0"/>
              <a:t>Есть и другие </a:t>
            </a:r>
            <a:r>
              <a:rPr lang="ru-RU" sz="2400" b="1" dirty="0"/>
              <a:t>встроенные</a:t>
            </a:r>
            <a:r>
              <a:rPr lang="ru-RU" sz="2400" dirty="0"/>
              <a:t> числовые функции: </a:t>
            </a:r>
            <a:r>
              <a:rPr lang="en-US" sz="2400" dirty="0"/>
              <a:t>POW, SQRT, LOG, EXP, SIN, COS, TAN</a:t>
            </a:r>
            <a:endParaRPr lang="ru-RU" sz="2400" dirty="0"/>
          </a:p>
          <a:p>
            <a:pPr>
              <a:defRPr/>
            </a:pPr>
            <a:r>
              <a:rPr lang="ru-RU" sz="2400" b="1" dirty="0"/>
              <a:t>Округление</a:t>
            </a:r>
            <a:r>
              <a:rPr lang="ru-RU" sz="2400" dirty="0"/>
              <a:t>: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CEIL, FLOOR: </a:t>
            </a:r>
            <a:r>
              <a:rPr lang="ru-RU" sz="2400" dirty="0"/>
              <a:t>округление к целому в + и – соответственно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ROUND: </a:t>
            </a:r>
            <a:r>
              <a:rPr lang="ru-RU" sz="2400" dirty="0"/>
              <a:t>математическое округление (по границе 0.5),</a:t>
            </a:r>
            <a:br>
              <a:rPr lang="ru-RU" sz="2400" dirty="0"/>
            </a:br>
            <a:r>
              <a:rPr lang="ru-RU" sz="2400" dirty="0"/>
              <a:t>		возможны знаки после (до) запятой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TRUNCATE: </a:t>
            </a:r>
            <a:r>
              <a:rPr lang="ru-RU" sz="2400" dirty="0"/>
              <a:t>как </a:t>
            </a:r>
            <a:r>
              <a:rPr lang="en-US" sz="2400" dirty="0"/>
              <a:t>ROUND</a:t>
            </a:r>
            <a:r>
              <a:rPr lang="ru-RU" sz="2400" dirty="0"/>
              <a:t>, только вместо округления отбрасывает лишние цифры</a:t>
            </a:r>
          </a:p>
          <a:p>
            <a:pPr>
              <a:defRPr/>
            </a:pPr>
            <a:r>
              <a:rPr lang="ru-RU" sz="2400" b="1" dirty="0"/>
              <a:t>Знаковые</a:t>
            </a:r>
            <a:r>
              <a:rPr lang="ru-RU" sz="24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SIGN</a:t>
            </a:r>
            <a:r>
              <a:rPr lang="ru-RU" sz="2400" dirty="0"/>
              <a:t>: -1, если число отрицательно</a:t>
            </a:r>
            <a:r>
              <a:rPr lang="en-US" sz="2400" dirty="0"/>
              <a:t>;</a:t>
            </a:r>
            <a:r>
              <a:rPr lang="ru-RU" sz="2400" dirty="0"/>
              <a:t> 1, если положительно</a:t>
            </a:r>
            <a:r>
              <a:rPr lang="en-US" sz="2400" dirty="0"/>
              <a:t>; </a:t>
            </a:r>
            <a:r>
              <a:rPr lang="ru-RU" sz="2400" dirty="0"/>
              <a:t>иначе 0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ABS</a:t>
            </a:r>
            <a:r>
              <a:rPr lang="ru-RU" sz="2400" dirty="0"/>
              <a:t>: абсолютное значение числа</a:t>
            </a:r>
          </a:p>
          <a:p>
            <a:pPr>
              <a:defRPr/>
            </a:pPr>
            <a:endParaRPr lang="ru-RU" sz="2400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5D871D7-12EB-4893-AF44-476453E88828}"/>
              </a:ext>
            </a:extLst>
          </p:cNvPr>
          <p:cNvSpPr/>
          <p:nvPr/>
        </p:nvSpPr>
        <p:spPr>
          <a:xfrm>
            <a:off x="838200" y="6453375"/>
            <a:ext cx="8304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4"/>
              </a:rPr>
              <a:t>https://sql-academy.org/ru/handbook/CEILING</a:t>
            </a:r>
            <a:r>
              <a:rPr lang="ru-RU" dirty="0"/>
              <a:t> - справочник по числовым функциям</a:t>
            </a:r>
          </a:p>
        </p:txBody>
      </p:sp>
    </p:spTree>
    <p:extLst>
      <p:ext uri="{BB962C8B-B14F-4D97-AF65-F5344CB8AC3E}">
        <p14:creationId xmlns:p14="http://schemas.microsoft.com/office/powerpoint/2010/main" val="34593677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Вопрос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Что вернёт следующее выражение?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55A2B8-45DC-45A7-8915-E9A9BB7A9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471" y="2228757"/>
            <a:ext cx="327705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735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Ответ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E69C86E-83F7-4D94-865A-28593D246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024" y="2166761"/>
            <a:ext cx="3419952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7895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Строковый тип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86497" y="984324"/>
            <a:ext cx="12105503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Хранятся и текстовые, и двоичные данные (например, картинки)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Текстовые строки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CHAR</a:t>
            </a:r>
            <a:r>
              <a:rPr lang="ru-RU" sz="2800" dirty="0"/>
              <a:t>: короткие строки фиксированной длины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VARCHAR</a:t>
            </a:r>
            <a:r>
              <a:rPr lang="ru-RU" sz="2800" dirty="0"/>
              <a:t>: длинные строки динамической длины</a:t>
            </a:r>
            <a:endParaRPr lang="en-US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Двоичные строки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BINARY</a:t>
            </a:r>
            <a:r>
              <a:rPr lang="ru-RU" sz="2800" dirty="0"/>
              <a:t>, </a:t>
            </a:r>
            <a:r>
              <a:rPr lang="en-US" sz="2800" dirty="0"/>
              <a:t>VARBINARY</a:t>
            </a:r>
            <a:r>
              <a:rPr lang="ru-RU" sz="2800" dirty="0"/>
              <a:t> – аналогично (длина и фиксированность)</a:t>
            </a:r>
            <a:endParaRPr lang="en-US" sz="2800" dirty="0"/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Большие бинарные данные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TEXT</a:t>
            </a:r>
            <a:r>
              <a:rPr lang="ru-RU" sz="2800" dirty="0"/>
              <a:t>: текстовые строки, сортировки и сравнения нечувствительны к регистру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2800" dirty="0"/>
              <a:t>&lt;size&gt;BLOB</a:t>
            </a:r>
            <a:r>
              <a:rPr lang="ru-RU" sz="2800" dirty="0"/>
              <a:t>: </a:t>
            </a:r>
            <a:r>
              <a:rPr lang="ru-RU" sz="2800" spc="-100" dirty="0"/>
              <a:t>двоичные строки, сортировки и сравнения чувствительны к регистру</a:t>
            </a:r>
          </a:p>
        </p:txBody>
      </p:sp>
    </p:spTree>
    <p:extLst>
      <p:ext uri="{BB962C8B-B14F-4D97-AF65-F5344CB8AC3E}">
        <p14:creationId xmlns:p14="http://schemas.microsoft.com/office/powerpoint/2010/main" val="19031107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Дата и время. Форматы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941765"/>
            <a:ext cx="1119632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Разделитель – любой знак пунктуации</a:t>
            </a:r>
          </a:p>
          <a:p>
            <a:pPr>
              <a:defRPr/>
            </a:pPr>
            <a:r>
              <a:rPr lang="en-US" sz="2000" dirty="0"/>
              <a:t>CAST("2022-06-16 16:37:23" AS DATETIME)</a:t>
            </a:r>
            <a:endParaRPr lang="ru-RU" sz="2000" dirty="0"/>
          </a:p>
          <a:p>
            <a:pPr>
              <a:defRPr/>
            </a:pPr>
            <a:r>
              <a:rPr lang="en-US" sz="2000" dirty="0"/>
              <a:t>CAST("2014/02/22 16*37*22" AS DATETIME) </a:t>
            </a:r>
          </a:p>
          <a:p>
            <a:pPr>
              <a:defRPr/>
            </a:pPr>
            <a:r>
              <a:rPr lang="ru-RU" sz="2800" dirty="0"/>
              <a:t>Если формат особенный, то можно использовать </a:t>
            </a:r>
            <a:r>
              <a:rPr lang="en-US" sz="2800" dirty="0"/>
              <a:t>STR_TO_DATE</a:t>
            </a:r>
            <a:endParaRPr lang="ru-RU" sz="2800" dirty="0"/>
          </a:p>
          <a:p>
            <a:pPr>
              <a:defRPr/>
            </a:pPr>
            <a:r>
              <a:rPr lang="en-US" sz="2000" dirty="0"/>
              <a:t>STR_TO_DATE(</a:t>
            </a:r>
            <a:r>
              <a:rPr lang="en-US" sz="2000" dirty="0" err="1"/>
              <a:t>data_string</a:t>
            </a:r>
            <a:r>
              <a:rPr lang="en-US" sz="2000" dirty="0"/>
              <a:t>, </a:t>
            </a:r>
            <a:r>
              <a:rPr lang="en-US" sz="2000" dirty="0" err="1"/>
              <a:t>format_string</a:t>
            </a:r>
            <a:r>
              <a:rPr lang="en-US" sz="2000" dirty="0"/>
              <a:t>)</a:t>
            </a:r>
            <a:endParaRPr lang="ru-RU" sz="2000" dirty="0"/>
          </a:p>
          <a:p>
            <a:pPr>
              <a:defRPr/>
            </a:pPr>
            <a:r>
              <a:rPr lang="en-US" sz="2000" dirty="0"/>
              <a:t>STR_TO_DATE('November 13, 1998', '%M %d, %Y') </a:t>
            </a:r>
            <a:endParaRPr lang="ru-RU" sz="2000" dirty="0"/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A16DAC6-5F64-4EEA-9145-0AA0B51A3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75741"/>
              </p:ext>
            </p:extLst>
          </p:nvPr>
        </p:nvGraphicFramePr>
        <p:xfrm>
          <a:off x="127137" y="3651001"/>
          <a:ext cx="4617857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8784">
                  <a:extLst>
                    <a:ext uri="{9D8B030D-6E8A-4147-A177-3AD203B41FA5}">
                      <a16:colId xmlns:a16="http://schemas.microsoft.com/office/drawing/2014/main" val="147795111"/>
                    </a:ext>
                  </a:extLst>
                </a:gridCol>
                <a:gridCol w="2769073">
                  <a:extLst>
                    <a:ext uri="{9D8B030D-6E8A-4147-A177-3AD203B41FA5}">
                      <a16:colId xmlns:a16="http://schemas.microsoft.com/office/drawing/2014/main" val="1436081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000" dirty="0"/>
                        <a:t>Тип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Формат по умолчанию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27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YYYY-MM-DD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7614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YYYY-MM-DD </a:t>
                      </a:r>
                      <a:r>
                        <a:rPr lang="en-US" sz="2000" dirty="0" err="1"/>
                        <a:t>hh:mm:ss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97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TIMESTAMP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YYYY-MM-DD hh:mm:ss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2040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 err="1"/>
                        <a:t>hhh:mm:sss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7776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YEAR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YYYY - полный формат </a:t>
                      </a:r>
                      <a:br>
                        <a:rPr lang="ru-RU" sz="2000" dirty="0"/>
                      </a:br>
                      <a:r>
                        <a:rPr lang="ru-RU" sz="2000" dirty="0"/>
                        <a:t>YY</a:t>
                      </a:r>
                      <a:r>
                        <a:rPr lang="en-US" sz="2000" dirty="0"/>
                        <a:t>,</a:t>
                      </a:r>
                      <a:r>
                        <a:rPr lang="ru-RU" sz="2000" dirty="0"/>
                        <a:t> Y - сокращённый формат</a:t>
                      </a:r>
                      <a:r>
                        <a:rPr lang="en-US" sz="2000" dirty="0"/>
                        <a:t> (1970-2069)</a:t>
                      </a:r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209563"/>
                  </a:ext>
                </a:extLst>
              </a:tr>
            </a:tbl>
          </a:graphicData>
        </a:graphic>
      </p:graphicFrame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900B2FC5-69AE-4354-8C2D-2F1795B04A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91225"/>
              </p:ext>
            </p:extLst>
          </p:nvPr>
        </p:nvGraphicFramePr>
        <p:xfrm>
          <a:off x="5882480" y="3971831"/>
          <a:ext cx="618238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9088">
                  <a:extLst>
                    <a:ext uri="{9D8B030D-6E8A-4147-A177-3AD203B41FA5}">
                      <a16:colId xmlns:a16="http://schemas.microsoft.com/office/drawing/2014/main" val="838363101"/>
                    </a:ext>
                  </a:extLst>
                </a:gridCol>
                <a:gridCol w="5083295">
                  <a:extLst>
                    <a:ext uri="{9D8B030D-6E8A-4147-A177-3AD203B41FA5}">
                      <a16:colId xmlns:a16="http://schemas.microsoft.com/office/drawing/2014/main" val="41232945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Функция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Возвращает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4427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Год для указанной даты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273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MONTH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Числовое значение месяца года (от 1 до 12) даты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860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Порядковый номер дня в месяце (от 1 до 31)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745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HOUR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Значение часа (от 0 до 23) для времени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MINUTE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Значение минут (от 0 до 59) для времени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36073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6E6B077-17EF-4759-8B36-5A9D7A1B1F5D}"/>
              </a:ext>
            </a:extLst>
          </p:cNvPr>
          <p:cNvSpPr txBox="1"/>
          <p:nvPr/>
        </p:nvSpPr>
        <p:spPr>
          <a:xfrm>
            <a:off x="7447008" y="3485634"/>
            <a:ext cx="3295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Если нужна не вся дата:</a:t>
            </a:r>
          </a:p>
        </p:txBody>
      </p:sp>
    </p:spTree>
    <p:extLst>
      <p:ext uri="{BB962C8B-B14F-4D97-AF65-F5344CB8AC3E}">
        <p14:creationId xmlns:p14="http://schemas.microsoft.com/office/powerpoint/2010/main" val="10538773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Дата и время. Часовые пояса. </a:t>
            </a:r>
            <a:r>
              <a:rPr lang="en-US" sz="2800" b="1" dirty="0">
                <a:solidFill>
                  <a:srgbClr val="FF0000"/>
                </a:solidFill>
              </a:rPr>
              <a:t>DATETIME </a:t>
            </a:r>
            <a:r>
              <a:rPr lang="ru-RU" sz="2800" b="1" dirty="0">
                <a:solidFill>
                  <a:srgbClr val="FF0000"/>
                </a:solidFill>
              </a:rPr>
              <a:t>и </a:t>
            </a:r>
            <a:r>
              <a:rPr lang="en-US" sz="2800" b="1" dirty="0">
                <a:solidFill>
                  <a:srgbClr val="FF0000"/>
                </a:solidFill>
              </a:rPr>
              <a:t>TIMESTAMP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Точка отсчёта – </a:t>
            </a:r>
            <a:r>
              <a:rPr lang="en-US" sz="2800" b="1" dirty="0"/>
              <a:t>UTC</a:t>
            </a:r>
            <a:r>
              <a:rPr lang="ru-RU" sz="2800" dirty="0"/>
              <a:t>. Часовой пояс задаётся в настройках сервера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r>
              <a:rPr lang="ru-RU" sz="2400" dirty="0"/>
              <a:t>SET GLOBAL </a:t>
            </a:r>
            <a:r>
              <a:rPr lang="ru-RU" sz="2400" dirty="0" err="1"/>
              <a:t>time_zone</a:t>
            </a:r>
            <a:r>
              <a:rPr lang="ru-RU" sz="2400" dirty="0"/>
              <a:t> = '+03:00'; </a:t>
            </a:r>
            <a:r>
              <a:rPr lang="en-US" sz="2400" dirty="0"/>
              <a:t>#</a:t>
            </a:r>
            <a:r>
              <a:rPr lang="ru-RU" sz="2400" dirty="0"/>
              <a:t> глобально</a:t>
            </a:r>
          </a:p>
          <a:p>
            <a:pPr>
              <a:defRPr/>
            </a:pPr>
            <a:r>
              <a:rPr lang="ru-RU" sz="2400" dirty="0"/>
              <a:t>SET </a:t>
            </a:r>
            <a:r>
              <a:rPr lang="ru-RU" sz="2400" dirty="0" err="1"/>
              <a:t>time_zone</a:t>
            </a:r>
            <a:r>
              <a:rPr lang="ru-RU" sz="2400" dirty="0"/>
              <a:t> = '+03:00’;</a:t>
            </a:r>
            <a:r>
              <a:rPr lang="en-US" sz="2400" dirty="0"/>
              <a:t>  #</a:t>
            </a:r>
            <a:r>
              <a:rPr lang="ru-RU" sz="2400" dirty="0"/>
              <a:t> для текущего пользователя</a:t>
            </a:r>
          </a:p>
          <a:p>
            <a:pPr>
              <a:defRPr/>
            </a:pPr>
            <a:r>
              <a:rPr lang="ru-RU" sz="2400" dirty="0"/>
              <a:t>SET @@</a:t>
            </a:r>
            <a:r>
              <a:rPr lang="ru-RU" sz="2400" dirty="0" err="1"/>
              <a:t>session.time_zone</a:t>
            </a:r>
            <a:r>
              <a:rPr lang="ru-RU" sz="2400" dirty="0"/>
              <a:t> = '+03:00’;</a:t>
            </a:r>
            <a:r>
              <a:rPr lang="en-US" sz="2400" dirty="0"/>
              <a:t> </a:t>
            </a:r>
            <a:r>
              <a:rPr lang="ru-RU" sz="2400" dirty="0"/>
              <a:t> </a:t>
            </a:r>
            <a:r>
              <a:rPr lang="en-US" sz="2400" dirty="0"/>
              <a:t>#</a:t>
            </a:r>
            <a:r>
              <a:rPr lang="ru-RU" sz="2400" dirty="0"/>
              <a:t> для текущей пользовательской сессии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5FCD19B5-663C-4D27-9F38-E7E7DDA8B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849639"/>
              </p:ext>
            </p:extLst>
          </p:nvPr>
        </p:nvGraphicFramePr>
        <p:xfrm>
          <a:off x="148279" y="3834715"/>
          <a:ext cx="11887202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161">
                  <a:extLst>
                    <a:ext uri="{9D8B030D-6E8A-4147-A177-3AD203B41FA5}">
                      <a16:colId xmlns:a16="http://schemas.microsoft.com/office/drawing/2014/main" val="929756480"/>
                    </a:ext>
                  </a:extLst>
                </a:gridCol>
                <a:gridCol w="4666412">
                  <a:extLst>
                    <a:ext uri="{9D8B030D-6E8A-4147-A177-3AD203B41FA5}">
                      <a16:colId xmlns:a16="http://schemas.microsoft.com/office/drawing/2014/main" val="3141127359"/>
                    </a:ext>
                  </a:extLst>
                </a:gridCol>
                <a:gridCol w="5090629">
                  <a:extLst>
                    <a:ext uri="{9D8B030D-6E8A-4147-A177-3AD203B41FA5}">
                      <a16:colId xmlns:a16="http://schemas.microsoft.com/office/drawing/2014/main" val="1039159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400" dirty="0"/>
                        <a:t>Критерий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/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TIMESTAMP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630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400" dirty="0"/>
                        <a:t>Диапазон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/>
                        <a:t>от 1000-01-01 00:00:00 </a:t>
                      </a:r>
                      <a:br>
                        <a:rPr lang="ru-RU" sz="2400"/>
                      </a:br>
                      <a:r>
                        <a:rPr lang="ru-RU" sz="2400"/>
                        <a:t>до 9999-12-31 23:59:59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/>
                        <a:t>от 1970-01-01 00:00:00 </a:t>
                      </a:r>
                      <a:br>
                        <a:rPr lang="ru-RU" sz="2400"/>
                      </a:br>
                      <a:r>
                        <a:rPr lang="ru-RU" sz="2400"/>
                        <a:t>до 2038-01-19 03:14:07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814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2400"/>
                        <a:t>Часовой пояс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/>
                        <a:t>Не учитывается </a:t>
                      </a:r>
                      <a:br>
                        <a:rPr lang="ru-RU" sz="2400"/>
                      </a:br>
                      <a:r>
                        <a:rPr lang="ru-RU" sz="2400"/>
                        <a:t>Отображается в таком виде, в котором дата была установлена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400" dirty="0"/>
                        <a:t>Учитывается </a:t>
                      </a:r>
                      <a:br>
                        <a:rPr lang="ru-RU" sz="2400" dirty="0"/>
                      </a:br>
                      <a:r>
                        <a:rPr lang="ru-RU" sz="2400" dirty="0"/>
                        <a:t>При выборках отображается с учётом текущего часового пояса сервера БД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8507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97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Ответ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58BBF12-E4B2-4902-A23D-C00FD5645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539" y="2520334"/>
            <a:ext cx="10056921" cy="225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927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Функции преобразования типов, </a:t>
            </a:r>
            <a:r>
              <a:rPr lang="en-US" sz="2800" b="1" dirty="0">
                <a:solidFill>
                  <a:srgbClr val="FF0000"/>
                </a:solidFill>
              </a:rPr>
              <a:t>CAST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6" y="1491413"/>
            <a:ext cx="115095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Иногда происходит неявно: </a:t>
            </a:r>
            <a:r>
              <a:rPr lang="en-US" sz="2800" dirty="0"/>
              <a:t>SELECT '50' &gt; 49, '50' &gt; 51;</a:t>
            </a:r>
            <a:r>
              <a:rPr lang="ru-RU" sz="2800" dirty="0"/>
              <a:t> </a:t>
            </a:r>
          </a:p>
          <a:p>
            <a:pPr>
              <a:defRPr/>
            </a:pPr>
            <a:r>
              <a:rPr lang="ru-RU" sz="2800" dirty="0"/>
              <a:t>Для явного преобразования есть </a:t>
            </a:r>
            <a:r>
              <a:rPr lang="en-US" sz="2800" b="1" dirty="0"/>
              <a:t>CAST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b="1" dirty="0"/>
              <a:t>CONVERT</a:t>
            </a:r>
            <a:r>
              <a:rPr lang="ru-RU" sz="2800" dirty="0"/>
              <a:t>. Если конвертация невозможна, возвращается </a:t>
            </a:r>
            <a:r>
              <a:rPr lang="en-US" sz="2800" dirty="0"/>
              <a:t>&lt;NULL&gt;</a:t>
            </a:r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sz="2800" dirty="0"/>
              <a:t>CAST(value AS </a:t>
            </a:r>
            <a:r>
              <a:rPr lang="en-US" sz="2800" dirty="0" err="1"/>
              <a:t>data_type</a:t>
            </a:r>
            <a:r>
              <a:rPr lang="en-US" sz="2800" dirty="0"/>
              <a:t>)  # </a:t>
            </a:r>
            <a:r>
              <a:rPr lang="ru-RU" sz="2800" dirty="0"/>
              <a:t>стандартный </a:t>
            </a:r>
            <a:r>
              <a:rPr lang="en-US" sz="2800" dirty="0"/>
              <a:t>SQL</a:t>
            </a:r>
          </a:p>
          <a:p>
            <a:pPr>
              <a:defRPr/>
            </a:pPr>
            <a:r>
              <a:rPr lang="en-US" sz="2800" dirty="0"/>
              <a:t>CONVERT(</a:t>
            </a:r>
            <a:r>
              <a:rPr lang="en-US" sz="2800" dirty="0" err="1"/>
              <a:t>data_type</a:t>
            </a:r>
            <a:r>
              <a:rPr lang="en-US" sz="2800" dirty="0"/>
              <a:t>, value)  # </a:t>
            </a:r>
            <a:r>
              <a:rPr lang="ru-RU" sz="2800" dirty="0"/>
              <a:t>диалект</a:t>
            </a:r>
            <a:endParaRPr lang="en-US" sz="28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ru-RU" sz="2800" dirty="0"/>
              <a:t>Для обработки ошибок можно использовать </a:t>
            </a:r>
            <a:r>
              <a:rPr lang="en-US" sz="2800" dirty="0"/>
              <a:t>TRY_* (CAST, CONVERT, PARSE)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522301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3686192" y="3136612"/>
            <a:ext cx="53441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3200" dirty="0"/>
              <a:t>SQL: </a:t>
            </a:r>
            <a:r>
              <a:rPr lang="ru-RU" sz="3200" dirty="0"/>
              <a:t>Базы данных и таблицы</a:t>
            </a:r>
          </a:p>
        </p:txBody>
      </p:sp>
    </p:spTree>
    <p:extLst>
      <p:ext uri="{BB962C8B-B14F-4D97-AF65-F5344CB8AC3E}">
        <p14:creationId xmlns:p14="http://schemas.microsoft.com/office/powerpoint/2010/main" val="34408513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Создание и удаление баз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5589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b="1" dirty="0"/>
              <a:t>Создание</a:t>
            </a:r>
            <a:r>
              <a:rPr lang="ru-RU" sz="3200" dirty="0"/>
              <a:t> БД:</a:t>
            </a:r>
            <a:endParaRPr lang="en-US" sz="3200" dirty="0"/>
          </a:p>
          <a:p>
            <a:pPr>
              <a:defRPr/>
            </a:pPr>
            <a:r>
              <a:rPr lang="en-US" sz="3200" dirty="0"/>
              <a:t>	</a:t>
            </a:r>
            <a:r>
              <a:rPr lang="en-US" sz="3200" b="1" dirty="0"/>
              <a:t>CREATE</a:t>
            </a:r>
            <a:r>
              <a:rPr lang="en-US" sz="3200" dirty="0"/>
              <a:t> DATABASE </a:t>
            </a:r>
            <a:r>
              <a:rPr lang="ru-RU" sz="3200" dirty="0" err="1"/>
              <a:t>имя_базы_данных</a:t>
            </a:r>
            <a:r>
              <a:rPr lang="ru-RU" sz="3200" dirty="0"/>
              <a:t>;</a:t>
            </a:r>
          </a:p>
          <a:p>
            <a:pPr>
              <a:defRPr/>
            </a:pPr>
            <a:r>
              <a:rPr lang="ru-RU" sz="3200" b="1" dirty="0"/>
              <a:t>Просмотр</a:t>
            </a:r>
            <a:r>
              <a:rPr lang="ru-RU" sz="3200" dirty="0"/>
              <a:t> </a:t>
            </a:r>
            <a:r>
              <a:rPr lang="ru-RU" sz="3200" b="1" dirty="0"/>
              <a:t>существующих</a:t>
            </a:r>
            <a:r>
              <a:rPr lang="ru-RU" sz="3200" dirty="0"/>
              <a:t> БД:</a:t>
            </a:r>
          </a:p>
          <a:p>
            <a:pPr>
              <a:defRPr/>
            </a:pPr>
            <a:r>
              <a:rPr lang="ru-RU" sz="3200" dirty="0"/>
              <a:t>	</a:t>
            </a:r>
            <a:r>
              <a:rPr lang="en-US" sz="3200" b="1" dirty="0"/>
              <a:t>SHOW</a:t>
            </a:r>
            <a:r>
              <a:rPr lang="en-US" sz="3200" dirty="0"/>
              <a:t> DATABASES </a:t>
            </a:r>
            <a:r>
              <a:rPr lang="ru-RU" sz="3200" dirty="0"/>
              <a:t> </a:t>
            </a:r>
            <a:r>
              <a:rPr lang="en-US" sz="3200" dirty="0"/>
              <a:t># </a:t>
            </a:r>
            <a:r>
              <a:rPr lang="ru-RU" sz="3200" dirty="0"/>
              <a:t>вернёт пользовательские и служебные</a:t>
            </a:r>
            <a:endParaRPr lang="en-US" sz="3200" dirty="0"/>
          </a:p>
          <a:p>
            <a:pPr>
              <a:defRPr/>
            </a:pPr>
            <a:r>
              <a:rPr lang="ru-RU" sz="3200" b="1" dirty="0"/>
              <a:t>Удаление</a:t>
            </a:r>
            <a:r>
              <a:rPr lang="ru-RU" sz="3200" dirty="0"/>
              <a:t> БД:</a:t>
            </a:r>
          </a:p>
          <a:p>
            <a:pPr>
              <a:defRPr/>
            </a:pPr>
            <a:r>
              <a:rPr lang="ru-RU" sz="3200" dirty="0"/>
              <a:t>	</a:t>
            </a:r>
            <a:r>
              <a:rPr lang="en-US" sz="3200" b="1" dirty="0"/>
              <a:t>DROP</a:t>
            </a:r>
            <a:r>
              <a:rPr lang="en-US" sz="3200" dirty="0"/>
              <a:t> DATABASE </a:t>
            </a:r>
            <a:r>
              <a:rPr lang="ru-RU" sz="3200" dirty="0" err="1"/>
              <a:t>имя_базы_данных</a:t>
            </a:r>
            <a:r>
              <a:rPr lang="ru-RU" sz="3200" dirty="0"/>
              <a:t>;</a:t>
            </a:r>
          </a:p>
          <a:p>
            <a:pPr>
              <a:defRPr/>
            </a:pPr>
            <a:r>
              <a:rPr lang="ru-RU" sz="3200" b="1" dirty="0"/>
              <a:t>Условие</a:t>
            </a:r>
            <a:r>
              <a:rPr lang="ru-RU" sz="3200" dirty="0"/>
              <a:t> на существование БД:</a:t>
            </a:r>
          </a:p>
          <a:p>
            <a:pPr>
              <a:defRPr/>
            </a:pPr>
            <a:r>
              <a:rPr lang="ru-RU" sz="3200" dirty="0"/>
              <a:t>	</a:t>
            </a:r>
            <a:r>
              <a:rPr lang="en-US" sz="3200" b="1" dirty="0"/>
              <a:t>IF</a:t>
            </a:r>
            <a:r>
              <a:rPr lang="en-US" sz="3200" dirty="0"/>
              <a:t> [NOT] </a:t>
            </a:r>
            <a:r>
              <a:rPr lang="en-US" sz="3200" b="1" dirty="0"/>
              <a:t>EXIST</a:t>
            </a:r>
          </a:p>
          <a:p>
            <a:pPr>
              <a:defRPr/>
            </a:pPr>
            <a:r>
              <a:rPr lang="en-US" sz="3200" dirty="0"/>
              <a:t>	CREATE DATABASE </a:t>
            </a:r>
            <a:r>
              <a:rPr lang="en-US" sz="3200" b="1" dirty="0"/>
              <a:t>IF NOT EXIST </a:t>
            </a:r>
            <a:r>
              <a:rPr lang="en-US" sz="3200" dirty="0" err="1"/>
              <a:t>имя_базы_данных</a:t>
            </a:r>
            <a:r>
              <a:rPr lang="en-US" sz="3200" dirty="0"/>
              <a:t>;</a:t>
            </a:r>
          </a:p>
          <a:p>
            <a:pPr>
              <a:defRPr/>
            </a:pPr>
            <a:r>
              <a:rPr lang="en-US" sz="3200" dirty="0"/>
              <a:t>	DROP DATABASE </a:t>
            </a:r>
            <a:r>
              <a:rPr lang="en-US" sz="3200" b="1" dirty="0"/>
              <a:t>IF EXIST </a:t>
            </a:r>
            <a:r>
              <a:rPr lang="ru-RU" sz="3200" dirty="0" err="1"/>
              <a:t>имя_базы_данных</a:t>
            </a:r>
            <a:r>
              <a:rPr lang="ru-RU" sz="3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5499937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Создание, удаление таблицы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088324"/>
            <a:ext cx="1119632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b="1" dirty="0"/>
              <a:t>Выбор</a:t>
            </a:r>
            <a:r>
              <a:rPr lang="ru-RU" sz="2800" dirty="0"/>
              <a:t> базы данных:</a:t>
            </a:r>
          </a:p>
          <a:p>
            <a:pPr>
              <a:defRPr/>
            </a:pPr>
            <a:r>
              <a:rPr lang="ru-RU" sz="2800" dirty="0"/>
              <a:t>	</a:t>
            </a:r>
            <a:r>
              <a:rPr lang="en-US" sz="2800" b="1" dirty="0"/>
              <a:t>USE</a:t>
            </a:r>
            <a:r>
              <a:rPr lang="en-US" sz="2800" dirty="0"/>
              <a:t> </a:t>
            </a:r>
            <a:r>
              <a:rPr lang="ru-RU" sz="2800" dirty="0" err="1"/>
              <a:t>имя_базы_данных</a:t>
            </a:r>
            <a:r>
              <a:rPr lang="ru-RU" sz="2800" dirty="0"/>
              <a:t>;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/>
              <a:t>Создание</a:t>
            </a:r>
            <a:r>
              <a:rPr lang="ru-RU" sz="2800" dirty="0"/>
              <a:t> таблицы:</a:t>
            </a:r>
          </a:p>
          <a:p>
            <a:pPr>
              <a:defRPr/>
            </a:pPr>
            <a:r>
              <a:rPr lang="en-US" sz="2800" b="1" dirty="0"/>
              <a:t>	CREATE</a:t>
            </a:r>
            <a:r>
              <a:rPr lang="en-US" sz="2800" dirty="0"/>
              <a:t> TABLE [IF NOT EXIST] </a:t>
            </a:r>
            <a:r>
              <a:rPr lang="ru-RU" sz="2800" dirty="0" err="1"/>
              <a:t>имя_таблицы</a:t>
            </a:r>
            <a:r>
              <a:rPr lang="ru-RU" sz="2800" dirty="0"/>
              <a:t> (</a:t>
            </a:r>
          </a:p>
          <a:p>
            <a:pPr lvl="2">
              <a:defRPr/>
            </a:pPr>
            <a:r>
              <a:rPr lang="ru-RU" sz="2800" dirty="0"/>
              <a:t>     столбец_1 </a:t>
            </a:r>
            <a:r>
              <a:rPr lang="ru-RU" sz="2800" dirty="0" err="1"/>
              <a:t>тип_данных</a:t>
            </a:r>
            <a:r>
              <a:rPr lang="ru-RU" sz="2800" dirty="0"/>
              <a:t>,</a:t>
            </a:r>
          </a:p>
          <a:p>
            <a:pPr lvl="2">
              <a:defRPr/>
            </a:pPr>
            <a:r>
              <a:rPr lang="ru-RU" sz="2800" dirty="0"/>
              <a:t>    [столбец_2 </a:t>
            </a:r>
            <a:r>
              <a:rPr lang="ru-RU" sz="2800" dirty="0" err="1"/>
              <a:t>тип_данных</a:t>
            </a:r>
            <a:r>
              <a:rPr lang="ru-RU" sz="2800" dirty="0"/>
              <a:t>,]</a:t>
            </a:r>
          </a:p>
          <a:p>
            <a:pPr lvl="2">
              <a:defRPr/>
            </a:pPr>
            <a:r>
              <a:rPr lang="ru-RU" sz="2800" dirty="0"/>
              <a:t>    ...</a:t>
            </a:r>
          </a:p>
          <a:p>
            <a:pPr lvl="2">
              <a:defRPr/>
            </a:pPr>
            <a:r>
              <a:rPr lang="ru-RU" sz="2800" dirty="0"/>
              <a:t>    [столбец_</a:t>
            </a:r>
            <a:r>
              <a:rPr lang="en-US" sz="2800" dirty="0"/>
              <a:t>n </a:t>
            </a:r>
            <a:r>
              <a:rPr lang="ru-RU" sz="2800" dirty="0" err="1"/>
              <a:t>тип_данных</a:t>
            </a:r>
            <a:r>
              <a:rPr lang="ru-RU" sz="2800" dirty="0"/>
              <a:t>,]</a:t>
            </a:r>
          </a:p>
          <a:p>
            <a:pPr lvl="2">
              <a:defRPr/>
            </a:pPr>
            <a:r>
              <a:rPr lang="ru-RU" sz="2800" dirty="0"/>
              <a:t>);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b="1" dirty="0"/>
              <a:t>Удаление</a:t>
            </a:r>
            <a:r>
              <a:rPr lang="ru-RU" sz="2800" dirty="0"/>
              <a:t> таблицы:</a:t>
            </a:r>
          </a:p>
          <a:p>
            <a:pPr>
              <a:defRPr/>
            </a:pPr>
            <a:r>
              <a:rPr lang="en-US" sz="2800" dirty="0"/>
              <a:t>	</a:t>
            </a:r>
            <a:r>
              <a:rPr lang="en-US" sz="2800" b="1" dirty="0"/>
              <a:t>DROP</a:t>
            </a:r>
            <a:r>
              <a:rPr lang="en-US" sz="2800" dirty="0"/>
              <a:t> TABLE [IF EXIST] </a:t>
            </a:r>
            <a:r>
              <a:rPr lang="en-US" sz="2800" dirty="0" err="1"/>
              <a:t>имя_таблицы</a:t>
            </a:r>
            <a:r>
              <a:rPr lang="en-US" sz="2800" dirty="0"/>
              <a:t>;</a:t>
            </a:r>
            <a:endParaRPr lang="ru-RU" sz="2800" dirty="0"/>
          </a:p>
          <a:p>
            <a:pPr lvl="2">
              <a:defRPr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030114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Дополнительные параметры определения столбцов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97840" y="1118751"/>
            <a:ext cx="111963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/>
              <a:t>PRIMARY KEY</a:t>
            </a:r>
            <a:r>
              <a:rPr lang="ru-RU" sz="2400" dirty="0"/>
              <a:t>: указывает колонку или множество колонок как </a:t>
            </a:r>
            <a:r>
              <a:rPr lang="ru-RU" sz="2400" b="1" dirty="0"/>
              <a:t>первичный ключ</a:t>
            </a:r>
            <a:r>
              <a:rPr lang="ru-RU" sz="2400" dirty="0"/>
              <a:t>.</a:t>
            </a:r>
          </a:p>
          <a:p>
            <a:r>
              <a:rPr lang="ru-RU" sz="2400" b="1" dirty="0"/>
              <a:t>AUTO_INCREMENT</a:t>
            </a:r>
            <a:r>
              <a:rPr lang="ru-RU" sz="2400" dirty="0"/>
              <a:t>: значение колонки будет </a:t>
            </a:r>
            <a:r>
              <a:rPr lang="ru-RU" sz="2400" b="1" dirty="0"/>
              <a:t>автоматически увеличиваться </a:t>
            </a:r>
            <a:r>
              <a:rPr lang="ru-RU" sz="2400" dirty="0"/>
              <a:t>при добавлении записей в таблицу. В таблице не более 1 AUTO_INCREMENT колонки.</a:t>
            </a:r>
          </a:p>
          <a:p>
            <a:r>
              <a:rPr lang="ru-RU" sz="2400" b="1" dirty="0"/>
              <a:t>UNIQUE</a:t>
            </a:r>
            <a:r>
              <a:rPr lang="ru-RU" sz="2400" dirty="0"/>
              <a:t>: Значения в колонке должны быть </a:t>
            </a:r>
            <a:r>
              <a:rPr lang="ru-RU" sz="2400" b="1" dirty="0"/>
              <a:t>уникальными</a:t>
            </a:r>
            <a:r>
              <a:rPr lang="ru-RU" sz="2400" dirty="0"/>
              <a:t> для всех записей.</a:t>
            </a:r>
          </a:p>
          <a:p>
            <a:r>
              <a:rPr lang="ru-RU" sz="2400" b="1" dirty="0"/>
              <a:t>NOT NULL</a:t>
            </a:r>
            <a:r>
              <a:rPr lang="ru-RU" sz="2400" dirty="0"/>
              <a:t>: Значения в данной колонке должны быть </a:t>
            </a:r>
            <a:r>
              <a:rPr lang="ru-RU" sz="2400" b="1" dirty="0"/>
              <a:t>отличными от NULL</a:t>
            </a:r>
            <a:r>
              <a:rPr lang="ru-RU" sz="2400" dirty="0"/>
              <a:t>.</a:t>
            </a:r>
          </a:p>
          <a:p>
            <a:r>
              <a:rPr lang="ru-RU" sz="2400" b="1" dirty="0"/>
              <a:t>DEFAULT</a:t>
            </a:r>
            <a:r>
              <a:rPr lang="ru-RU" sz="2400" dirty="0"/>
              <a:t>: Значение </a:t>
            </a:r>
            <a:r>
              <a:rPr lang="ru-RU" sz="2400" b="1" dirty="0"/>
              <a:t>по</a:t>
            </a:r>
            <a:r>
              <a:rPr lang="ru-RU" sz="2400" dirty="0"/>
              <a:t> </a:t>
            </a:r>
            <a:r>
              <a:rPr lang="ru-RU" sz="2400" b="1" dirty="0"/>
              <a:t>умолчанию</a:t>
            </a:r>
          </a:p>
          <a:p>
            <a:pPr>
              <a:defRPr/>
            </a:pPr>
            <a:endParaRPr lang="ru-RU" sz="2400" dirty="0"/>
          </a:p>
          <a:p>
            <a:pPr>
              <a:defRPr/>
            </a:pPr>
            <a:r>
              <a:rPr lang="en-US" sz="2400" dirty="0"/>
              <a:t>CREATE TABLE </a:t>
            </a:r>
            <a:r>
              <a:rPr lang="ru-RU" sz="2400" dirty="0" err="1"/>
              <a:t>имя_таблицы</a:t>
            </a:r>
            <a:r>
              <a:rPr lang="ru-RU" sz="2400" dirty="0"/>
              <a:t> (</a:t>
            </a:r>
          </a:p>
          <a:p>
            <a:pPr lvl="2">
              <a:defRPr/>
            </a:pPr>
            <a:r>
              <a:rPr lang="ru-RU" sz="2400" dirty="0"/>
              <a:t>     столбец_1 </a:t>
            </a:r>
            <a:r>
              <a:rPr lang="ru-RU" sz="2400" dirty="0" err="1"/>
              <a:t>тип_данных</a:t>
            </a:r>
            <a:r>
              <a:rPr lang="en-US" sz="2400" dirty="0"/>
              <a:t> [</a:t>
            </a:r>
            <a:r>
              <a:rPr lang="ru-RU" sz="2400" b="1" dirty="0">
                <a:solidFill>
                  <a:srgbClr val="FF0000"/>
                </a:solidFill>
              </a:rPr>
              <a:t>параметры</a:t>
            </a:r>
            <a:r>
              <a:rPr lang="en-US" sz="2400" dirty="0"/>
              <a:t>]</a:t>
            </a:r>
            <a:endParaRPr lang="ru-RU" sz="2400" dirty="0"/>
          </a:p>
          <a:p>
            <a:pPr lvl="2">
              <a:defRPr/>
            </a:pPr>
            <a:r>
              <a:rPr lang="ru-RU" sz="24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9544525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Первичные и внешние ключи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401053" y="920165"/>
            <a:ext cx="1119632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2800" dirty="0"/>
              <a:t>Первичный ключ можно определить отдельно:</a:t>
            </a:r>
          </a:p>
          <a:p>
            <a:pPr>
              <a:defRPr/>
            </a:pPr>
            <a:r>
              <a:rPr lang="en-US" sz="2400" dirty="0"/>
              <a:t>CREATE TABLE </a:t>
            </a:r>
            <a:r>
              <a:rPr lang="ru-RU" sz="2400" dirty="0" err="1"/>
              <a:t>имя_таблицы</a:t>
            </a:r>
            <a:r>
              <a:rPr lang="ru-RU" sz="2400" dirty="0"/>
              <a:t> (</a:t>
            </a:r>
          </a:p>
          <a:p>
            <a:pPr>
              <a:defRPr/>
            </a:pPr>
            <a:r>
              <a:rPr lang="ru-RU" sz="2400" dirty="0"/>
              <a:t>     столбец_1 </a:t>
            </a:r>
            <a:r>
              <a:rPr lang="ru-RU" sz="2400" dirty="0" err="1"/>
              <a:t>тип_данных</a:t>
            </a:r>
            <a:r>
              <a:rPr lang="ru-RU" sz="2400" dirty="0"/>
              <a:t>,</a:t>
            </a:r>
          </a:p>
          <a:p>
            <a:pPr>
              <a:defRPr/>
            </a:pPr>
            <a:r>
              <a:rPr lang="ru-RU" sz="2400" dirty="0"/>
              <a:t>    [столбец_</a:t>
            </a:r>
            <a:r>
              <a:rPr lang="en-US" sz="2400" dirty="0"/>
              <a:t>n </a:t>
            </a:r>
            <a:r>
              <a:rPr lang="ru-RU" sz="2400" dirty="0" err="1"/>
              <a:t>тип_данных</a:t>
            </a:r>
            <a:r>
              <a:rPr lang="ru-RU" sz="2400" dirty="0"/>
              <a:t>,]</a:t>
            </a:r>
            <a:endParaRPr lang="en-US" sz="2400" dirty="0"/>
          </a:p>
          <a:p>
            <a:pPr>
              <a:defRPr/>
            </a:pPr>
            <a:r>
              <a:rPr lang="en-US" sz="2400" b="1" dirty="0"/>
              <a:t>    PRIMARY KEY (</a:t>
            </a:r>
            <a:r>
              <a:rPr lang="ru-RU" sz="2400" b="1" dirty="0"/>
              <a:t>столбец</a:t>
            </a:r>
            <a:r>
              <a:rPr lang="en-US" sz="2400" b="1" dirty="0"/>
              <a:t>_n)</a:t>
            </a:r>
            <a:endParaRPr lang="ru-RU" sz="2400" b="1" dirty="0"/>
          </a:p>
          <a:p>
            <a:pPr>
              <a:defRPr/>
            </a:pPr>
            <a:r>
              <a:rPr lang="ru-RU" sz="2400" dirty="0"/>
              <a:t>);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ru-RU" sz="2800" dirty="0"/>
              <a:t>Внешний ключ: нужно гарантировать, что в другой таблице есть соответствующие первичный</a:t>
            </a:r>
          </a:p>
          <a:p>
            <a:pPr>
              <a:defRPr/>
            </a:pPr>
            <a:endParaRPr lang="ru-RU" sz="2800" dirty="0"/>
          </a:p>
          <a:p>
            <a:pPr>
              <a:defRPr/>
            </a:pPr>
            <a:r>
              <a:rPr lang="en-US" sz="2400" b="1" dirty="0"/>
              <a:t>FOREIGN KEY </a:t>
            </a:r>
            <a:r>
              <a:rPr lang="ru-RU" sz="2400" dirty="0"/>
              <a:t>(</a:t>
            </a:r>
            <a:r>
              <a:rPr lang="ru-RU" sz="2400" dirty="0" err="1"/>
              <a:t>столбец_собственный</a:t>
            </a:r>
            <a:r>
              <a:rPr lang="en-US" sz="2400" dirty="0"/>
              <a:t>)</a:t>
            </a:r>
          </a:p>
          <a:p>
            <a:pPr>
              <a:defRPr/>
            </a:pPr>
            <a:r>
              <a:rPr lang="en-US" sz="2400" b="1" dirty="0"/>
              <a:t>REFERENCES</a:t>
            </a:r>
            <a:r>
              <a:rPr lang="en-US" sz="2400" dirty="0"/>
              <a:t> </a:t>
            </a:r>
            <a:r>
              <a:rPr lang="ru-RU" sz="2400" dirty="0" err="1"/>
              <a:t>внешняя_таблица</a:t>
            </a:r>
            <a:r>
              <a:rPr lang="en-US" sz="2400" dirty="0"/>
              <a:t> </a:t>
            </a:r>
            <a:r>
              <a:rPr lang="ru-RU" sz="2400" dirty="0"/>
              <a:t>(</a:t>
            </a:r>
            <a:r>
              <a:rPr lang="ru-RU" sz="2400" dirty="0" err="1"/>
              <a:t>столбец_во_внешней_таблице</a:t>
            </a:r>
            <a:r>
              <a:rPr lang="ru-RU" sz="2400" dirty="0"/>
              <a:t>),</a:t>
            </a:r>
            <a:endParaRPr lang="en-US" sz="2400" dirty="0"/>
          </a:p>
          <a:p>
            <a:pPr>
              <a:defRPr/>
            </a:pPr>
            <a:r>
              <a:rPr lang="en-US" sz="2400" dirty="0"/>
              <a:t>[ON DELETE </a:t>
            </a:r>
            <a:r>
              <a:rPr lang="ru-RU" sz="2400" dirty="0"/>
              <a:t>действие]</a:t>
            </a:r>
            <a:endParaRPr lang="en-US" sz="2400" dirty="0"/>
          </a:p>
          <a:p>
            <a:pPr>
              <a:defRPr/>
            </a:pPr>
            <a:r>
              <a:rPr lang="ru-RU" sz="2400" dirty="0"/>
              <a:t>[</a:t>
            </a:r>
            <a:r>
              <a:rPr lang="en-US" sz="2400" dirty="0"/>
              <a:t>ON UPDATE </a:t>
            </a:r>
            <a:r>
              <a:rPr lang="ru-RU" sz="2400" dirty="0"/>
              <a:t>действие]</a:t>
            </a:r>
            <a:endParaRPr lang="en-US" sz="2400" dirty="0"/>
          </a:p>
          <a:p>
            <a:pPr>
              <a:defRPr/>
            </a:pPr>
            <a:endParaRPr lang="ru-RU" sz="2400" dirty="0"/>
          </a:p>
          <a:p>
            <a:pPr>
              <a:defRPr/>
            </a:pP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361A4-DE4B-40E3-86CE-6DBC0796BE43}"/>
              </a:ext>
            </a:extLst>
          </p:cNvPr>
          <p:cNvSpPr txBox="1"/>
          <p:nvPr/>
        </p:nvSpPr>
        <p:spPr>
          <a:xfrm>
            <a:off x="4301971" y="5617686"/>
            <a:ext cx="45020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Действия:</a:t>
            </a:r>
          </a:p>
          <a:p>
            <a:r>
              <a:rPr lang="en-US" dirty="0"/>
              <a:t>RESTRICT</a:t>
            </a:r>
            <a:r>
              <a:rPr lang="ru-RU" dirty="0"/>
              <a:t> (запретить удаление)</a:t>
            </a:r>
          </a:p>
          <a:p>
            <a:r>
              <a:rPr lang="en-US" dirty="0"/>
              <a:t>CASCADE</a:t>
            </a:r>
            <a:r>
              <a:rPr lang="ru-RU" dirty="0"/>
              <a:t> (обновить/удалить связанных),</a:t>
            </a:r>
          </a:p>
          <a:p>
            <a:r>
              <a:rPr lang="en-US" dirty="0"/>
              <a:t>SET NULL </a:t>
            </a:r>
            <a:r>
              <a:rPr lang="ru-RU" dirty="0"/>
              <a:t>(заменить значение поля на </a:t>
            </a:r>
            <a:r>
              <a:rPr lang="en-US" dirty="0"/>
              <a:t>NULL)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41056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Заключение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66</a:t>
            </a:fld>
            <a:endParaRPr lang="ru-RU" dirty="0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877397" y="1290409"/>
            <a:ext cx="10732096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Обсудили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Существующие СУБД. Типы, структура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Выборка данных</a:t>
            </a:r>
            <a:endParaRPr lang="en-US" sz="2400" dirty="0"/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Манипулирование данными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Типы данных</a:t>
            </a:r>
          </a:p>
          <a:p>
            <a:pPr marL="971550" lvl="1" indent="-514350">
              <a:buFont typeface="+mj-lt"/>
              <a:buAutoNum type="arabicPeriod"/>
              <a:defRPr/>
            </a:pPr>
            <a:r>
              <a:rPr lang="ru-RU" sz="2400" dirty="0"/>
              <a:t>Работа с БД и таблицами</a:t>
            </a:r>
          </a:p>
          <a:p>
            <a:pPr>
              <a:defRPr/>
            </a:pPr>
            <a:r>
              <a:rPr lang="ru-RU" sz="3200" dirty="0"/>
              <a:t>Далее: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3200" dirty="0"/>
              <a:t>Практика №1 (по основам </a:t>
            </a:r>
            <a:r>
              <a:rPr lang="en-US" sz="3200" dirty="0"/>
              <a:t>SQL</a:t>
            </a:r>
            <a:r>
              <a:rPr lang="ru-RU" sz="3200" dirty="0"/>
              <a:t>): </a:t>
            </a:r>
            <a:r>
              <a:rPr lang="en-US" sz="2400" dirty="0" err="1"/>
              <a:t>Python+SQLite</a:t>
            </a:r>
            <a:r>
              <a:rPr lang="en-US" sz="2400" dirty="0"/>
              <a:t>, </a:t>
            </a:r>
            <a:r>
              <a:rPr lang="ru-RU" sz="2400" dirty="0"/>
              <a:t>делаем вместе</a:t>
            </a: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ru-RU" sz="3200" dirty="0"/>
              <a:t>Практика №2 (поиск злоумышленников): </a:t>
            </a:r>
            <a:r>
              <a:rPr lang="ru-RU" sz="2400" dirty="0"/>
              <a:t>Расследование с применением запросов к БД оператора сотовой </a:t>
            </a:r>
            <a:r>
              <a:rPr lang="ru-RU" sz="2400"/>
              <a:t>связи.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61644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Спасибо за внимание!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Типы 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Реляционные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Key-valu</a:t>
            </a:r>
            <a:r>
              <a:rPr lang="en-US" sz="3200" dirty="0"/>
              <a:t>e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 err="1"/>
              <a:t>Документоориентированные</a:t>
            </a:r>
            <a:endParaRPr lang="ru-RU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3200" dirty="0"/>
              <a:t>…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4C16E89-AC26-4CC4-BBF2-05E94250109D}"/>
              </a:ext>
            </a:extLst>
          </p:cNvPr>
          <p:cNvSpPr/>
          <p:nvPr/>
        </p:nvSpPr>
        <p:spPr>
          <a:xfrm>
            <a:off x="378017" y="6352143"/>
            <a:ext cx="55939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https://habr.com/ru/companies/amvera/articles/754702/</a:t>
            </a:r>
          </a:p>
        </p:txBody>
      </p:sp>
    </p:spTree>
    <p:extLst>
      <p:ext uri="{BB962C8B-B14F-4D97-AF65-F5344CB8AC3E}">
        <p14:creationId xmlns:p14="http://schemas.microsoft.com/office/powerpoint/2010/main" val="77491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b="1" dirty="0">
                <a:solidFill>
                  <a:srgbClr val="FF0000"/>
                </a:solidFill>
              </a:rPr>
              <a:t>Реляционные 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Базы данных, в основе построения которых лежит реляционная модель</a:t>
            </a:r>
          </a:p>
          <a:p>
            <a:pPr>
              <a:defRPr/>
            </a:pPr>
            <a:endParaRPr lang="ru-RU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b="1" dirty="0"/>
              <a:t>Модель данных </a:t>
            </a:r>
            <a:r>
              <a:rPr lang="ru-RU" sz="2000" dirty="0"/>
              <a:t>в реляционных БД определена заранее и является строго типизированной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Данные хранятся в </a:t>
            </a:r>
            <a:r>
              <a:rPr lang="ru-RU" sz="2000" b="1" dirty="0"/>
              <a:t>таблицах</a:t>
            </a:r>
            <a:r>
              <a:rPr lang="ru-RU" sz="2000" dirty="0"/>
              <a:t>, состоящих из столбцов и строк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На пересечении каждого столбца и строчки допускается только </a:t>
            </a:r>
            <a:r>
              <a:rPr lang="ru-RU" sz="2000" b="1" dirty="0"/>
              <a:t>одно</a:t>
            </a:r>
            <a:r>
              <a:rPr lang="ru-RU" sz="2000" dirty="0"/>
              <a:t> значение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Каждый столбец </a:t>
            </a:r>
            <a:r>
              <a:rPr lang="ru-RU" sz="2000" dirty="0" err="1"/>
              <a:t>проименован</a:t>
            </a:r>
            <a:r>
              <a:rPr lang="ru-RU" sz="2000" dirty="0"/>
              <a:t> и имеет определённый </a:t>
            </a:r>
            <a:r>
              <a:rPr lang="ru-RU" sz="2000" b="1" dirty="0"/>
              <a:t>тип</a:t>
            </a:r>
            <a:r>
              <a:rPr lang="ru-RU" sz="2000" dirty="0"/>
              <a:t>, которому следуют значения со </a:t>
            </a:r>
            <a:r>
              <a:rPr lang="ru-RU" sz="2000" b="1" dirty="0"/>
              <a:t>всех</a:t>
            </a:r>
            <a:r>
              <a:rPr lang="ru-RU" sz="2000" dirty="0"/>
              <a:t> строк в данном столбце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Столбцы располагаются в определённом порядке, который определяется при создании таблицы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В таблице может не быть ни одной строчки, но обязательно должен быть </a:t>
            </a:r>
            <a:r>
              <a:rPr lang="ru-RU" sz="2000" b="1" dirty="0"/>
              <a:t>хотя бы один столбец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Запросы к базе данных возвращают результат в виде </a:t>
            </a:r>
            <a:r>
              <a:rPr lang="ru-RU" sz="2000" b="1" dirty="0"/>
              <a:t>таблиц</a:t>
            </a:r>
          </a:p>
          <a:p>
            <a:pPr>
              <a:defRPr/>
            </a:pPr>
            <a:endParaRPr lang="ru-RU" sz="3200" dirty="0"/>
          </a:p>
          <a:p>
            <a:pPr>
              <a:defRPr/>
            </a:pPr>
            <a:r>
              <a:rPr lang="en-US" sz="2000" dirty="0"/>
              <a:t>Oracle, MySQL, PostgreSQL, SQLite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34287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Key-value </a:t>
            </a:r>
            <a:r>
              <a:rPr lang="ru-RU" sz="2800" b="1" dirty="0">
                <a:solidFill>
                  <a:srgbClr val="FF0000"/>
                </a:solidFill>
              </a:rPr>
              <a:t>БД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77C14CB-9345-4C9A-805B-9884ECB35DFE}"/>
              </a:ext>
            </a:extLst>
          </p:cNvPr>
          <p:cNvSpPr/>
          <p:nvPr/>
        </p:nvSpPr>
        <p:spPr>
          <a:xfrm>
            <a:off x="501227" y="1491413"/>
            <a:ext cx="1119632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ru-RU" sz="3200" dirty="0"/>
              <a:t>Тип баз данных, которые хранят данные как совокупность пар «ключ-значение», в которых ключ служит уникальным идентификатором</a:t>
            </a:r>
          </a:p>
          <a:p>
            <a:pPr>
              <a:defRPr/>
            </a:pPr>
            <a:endParaRPr lang="ru-RU" sz="3200" dirty="0"/>
          </a:p>
          <a:p>
            <a:r>
              <a:rPr lang="ru-RU" sz="2000" dirty="0"/>
              <a:t>+ Скорость работы</a:t>
            </a:r>
          </a:p>
          <a:p>
            <a:r>
              <a:rPr lang="ru-RU" sz="2000" dirty="0"/>
              <a:t>+ Простота модели хранения данных</a:t>
            </a:r>
          </a:p>
          <a:p>
            <a:r>
              <a:rPr lang="ru-RU" sz="2000" dirty="0"/>
              <a:t>+ Гибкость: значения могут быть любыми, включая JSON</a:t>
            </a:r>
          </a:p>
          <a:p>
            <a:r>
              <a:rPr lang="ru-RU" sz="2000" dirty="0"/>
              <a:t>- Плохо масштабируются по мере усложнения моделей данных</a:t>
            </a:r>
          </a:p>
          <a:p>
            <a:r>
              <a:rPr lang="ru-RU" sz="2000" dirty="0"/>
              <a:t>- Неэффективность при работе с группой записей</a:t>
            </a:r>
          </a:p>
          <a:p>
            <a:pPr>
              <a:defRPr/>
            </a:pPr>
            <a:r>
              <a:rPr lang="en-US" sz="2000" dirty="0"/>
              <a:t>- </a:t>
            </a:r>
            <a:r>
              <a:rPr lang="ru-RU" sz="2000" dirty="0"/>
              <a:t>Отсутствие языка запросов</a:t>
            </a:r>
          </a:p>
          <a:p>
            <a:pPr marL="342900" indent="-342900">
              <a:buFontTx/>
              <a:buChar char="-"/>
              <a:defRPr/>
            </a:pPr>
            <a:endParaRPr lang="ru-RU" sz="2000" dirty="0"/>
          </a:p>
          <a:p>
            <a:pPr>
              <a:defRPr/>
            </a:pPr>
            <a:r>
              <a:rPr lang="en-US" sz="2000" dirty="0"/>
              <a:t>Redis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9526594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8367</TotalTime>
  <Words>4073</Words>
  <Application>Microsoft Office PowerPoint</Application>
  <PresentationFormat>Широкоэкранный</PresentationFormat>
  <Paragraphs>703</Paragraphs>
  <Slides>67</Slides>
  <Notes>65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73" baseType="lpstr">
      <vt:lpstr>Arial</vt:lpstr>
      <vt:lpstr>Arial Unicode MS</vt:lpstr>
      <vt:lpstr>Calibri</vt:lpstr>
      <vt:lpstr>Calibri Light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Михайлович Грязнов</dc:creator>
  <cp:lastModifiedBy>Синадский Алексей Николаевич</cp:lastModifiedBy>
  <cp:revision>710</cp:revision>
  <dcterms:created xsi:type="dcterms:W3CDTF">2020-07-22T09:29:31Z</dcterms:created>
  <dcterms:modified xsi:type="dcterms:W3CDTF">2024-02-27T05:46:07Z</dcterms:modified>
</cp:coreProperties>
</file>