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74" r:id="rId3"/>
    <p:sldId id="375" r:id="rId4"/>
    <p:sldId id="377" r:id="rId5"/>
    <p:sldId id="378" r:id="rId6"/>
    <p:sldId id="380" r:id="rId7"/>
    <p:sldId id="381" r:id="rId8"/>
    <p:sldId id="382" r:id="rId9"/>
    <p:sldId id="383" r:id="rId10"/>
    <p:sldId id="379" r:id="rId11"/>
    <p:sldId id="385" r:id="rId12"/>
    <p:sldId id="386" r:id="rId13"/>
    <p:sldId id="387" r:id="rId14"/>
    <p:sldId id="389" r:id="rId15"/>
    <p:sldId id="394" r:id="rId16"/>
    <p:sldId id="390" r:id="rId17"/>
    <p:sldId id="392" r:id="rId18"/>
    <p:sldId id="391" r:id="rId19"/>
    <p:sldId id="393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384" r:id="rId29"/>
    <p:sldId id="403" r:id="rId30"/>
    <p:sldId id="404" r:id="rId31"/>
    <p:sldId id="406" r:id="rId32"/>
    <p:sldId id="405" r:id="rId33"/>
    <p:sldId id="318" r:id="rId34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550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86BB5-34A1-4E33-9CD9-106FBD93A62A}" type="datetimeFigureOut">
              <a:rPr lang="ru-RU" smtClean="0"/>
              <a:t>26.03.2024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CD303-D7E7-4A17-9878-9EB74A6680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35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141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158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772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40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809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083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227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901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582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301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10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537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692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986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1650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882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4086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7027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8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932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5156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25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3572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161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50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497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912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851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95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703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10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ED70C2-5C63-478D-7FD3-C67B0D1C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257AA-62A3-48DD-BDC2-507F160210D0}" type="datetimeFigureOut">
              <a:rPr lang="ru-RU"/>
              <a:pPr>
                <a:defRPr/>
              </a:pPr>
              <a:t>26.03.2024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6C0E38-41EF-F7EE-9331-F4589C7D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2CFCD7-C981-D6BA-ECE4-CC357DED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702F1-B1E6-4D78-881D-8B8FFFBE1AE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5337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B10521-09DF-B682-07F5-F771AA57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0FCE4-6E7A-48E7-A079-F3DD64E79446}" type="datetimeFigureOut">
              <a:rPr lang="ru-RU"/>
              <a:pPr>
                <a:defRPr/>
              </a:pPr>
              <a:t>26.03.2024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05C30D-6B90-14BF-CA55-C33D13B3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39D778-BB80-66D2-11A9-D7017EC5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37C58-1834-4921-87C5-7C164E11585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2827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D39210-3D6C-6F7C-B0FD-AB9590C4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E0CA2-4BED-4055-9590-6627C0503177}" type="datetimeFigureOut">
              <a:rPr lang="ru-RU"/>
              <a:pPr>
                <a:defRPr/>
              </a:pPr>
              <a:t>26.03.2024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554D92-CE68-A16B-6DAE-7BEFE005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D25984-7E4A-1190-A74E-68C1B720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D89D5-CFB8-4E47-82FB-A2A23E52509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331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C1E36B-BED8-26F5-43A9-948C94448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B47E9-6700-4137-A279-8D7799ACBD3C}" type="datetimeFigureOut">
              <a:rPr lang="ru-RU"/>
              <a:pPr>
                <a:defRPr/>
              </a:pPr>
              <a:t>26.03.2024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054E39-A648-6461-0D1C-B6C43A27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3E653D-37AF-1D65-F496-F371379C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90DBF-E23C-4CA1-8F43-76F827F49B3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818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7C4CB9-7963-F197-8160-952689D7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93641-CA2B-4387-82A8-9B609E2A31A9}" type="datetimeFigureOut">
              <a:rPr lang="ru-RU"/>
              <a:pPr>
                <a:defRPr/>
              </a:pPr>
              <a:t>26.03.2024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E7F2A0-5E77-A296-E08D-A40C00FD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563DC6-1BBE-CE81-D1F4-775D94B8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7B273-C749-4B6B-9926-DE4C2DC0E6F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3838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6B38ED9E-CAE3-52F2-4462-B176A6BF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F90DE-23EF-4D6E-9735-6B9BF7E7DA8C}" type="datetimeFigureOut">
              <a:rPr lang="ru-RU"/>
              <a:pPr>
                <a:defRPr/>
              </a:pPr>
              <a:t>26.03.2024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202DA770-A46D-C6B2-E946-A565E138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67E812FF-16E2-F9FF-04E8-801EACD9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AC5C39-A1CE-4A98-B5D4-CD32FEA759C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0097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B850EE44-91BD-F165-93EE-AA9F7BE1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74E7C-D845-41E1-8C86-4BDEC313403A}" type="datetimeFigureOut">
              <a:rPr lang="ru-RU"/>
              <a:pPr>
                <a:defRPr/>
              </a:pPr>
              <a:t>26.03.2024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9DC7CF0B-D934-BDD7-4ECE-C7267D46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E9D1083E-1220-BE0F-7FBF-F337DCE6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7F1245-4234-4C7C-BE18-DAA807B7ED8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6323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5B285EC5-20AA-0EDB-5BD0-7FBD54ED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53886-0AC9-4E8D-B63E-CAE3AA412D8A}" type="datetimeFigureOut">
              <a:rPr lang="ru-RU"/>
              <a:pPr>
                <a:defRPr/>
              </a:pPr>
              <a:t>26.03.2024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1B4848C9-7DB9-80F0-C042-D65561D2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2FB6524A-63C8-1DF6-877A-D3818050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87640-AEB4-46AF-B0F7-6F325591447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5062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778026FC-EC93-5AB3-0209-A160AF8E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4F3D5-2F57-4E3E-A0C2-5B1294E52BCC}" type="datetimeFigureOut">
              <a:rPr lang="ru-RU"/>
              <a:pPr>
                <a:defRPr/>
              </a:pPr>
              <a:t>26.03.2024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CDB4E366-5EC9-678C-CDE7-F6F6653B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F75DE2BD-5213-6010-AEDF-7DC5C7B6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19BE4-D6ED-403E-9D12-2CA4BB40909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8387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A63EBDE3-493D-73FB-D98D-75736F8D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9AA77-A43D-456E-9B82-AF00CCFE4FD4}" type="datetimeFigureOut">
              <a:rPr lang="ru-RU"/>
              <a:pPr>
                <a:defRPr/>
              </a:pPr>
              <a:t>26.03.2024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2E0ECA79-42E0-BB31-DB53-1A971406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3639BCA6-CE4B-7C80-F0EB-764485AB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6C151-7637-4B38-8608-9ABCDBB26E1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6053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7C8B6097-25FD-A7A6-54D9-9B603C6E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538C6-32FA-4FAF-BB6B-EF7BD4EFFE24}" type="datetimeFigureOut">
              <a:rPr lang="ru-RU"/>
              <a:pPr>
                <a:defRPr/>
              </a:pPr>
              <a:t>26.03.2024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C47BF5AC-6F38-3E8C-BE41-4A7D2B7C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62D47C34-E9E5-0929-C67E-08837365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E65A8-51EA-424A-8DD6-EDE0DF9F091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895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>
            <a:extLst>
              <a:ext uri="{FF2B5EF4-FFF2-40B4-BE49-F238E27FC236}">
                <a16:creationId xmlns:a16="http://schemas.microsoft.com/office/drawing/2014/main" id="{3E752D63-B280-93CF-67BD-A0B208C043E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>
            <a:extLst>
              <a:ext uri="{FF2B5EF4-FFF2-40B4-BE49-F238E27FC236}">
                <a16:creationId xmlns:a16="http://schemas.microsoft.com/office/drawing/2014/main" id="{20456E1F-3E39-ECB6-59D0-DDAAB847A3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43749F-9173-412D-9BF7-EA1ED3DAF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94400E0-1979-4FCB-B8E3-D58712C59409}" type="datetimeFigureOut">
              <a:rPr lang="ru-RU"/>
              <a:pPr>
                <a:defRPr/>
              </a:pPr>
              <a:t>26.03.2024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2896E-C871-4AF7-AA54-16AA1CFB7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CF81EC-7324-4649-8E6A-74A7E88CA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D23CC81-FEBD-4310-B4CC-C1B2AF6115D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bolkisev@udv.grou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5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gif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1858063"/>
            <a:ext cx="7657110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машинного обучения</a:t>
            </a:r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5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Полносвязные</a:t>
            </a: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нейронные сети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52052" y="5484010"/>
            <a:ext cx="71740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Болкисев Илья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Младший исследователь исследовательского центра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UDV Group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ibolkisev@udv.group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telegram: @ReAlist</a:t>
            </a:r>
            <a:r>
              <a:rPr lang="en-US" dirty="0">
                <a:solidFill>
                  <a:schemeClr val="bg1"/>
                </a:solidFill>
              </a:rPr>
              <a:t>967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Задачи машинного обучения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87B27992-992A-EC3A-7C41-3CE812E130CB}"/>
              </a:ext>
            </a:extLst>
          </p:cNvPr>
          <p:cNvSpPr txBox="1">
            <a:spLocks/>
          </p:cNvSpPr>
          <p:nvPr/>
        </p:nvSpPr>
        <p:spPr bwMode="auto">
          <a:xfrm>
            <a:off x="815666" y="1207747"/>
            <a:ext cx="10975281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Прогнозирование (погода, курс акций)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Классификация (клиенты, пациенты)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Кластеризация (покупатели, избиратели)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Моделирование, цифровые двойники (прогнозирование спроса)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Поиск и анализ паттернов (режимы работы оборудования)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Поиск аномалий (злонамеренная активность, отклонения в работе оборудования)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Оптимизация систем, алгоритмов, процессов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90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Задача регрессии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32DE178-EEAC-77AA-FF88-3D60D5551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00" y="1169382"/>
            <a:ext cx="6126763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7E3499B6-A5C0-0EB0-7AC2-A4F6CBC1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771" y="4076700"/>
            <a:ext cx="6179129" cy="217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83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Задача классификации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013FD26-0D9C-89DA-735C-6DE9DC56C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00" y="1882964"/>
            <a:ext cx="5486400" cy="353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77E7978-4416-4464-F91E-03F54B309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882" y="1505932"/>
            <a:ext cx="42672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61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Задача кластеризации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3C7BE9E-D3EB-40A2-953D-676539AE9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2047875"/>
            <a:ext cx="4878388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DA6AD33E-3926-1133-F555-3C0C4B54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8" y="1822450"/>
            <a:ext cx="2676525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8CC04DAD-EFA2-E849-7FA4-33A8DE6D7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238" y="1876425"/>
            <a:ext cx="2654300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>
            <a:extLst>
              <a:ext uri="{FF2B5EF4-FFF2-40B4-BE49-F238E27FC236}">
                <a16:creationId xmlns:a16="http://schemas.microsoft.com/office/drawing/2014/main" id="{D62EC103-906E-E920-5428-502D50A425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" b="-1"/>
          <a:stretch/>
        </p:blipFill>
        <p:spPr bwMode="auto">
          <a:xfrm>
            <a:off x="6373813" y="3829050"/>
            <a:ext cx="2465387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DD78334E-42D6-2381-F36B-9A0ABB54A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3829050"/>
            <a:ext cx="2484438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787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Проблема переобучения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A3101938-926D-79E4-47EA-B2D4992A1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7" y="1439257"/>
            <a:ext cx="549592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75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Как обнаружить переобучение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" name="Содержимое 2">
            <a:extLst>
              <a:ext uri="{FF2B5EF4-FFF2-40B4-BE49-F238E27FC236}">
                <a16:creationId xmlns:a16="http://schemas.microsoft.com/office/drawing/2014/main" id="{9CC78F8F-5511-A0EB-341D-4F2E8386B74B}"/>
              </a:ext>
            </a:extLst>
          </p:cNvPr>
          <p:cNvSpPr txBox="1">
            <a:spLocks/>
          </p:cNvSpPr>
          <p:nvPr/>
        </p:nvSpPr>
        <p:spPr bwMode="auto">
          <a:xfrm>
            <a:off x="815667" y="1207747"/>
            <a:ext cx="6192688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Тренировочная выборка для обучения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Тестовая выборка для проверки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Равномерное распределение признаков</a:t>
            </a:r>
            <a:endParaRPr lang="ru-RU" dirty="0"/>
          </a:p>
        </p:txBody>
      </p:sp>
      <p:pic>
        <p:nvPicPr>
          <p:cNvPr id="5" name="Picture 4" descr="Функция train_test_split из Sklearn для разделения датасета перед обучением">
            <a:extLst>
              <a:ext uri="{FF2B5EF4-FFF2-40B4-BE49-F238E27FC236}">
                <a16:creationId xmlns:a16="http://schemas.microsoft.com/office/drawing/2014/main" id="{544C8020-409D-539D-7FE3-449695D0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865" y="2770383"/>
            <a:ext cx="6032500" cy="324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166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Методы борьбы с переобучением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" name="Содержимое 2">
            <a:extLst>
              <a:ext uri="{FF2B5EF4-FFF2-40B4-BE49-F238E27FC236}">
                <a16:creationId xmlns:a16="http://schemas.microsoft.com/office/drawing/2014/main" id="{9CC78F8F-5511-A0EB-341D-4F2E8386B74B}"/>
              </a:ext>
            </a:extLst>
          </p:cNvPr>
          <p:cNvSpPr txBox="1">
            <a:spLocks/>
          </p:cNvSpPr>
          <p:nvPr/>
        </p:nvSpPr>
        <p:spPr bwMode="auto">
          <a:xfrm>
            <a:off x="815667" y="1207747"/>
            <a:ext cx="6192688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Расширение обучающей выборки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Очистка от ненужных признаков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Ранняя остановка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Регуляризация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Кросс-валидация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b="0" i="0" dirty="0" err="1">
                <a:solidFill>
                  <a:srgbClr val="333333"/>
                </a:solidFill>
                <a:effectLst/>
                <a:latin typeface="AmazonEmberBold"/>
              </a:rPr>
              <a:t>Ансамблирование</a:t>
            </a:r>
            <a:endParaRPr lang="ru-RU" dirty="0"/>
          </a:p>
        </p:txBody>
      </p:sp>
      <p:pic>
        <p:nvPicPr>
          <p:cNvPr id="10242" name="Picture 2" descr="Структура процесса обучения">
            <a:extLst>
              <a:ext uri="{FF2B5EF4-FFF2-40B4-BE49-F238E27FC236}">
                <a16:creationId xmlns:a16="http://schemas.microsoft.com/office/drawing/2014/main" id="{B2ECB4B9-93E0-742B-FE6E-CFF3CCAD4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4" t="6411" b="8406"/>
          <a:stretch/>
        </p:blipFill>
        <p:spPr bwMode="auto">
          <a:xfrm>
            <a:off x="7136076" y="2235328"/>
            <a:ext cx="4240257" cy="229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22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Методы борьбы с переобучением: регуляризация</a:t>
            </a:r>
          </a:p>
          <a:p>
            <a:r>
              <a:rPr lang="ru-RU" sz="28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CDE724DE-79D6-556B-6D72-67E951E5A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86532"/>
              </p:ext>
            </p:extLst>
          </p:nvPr>
        </p:nvGraphicFramePr>
        <p:xfrm>
          <a:off x="815666" y="1928382"/>
          <a:ext cx="10975278" cy="1341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8900">
                  <a:extLst>
                    <a:ext uri="{9D8B030D-6E8A-4147-A177-3AD203B41FA5}">
                      <a16:colId xmlns:a16="http://schemas.microsoft.com/office/drawing/2014/main" val="1205233591"/>
                    </a:ext>
                  </a:extLst>
                </a:gridCol>
                <a:gridCol w="4047952">
                  <a:extLst>
                    <a:ext uri="{9D8B030D-6E8A-4147-A177-3AD203B41FA5}">
                      <a16:colId xmlns:a16="http://schemas.microsoft.com/office/drawing/2014/main" val="978497812"/>
                    </a:ext>
                  </a:extLst>
                </a:gridCol>
                <a:gridCol w="3658426">
                  <a:extLst>
                    <a:ext uri="{9D8B030D-6E8A-4147-A177-3AD203B41FA5}">
                      <a16:colId xmlns:a16="http://schemas.microsoft.com/office/drawing/2014/main" val="2161802557"/>
                    </a:ext>
                  </a:extLst>
                </a:gridCol>
              </a:tblGrid>
              <a:tr h="1341213">
                <a:tc>
                  <a:txBody>
                    <a:bodyPr/>
                    <a:lstStyle/>
                    <a:p>
                      <a:pPr algn="ctr"/>
                      <a:r>
                        <a:rPr lang="ru-RU" sz="2800" b="0" i="0" dirty="0">
                          <a:solidFill>
                            <a:srgbClr val="354541"/>
                          </a:solidFill>
                          <a:effectLst/>
                          <a:latin typeface="+mn-lt"/>
                        </a:rPr>
                        <a:t>функции потерь</a:t>
                      </a:r>
                      <a:endParaRPr lang="ru-RU" sz="28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i="0" dirty="0">
                          <a:solidFill>
                            <a:srgbClr val="354541"/>
                          </a:solidFill>
                          <a:effectLst/>
                          <a:latin typeface="+mn-lt"/>
                        </a:rPr>
                        <a:t>структуры сети</a:t>
                      </a:r>
                      <a:endParaRPr lang="ru-RU" sz="28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i="0" dirty="0">
                          <a:solidFill>
                            <a:srgbClr val="354541"/>
                          </a:solidFill>
                          <a:effectLst/>
                          <a:latin typeface="+mn-lt"/>
                        </a:rPr>
                        <a:t>данных</a:t>
                      </a:r>
                      <a:endParaRPr lang="ru-RU" sz="28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554840"/>
                  </a:ext>
                </a:extLst>
              </a:tr>
            </a:tbl>
          </a:graphicData>
        </a:graphic>
      </p:graphicFrame>
      <p:pic>
        <p:nvPicPr>
          <p:cNvPr id="11266" name="Picture 2">
            <a:extLst>
              <a:ext uri="{FF2B5EF4-FFF2-40B4-BE49-F238E27FC236}">
                <a16:creationId xmlns:a16="http://schemas.microsoft.com/office/drawing/2014/main" id="{9D18211F-1D60-B9E0-2D7B-5A9B1567B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64" t="13990" r="13971" b="7809"/>
          <a:stretch/>
        </p:blipFill>
        <p:spPr bwMode="auto">
          <a:xfrm>
            <a:off x="5128555" y="3192520"/>
            <a:ext cx="23495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Содержимое 2">
            <a:extLst>
              <a:ext uri="{FF2B5EF4-FFF2-40B4-BE49-F238E27FC236}">
                <a16:creationId xmlns:a16="http://schemas.microsoft.com/office/drawing/2014/main" id="{C10D7AD1-9924-E351-9EFF-94AB263B45D7}"/>
              </a:ext>
            </a:extLst>
          </p:cNvPr>
          <p:cNvSpPr txBox="1">
            <a:spLocks/>
          </p:cNvSpPr>
          <p:nvPr/>
        </p:nvSpPr>
        <p:spPr bwMode="auto">
          <a:xfrm>
            <a:off x="815667" y="1207747"/>
            <a:ext cx="10975280" cy="45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354541"/>
                </a:solidFill>
                <a:latin typeface="YS Text"/>
              </a:rPr>
              <a:t>Р</a:t>
            </a:r>
            <a:r>
              <a:rPr lang="ru-RU" b="0" i="0" dirty="0">
                <a:solidFill>
                  <a:srgbClr val="354541"/>
                </a:solidFill>
                <a:effectLst/>
                <a:latin typeface="YS Text"/>
              </a:rPr>
              <a:t>егуляризаци</a:t>
            </a:r>
            <a:r>
              <a:rPr lang="ru-RU" dirty="0">
                <a:solidFill>
                  <a:srgbClr val="354541"/>
                </a:solidFill>
                <a:latin typeface="YS Text"/>
              </a:rPr>
              <a:t>я через </a:t>
            </a:r>
            <a:r>
              <a:rPr lang="ru-RU" sz="2800" b="0" i="0" dirty="0">
                <a:solidFill>
                  <a:srgbClr val="354541"/>
                </a:solidFill>
                <a:effectLst/>
                <a:latin typeface="+mn-lt"/>
              </a:rPr>
              <a:t>изменение</a:t>
            </a:r>
            <a:r>
              <a:rPr lang="ru-RU" dirty="0">
                <a:solidFill>
                  <a:srgbClr val="354541"/>
                </a:solidFill>
                <a:latin typeface="YS Text"/>
              </a:rPr>
              <a:t>:</a:t>
            </a: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3FD91D0-22F8-23A7-0D36-0799FBED2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31" y="4083079"/>
            <a:ext cx="3286584" cy="428685"/>
          </a:xfrm>
          <a:prstGeom prst="rect">
            <a:avLst/>
          </a:prstGeom>
        </p:spPr>
      </p:pic>
      <p:pic>
        <p:nvPicPr>
          <p:cNvPr id="11268" name="Picture 4" descr="Data augmentation using semantic-preserving transformation for SBIR. |  Download Scientific Diagram">
            <a:extLst>
              <a:ext uri="{FF2B5EF4-FFF2-40B4-BE49-F238E27FC236}">
                <a16:creationId xmlns:a16="http://schemas.microsoft.com/office/drawing/2014/main" id="{0ACE3D25-5582-DE0A-0CB5-82292322A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095" y="2886446"/>
            <a:ext cx="3465547" cy="23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174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Методы борьбы с переобучением: кросс-валидация</a:t>
            </a:r>
          </a:p>
          <a:p>
            <a:r>
              <a:rPr lang="ru-RU" sz="28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9218" name="Picture 2" descr="Cross-Validation Diagram">
            <a:extLst>
              <a:ext uri="{FF2B5EF4-FFF2-40B4-BE49-F238E27FC236}">
                <a16:creationId xmlns:a16="http://schemas.microsoft.com/office/drawing/2014/main" id="{F3BE6ACD-B66F-3133-D423-9CFD6F987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78384"/>
            <a:ext cx="97536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37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Методы борьбы с переобучением: </a:t>
            </a:r>
            <a:r>
              <a:rPr lang="ru-RU" sz="2800" b="1" dirty="0" err="1">
                <a:solidFill>
                  <a:srgbClr val="FF0000"/>
                </a:solidFill>
              </a:rPr>
              <a:t>ансамблирование</a:t>
            </a:r>
            <a:endParaRPr lang="ru-RU" sz="2800" b="1" dirty="0">
              <a:solidFill>
                <a:srgbClr val="FF0000"/>
              </a:solidFill>
            </a:endParaRPr>
          </a:p>
          <a:p>
            <a:r>
              <a:rPr lang="ru-RU" sz="28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2294" name="Picture 6" descr="Случайный лес в Apache Spark: принцип работы с примерами">
            <a:extLst>
              <a:ext uri="{FF2B5EF4-FFF2-40B4-BE49-F238E27FC236}">
                <a16:creationId xmlns:a16="http://schemas.microsoft.com/office/drawing/2014/main" id="{B74574E7-1F2C-CC4A-9CD8-A564E605A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1778383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66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Что такое машинное обучение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999CD21D-05DF-D7B9-E79A-3819172E739A}"/>
              </a:ext>
            </a:extLst>
          </p:cNvPr>
          <p:cNvSpPr txBox="1">
            <a:spLocks/>
          </p:cNvSpPr>
          <p:nvPr/>
        </p:nvSpPr>
        <p:spPr bwMode="auto">
          <a:xfrm>
            <a:off x="815666" y="1207747"/>
            <a:ext cx="10309225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ru-RU" dirty="0"/>
              <a:t>Mitchell "Machine Learning" (1997) : </a:t>
            </a:r>
            <a:r>
              <a:rPr lang="ru-RU" altLang="ru-RU" dirty="0"/>
              <a:t>«Компьютерная программа обучается на основе опыта </a:t>
            </a:r>
            <a:r>
              <a:rPr lang="ru-RU" altLang="ru-RU" dirty="0">
                <a:solidFill>
                  <a:srgbClr val="FF0000"/>
                </a:solidFill>
              </a:rPr>
              <a:t>Е</a:t>
            </a:r>
            <a:r>
              <a:rPr lang="ru-RU" altLang="ru-RU" dirty="0"/>
              <a:t> для решения задач </a:t>
            </a:r>
            <a:r>
              <a:rPr lang="ru-RU" altLang="ru-RU" dirty="0">
                <a:solidFill>
                  <a:srgbClr val="00B050"/>
                </a:solidFill>
              </a:rPr>
              <a:t>Т</a:t>
            </a:r>
            <a:r>
              <a:rPr lang="ru-RU" altLang="ru-RU" dirty="0"/>
              <a:t> с метрикой </a:t>
            </a:r>
            <a:r>
              <a:rPr lang="ru-RU" altLang="ru-RU" dirty="0">
                <a:solidFill>
                  <a:srgbClr val="0070C0"/>
                </a:solidFill>
              </a:rPr>
              <a:t>Р</a:t>
            </a:r>
            <a:r>
              <a:rPr lang="ru-RU" altLang="ru-RU" dirty="0"/>
              <a:t>, если продуктивность решения задач </a:t>
            </a:r>
            <a:r>
              <a:rPr lang="ru-RU" altLang="ru-RU" dirty="0">
                <a:solidFill>
                  <a:srgbClr val="00B050"/>
                </a:solidFill>
              </a:rPr>
              <a:t>Т</a:t>
            </a:r>
            <a:r>
              <a:rPr lang="ru-RU" altLang="ru-RU" dirty="0"/>
              <a:t>, измеряемая по метрике </a:t>
            </a:r>
            <a:r>
              <a:rPr lang="ru-RU" altLang="ru-RU" dirty="0">
                <a:solidFill>
                  <a:srgbClr val="0070C0"/>
                </a:solidFill>
              </a:rPr>
              <a:t>Р</a:t>
            </a:r>
            <a:r>
              <a:rPr lang="ru-RU" altLang="ru-RU" dirty="0"/>
              <a:t>, увеличивается с приобретаемым опытом </a:t>
            </a:r>
            <a:r>
              <a:rPr lang="ru-RU" altLang="ru-RU" dirty="0">
                <a:solidFill>
                  <a:srgbClr val="FF0000"/>
                </a:solidFill>
              </a:rPr>
              <a:t>Е</a:t>
            </a:r>
            <a:r>
              <a:rPr lang="ru-RU" altLang="ru-RU" dirty="0"/>
              <a:t>»</a:t>
            </a:r>
          </a:p>
          <a:p>
            <a:pPr eaLnBrk="1" hangingPunct="1"/>
            <a:r>
              <a:rPr lang="ru-RU" altLang="ru-RU" dirty="0"/>
              <a:t>Компьютеры учатся как люди, «очеловечивание» процесса добавляет таинственности, создает шумиху, привлекает инвесторов </a:t>
            </a:r>
          </a:p>
          <a:p>
            <a:pPr eaLnBrk="1" hangingPunct="1"/>
            <a:r>
              <a:rPr lang="ru-RU" altLang="ru-RU" dirty="0"/>
              <a:t>В основе машинного обучения – математическое моделирование</a:t>
            </a:r>
          </a:p>
          <a:p>
            <a:pPr eaLnBrk="1" hangingPunct="1"/>
            <a:r>
              <a:rPr lang="ru-RU" altLang="ru-RU" dirty="0"/>
              <a:t>Не является «волшебной пилюлей» для всех задач</a:t>
            </a:r>
          </a:p>
        </p:txBody>
      </p:sp>
    </p:spTree>
    <p:extLst>
      <p:ext uri="{BB962C8B-B14F-4D97-AF65-F5344CB8AC3E}">
        <p14:creationId xmlns:p14="http://schemas.microsoft.com/office/powerpoint/2010/main" val="2448170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Пример 1: стоимость квартир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" name="Содержимое 2">
            <a:extLst>
              <a:ext uri="{FF2B5EF4-FFF2-40B4-BE49-F238E27FC236}">
                <a16:creationId xmlns:a16="http://schemas.microsoft.com/office/drawing/2014/main" id="{9CC78F8F-5511-A0EB-341D-4F2E8386B74B}"/>
              </a:ext>
            </a:extLst>
          </p:cNvPr>
          <p:cNvSpPr txBox="1">
            <a:spLocks/>
          </p:cNvSpPr>
          <p:nvPr/>
        </p:nvSpPr>
        <p:spPr bwMode="auto">
          <a:xfrm>
            <a:off x="815666" y="1207747"/>
            <a:ext cx="10538133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Регрессия (предсказание)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 err="1"/>
              <a:t>sklearn.datasets.load_boston</a:t>
            </a:r>
            <a:endParaRPr lang="ru-RU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Зависимость цены от района, экологии, удаленности школы и пр.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Определить как влияют факторы на цену – задача множественной регрессии (много признаков, у каждого свой вес)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  <p:pic>
        <p:nvPicPr>
          <p:cNvPr id="8" name="Рисунок 1">
            <a:extLst>
              <a:ext uri="{FF2B5EF4-FFF2-40B4-BE49-F238E27FC236}">
                <a16:creationId xmlns:a16="http://schemas.microsoft.com/office/drawing/2014/main" id="{270D1873-0CDA-42D1-A6AC-4F6D70A1D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3812577"/>
            <a:ext cx="83343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426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Пример 2: распознавание цифр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" name="Содержимое 2">
            <a:extLst>
              <a:ext uri="{FF2B5EF4-FFF2-40B4-BE49-F238E27FC236}">
                <a16:creationId xmlns:a16="http://schemas.microsoft.com/office/drawing/2014/main" id="{9CC78F8F-5511-A0EB-341D-4F2E8386B74B}"/>
              </a:ext>
            </a:extLst>
          </p:cNvPr>
          <p:cNvSpPr txBox="1">
            <a:spLocks/>
          </p:cNvSpPr>
          <p:nvPr/>
        </p:nvSpPr>
        <p:spPr bwMode="auto">
          <a:xfrm>
            <a:off x="815666" y="1207747"/>
            <a:ext cx="10538133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Классификация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 err="1"/>
              <a:t>sklearn.datasets.load_digits</a:t>
            </a:r>
            <a:r>
              <a:rPr lang="ru-RU" dirty="0"/>
              <a:t> рукописные цифры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Массивы из 64 значений, необходимо предугадывать цифры от 0 до 9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1CEA88D9-EE1F-4258-AEE9-89DEE61E9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832" y="3445865"/>
            <a:ext cx="2971800" cy="25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27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Пример 3: разделение на кластеры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" name="Содержимое 2">
            <a:extLst>
              <a:ext uri="{FF2B5EF4-FFF2-40B4-BE49-F238E27FC236}">
                <a16:creationId xmlns:a16="http://schemas.microsoft.com/office/drawing/2014/main" id="{9CC78F8F-5511-A0EB-341D-4F2E8386B74B}"/>
              </a:ext>
            </a:extLst>
          </p:cNvPr>
          <p:cNvSpPr txBox="1">
            <a:spLocks/>
          </p:cNvSpPr>
          <p:nvPr/>
        </p:nvSpPr>
        <p:spPr bwMode="auto">
          <a:xfrm>
            <a:off x="815667" y="1207747"/>
            <a:ext cx="4888848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Кластеризация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sklearn.datasets.make_blobs</a:t>
            </a:r>
            <a:endParaRPr lang="en-US" dirty="0"/>
          </a:p>
        </p:txBody>
      </p:sp>
      <p:pic>
        <p:nvPicPr>
          <p:cNvPr id="8" name="Рисунок 1">
            <a:extLst>
              <a:ext uri="{FF2B5EF4-FFF2-40B4-BE49-F238E27FC236}">
                <a16:creationId xmlns:a16="http://schemas.microsoft.com/office/drawing/2014/main" id="{1B793C93-DEA9-46DC-AF98-D67C59809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322" y="1223962"/>
            <a:ext cx="43148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888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Модель нейрона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C63D41F-F67B-4EFB-8BAF-091AA5DE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313" y="4222832"/>
            <a:ext cx="467677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0" name="Picture 2" descr="https://www.seekpng.com/png/full/549-5494886_each-neuron-in-a-brain-has-a-bunch.png">
            <a:extLst>
              <a:ext uri="{FF2B5EF4-FFF2-40B4-BE49-F238E27FC236}">
                <a16:creationId xmlns:a16="http://schemas.microsoft.com/office/drawing/2014/main" id="{D0D0CA60-C011-45E2-8406-B0E992576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2" r="21610"/>
          <a:stretch/>
        </p:blipFill>
        <p:spPr bwMode="auto">
          <a:xfrm>
            <a:off x="3115938" y="1333500"/>
            <a:ext cx="6484689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E2C4C2-2D28-4212-B4A0-1DA76F61F5B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64" t="9538" r="2924" b="6163"/>
          <a:stretch/>
        </p:blipFill>
        <p:spPr>
          <a:xfrm>
            <a:off x="6622138" y="4546764"/>
            <a:ext cx="4731662" cy="180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89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Граф вычислений в логистической регрессии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2BEFBBB-59AB-4A03-B7F3-27D49B4DF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306" y="1842482"/>
            <a:ext cx="7545388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035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Проблема применения регрессии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06B73CB-E8BA-474C-BB33-18E740573377}"/>
              </a:ext>
            </a:extLst>
          </p:cNvPr>
          <p:cNvGrpSpPr/>
          <p:nvPr/>
        </p:nvGrpSpPr>
        <p:grpSpPr>
          <a:xfrm>
            <a:off x="1104106" y="1271116"/>
            <a:ext cx="9983788" cy="5267325"/>
            <a:chOff x="1082821" y="1271116"/>
            <a:chExt cx="9983788" cy="5267325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035A7735-E122-49FF-8CF9-92D5D77CEE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159" y="2075979"/>
              <a:ext cx="4175125" cy="3783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>
              <a:extLst>
                <a:ext uri="{FF2B5EF4-FFF2-40B4-BE49-F238E27FC236}">
                  <a16:creationId xmlns:a16="http://schemas.microsoft.com/office/drawing/2014/main" id="{98039457-59B8-4A44-8E20-55312C289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0071" y="1952154"/>
              <a:ext cx="2511425" cy="179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6EDB0283-3256-463B-9A1F-61DEB09B5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821" y="2333154"/>
              <a:ext cx="2138363" cy="927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12FBB8AE-C751-4E90-A510-305D077B4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271" y="3623791"/>
              <a:ext cx="1841500" cy="1173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8">
              <a:extLst>
                <a:ext uri="{FF2B5EF4-FFF2-40B4-BE49-F238E27FC236}">
                  <a16:creationId xmlns:a16="http://schemas.microsoft.com/office/drawing/2014/main" id="{451F6F24-4F46-407E-95F6-FE8C5454EC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821" y="1422868"/>
              <a:ext cx="3174733" cy="404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EFF88C12-3915-44E7-8CB2-F962F83DD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9859" y="1271116"/>
              <a:ext cx="32067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800" b="1" dirty="0">
                  <a:latin typeface="Arial" panose="020B0604020202020204" pitchFamily="34" charset="0"/>
                </a:rPr>
                <a:t>«Проблема треугольника»</a:t>
              </a: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9AD7C1E7-DD9B-4185-9388-31247391C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7196" y="4025429"/>
              <a:ext cx="21558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800" b="1">
                  <a:latin typeface="Arial" panose="020B0604020202020204" pitchFamily="34" charset="0"/>
                </a:rPr>
                <a:t>«Проблема </a:t>
              </a:r>
              <a:r>
                <a:rPr lang="en-US" altLang="ru-RU" sz="1800" b="1">
                  <a:latin typeface="Arial" panose="020B0604020202020204" pitchFamily="34" charset="0"/>
                </a:rPr>
                <a:t>XOR</a:t>
              </a:r>
              <a:r>
                <a:rPr lang="ru-RU" altLang="ru-RU" sz="1800" b="1">
                  <a:latin typeface="Arial" panose="020B0604020202020204" pitchFamily="34" charset="0"/>
                </a:rPr>
                <a:t>»</a:t>
              </a:r>
            </a:p>
          </p:txBody>
        </p:sp>
        <p:pic>
          <p:nvPicPr>
            <p:cNvPr id="16" name="Рисунок 1">
              <a:extLst>
                <a:ext uri="{FF2B5EF4-FFF2-40B4-BE49-F238E27FC236}">
                  <a16:creationId xmlns:a16="http://schemas.microsoft.com/office/drawing/2014/main" id="{DE89DFBD-9C5C-4174-AD0B-DA9A9E1E00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4196" y="4676304"/>
              <a:ext cx="2614613" cy="1862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5938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Решение проблемы треугольника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2E0C6F3-3E55-434D-A009-13DFDC734FA1}"/>
              </a:ext>
            </a:extLst>
          </p:cNvPr>
          <p:cNvGrpSpPr/>
          <p:nvPr/>
        </p:nvGrpSpPr>
        <p:grpSpPr>
          <a:xfrm>
            <a:off x="2953095" y="1952020"/>
            <a:ext cx="6810375" cy="3394075"/>
            <a:chOff x="3458377" y="1952020"/>
            <a:chExt cx="6810375" cy="3394075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14EFAEA6-10FD-416B-8F9E-7F7651678B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8377" y="2298095"/>
              <a:ext cx="3981450" cy="30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">
              <a:extLst>
                <a:ext uri="{FF2B5EF4-FFF2-40B4-BE49-F238E27FC236}">
                  <a16:creationId xmlns:a16="http://schemas.microsoft.com/office/drawing/2014/main" id="{07BE32F0-364B-4347-9F44-435B796FD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452" y="4225320"/>
              <a:ext cx="3487737" cy="658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79E65949-F49B-408B-A5DA-F83E49A200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2114" y="3048982"/>
              <a:ext cx="3576638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5">
              <a:extLst>
                <a:ext uri="{FF2B5EF4-FFF2-40B4-BE49-F238E27FC236}">
                  <a16:creationId xmlns:a16="http://schemas.microsoft.com/office/drawing/2014/main" id="{C10C0C27-3FE5-471D-BE27-BC08930C2B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452" y="1952020"/>
              <a:ext cx="3181350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31852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MLP </a:t>
            </a:r>
            <a:r>
              <a:rPr lang="en-US" sz="2800" b="1" dirty="0" err="1">
                <a:solidFill>
                  <a:srgbClr val="FF0000"/>
                </a:solidFill>
              </a:rPr>
              <a:t>Multy</a:t>
            </a:r>
            <a:r>
              <a:rPr lang="en-US" sz="2800" b="1" dirty="0">
                <a:solidFill>
                  <a:srgbClr val="FF0000"/>
                </a:solidFill>
              </a:rPr>
              <a:t> Layer </a:t>
            </a:r>
            <a:r>
              <a:rPr lang="en-US" sz="2800" b="1" dirty="0" err="1">
                <a:solidFill>
                  <a:srgbClr val="FF0000"/>
                </a:solidFill>
              </a:rPr>
              <a:t>Percetron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C42699C-F8C4-4BBD-AEF7-41168F811695}"/>
              </a:ext>
            </a:extLst>
          </p:cNvPr>
          <p:cNvGrpSpPr/>
          <p:nvPr/>
        </p:nvGrpSpPr>
        <p:grpSpPr>
          <a:xfrm>
            <a:off x="1625600" y="1297970"/>
            <a:ext cx="8940800" cy="4702175"/>
            <a:chOff x="1697955" y="1245539"/>
            <a:chExt cx="8940800" cy="4702175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EAD813B1-ED8E-4BF4-9460-CB0C0E82F5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5893" y="1245539"/>
              <a:ext cx="2940050" cy="1408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F0F18303-1E7F-49B5-86A3-68ACC74FB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955" y="2820339"/>
              <a:ext cx="3136900" cy="150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ADA93D39-03D6-4793-A296-FF6104EBD9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043" y="4511026"/>
              <a:ext cx="2997200" cy="143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6E1B7B76-DAB7-4387-9FBB-1A4D0A08E120}"/>
                </a:ext>
              </a:extLst>
            </p:cNvPr>
            <p:cNvCxnSpPr/>
            <p:nvPr/>
          </p:nvCxnSpPr>
          <p:spPr>
            <a:xfrm>
              <a:off x="4995193" y="2028176"/>
              <a:ext cx="2351087" cy="12620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86E03760-DDEA-422C-9DBE-75845E8F11F3}"/>
                </a:ext>
              </a:extLst>
            </p:cNvPr>
            <p:cNvCxnSpPr/>
            <p:nvPr/>
          </p:nvCxnSpPr>
          <p:spPr>
            <a:xfrm>
              <a:off x="5052343" y="3639489"/>
              <a:ext cx="23082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17AE24C7-AE7B-4F46-B7DF-D3CE7C26DAD3}"/>
                </a:ext>
              </a:extLst>
            </p:cNvPr>
            <p:cNvCxnSpPr/>
            <p:nvPr/>
          </p:nvCxnSpPr>
          <p:spPr>
            <a:xfrm flipV="1">
              <a:off x="4907880" y="3958576"/>
              <a:ext cx="2424113" cy="13636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3">
              <a:extLst>
                <a:ext uri="{FF2B5EF4-FFF2-40B4-BE49-F238E27FC236}">
                  <a16:creationId xmlns:a16="http://schemas.microsoft.com/office/drawing/2014/main" id="{F8CE035B-17D2-4B80-ABD0-3531BCF0F7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8718" y="3290239"/>
              <a:ext cx="2840037" cy="73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6958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9BE99E81-29CC-44B3-8408-244798D89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21" y="1836738"/>
            <a:ext cx="734854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>
                <a:solidFill>
                  <a:srgbClr val="FF0000"/>
                </a:solidFill>
              </a:rPr>
              <a:t>Полносвязная</a:t>
            </a:r>
            <a:r>
              <a:rPr lang="ru-RU" sz="2800" b="1" dirty="0">
                <a:solidFill>
                  <a:srgbClr val="FF0000"/>
                </a:solidFill>
              </a:rPr>
              <a:t> нейронная сеть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</p:spTree>
    <p:extLst>
      <p:ext uri="{BB962C8B-B14F-4D97-AF65-F5344CB8AC3E}">
        <p14:creationId xmlns:p14="http://schemas.microsoft.com/office/powerpoint/2010/main" val="2162677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Forward Propagation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15F5371A-4B62-43A6-82B6-CA55F7A0F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5" y="3292475"/>
            <a:ext cx="3128963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5BAB37F4-EC7E-4364-BBBB-68D73D76CF77}"/>
              </a:ext>
            </a:extLst>
          </p:cNvPr>
          <p:cNvGrpSpPr/>
          <p:nvPr/>
        </p:nvGrpSpPr>
        <p:grpSpPr>
          <a:xfrm>
            <a:off x="925621" y="1836738"/>
            <a:ext cx="7348548" cy="4200525"/>
            <a:chOff x="925621" y="1836738"/>
            <a:chExt cx="7348548" cy="420052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11E6B2AA-309E-422E-94D7-21911EC385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621" y="1836738"/>
              <a:ext cx="7348548" cy="420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Прямая со стрелкой 4">
              <a:extLst>
                <a:ext uri="{FF2B5EF4-FFF2-40B4-BE49-F238E27FC236}">
                  <a16:creationId xmlns:a16="http://schemas.microsoft.com/office/drawing/2014/main" id="{EFA53909-3D50-4CE0-9E7A-8B2FD0F75063}"/>
                </a:ext>
              </a:extLst>
            </p:cNvPr>
            <p:cNvCxnSpPr/>
            <p:nvPr/>
          </p:nvCxnSpPr>
          <p:spPr>
            <a:xfrm flipV="1">
              <a:off x="2810312" y="1979802"/>
              <a:ext cx="679508" cy="4697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65C6156C-C743-41FB-95F1-A44530B72BCA}"/>
                </a:ext>
              </a:extLst>
            </p:cNvPr>
            <p:cNvCxnSpPr/>
            <p:nvPr/>
          </p:nvCxnSpPr>
          <p:spPr>
            <a:xfrm>
              <a:off x="4160939" y="1946246"/>
              <a:ext cx="7298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51E7BF95-8FD7-4E02-A598-E942BCDFDB67}"/>
                </a:ext>
              </a:extLst>
            </p:cNvPr>
            <p:cNvCxnSpPr/>
            <p:nvPr/>
          </p:nvCxnSpPr>
          <p:spPr>
            <a:xfrm>
              <a:off x="5679347" y="2063692"/>
              <a:ext cx="704675" cy="7633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919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87B27992-992A-EC3A-7C41-3CE812E130CB}"/>
              </a:ext>
            </a:extLst>
          </p:cNvPr>
          <p:cNvSpPr txBox="1">
            <a:spLocks/>
          </p:cNvSpPr>
          <p:nvPr/>
        </p:nvSpPr>
        <p:spPr bwMode="auto">
          <a:xfrm>
            <a:off x="815666" y="1207747"/>
            <a:ext cx="10309225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ru-RU" altLang="ru-RU" dirty="0"/>
              <a:t>Разработки с середины XX века</a:t>
            </a:r>
          </a:p>
          <a:p>
            <a:pPr eaLnBrk="1" hangingPunct="1"/>
            <a:r>
              <a:rPr lang="ru-RU" altLang="ru-RU" dirty="0"/>
              <a:t>Сейчас много данных</a:t>
            </a:r>
          </a:p>
          <a:p>
            <a:pPr eaLnBrk="1" hangingPunct="1"/>
            <a:r>
              <a:rPr lang="ru-RU" altLang="ru-RU" dirty="0"/>
              <a:t>Сейчас мощное оборудование</a:t>
            </a:r>
          </a:p>
          <a:p>
            <a:pPr eaLnBrk="1" hangingPunct="1"/>
            <a:r>
              <a:rPr lang="ru-RU" altLang="ru-RU" dirty="0"/>
              <a:t>Недостаток ресурсов</a:t>
            </a:r>
          </a:p>
          <a:p>
            <a:pPr eaLnBrk="1" hangingPunct="1"/>
            <a:r>
              <a:rPr lang="ru-RU" altLang="ru-RU" dirty="0"/>
              <a:t>Развитие ИТ</a:t>
            </a:r>
          </a:p>
        </p:txBody>
      </p:sp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562DE49E-2FEB-FA84-99C0-B77603DFB6A0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Предпосылки появления и использования ML</a:t>
            </a:r>
          </a:p>
        </p:txBody>
      </p:sp>
      <p:pic>
        <p:nvPicPr>
          <p:cNvPr id="17" name="Рисунок 5">
            <a:extLst>
              <a:ext uri="{FF2B5EF4-FFF2-40B4-BE49-F238E27FC236}">
                <a16:creationId xmlns:a16="http://schemas.microsoft.com/office/drawing/2014/main" id="{9737B1CE-0D4D-DE98-4F2A-90B82B987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494" y="1207747"/>
            <a:ext cx="4105275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E2EFF0CA-F31E-EE56-F336-10084238D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493" y="3810529"/>
            <a:ext cx="4105275" cy="235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643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3616B911-8C88-4267-BCAA-F4AE89E0711E}"/>
              </a:ext>
            </a:extLst>
          </p:cNvPr>
          <p:cNvGrpSpPr/>
          <p:nvPr/>
        </p:nvGrpSpPr>
        <p:grpSpPr>
          <a:xfrm>
            <a:off x="925621" y="1836738"/>
            <a:ext cx="7348548" cy="4200525"/>
            <a:chOff x="925621" y="1836738"/>
            <a:chExt cx="7348548" cy="4200525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B89660E-6E5A-42BE-9320-AF0FF1D778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621" y="1836738"/>
              <a:ext cx="7348548" cy="420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3A1401EA-9287-44BB-8FF2-D4FC732783E3}"/>
                </a:ext>
              </a:extLst>
            </p:cNvPr>
            <p:cNvCxnSpPr/>
            <p:nvPr/>
          </p:nvCxnSpPr>
          <p:spPr>
            <a:xfrm flipH="1" flipV="1">
              <a:off x="5679347" y="2063692"/>
              <a:ext cx="704675" cy="7633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44F16242-F255-4AB5-A648-2A83B74CB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0940" y="1946246"/>
              <a:ext cx="72984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8A7C39EC-895C-4A10-ADE8-8147567A3B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0312" y="1981200"/>
              <a:ext cx="685363" cy="4641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Backward Propagation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5DBD7F0C-DB38-4503-BE5B-033FD4615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5" y="3292475"/>
            <a:ext cx="3128963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97C26F85-4F6F-45A1-B5D8-C31E09854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430338"/>
            <a:ext cx="2508250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883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Backward Propagation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026" name="Picture 2" descr="Intro to optimization in deep learning: Gradient Descent">
            <a:extLst>
              <a:ext uri="{FF2B5EF4-FFF2-40B4-BE49-F238E27FC236}">
                <a16:creationId xmlns:a16="http://schemas.microsoft.com/office/drawing/2014/main" id="{55742E0C-462C-4C98-BD18-CD960164D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58" y="1582982"/>
            <a:ext cx="5211023" cy="3882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Guide to Gradient Descent in 3 Steps and 12 Drawings - Charles Bordet">
            <a:extLst>
              <a:ext uri="{FF2B5EF4-FFF2-40B4-BE49-F238E27FC236}">
                <a16:creationId xmlns:a16="http://schemas.microsoft.com/office/drawing/2014/main" id="{DF220A63-0DB5-B9A6-FD9E-7ADCB57A5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122" y="1641471"/>
            <a:ext cx="3765234" cy="376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475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Функции активации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80F27D6F-9E69-4176-9637-EDA0D104136E}"/>
              </a:ext>
            </a:extLst>
          </p:cNvPr>
          <p:cNvGrpSpPr/>
          <p:nvPr/>
        </p:nvGrpSpPr>
        <p:grpSpPr>
          <a:xfrm>
            <a:off x="1553369" y="1716866"/>
            <a:ext cx="9085262" cy="3424267"/>
            <a:chOff x="714375" y="1190259"/>
            <a:chExt cx="9085262" cy="3424267"/>
          </a:xfrm>
        </p:grpSpPr>
        <p:pic>
          <p:nvPicPr>
            <p:cNvPr id="1028" name="Picture 4" descr="Common activation functions in artificial neural networks (NNs) that... |  Download Scientific Diagram">
              <a:extLst>
                <a:ext uri="{FF2B5EF4-FFF2-40B4-BE49-F238E27FC236}">
                  <a16:creationId xmlns:a16="http://schemas.microsoft.com/office/drawing/2014/main" id="{50F98C4E-F869-4644-B11F-60D8EAFD24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717"/>
            <a:stretch/>
          </p:blipFill>
          <p:spPr bwMode="auto">
            <a:xfrm>
              <a:off x="714375" y="1190259"/>
              <a:ext cx="6746416" cy="3424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Common activation functions in artificial neural networks (NNs) that... |  Download Scientific Diagram">
              <a:extLst>
                <a:ext uri="{FF2B5EF4-FFF2-40B4-BE49-F238E27FC236}">
                  <a16:creationId xmlns:a16="http://schemas.microsoft.com/office/drawing/2014/main" id="{DDB2BB84-8C1D-4017-834C-E77E9E4688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609" r="69362"/>
            <a:stretch/>
          </p:blipFill>
          <p:spPr bwMode="auto">
            <a:xfrm>
              <a:off x="7732712" y="1190259"/>
              <a:ext cx="2066925" cy="1776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38963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Спасибо за внимание!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Терминология </a:t>
            </a:r>
            <a:r>
              <a:rPr lang="en-US" sz="2800" b="1" dirty="0">
                <a:solidFill>
                  <a:srgbClr val="FF0000"/>
                </a:solidFill>
              </a:rPr>
              <a:t>ML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87B27992-992A-EC3A-7C41-3CE812E130CB}"/>
              </a:ext>
            </a:extLst>
          </p:cNvPr>
          <p:cNvSpPr txBox="1">
            <a:spLocks/>
          </p:cNvSpPr>
          <p:nvPr/>
        </p:nvSpPr>
        <p:spPr bwMode="auto">
          <a:xfrm>
            <a:off x="815666" y="1207747"/>
            <a:ext cx="10309225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ru-RU" altLang="ru-RU" dirty="0"/>
              <a:t>Искусственный интеллект</a:t>
            </a:r>
          </a:p>
          <a:p>
            <a:pPr marL="0" indent="0" eaLnBrk="1" hangingPunct="1">
              <a:buNone/>
            </a:pPr>
            <a:r>
              <a:rPr lang="ru-RU" altLang="ru-RU" dirty="0"/>
              <a:t>   (</a:t>
            </a:r>
            <a:r>
              <a:rPr lang="en-US" altLang="ru-RU" dirty="0"/>
              <a:t>AI, artificial intelligence)</a:t>
            </a:r>
          </a:p>
          <a:p>
            <a:pPr eaLnBrk="1" hangingPunct="1"/>
            <a:endParaRPr lang="en-US" altLang="ru-RU" dirty="0"/>
          </a:p>
          <a:p>
            <a:pPr eaLnBrk="1" hangingPunct="1"/>
            <a:r>
              <a:rPr lang="ru-RU" altLang="ru-RU" dirty="0"/>
              <a:t>Машинное обучение</a:t>
            </a:r>
          </a:p>
          <a:p>
            <a:pPr marL="0" indent="0" eaLnBrk="1" hangingPunct="1">
              <a:buNone/>
            </a:pPr>
            <a:r>
              <a:rPr lang="ru-RU" altLang="ru-RU" dirty="0"/>
              <a:t>   (</a:t>
            </a:r>
            <a:r>
              <a:rPr lang="en-US" altLang="ru-RU" dirty="0"/>
              <a:t>ML, machine learning)</a:t>
            </a:r>
          </a:p>
          <a:p>
            <a:pPr eaLnBrk="1" hangingPunct="1"/>
            <a:endParaRPr lang="en-US" altLang="ru-RU" dirty="0"/>
          </a:p>
          <a:p>
            <a:pPr eaLnBrk="1" hangingPunct="1"/>
            <a:r>
              <a:rPr lang="ru-RU" altLang="ru-RU" dirty="0"/>
              <a:t>Глубокое обучение</a:t>
            </a:r>
          </a:p>
          <a:p>
            <a:pPr marL="0" indent="0" eaLnBrk="1" hangingPunct="1">
              <a:buNone/>
            </a:pPr>
            <a:r>
              <a:rPr lang="ru-RU" altLang="ru-RU" dirty="0"/>
              <a:t>   (</a:t>
            </a:r>
            <a:r>
              <a:rPr lang="en-US" altLang="ru-RU" dirty="0"/>
              <a:t>DL, deep learning)</a:t>
            </a:r>
          </a:p>
          <a:p>
            <a:pPr eaLnBrk="1" hangingPunct="1"/>
            <a:endParaRPr lang="en-US" altLang="ru-RU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6DB767D-84E7-0AB3-3DFA-41B63A29C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1751013"/>
            <a:ext cx="6199187" cy="33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20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Модели </a:t>
            </a:r>
            <a:r>
              <a:rPr lang="en-US" sz="2800" b="1" dirty="0">
                <a:solidFill>
                  <a:srgbClr val="FF0000"/>
                </a:solidFill>
              </a:rPr>
              <a:t>ML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87B27992-992A-EC3A-7C41-3CE812E130CB}"/>
              </a:ext>
            </a:extLst>
          </p:cNvPr>
          <p:cNvSpPr txBox="1">
            <a:spLocks/>
          </p:cNvSpPr>
          <p:nvPr/>
        </p:nvSpPr>
        <p:spPr bwMode="auto">
          <a:xfrm>
            <a:off x="815666" y="1207747"/>
            <a:ext cx="5916527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Данные, признаки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Модель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Обучение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Параметры, </a:t>
            </a:r>
            <a:r>
              <a:rPr lang="ru-RU" dirty="0" err="1"/>
              <a:t>гиперпараметры</a:t>
            </a:r>
            <a:endParaRPr lang="ru-RU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Метрики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6DCC5FE5-498B-05AB-BCE6-7453B327A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" t="2837" r="1289" b="1517"/>
          <a:stretch/>
        </p:blipFill>
        <p:spPr bwMode="auto">
          <a:xfrm>
            <a:off x="7381495" y="1207747"/>
            <a:ext cx="4409452" cy="487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40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Конструирование признаков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87B27992-992A-EC3A-7C41-3CE812E130CB}"/>
              </a:ext>
            </a:extLst>
          </p:cNvPr>
          <p:cNvSpPr txBox="1">
            <a:spLocks/>
          </p:cNvSpPr>
          <p:nvPr/>
        </p:nvSpPr>
        <p:spPr bwMode="auto">
          <a:xfrm>
            <a:off x="815667" y="1207747"/>
            <a:ext cx="6192688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ru-RU" dirty="0"/>
              <a:t>Признаки: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нужны для описания объектов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должны быть числовыми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могут быть зависимыми друг от друга (рост и вес)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имеют разное влияние на процесс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имеют непрерывную или дискретную природу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D7DF24-1C66-AF20-3712-95B78E98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147" y="1842105"/>
            <a:ext cx="3876186" cy="317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156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Обучение модели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8829634-D290-CD12-ED44-F3A362A4C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331" y="1816022"/>
            <a:ext cx="7655904" cy="366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1768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Обучение с учителем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41F882C-C482-A11A-B9AE-F5C04120F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2" y="1291724"/>
            <a:ext cx="8918576" cy="4714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33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Обучение без учителя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6CA119F-1449-D7F6-DAC9-0BA2DD8EC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031" y="1282095"/>
            <a:ext cx="9405937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0992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11841</TotalTime>
  <Words>519</Words>
  <Application>Microsoft Office PowerPoint</Application>
  <PresentationFormat>Широкоэкранный</PresentationFormat>
  <Paragraphs>159</Paragraphs>
  <Slides>33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AmazonEmberBold</vt:lpstr>
      <vt:lpstr>Arial</vt:lpstr>
      <vt:lpstr>Calibri</vt:lpstr>
      <vt:lpstr>Calibri Light</vt:lpstr>
      <vt:lpstr>YS Text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Чернышов Юрий Юрьевич</dc:creator>
  <cp:lastModifiedBy>Болкисев Илья Александрович</cp:lastModifiedBy>
  <cp:revision>67</cp:revision>
  <dcterms:created xsi:type="dcterms:W3CDTF">2020-09-07T10:41:20Z</dcterms:created>
  <dcterms:modified xsi:type="dcterms:W3CDTF">2024-03-26T05:46:48Z</dcterms:modified>
</cp:coreProperties>
</file>