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330" r:id="rId3"/>
    <p:sldId id="398" r:id="rId4"/>
    <p:sldId id="397" r:id="rId5"/>
    <p:sldId id="332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8" r:id="rId15"/>
    <p:sldId id="409" r:id="rId16"/>
    <p:sldId id="410" r:id="rId17"/>
    <p:sldId id="411" r:id="rId18"/>
    <p:sldId id="412" r:id="rId19"/>
    <p:sldId id="413" r:id="rId20"/>
    <p:sldId id="416" r:id="rId21"/>
    <p:sldId id="417" r:id="rId22"/>
    <p:sldId id="418" r:id="rId23"/>
    <p:sldId id="419" r:id="rId24"/>
    <p:sldId id="420" r:id="rId25"/>
    <p:sldId id="421" r:id="rId26"/>
    <p:sldId id="423" r:id="rId27"/>
    <p:sldId id="424" r:id="rId28"/>
    <p:sldId id="432" r:id="rId29"/>
    <p:sldId id="433" r:id="rId30"/>
    <p:sldId id="422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4" r:id="rId39"/>
    <p:sldId id="436" r:id="rId40"/>
    <p:sldId id="438" r:id="rId41"/>
    <p:sldId id="437" r:id="rId42"/>
    <p:sldId id="439" r:id="rId43"/>
    <p:sldId id="318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15044-FF68-4673-900F-F39B1E4DB7D6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3DC89-21BF-4171-9B07-EB1170D2E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7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0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6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60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699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07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97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775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04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432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5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644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413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082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529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436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757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587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502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958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766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6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39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984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3296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9708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4990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54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95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69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6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13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70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6119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81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3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707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2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99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9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6C8F3-1868-4829-93E5-F014FB30C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5E6FD6-1F65-4BCC-BC21-BAEB79B18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3B8C63-6926-4848-A8F6-46284AFF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4E307D-4B4D-4AB6-8414-419397FF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1ADF75-3120-4C1B-8051-AADB1230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31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29F04-FF65-4D14-929A-4C5151E7F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7B2379-1F26-4BEB-9FC7-14897F7AC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E5D8B8-2BFE-4567-9A5B-1AA2AA0B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26F84-CA16-44DB-8149-F5964C85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31DB6-2A34-42FF-82BF-5903D0E6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086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F64DF8-FF90-44BE-ADB8-E47725885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25EAEA-A484-4980-94AD-223FFC53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0F7C6-9E9F-49AC-9A81-43BC3C1C2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527A92-5D3D-4F54-8FD0-2734F4ED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B5BB2-1908-4A11-BD2A-C2BB7C97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96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9807B-432B-44AB-8B3E-3BBBF36D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957442-4431-4CD0-8093-28B4B9901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4D816A-E017-44D7-B979-B0D073605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8D326F-8C15-405E-A93F-83F22844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F8CDEF-981C-45FB-A9D5-1852620A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50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35AE5-C61F-4132-9E7A-0DB64975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AF5397-54D0-460E-B1A9-45DB664D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47093-F0A2-49B1-B4B7-77B2029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990A6F-60A8-4B7B-8F1A-645FD28C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0D466-94CC-4BD0-917B-D8880E49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41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2EFF4-CC09-48B2-B721-BD69C2EA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72A6-FC78-4B74-B606-7EFDE4111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EFD901-BD6B-4175-B228-7ED49123F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B0E892-F63D-43A8-B610-393D378E4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4897FA-0E29-494E-A064-6DE1D050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1DD47-D0AD-4715-BDFE-3FE6BFBB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4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F4A4F-8500-4E10-8772-22516558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A7C80-35BA-4B2B-BB5A-4167DCA3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8ACBD2-47E3-4FFA-B855-A7A9C2E97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23C65D-2AA9-45B9-BE6E-8342FB026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F32CFF-2B7D-4CE5-BA4F-1C1DB3553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C1985E-95A8-41CD-91CE-0AAAB19E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02E0DC-19D5-4B66-846A-8BFE36A7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D53419-A1E5-49D1-BF26-AA99D92C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9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6957A-7624-4678-AA2E-A2F5ED39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AD0C02C-83CF-4C25-974F-3D912B56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740ABF-D67A-4FE8-BE65-A711F4AA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AD103AC-FBB8-4C9C-ABE7-AA8F132D6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96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0D6A92D-0CE9-40E1-BF48-5C647B31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C8BB5E-E9E9-4D44-A2BC-F4A73DE9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BB8305-82F3-4F79-8C24-22D89106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54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9C694-F37B-4931-86F1-C49212A5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6FAE7A-287D-484A-B88F-CE7FACA8E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7FB26B2-710B-461E-BE5E-30CC5296B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2342F1-D69F-479E-A92F-51629C15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59D5D0-1E99-4510-8F8B-959670EB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5B0F0-E169-446C-ADDB-32A895DA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6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8A460-3DE5-48CC-B5BB-49031DB5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3908FB-E1DE-4F16-96B7-94A00DA57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2AD6E5-2622-42EB-B656-ABF12CA0B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3898CF-053E-4C41-92AF-12B1BCA9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A0D7B2-3EE2-46F2-8057-88EFEF84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9837C5-44BF-4159-A4EA-595082E4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7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995EE-683F-4A16-9BF1-1BA9D085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1BED3-3AFF-421C-AF13-2EFAC4EB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47F030-5790-425A-8AB6-E96350F14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5DC-90B6-40E0-ACAB-0EDDCD29DB02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21031-152E-4CAD-AB0A-B03CE8B18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78C76D-6977-468F-84BE-F1019D6EF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3F88-5C9D-42F8-875D-564A46890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88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jalammar.github.io/illustrated-word2vec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jalammar.github.io/illustrated-word2vec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jalammar.github.io/illustrated-word2vec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companies/vk/articles/426113/" TargetMode="Externa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mmar.github.io/illustrated-word2vec/" TargetMode="Externa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lammar.github.io/illustrated-word2vec/" TargetMode="Externa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jalammar.github.io/illustrated-word2vec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jalammar.github.io/illustrated-word2vec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jalammar.github.io/illustrated-word2vec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jalammar.github.io/illustrated-word2vec/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jalammar.github.io/illustrated-word2vec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.me/ZalinaRusinova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companies/contentai/articles/43700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k.com/video-210214143_456239018?ysclid=losejwj7dg27013302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методов обработки естественного языка в информационной безопасности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43279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Русинова Залина Ринатовна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Младший исследователь в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UDV Group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zalina.rusinova@udv.group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Уровни абстракции текстовых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Буквы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Слова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</a:t>
            </a:r>
            <a:r>
              <a:rPr lang="ru-RU" sz="2800" dirty="0"/>
              <a:t>-граммы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Предложения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299600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Предобработка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Нормализация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Токенизация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Удаление стоп-слов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Морфологический анализ: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Стемминг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 err="1"/>
              <a:t>Лемматизация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Векторизация</a:t>
            </a:r>
          </a:p>
        </p:txBody>
      </p:sp>
      <p:pic>
        <p:nvPicPr>
          <p:cNvPr id="2050" name="Picture 2" descr="https://www.freshgravity.com/wp-content/uploads/2020/09/processing-steps.png">
            <a:extLst>
              <a:ext uri="{FF2B5EF4-FFF2-40B4-BE49-F238E27FC236}">
                <a16:creationId xmlns:a16="http://schemas.microsoft.com/office/drawing/2014/main" id="{BC7B96EA-3B2F-45BA-AD0F-A46DE2281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62"/>
          <a:stretch/>
        </p:blipFill>
        <p:spPr bwMode="auto">
          <a:xfrm>
            <a:off x="1738411" y="4501485"/>
            <a:ext cx="9239743" cy="19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49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Нормализация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Нормализация</a:t>
            </a:r>
            <a:r>
              <a:rPr lang="ru-RU" sz="2800" dirty="0"/>
              <a:t> - это полноценное приведение текста к единому представлению</a:t>
            </a:r>
          </a:p>
          <a:p>
            <a:endParaRPr lang="ru-RU" sz="2800" b="1" dirty="0"/>
          </a:p>
          <a:p>
            <a:r>
              <a:rPr lang="ru-RU" sz="2800" dirty="0"/>
              <a:t>Основные шаги при выполнении нормализации: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Приведение к нужному регистру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Удаление ненужных знаков пунктуации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Обработка чисел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Обработка аббревиатур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Проверка правописания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378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Токенизация</a:t>
            </a:r>
            <a:r>
              <a:rPr lang="ru-RU" sz="2800" b="1" dirty="0">
                <a:solidFill>
                  <a:srgbClr val="FF0000"/>
                </a:solidFill>
              </a:rPr>
              <a:t>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/>
              <a:t>Токенизация</a:t>
            </a:r>
            <a:r>
              <a:rPr lang="ru-RU" sz="2800" b="1" dirty="0"/>
              <a:t> </a:t>
            </a:r>
            <a:r>
              <a:rPr lang="ru-RU" sz="2800" dirty="0"/>
              <a:t>– это процесс разделения предложений на слова-компоненты. В английском и многих других языках, использующих ту или иную версию латинского алфавита, пробел – это неплохой разделитель слов.</a:t>
            </a:r>
          </a:p>
        </p:txBody>
      </p:sp>
      <p:pic>
        <p:nvPicPr>
          <p:cNvPr id="7170" name="Picture 2" descr="https://developer.ibm.com/developer/articles/a-deeper-look-at-the-syntax-api-feature-within-watson-nlu/images/figure1.png">
            <a:extLst>
              <a:ext uri="{FF2B5EF4-FFF2-40B4-BE49-F238E27FC236}">
                <a16:creationId xmlns:a16="http://schemas.microsoft.com/office/drawing/2014/main" id="{B0C12B0A-E2BC-4E2C-9E1B-7F5F9A36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403" y="3668868"/>
            <a:ext cx="7707193" cy="268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1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Удаление стоп-слов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703078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Стоп-слова</a:t>
            </a:r>
            <a:r>
              <a:rPr lang="ru-RU" sz="2800" b="1" dirty="0"/>
              <a:t> </a:t>
            </a:r>
            <a:r>
              <a:rPr lang="ru-RU" sz="2800" dirty="0"/>
              <a:t>– это слова, которые убираются из текста до/после обработки текста. Когда мы применяем машинное обучение к текстам, такие слова могут добавить </a:t>
            </a:r>
            <a:r>
              <a:rPr lang="ru-RU" sz="2800" b="1" dirty="0"/>
              <a:t>много шума</a:t>
            </a:r>
            <a:r>
              <a:rPr lang="ru-RU" sz="2800" dirty="0"/>
              <a:t>, поэтому необходимо избавляться от нерелевантных слов.</a:t>
            </a:r>
            <a:endParaRPr lang="en-US" sz="2800" dirty="0"/>
          </a:p>
          <a:p>
            <a:r>
              <a:rPr lang="ru-RU" sz="2800" dirty="0"/>
              <a:t>Под </a:t>
            </a:r>
            <a:r>
              <a:rPr lang="ru-RU" sz="2800" b="1" dirty="0"/>
              <a:t>стоп-словами</a:t>
            </a:r>
            <a:r>
              <a:rPr lang="ru-RU" sz="2800" dirty="0"/>
              <a:t> это обычно понимают артикли, междометия, союзы и т.д., которые не несут смысловой нагрузки.</a:t>
            </a:r>
          </a:p>
        </p:txBody>
      </p:sp>
      <p:pic>
        <p:nvPicPr>
          <p:cNvPr id="9218" name="Picture 2" descr="https://habrastorage.org/r/w1560/webt/xr/fq/ju/xrfqju0nbugayjd8cnkvlcbiuwa.png">
            <a:extLst>
              <a:ext uri="{FF2B5EF4-FFF2-40B4-BE49-F238E27FC236}">
                <a16:creationId xmlns:a16="http://schemas.microsoft.com/office/drawing/2014/main" id="{400F7327-A08E-48BF-819B-4D1E9AE8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573" y="1643062"/>
            <a:ext cx="39052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0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Стемминг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8" y="1491413"/>
            <a:ext cx="62577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rgbClr val="FF0000"/>
                </a:solidFill>
              </a:rPr>
              <a:t>Сте́мминг</a:t>
            </a:r>
            <a:r>
              <a:rPr lang="ru-RU" sz="2800" dirty="0"/>
              <a:t> — это процесс нахождения </a:t>
            </a:r>
            <a:r>
              <a:rPr lang="ru-RU" sz="2800" b="1" dirty="0"/>
              <a:t>основы слова </a:t>
            </a:r>
            <a:r>
              <a:rPr lang="ru-RU" sz="2800" dirty="0"/>
              <a:t>для заданного исходного слова. Основа слова не обязательно совпадает с морфологическим корнем слова.</a:t>
            </a:r>
          </a:p>
          <a:p>
            <a:r>
              <a:rPr lang="ru-RU" sz="2800" dirty="0"/>
              <a:t>+ сокращает размерность</a:t>
            </a:r>
          </a:p>
          <a:p>
            <a:r>
              <a:rPr lang="ru-RU" sz="2800" dirty="0"/>
              <a:t>+ простой и быстрый способ</a:t>
            </a:r>
          </a:p>
          <a:p>
            <a:r>
              <a:rPr lang="ru-RU" sz="2800" dirty="0"/>
              <a:t>- снижение точности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3C702A-6F3D-4932-B07B-42A6F5277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150" y="2040574"/>
            <a:ext cx="499179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9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Лемматизация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8" y="1491413"/>
            <a:ext cx="62577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rgbClr val="FF0000"/>
                </a:solidFill>
              </a:rPr>
              <a:t>Лемматизация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— процесс приведения словоформы к лемме — </a:t>
            </a:r>
            <a:r>
              <a:rPr lang="ru-RU" sz="2800" b="1" dirty="0"/>
              <a:t>начальной словарной форме</a:t>
            </a:r>
            <a:r>
              <a:rPr lang="ru-RU" sz="2800" dirty="0"/>
              <a:t> (инфинитив для глагола, именительный падеж единственного числа — для существительных и прилагательных)</a:t>
            </a:r>
          </a:p>
          <a:p>
            <a:endParaRPr lang="ru-RU" sz="2800" dirty="0"/>
          </a:p>
          <a:p>
            <a:r>
              <a:rPr lang="ru-RU" sz="2800" dirty="0"/>
              <a:t>+ высокая точность</a:t>
            </a:r>
          </a:p>
          <a:p>
            <a:r>
              <a:rPr lang="ru-RU" sz="2800" dirty="0"/>
              <a:t>+ учитывает контекст</a:t>
            </a:r>
          </a:p>
          <a:p>
            <a:r>
              <a:rPr lang="ru-RU" sz="2800" dirty="0"/>
              <a:t>+ использует словарь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B1479D-BF86-4783-A3C9-57B0746808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93" r="48988"/>
          <a:stretch/>
        </p:blipFill>
        <p:spPr>
          <a:xfrm>
            <a:off x="6759020" y="2057883"/>
            <a:ext cx="4973414" cy="27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2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129162" y="3110448"/>
            <a:ext cx="5933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dirty="0"/>
              <a:t>Векторизация текстовых данных.</a:t>
            </a:r>
          </a:p>
          <a:p>
            <a:pPr algn="ctr">
              <a:defRPr/>
            </a:pPr>
            <a:r>
              <a:rPr lang="ru-RU" sz="3200" dirty="0"/>
              <a:t>Статический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1957678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Методы векторизации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8" y="1491413"/>
            <a:ext cx="62577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Прямое кодирование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Bag of words</a:t>
            </a:r>
            <a:r>
              <a:rPr lang="ru-RU" sz="2800" dirty="0"/>
              <a:t> (мешок слов)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TF-IDF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Word embeddings</a:t>
            </a:r>
            <a:endParaRPr lang="ru-RU" sz="2800" dirty="0"/>
          </a:p>
        </p:txBody>
      </p:sp>
      <p:pic>
        <p:nvPicPr>
          <p:cNvPr id="10" name="Picture 2" descr="Can neural networks predict the stock market just by reading newspapers? |  Quantdare">
            <a:extLst>
              <a:ext uri="{FF2B5EF4-FFF2-40B4-BE49-F238E27FC236}">
                <a16:creationId xmlns:a16="http://schemas.microsoft.com/office/drawing/2014/main" id="{40CF4A15-2083-ECDB-ED1D-05149335E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801" y="1588465"/>
            <a:ext cx="581977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56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Прямое кодирование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D3B1F-BE83-4493-A061-EDC8B3854853}"/>
              </a:ext>
            </a:extLst>
          </p:cNvPr>
          <p:cNvSpPr txBox="1"/>
          <p:nvPr/>
        </p:nvSpPr>
        <p:spPr>
          <a:xfrm>
            <a:off x="6598764" y="1605677"/>
            <a:ext cx="4451860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{Пес, Кот, ель, на, сел, пень} # Словарь</a:t>
            </a:r>
          </a:p>
          <a:p>
            <a:r>
              <a:rPr lang="ru-RU" dirty="0"/>
              <a:t># Первый документ</a:t>
            </a:r>
          </a:p>
          <a:p>
            <a:r>
              <a:rPr lang="ru-RU" dirty="0"/>
              <a:t>[[1, 0, 0, 0, 0, 0]  # Пес</a:t>
            </a:r>
          </a:p>
          <a:p>
            <a:r>
              <a:rPr lang="ru-RU" dirty="0"/>
              <a:t>[0, 0, 0, 0, 0, 0]  # Кот (нет в предложении)</a:t>
            </a:r>
          </a:p>
          <a:p>
            <a:r>
              <a:rPr lang="ru-RU" dirty="0"/>
              <a:t>[0, 0, 0, 0, 0, 0]  # ель (нет в предложении)</a:t>
            </a:r>
          </a:p>
          <a:p>
            <a:r>
              <a:rPr lang="ru-RU" dirty="0"/>
              <a:t>[0, 0, 0, 1, 0, 0]  # на</a:t>
            </a:r>
          </a:p>
          <a:p>
            <a:r>
              <a:rPr lang="ru-RU" dirty="0"/>
              <a:t>[0, 0, 0, 0, 1, 0]  # сел</a:t>
            </a:r>
          </a:p>
          <a:p>
            <a:r>
              <a:rPr lang="ru-RU" dirty="0"/>
              <a:t>[0, 0, 0, 0, 0, 1]] # пень</a:t>
            </a:r>
          </a:p>
          <a:p>
            <a:r>
              <a:rPr lang="ru-RU" dirty="0"/>
              <a:t># Второй документ</a:t>
            </a:r>
          </a:p>
          <a:p>
            <a:r>
              <a:rPr lang="ru-RU" dirty="0"/>
              <a:t>[[0, 0, 0, 0, 0, 0]  # Пес (нет в предложении)</a:t>
            </a:r>
          </a:p>
          <a:p>
            <a:r>
              <a:rPr lang="ru-RU" dirty="0"/>
              <a:t>[0, 1, 0, 0, 0, 0]  # Кот</a:t>
            </a:r>
          </a:p>
          <a:p>
            <a:r>
              <a:rPr lang="ru-RU" dirty="0"/>
              <a:t>[0, 0, 1, 0, 0, 0]  # ель</a:t>
            </a:r>
          </a:p>
          <a:p>
            <a:r>
              <a:rPr lang="ru-RU" dirty="0"/>
              <a:t>[0, 0, 0, 1, 0, 0]  # на</a:t>
            </a:r>
          </a:p>
          <a:p>
            <a:r>
              <a:rPr lang="ru-RU" dirty="0"/>
              <a:t>[0, 0, 0, 0, 1, 0]  # сел</a:t>
            </a:r>
          </a:p>
          <a:p>
            <a:r>
              <a:rPr lang="ru-RU" dirty="0"/>
              <a:t>[0, 0, 0, 0, 0, 0]] # пень (нет в предложении)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8" y="1491413"/>
            <a:ext cx="609753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Прямое кодирование (</a:t>
            </a:r>
            <a:r>
              <a:rPr lang="ru-RU" sz="2800" b="1" dirty="0" err="1"/>
              <a:t>one-hot</a:t>
            </a:r>
            <a:r>
              <a:rPr lang="ru-RU" sz="2800" b="1" dirty="0"/>
              <a:t> </a:t>
            </a:r>
            <a:r>
              <a:rPr lang="ru-RU" sz="2800" b="1" dirty="0" err="1"/>
              <a:t>encoding</a:t>
            </a:r>
            <a:r>
              <a:rPr lang="ru-RU" sz="2800" b="1" dirty="0"/>
              <a:t>) </a:t>
            </a:r>
            <a:r>
              <a:rPr lang="ru-RU" sz="2800" dirty="0"/>
              <a:t>считается самым простым способом преобразования токенов в тензоры и выполняется следующим образом: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каждый токен представляет бинарный вектор (значения 0 или 1);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единица ставится тому элементу, который соответствует номеру токена в словаре.</a:t>
            </a:r>
          </a:p>
        </p:txBody>
      </p:sp>
    </p:spTree>
    <p:extLst>
      <p:ext uri="{BB962C8B-B14F-4D97-AF65-F5344CB8AC3E}">
        <p14:creationId xmlns:p14="http://schemas.microsoft.com/office/powerpoint/2010/main" val="28159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План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1" y="1780854"/>
            <a:ext cx="1073209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Лекция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Введение в обработку естественного языка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Базовые методы предобработки текста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Представления текстовых данных: Методы </a:t>
            </a:r>
            <a:r>
              <a:rPr lang="ru-RU" sz="2400" dirty="0" err="1"/>
              <a:t>Bag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Words</a:t>
            </a:r>
            <a:r>
              <a:rPr lang="ru-RU" sz="2400" dirty="0"/>
              <a:t>, </a:t>
            </a:r>
            <a:r>
              <a:rPr lang="ru-RU" sz="2400" dirty="0" err="1"/>
              <a:t>Tf-Idf</a:t>
            </a:r>
            <a:endParaRPr lang="ru-RU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Представления текстовых данных: </a:t>
            </a:r>
            <a:r>
              <a:rPr lang="en-US" sz="2400" dirty="0"/>
              <a:t>Word2Vec</a:t>
            </a:r>
            <a:endParaRPr lang="ru-RU" sz="24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</a:t>
            </a:r>
          </a:p>
          <a:p>
            <a:pPr lvl="1">
              <a:defRPr/>
            </a:pPr>
            <a:r>
              <a:rPr lang="ru-RU" sz="2400" dirty="0"/>
              <a:t>	Классификация спама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	</a:t>
            </a:r>
            <a:r>
              <a:rPr lang="ru-RU" sz="2400" dirty="0"/>
              <a:t>Кластеризация сетевых пакетов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Bag of words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D3B1F-BE83-4493-A061-EDC8B3854853}"/>
              </a:ext>
            </a:extLst>
          </p:cNvPr>
          <p:cNvSpPr txBox="1"/>
          <p:nvPr/>
        </p:nvSpPr>
        <p:spPr>
          <a:xfrm>
            <a:off x="6954882" y="1649978"/>
            <a:ext cx="39632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{Пес, Кот, ель, на, сел, пень} # Словарь</a:t>
            </a:r>
          </a:p>
          <a:p>
            <a:r>
              <a:rPr lang="ru-RU" dirty="0"/>
              <a:t># Корпус:</a:t>
            </a:r>
          </a:p>
          <a:p>
            <a:r>
              <a:rPr lang="ru-RU" dirty="0"/>
              <a:t>[[1, 0, 0, 1, 1, 1]  # Первый документ</a:t>
            </a:r>
          </a:p>
          <a:p>
            <a:r>
              <a:rPr lang="ru-RU" dirty="0"/>
              <a:t> [0, 1, 1, 1, 1, 0]] # Второй документ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8" y="1491413"/>
            <a:ext cx="60975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В отличие от прямого кодирования, </a:t>
            </a:r>
            <a:r>
              <a:rPr lang="ru-RU" sz="2800" b="1" dirty="0"/>
              <a:t>мешок слов (</a:t>
            </a:r>
            <a:r>
              <a:rPr lang="ru-RU" sz="2800" b="1" dirty="0" err="1"/>
              <a:t>Bag</a:t>
            </a:r>
            <a:r>
              <a:rPr lang="ru-RU" sz="2800" b="1" dirty="0"/>
              <a:t> </a:t>
            </a:r>
            <a:r>
              <a:rPr lang="ru-RU" sz="2800" b="1" dirty="0" err="1"/>
              <a:t>of</a:t>
            </a:r>
            <a:r>
              <a:rPr lang="ru-RU" sz="2800" b="1" dirty="0"/>
              <a:t> </a:t>
            </a:r>
            <a:r>
              <a:rPr lang="ru-RU" sz="2800" b="1" dirty="0" err="1"/>
              <a:t>words</a:t>
            </a:r>
            <a:r>
              <a:rPr lang="ru-RU" sz="2800" b="1" dirty="0"/>
              <a:t>) </a:t>
            </a:r>
            <a:r>
              <a:rPr lang="ru-RU" sz="2800" dirty="0"/>
              <a:t>выделяет вектору весь документ, и каждый элемент кодируется 1 по порядку следования слов в словаре</a:t>
            </a:r>
            <a:r>
              <a:rPr lang="en-US" sz="2800" dirty="0"/>
              <a:t>.</a:t>
            </a:r>
            <a:r>
              <a:rPr lang="ru-RU" sz="2800" dirty="0"/>
              <a:t> </a:t>
            </a:r>
            <a:endParaRPr lang="en-US" sz="2800" dirty="0"/>
          </a:p>
          <a:p>
            <a:r>
              <a:rPr lang="ru-RU" sz="2800" b="1" dirty="0"/>
              <a:t>Минусы:</a:t>
            </a:r>
          </a:p>
          <a:p>
            <a:r>
              <a:rPr lang="ru-RU" sz="2800" dirty="0"/>
              <a:t>• Словарь часто огромный, и на деле получаются разреженные векторы</a:t>
            </a:r>
          </a:p>
          <a:p>
            <a:r>
              <a:rPr lang="ru-RU" sz="2800" dirty="0"/>
              <a:t>большой размерности.</a:t>
            </a:r>
          </a:p>
          <a:p>
            <a:r>
              <a:rPr lang="ru-RU" sz="2800" dirty="0"/>
              <a:t>• Не учитывается семантическая близость слов</a:t>
            </a:r>
            <a:endParaRPr lang="en-US" sz="2800" dirty="0"/>
          </a:p>
          <a:p>
            <a:r>
              <a:rPr lang="ru-RU" sz="2800" dirty="0"/>
              <a:t>• Не учитывается порядок слов.</a:t>
            </a:r>
          </a:p>
        </p:txBody>
      </p:sp>
    </p:spTree>
    <p:extLst>
      <p:ext uri="{BB962C8B-B14F-4D97-AF65-F5344CB8AC3E}">
        <p14:creationId xmlns:p14="http://schemas.microsoft.com/office/powerpoint/2010/main" val="303761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TF-IDF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TF-IDF</a:t>
            </a:r>
            <a:r>
              <a:rPr lang="ru-RU" sz="2800" dirty="0"/>
              <a:t> — статистический показатель, применяемый для оценки</a:t>
            </a:r>
            <a:r>
              <a:rPr lang="en-US" sz="2800" dirty="0"/>
              <a:t> </a:t>
            </a:r>
            <a:r>
              <a:rPr lang="ru-RU" sz="2800" dirty="0"/>
              <a:t>важности слова в контексте категории,</a:t>
            </a:r>
            <a:r>
              <a:rPr lang="en-US" sz="2800" dirty="0"/>
              <a:t> </a:t>
            </a:r>
            <a:r>
              <a:rPr lang="ru-RU" sz="2800" dirty="0"/>
              <a:t>документа или коллекции</a:t>
            </a:r>
            <a:r>
              <a:rPr lang="en-US" sz="2800" dirty="0"/>
              <a:t> </a:t>
            </a:r>
            <a:r>
              <a:rPr lang="ru-RU" sz="2800" dirty="0"/>
              <a:t>документов.</a:t>
            </a:r>
          </a:p>
          <a:p>
            <a:endParaRPr lang="en-US" sz="2800" dirty="0"/>
          </a:p>
          <a:p>
            <a:r>
              <a:rPr lang="ru-RU" sz="2800" dirty="0"/>
              <a:t>Как правило, TF-IDF определяется для каждого</a:t>
            </a:r>
            <a:r>
              <a:rPr lang="en-US" sz="2800" dirty="0"/>
              <a:t> </a:t>
            </a:r>
            <a:r>
              <a:rPr lang="ru-RU" sz="2800" dirty="0"/>
              <a:t>слова. Чем </a:t>
            </a:r>
            <a:r>
              <a:rPr lang="ru-RU" sz="2800" b="1" dirty="0"/>
              <a:t>выше</a:t>
            </a:r>
            <a:r>
              <a:rPr lang="ru-RU" sz="2800" dirty="0"/>
              <a:t> </a:t>
            </a:r>
            <a:r>
              <a:rPr lang="ru-RU" sz="2800" b="1" dirty="0"/>
              <a:t>значение</a:t>
            </a:r>
            <a:r>
              <a:rPr lang="ru-RU" sz="2800" dirty="0"/>
              <a:t> данного показателя, тем</a:t>
            </a:r>
            <a:r>
              <a:rPr lang="en-US" sz="2800" dirty="0"/>
              <a:t> </a:t>
            </a:r>
            <a:r>
              <a:rPr lang="ru-RU" sz="2800" b="1" dirty="0"/>
              <a:t>значимее слово </a:t>
            </a:r>
            <a:r>
              <a:rPr lang="ru-RU" sz="2800" dirty="0"/>
              <a:t>в контексте категории, документа,</a:t>
            </a:r>
            <a:r>
              <a:rPr lang="en-US" sz="2800" dirty="0"/>
              <a:t> </a:t>
            </a:r>
            <a:r>
              <a:rPr lang="ru-RU" sz="2800" dirty="0"/>
              <a:t>коллекции.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/>
              <a:t>Мера TF-IDF часто используется для представления документов</a:t>
            </a:r>
            <a:r>
              <a:rPr lang="en-US" sz="2800" dirty="0"/>
              <a:t> </a:t>
            </a:r>
            <a:r>
              <a:rPr lang="ru-RU" sz="2800" dirty="0"/>
              <a:t>коллекции в виде числовых векторов, отражающих </a:t>
            </a:r>
            <a:r>
              <a:rPr lang="ru-RU" sz="2800" b="1" dirty="0"/>
              <a:t>важность</a:t>
            </a:r>
            <a:r>
              <a:rPr lang="en-US" sz="2800" b="1" dirty="0"/>
              <a:t> </a:t>
            </a:r>
            <a:r>
              <a:rPr lang="ru-RU" sz="2800" b="1" dirty="0"/>
              <a:t>использования</a:t>
            </a:r>
            <a:r>
              <a:rPr lang="ru-RU" sz="2800" dirty="0"/>
              <a:t> каждого слова из некоторого набора слов.</a:t>
            </a:r>
          </a:p>
        </p:txBody>
      </p:sp>
    </p:spTree>
    <p:extLst>
      <p:ext uri="{BB962C8B-B14F-4D97-AF65-F5344CB8AC3E}">
        <p14:creationId xmlns:p14="http://schemas.microsoft.com/office/powerpoint/2010/main" val="215511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TF-IDF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40A8D8-1E7C-4A07-97C0-38F72CBC4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056" y="1367265"/>
            <a:ext cx="9671888" cy="321901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C8D9C5-03E2-4C6B-BDFA-34CE458C746A}"/>
              </a:ext>
            </a:extLst>
          </p:cNvPr>
          <p:cNvSpPr/>
          <p:nvPr/>
        </p:nvSpPr>
        <p:spPr>
          <a:xfrm>
            <a:off x="603100" y="4879022"/>
            <a:ext cx="111878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• TF (частота слов) характеризует отношение числа вхождений конкретного слова к общему набору</a:t>
            </a:r>
          </a:p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слов в документе. Чем выше TF, тем весомее конкретное слово в рамках документа.</a:t>
            </a:r>
          </a:p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• IDF (обратная частота документа) характеризует инверсию частотности, с которой конкретное слово</a:t>
            </a:r>
          </a:p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используется в тексте. С помощью этой метрики можно снизить важность слов — например, союзов</a:t>
            </a:r>
          </a:p>
          <a:p>
            <a:r>
              <a:rPr lang="ru-RU" b="0" i="0" dirty="0">
                <a:solidFill>
                  <a:srgbClr val="1A1A1A"/>
                </a:solidFill>
                <a:effectLst/>
                <a:latin typeface="YS Text"/>
              </a:rPr>
              <a:t>или предлогов.</a:t>
            </a:r>
          </a:p>
        </p:txBody>
      </p:sp>
    </p:spTree>
    <p:extLst>
      <p:ext uri="{BB962C8B-B14F-4D97-AF65-F5344CB8AC3E}">
        <p14:creationId xmlns:p14="http://schemas.microsoft.com/office/powerpoint/2010/main" val="98256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TF-IDF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• Мера TF-IDF часто используется для представления документов</a:t>
            </a:r>
            <a:r>
              <a:rPr lang="en-US" sz="2400" dirty="0"/>
              <a:t> </a:t>
            </a:r>
            <a:r>
              <a:rPr lang="ru-RU" sz="2400" dirty="0"/>
              <a:t>коллекции в виде числовых векторов, отражающих </a:t>
            </a:r>
            <a:r>
              <a:rPr lang="ru-RU" sz="2400" b="1" dirty="0"/>
              <a:t>важность</a:t>
            </a:r>
            <a:r>
              <a:rPr lang="en-US" sz="2400" b="1" dirty="0"/>
              <a:t> </a:t>
            </a:r>
            <a:r>
              <a:rPr lang="ru-RU" sz="2400" b="1" dirty="0"/>
              <a:t>использования каждого слова</a:t>
            </a:r>
            <a:r>
              <a:rPr lang="ru-RU" sz="2400" dirty="0"/>
              <a:t> из некоторого набора слов.</a:t>
            </a:r>
          </a:p>
          <a:p>
            <a:r>
              <a:rPr lang="ru-RU" sz="2400" dirty="0"/>
              <a:t>• </a:t>
            </a:r>
            <a:r>
              <a:rPr lang="ru-RU" sz="2400" b="1" dirty="0"/>
              <a:t>Быстро вычисляется</a:t>
            </a:r>
            <a:r>
              <a:rPr lang="ru-RU" sz="2400" dirty="0"/>
              <a:t>. Для формирования оценки достаточно</a:t>
            </a:r>
            <a:r>
              <a:rPr lang="en-US" sz="2400" dirty="0"/>
              <a:t> </a:t>
            </a:r>
            <a:r>
              <a:rPr lang="ru-RU" sz="2400" dirty="0"/>
              <a:t>просканировать все документы в пределах одной коллекции.</a:t>
            </a:r>
          </a:p>
          <a:p>
            <a:endParaRPr lang="ru-RU" sz="2400" dirty="0"/>
          </a:p>
          <a:p>
            <a:r>
              <a:rPr lang="ru-RU" sz="2400" b="1" dirty="0"/>
              <a:t>Минусы</a:t>
            </a:r>
            <a:r>
              <a:rPr lang="ru-RU" sz="2400" dirty="0"/>
              <a:t>:</a:t>
            </a:r>
          </a:p>
          <a:p>
            <a:r>
              <a:rPr lang="ru-RU" sz="2400" dirty="0"/>
              <a:t>• Оценка является </a:t>
            </a:r>
            <a:r>
              <a:rPr lang="ru-RU" sz="2400" b="1" dirty="0"/>
              <a:t>статической</a:t>
            </a:r>
            <a:r>
              <a:rPr lang="ru-RU" sz="2400" dirty="0"/>
              <a:t>. Может легко измениться при изменении одного</a:t>
            </a:r>
          </a:p>
          <a:p>
            <a:r>
              <a:rPr lang="ru-RU" sz="2400" dirty="0"/>
              <a:t>из документов коллекции.</a:t>
            </a:r>
          </a:p>
          <a:p>
            <a:r>
              <a:rPr lang="ru-RU" sz="2400" dirty="0"/>
              <a:t>• Частота встречаемости слова далеко </a:t>
            </a:r>
            <a:r>
              <a:rPr lang="ru-RU" sz="2400" b="1" dirty="0"/>
              <a:t>не самый надёжный показатель</a:t>
            </a:r>
            <a:r>
              <a:rPr lang="en-US" sz="2400" b="1" dirty="0"/>
              <a:t> </a:t>
            </a:r>
            <a:r>
              <a:rPr lang="ru-RU" sz="2400" dirty="0"/>
              <a:t>релевантности, особенно для русского языка. Можно составить документ, в</a:t>
            </a:r>
            <a:r>
              <a:rPr lang="en-US" sz="2400" dirty="0"/>
              <a:t> </a:t>
            </a:r>
            <a:r>
              <a:rPr lang="ru-RU" sz="2400" dirty="0"/>
              <a:t>котором релевантное слово не будет повторяться (с использованием синонимов),</a:t>
            </a:r>
            <a:r>
              <a:rPr lang="en-US" sz="2400" dirty="0"/>
              <a:t> </a:t>
            </a:r>
            <a:r>
              <a:rPr lang="ru-RU" sz="2400" dirty="0"/>
              <a:t>или же, наоборот, текст будет перегружен омонимами нерелевантного слова.</a:t>
            </a:r>
          </a:p>
        </p:txBody>
      </p:sp>
    </p:spTree>
    <p:extLst>
      <p:ext uri="{BB962C8B-B14F-4D97-AF65-F5344CB8AC3E}">
        <p14:creationId xmlns:p14="http://schemas.microsoft.com/office/powerpoint/2010/main" val="507476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129162" y="3110448"/>
            <a:ext cx="59336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dirty="0"/>
              <a:t>Векторизация текстовых данных.</a:t>
            </a:r>
          </a:p>
          <a:p>
            <a:pPr algn="ctr">
              <a:defRPr/>
            </a:pPr>
            <a:r>
              <a:rPr lang="ru-RU" sz="3200" dirty="0"/>
              <a:t>Контекстный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163393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Word Embeddings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7699CC-A2D7-4E2C-91FE-A19A36004FE7}"/>
              </a:ext>
            </a:extLst>
          </p:cNvPr>
          <p:cNvSpPr/>
          <p:nvPr/>
        </p:nvSpPr>
        <p:spPr>
          <a:xfrm>
            <a:off x="501227" y="1209290"/>
            <a:ext cx="1120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Word Embeddings</a:t>
            </a:r>
            <a:r>
              <a:rPr lang="ru-RU" sz="2400" b="1" dirty="0"/>
              <a:t> </a:t>
            </a:r>
            <a:r>
              <a:rPr lang="ru-RU" sz="2400" dirty="0"/>
              <a:t>– векторные представления слов, полученным в результате обучения (их также называют вложениями)</a:t>
            </a:r>
          </a:p>
          <a:p>
            <a:r>
              <a:rPr lang="ru-RU" sz="2400" dirty="0"/>
              <a:t>Сильные стороны: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Могут быть обучены с помощью методов обучения без учителя;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Имеют меньшую размерность, по сравнению с векторными представлениями, полученными с помощью статистических подходов</a:t>
            </a:r>
          </a:p>
          <a:p>
            <a:pPr marL="342900" indent="-342900">
              <a:buFontTx/>
              <a:buChar char="-"/>
            </a:pPr>
            <a:r>
              <a:rPr lang="ru-RU" sz="2400" dirty="0"/>
              <a:t>Учитывают семантический контекст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CC1CA0-B300-4C68-89F8-C4F70DE1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241" y="3856353"/>
            <a:ext cx="8306959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37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Word Embeddings: </a:t>
            </a:r>
            <a:r>
              <a:rPr lang="ru-RU" sz="2800" b="1" dirty="0">
                <a:solidFill>
                  <a:srgbClr val="FF0000"/>
                </a:solidFill>
              </a:rPr>
              <a:t>как это работает?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09FFC1E-B589-450F-9AF2-84A264AE21A5}"/>
              </a:ext>
            </a:extLst>
          </p:cNvPr>
          <p:cNvSpPr/>
          <p:nvPr/>
        </p:nvSpPr>
        <p:spPr>
          <a:xfrm>
            <a:off x="501227" y="5987018"/>
            <a:ext cx="487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3554" name="Picture 2" descr="https://jalammar.github.io/images/word2vec/big-five-personality-traits-score.png">
            <a:extLst>
              <a:ext uri="{FF2B5EF4-FFF2-40B4-BE49-F238E27FC236}">
                <a16:creationId xmlns:a16="http://schemas.microsoft.com/office/drawing/2014/main" id="{17D97D1F-C850-48E1-9422-E7BF44CE3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15" y="1441922"/>
            <a:ext cx="41814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https://habrastorage.org/r/w1560/getpro/habr/post_images/de5/380/b84/de5380b84dc9fec4bb8b52ebe6519e15.png">
            <a:extLst>
              <a:ext uri="{FF2B5EF4-FFF2-40B4-BE49-F238E27FC236}">
                <a16:creationId xmlns:a16="http://schemas.microsoft.com/office/drawing/2014/main" id="{4759EA9B-D2D7-480D-8486-955D7393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91412"/>
            <a:ext cx="5654170" cy="334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https://habrastorage.org/r/w1560/getpro/habr/post_images/640/e59/7dd/640e597dd741a28bcec986454633e31d.png">
            <a:extLst>
              <a:ext uri="{FF2B5EF4-FFF2-40B4-BE49-F238E27FC236}">
                <a16:creationId xmlns:a16="http://schemas.microsoft.com/office/drawing/2014/main" id="{66EAF9BB-0BBB-4EBA-B2E6-53C36987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15" y="3981768"/>
            <a:ext cx="47053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079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Word Embeddings: </a:t>
            </a:r>
            <a:r>
              <a:rPr lang="ru-RU" sz="2800" b="1" dirty="0">
                <a:solidFill>
                  <a:srgbClr val="FF0000"/>
                </a:solidFill>
              </a:rPr>
              <a:t>как это работает?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492567" y="1051374"/>
            <a:ext cx="112983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/>
              <a:t>Эмбеддинг</a:t>
            </a:r>
            <a:r>
              <a:rPr lang="ru-RU" sz="1600" b="1" dirty="0"/>
              <a:t> слова «</a:t>
            </a:r>
            <a:r>
              <a:rPr lang="en-US" sz="1600" b="1" dirty="0"/>
              <a:t>King</a:t>
            </a:r>
            <a:r>
              <a:rPr lang="ru-RU" sz="1600" b="1" dirty="0"/>
              <a:t>»</a:t>
            </a:r>
            <a:r>
              <a:rPr lang="ru-RU" sz="1600" dirty="0"/>
              <a:t>: [ 0.50451 , 0.68607 , -0.59517 , -0.022801, 0.60046 , -0.13498 , -0.08813 , 0.47377 , -0.61798 , -0.31012 , -0.076666, 1.493 , -0.034189, -0.98173 , 0.68229 , 0.81722 , -0.51874 , -0.31503 , -0.55809 , 0.66421 , 0.1961 , -0.13495 , -0.11476 , -0.30344 , 0.41177 , -2.223 , -1.0756 , -1.0783 , -0.34354 , 0.33505 , 1.9927 , -0.04234 , -0.64319 , 0.71125 , 0.49159 , 0.16754 , 0.34344 , -0.25663 , -0.8523 , 0.1661 , 0.40102 , 1.1685 , -1.0137 , -0.21585 , -0.15155 , 0.78321 , -0.91241 , -1.6106 , -0.64426 , -0.51042 ]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09FFC1E-B589-450F-9AF2-84A264AE21A5}"/>
              </a:ext>
            </a:extLst>
          </p:cNvPr>
          <p:cNvSpPr/>
          <p:nvPr/>
        </p:nvSpPr>
        <p:spPr>
          <a:xfrm>
            <a:off x="501227" y="5987018"/>
            <a:ext cx="487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5604" name="Picture 4" descr="https://jalammar.github.io/images/word2vec/king-colored-embedding.png">
            <a:extLst>
              <a:ext uri="{FF2B5EF4-FFF2-40B4-BE49-F238E27FC236}">
                <a16:creationId xmlns:a16="http://schemas.microsoft.com/office/drawing/2014/main" id="{946D2756-88F9-445D-A441-BB8FE1F34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85" y="2071311"/>
            <a:ext cx="9674793" cy="14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https://jalammar.github.io/images/word2vec/king-man-woman-embedding.png">
            <a:extLst>
              <a:ext uri="{FF2B5EF4-FFF2-40B4-BE49-F238E27FC236}">
                <a16:creationId xmlns:a16="http://schemas.microsoft.com/office/drawing/2014/main" id="{6948CB97-0C02-49AF-AC0E-5CB57E7C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346" y="3422877"/>
            <a:ext cx="6675872" cy="231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13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Замечательные свойства </a:t>
            </a:r>
            <a:r>
              <a:rPr lang="ru-RU" sz="2800" b="1" dirty="0" err="1">
                <a:solidFill>
                  <a:srgbClr val="FF0000"/>
                </a:solidFill>
              </a:rPr>
              <a:t>эмбеддингов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6352143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6146" name="Picture 2" descr="https://habrastorage.org/r/w1560/getpro/habr/post_images/c23/71f/ead/c2371feadc58f2f2a1236c94b6b05eff.png">
            <a:extLst>
              <a:ext uri="{FF2B5EF4-FFF2-40B4-BE49-F238E27FC236}">
                <a16:creationId xmlns:a16="http://schemas.microsoft.com/office/drawing/2014/main" id="{D4B36767-8FE5-42E6-912E-FBE839A9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01" y="1059000"/>
            <a:ext cx="6603544" cy="24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habrastorage.org/r/w1560/getpro/habr/post_images/a19/84b/fea/a1984bfeab5a597c6fb6300f7d694901.png">
            <a:extLst>
              <a:ext uri="{FF2B5EF4-FFF2-40B4-BE49-F238E27FC236}">
                <a16:creationId xmlns:a16="http://schemas.microsoft.com/office/drawing/2014/main" id="{A47F5DD2-22BB-4FC9-9856-5C287A3AD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098" y="3567707"/>
            <a:ext cx="53149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77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Замечательные свойства </a:t>
            </a:r>
            <a:r>
              <a:rPr lang="ru-RU" sz="2800" b="1" dirty="0" err="1">
                <a:solidFill>
                  <a:srgbClr val="FF0000"/>
                </a:solidFill>
              </a:rPr>
              <a:t>эмбеддингов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Picture 2" descr="Google News and Leo Tolstoy: visualizing Word2Vec word embeddings using  t-SNE / Mail.ru Group corporate blog / Habr">
            <a:extLst>
              <a:ext uri="{FF2B5EF4-FFF2-40B4-BE49-F238E27FC236}">
                <a16:creationId xmlns:a16="http://schemas.microsoft.com/office/drawing/2014/main" id="{B82D5FE5-81A4-424C-982E-79A79B711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117" y="1233286"/>
            <a:ext cx="8675765" cy="48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2B1F49D-D409-4F8B-91D9-3EC3916B1BE1}"/>
              </a:ext>
            </a:extLst>
          </p:cNvPr>
          <p:cNvSpPr/>
          <p:nvPr/>
        </p:nvSpPr>
        <p:spPr>
          <a:xfrm>
            <a:off x="513054" y="6169109"/>
            <a:ext cx="5206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5"/>
              </a:rPr>
              <a:t>https://habr.com/ru/companies/vk/articles/426113/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829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План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1" y="1780854"/>
            <a:ext cx="1073209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ru-RU" sz="3200" dirty="0"/>
              <a:t>Лекция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 err="1"/>
              <a:t>Сверточные</a:t>
            </a:r>
            <a:r>
              <a:rPr lang="ru-RU" sz="2400" dirty="0"/>
              <a:t> Нейронные Сети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Рекуррентные Нейронные Сети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 err="1"/>
              <a:t>Transfer</a:t>
            </a:r>
            <a:r>
              <a:rPr lang="ru-RU" sz="2400" dirty="0"/>
              <a:t> </a:t>
            </a:r>
            <a:r>
              <a:rPr lang="ru-RU" sz="2400" dirty="0" err="1"/>
              <a:t>learning</a:t>
            </a:r>
            <a:r>
              <a:rPr lang="ru-RU" sz="2400" dirty="0"/>
              <a:t> в задачах анализа текстов. Архитектуры трансформеров: BERT, GPT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ru-RU" sz="3200" dirty="0"/>
              <a:t>Практика</a:t>
            </a:r>
          </a:p>
          <a:p>
            <a:pPr lvl="1">
              <a:defRPr/>
            </a:pPr>
            <a:r>
              <a:rPr lang="ru-RU" sz="2400" dirty="0"/>
              <a:t>	Применение </a:t>
            </a:r>
            <a:r>
              <a:rPr lang="en-US" sz="2400" dirty="0"/>
              <a:t>LLM </a:t>
            </a:r>
            <a:r>
              <a:rPr lang="ru-RU" sz="2400" dirty="0"/>
              <a:t>в анализе инцидентов кибербезопасности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ru-RU" sz="3200" dirty="0"/>
              <a:t>Практика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	</a:t>
            </a:r>
            <a:r>
              <a:rPr lang="ru-RU" sz="2400" dirty="0"/>
              <a:t>Применение моделей на основе трансформеров в задачах </a:t>
            </a:r>
            <a:r>
              <a:rPr lang="en-US" sz="2400" dirty="0" err="1"/>
              <a:t>DevSecops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3405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Модель </a:t>
            </a:r>
            <a:r>
              <a:rPr lang="en-US" sz="2800" b="1" dirty="0">
                <a:solidFill>
                  <a:srgbClr val="FF0000"/>
                </a:solidFill>
              </a:rPr>
              <a:t>Word2Vec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7699CC-A2D7-4E2C-91FE-A19A36004FE7}"/>
              </a:ext>
            </a:extLst>
          </p:cNvPr>
          <p:cNvSpPr/>
          <p:nvPr/>
        </p:nvSpPr>
        <p:spPr>
          <a:xfrm>
            <a:off x="501227" y="1209290"/>
            <a:ext cx="1120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Word2vec — </a:t>
            </a:r>
            <a:r>
              <a:rPr lang="ru-RU" sz="2400" dirty="0"/>
              <a:t>модель глубокого обучения для эффективного создания </a:t>
            </a:r>
            <a:r>
              <a:rPr lang="ru-RU" sz="2400" dirty="0" err="1"/>
              <a:t>эмбеддингов</a:t>
            </a:r>
            <a:r>
              <a:rPr lang="ru-RU" sz="2400" dirty="0"/>
              <a:t>, разработанная группой исследователей </a:t>
            </a:r>
            <a:r>
              <a:rPr lang="en-US" sz="2400" dirty="0"/>
              <a:t>Google</a:t>
            </a:r>
            <a:r>
              <a:rPr lang="ru-RU" sz="2400" dirty="0"/>
              <a:t> в 2013 году.</a:t>
            </a:r>
          </a:p>
        </p:txBody>
      </p:sp>
      <p:pic>
        <p:nvPicPr>
          <p:cNvPr id="20482" name="Picture 2" descr="https://habrastorage.org/r/w1560/getpro/habr/post_images/85d/ad8/627/85dad8627ae6845b62f5bb965c291b19.png">
            <a:extLst>
              <a:ext uri="{FF2B5EF4-FFF2-40B4-BE49-F238E27FC236}">
                <a16:creationId xmlns:a16="http://schemas.microsoft.com/office/drawing/2014/main" id="{63C45152-1678-471B-8583-D1A1718E2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89" y="2322410"/>
            <a:ext cx="7726940" cy="342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3F26C08-AD69-4D8F-9FC0-10CDEBBA1E4C}"/>
              </a:ext>
            </a:extLst>
          </p:cNvPr>
          <p:cNvSpPr/>
          <p:nvPr/>
        </p:nvSpPr>
        <p:spPr>
          <a:xfrm>
            <a:off x="501227" y="5987018"/>
            <a:ext cx="4875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5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697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Алгоритмы обучения </a:t>
            </a:r>
            <a:r>
              <a:rPr lang="en-US" sz="2800" b="1" dirty="0">
                <a:solidFill>
                  <a:srgbClr val="FF0000"/>
                </a:solidFill>
              </a:rPr>
              <a:t>Word2Vec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501227" y="1491413"/>
            <a:ext cx="1120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F7699CC-A2D7-4E2C-91FE-A19A36004FE7}"/>
              </a:ext>
            </a:extLst>
          </p:cNvPr>
          <p:cNvSpPr/>
          <p:nvPr/>
        </p:nvSpPr>
        <p:spPr>
          <a:xfrm>
            <a:off x="340970" y="1288438"/>
            <a:ext cx="1120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Continuous bag-of-words</a:t>
            </a:r>
            <a:r>
              <a:rPr lang="ru-RU" sz="2400" b="1" dirty="0"/>
              <a:t> (CBOW) - </a:t>
            </a:r>
            <a:r>
              <a:rPr lang="ru-RU" sz="2400" dirty="0"/>
              <a:t>задача моделирования языка, заключающаяся в обучении модели, которая способна использовать контекстные слова для предсказания целевого слова.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5B8819-B2D3-4403-9C55-C12B68D3D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157" y="4963291"/>
            <a:ext cx="7335146" cy="15756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A08A6F-8259-458E-B2F1-E8DA38167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8157" y="2507510"/>
            <a:ext cx="7235686" cy="150945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6F4EA9-F0AD-4B12-8725-988211110427}"/>
              </a:ext>
            </a:extLst>
          </p:cNvPr>
          <p:cNvSpPr/>
          <p:nvPr/>
        </p:nvSpPr>
        <p:spPr>
          <a:xfrm>
            <a:off x="340970" y="4016964"/>
            <a:ext cx="1120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Skip-gram</a:t>
            </a:r>
            <a:r>
              <a:rPr lang="ru-RU" sz="2400" b="1" dirty="0"/>
              <a:t> - </a:t>
            </a:r>
            <a:r>
              <a:rPr lang="ru-RU" sz="2400" dirty="0"/>
              <a:t>задача моделирования языка, заключающаяся в обучении модели, которая используется слово для предсказания его целевых контекстных слов.</a:t>
            </a:r>
          </a:p>
        </p:txBody>
      </p:sp>
    </p:spTree>
    <p:extLst>
      <p:ext uri="{BB962C8B-B14F-4D97-AF65-F5344CB8AC3E}">
        <p14:creationId xmlns:p14="http://schemas.microsoft.com/office/powerpoint/2010/main" val="3412867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990182-25F5-48BC-B2CD-16D655FE5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08" y="1168447"/>
            <a:ext cx="9151984" cy="478643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5987018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5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23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5987018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6" name="Picture 2" descr="https://habrastorage.org/getpro/habr/post_images/abb/5cb/9a3/abb5cb9a38d29f1a54176206637131dc.png">
            <a:extLst>
              <a:ext uri="{FF2B5EF4-FFF2-40B4-BE49-F238E27FC236}">
                <a16:creationId xmlns:a16="http://schemas.microsoft.com/office/drawing/2014/main" id="{07B58ECB-1AD0-43D9-A1F3-98C5B2F43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494" y="1366555"/>
            <a:ext cx="7311578" cy="442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922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5987018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6" name="Picture 2" descr="https://habrastorage.org/getpro/habr/post_images/abb/5cb/9a3/abb5cb9a38d29f1a54176206637131dc.png">
            <a:extLst>
              <a:ext uri="{FF2B5EF4-FFF2-40B4-BE49-F238E27FC236}">
                <a16:creationId xmlns:a16="http://schemas.microsoft.com/office/drawing/2014/main" id="{07B58ECB-1AD0-43D9-A1F3-98C5B2F43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19" y="1905558"/>
            <a:ext cx="5199643" cy="32008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5A7435-6336-4C09-BD56-E632E77CA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880" y="1905558"/>
            <a:ext cx="5650067" cy="3200897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</p:pic>
    </p:spTree>
    <p:extLst>
      <p:ext uri="{BB962C8B-B14F-4D97-AF65-F5344CB8AC3E}">
        <p14:creationId xmlns:p14="http://schemas.microsoft.com/office/powerpoint/2010/main" val="2568970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отрицательный отбор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5987018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3074" name="Picture 2" descr="https://habrastorage.org/r/w1560/getpro/habr/post_images/77d/0a8/c17/77d0a8c17587248a0f790155809798fe.png">
            <a:extLst>
              <a:ext uri="{FF2B5EF4-FFF2-40B4-BE49-F238E27FC236}">
                <a16:creationId xmlns:a16="http://schemas.microsoft.com/office/drawing/2014/main" id="{F0AB6BA6-48FC-40FA-856B-480850B3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0" y="1504861"/>
            <a:ext cx="4740139" cy="185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habrastorage.org/r/w1560/getpro/habr/post_images/220/0e3/e06/2200e3e063f3119099d1615e59538d2a.png">
            <a:extLst>
              <a:ext uri="{FF2B5EF4-FFF2-40B4-BE49-F238E27FC236}">
                <a16:creationId xmlns:a16="http://schemas.microsoft.com/office/drawing/2014/main" id="{DE8267DF-6D94-4569-9C67-FEC1531DF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54" y="3178183"/>
            <a:ext cx="4922917" cy="217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habrastorage.org/r/w1560/getpro/habr/post_images/dc2/d1e/874/dc2d1e87438b2492dc9b6e4b1c72162e.png">
            <a:extLst>
              <a:ext uri="{FF2B5EF4-FFF2-40B4-BE49-F238E27FC236}">
                <a16:creationId xmlns:a16="http://schemas.microsoft.com/office/drawing/2014/main" id="{681F3550-CD01-4B9B-94A0-88336ECD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48" y="2345919"/>
            <a:ext cx="5614553" cy="263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AD8B33-5495-4B87-AB7C-04E8B532A369}"/>
              </a:ext>
            </a:extLst>
          </p:cNvPr>
          <p:cNvCxnSpPr/>
          <p:nvPr/>
        </p:nvCxnSpPr>
        <p:spPr>
          <a:xfrm>
            <a:off x="8305798" y="3662926"/>
            <a:ext cx="61622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Выноска: стрелка вверх 10">
            <a:extLst>
              <a:ext uri="{FF2B5EF4-FFF2-40B4-BE49-F238E27FC236}">
                <a16:creationId xmlns:a16="http://schemas.microsoft.com/office/drawing/2014/main" id="{D6179AD7-6FCE-47B9-BFC2-7CB28835C0EF}"/>
              </a:ext>
            </a:extLst>
          </p:cNvPr>
          <p:cNvSpPr/>
          <p:nvPr/>
        </p:nvSpPr>
        <p:spPr>
          <a:xfrm>
            <a:off x="8019871" y="4957286"/>
            <a:ext cx="3624409" cy="1214398"/>
          </a:xfrm>
          <a:prstGeom prst="up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D1B43A9-F3A4-44B5-9EBE-B326FB1B1554}"/>
              </a:ext>
            </a:extLst>
          </p:cNvPr>
          <p:cNvSpPr/>
          <p:nvPr/>
        </p:nvSpPr>
        <p:spPr>
          <a:xfrm>
            <a:off x="8347054" y="5525353"/>
            <a:ext cx="32702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чем может быть проблема такой постановки задачи?</a:t>
            </a:r>
          </a:p>
        </p:txBody>
      </p:sp>
    </p:spTree>
    <p:extLst>
      <p:ext uri="{BB962C8B-B14F-4D97-AF65-F5344CB8AC3E}">
        <p14:creationId xmlns:p14="http://schemas.microsoft.com/office/powerpoint/2010/main" val="418804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отрицательный отбор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5987018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BB99D6-2FF4-4846-B613-4BAC5FA5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754" y="1327114"/>
            <a:ext cx="8220492" cy="464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03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Skip-gram: </a:t>
            </a:r>
            <a:r>
              <a:rPr lang="ru-RU" sz="2800" b="1" dirty="0">
                <a:solidFill>
                  <a:srgbClr val="FF0000"/>
                </a:solidFill>
              </a:rPr>
              <a:t>процесс 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22DDBDB-0D77-4797-8083-6F0EE2E36A6D}"/>
              </a:ext>
            </a:extLst>
          </p:cNvPr>
          <p:cNvSpPr/>
          <p:nvPr/>
        </p:nvSpPr>
        <p:spPr>
          <a:xfrm>
            <a:off x="838200" y="6352143"/>
            <a:ext cx="4828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https://jalammar.github.io/illustrated-word2vec/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098" name="Picture 2" descr="https://habrastorage.org/getpro/habr/post_images/1b7/8f8/018/1b78f8018d20fd36d0c5aef37d87a249.png">
            <a:extLst>
              <a:ext uri="{FF2B5EF4-FFF2-40B4-BE49-F238E27FC236}">
                <a16:creationId xmlns:a16="http://schemas.microsoft.com/office/drawing/2014/main" id="{DC163745-0299-4997-9716-438768EB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8363"/>
            <a:ext cx="4112172" cy="245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habrastorage.org/r/w1560/getpro/habr/post_images/2d2/261/806/2d22618069aa9e3f8a820cb431c6c014.png">
            <a:extLst>
              <a:ext uri="{FF2B5EF4-FFF2-40B4-BE49-F238E27FC236}">
                <a16:creationId xmlns:a16="http://schemas.microsoft.com/office/drawing/2014/main" id="{A81959F5-441C-471C-8EA2-6C086C015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7" y="3429000"/>
            <a:ext cx="4828373" cy="270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habrastorage.org/r/w1560/getpro/habr/post_images/23e/ff0/691/23eff069128db956ce358ae758c0b8bb.png">
            <a:extLst>
              <a:ext uri="{FF2B5EF4-FFF2-40B4-BE49-F238E27FC236}">
                <a16:creationId xmlns:a16="http://schemas.microsoft.com/office/drawing/2014/main" id="{7A596D08-4055-48EC-BCD4-4B8F11FF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009" y="994878"/>
            <a:ext cx="5414356" cy="237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s://habrastorage.org/r/w1560/getpro/habr/post_images/a5d/e51/cd3/a5de51cd3a86a1ed0784a709cb979bdc.png">
            <a:extLst>
              <a:ext uri="{FF2B5EF4-FFF2-40B4-BE49-F238E27FC236}">
                <a16:creationId xmlns:a16="http://schemas.microsoft.com/office/drawing/2014/main" id="{F559EE4F-1D5F-47FE-B009-31F38B862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283" y="3486875"/>
            <a:ext cx="5667690" cy="31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50464-7B4E-49BB-8E54-4BD200668F96}"/>
              </a:ext>
            </a:extLst>
          </p:cNvPr>
          <p:cNvSpPr txBox="1"/>
          <p:nvPr/>
        </p:nvSpPr>
        <p:spPr>
          <a:xfrm>
            <a:off x="603100" y="12161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472211-F1D9-4471-A08A-9A427200C3F6}"/>
              </a:ext>
            </a:extLst>
          </p:cNvPr>
          <p:cNvSpPr txBox="1"/>
          <p:nvPr/>
        </p:nvSpPr>
        <p:spPr>
          <a:xfrm>
            <a:off x="603100" y="37771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8A347-7F26-4DDF-95E8-B9DCDD4F79DC}"/>
              </a:ext>
            </a:extLst>
          </p:cNvPr>
          <p:cNvSpPr txBox="1"/>
          <p:nvPr/>
        </p:nvSpPr>
        <p:spPr>
          <a:xfrm>
            <a:off x="6066501" y="121614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58B4F1-1CA7-41ED-839D-B49996C0DC4B}"/>
              </a:ext>
            </a:extLst>
          </p:cNvPr>
          <p:cNvSpPr txBox="1"/>
          <p:nvPr/>
        </p:nvSpPr>
        <p:spPr>
          <a:xfrm>
            <a:off x="6065791" y="377711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719953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Word2Vec</a:t>
            </a:r>
            <a:r>
              <a:rPr lang="ru-RU" sz="2800" b="1" dirty="0">
                <a:solidFill>
                  <a:srgbClr val="FF0000"/>
                </a:solidFill>
              </a:rPr>
              <a:t>: архитектура модели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170" name="Picture 2" descr="https://images.deepai.org/converted-papers/1706.02496/x1.png">
            <a:extLst>
              <a:ext uri="{FF2B5EF4-FFF2-40B4-BE49-F238E27FC236}">
                <a16:creationId xmlns:a16="http://schemas.microsoft.com/office/drawing/2014/main" id="{F91F9DFC-ABC1-43DB-BA11-ADEEE52D7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86" y="1400340"/>
            <a:ext cx="5370427" cy="453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120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Word2Vec</a:t>
            </a:r>
            <a:r>
              <a:rPr lang="ru-RU" sz="2800" b="1" dirty="0">
                <a:solidFill>
                  <a:srgbClr val="FF0000"/>
                </a:solidFill>
              </a:rPr>
              <a:t>: достоинства и недостатки</a:t>
            </a:r>
          </a:p>
          <a:p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492568" y="1344268"/>
            <a:ext cx="112068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Преимущества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Простая архитектура: </a:t>
            </a:r>
            <a:r>
              <a:rPr lang="ru-RU" sz="2400" dirty="0" err="1"/>
              <a:t>feed-forward</a:t>
            </a:r>
            <a:r>
              <a:rPr lang="ru-RU" sz="2400" dirty="0"/>
              <a:t>, 1 вход, 1 скрытый слой, 1 выход.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Модель быстро обучается и генерирует </a:t>
            </a:r>
            <a:r>
              <a:rPr lang="ru-RU" sz="2400" dirty="0" err="1"/>
              <a:t>эмбеддинги</a:t>
            </a:r>
            <a:r>
              <a:rPr lang="ru-RU" sz="2400" dirty="0"/>
              <a:t> (даже ваши собственные).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/>
              <a:t>Эмбеддинги</a:t>
            </a:r>
            <a:r>
              <a:rPr lang="ru-RU" sz="2400" dirty="0"/>
              <a:t> наделены смыслом, спорные моменты поддаются расшифровке.</a:t>
            </a:r>
          </a:p>
          <a:p>
            <a:endParaRPr lang="ru-RU" sz="2400" dirty="0"/>
          </a:p>
          <a:p>
            <a:r>
              <a:rPr lang="ru-RU" sz="2400" b="1" dirty="0"/>
              <a:t>Минусы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Обучение на уровне слов: нет информации о предложении или контексте, в котором используется слово.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Совместная встречаемость игнорируется. Модель не учитывает то, что слово может иметь различное значение в зависимости от контекста использования.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Не очень хорошо обрабатывает неизвестные и редкие слова.</a:t>
            </a:r>
          </a:p>
        </p:txBody>
      </p:sp>
    </p:spTree>
    <p:extLst>
      <p:ext uri="{BB962C8B-B14F-4D97-AF65-F5344CB8AC3E}">
        <p14:creationId xmlns:p14="http://schemas.microsoft.com/office/powerpoint/2010/main" val="327200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62812" y="3136612"/>
            <a:ext cx="53909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dirty="0"/>
              <a:t>Введение в обработку естественного языка</a:t>
            </a:r>
          </a:p>
        </p:txBody>
      </p:sp>
    </p:spTree>
    <p:extLst>
      <p:ext uri="{BB962C8B-B14F-4D97-AF65-F5344CB8AC3E}">
        <p14:creationId xmlns:p14="http://schemas.microsoft.com/office/powerpoint/2010/main" val="3818874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FastText</a:t>
            </a:r>
            <a:endParaRPr lang="ru-RU" sz="2800" b="1" dirty="0">
              <a:solidFill>
                <a:srgbClr val="FF0000"/>
              </a:solidFill>
            </a:endParaRPr>
          </a:p>
          <a:p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492568" y="1344268"/>
            <a:ext cx="112068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FastText</a:t>
            </a:r>
            <a:r>
              <a:rPr lang="ru-RU" sz="2400" dirty="0"/>
              <a:t> — это библиотека, содержащая </a:t>
            </a:r>
            <a:r>
              <a:rPr lang="ru-RU" sz="2400" dirty="0" err="1"/>
              <a:t>предобученные</a:t>
            </a:r>
            <a:r>
              <a:rPr lang="ru-RU" sz="2400" dirty="0"/>
              <a:t> готовые </a:t>
            </a:r>
            <a:r>
              <a:rPr lang="ru-RU" sz="2400" dirty="0" err="1"/>
              <a:t>эмбеддинги</a:t>
            </a:r>
            <a:r>
              <a:rPr lang="ru-RU" sz="2400" dirty="0"/>
              <a:t> и классификатор, то есть алгоритм машинного обучения разбивающий слова на классы. FastText разработала команда исследователей из </a:t>
            </a:r>
            <a:r>
              <a:rPr lang="ru-RU" sz="2400" dirty="0" err="1"/>
              <a:t>Facebook</a:t>
            </a:r>
            <a:r>
              <a:rPr lang="ru-RU" sz="2400" dirty="0"/>
              <a:t> AI </a:t>
            </a:r>
            <a:r>
              <a:rPr lang="ru-RU" sz="2400" dirty="0" err="1"/>
              <a:t>Research</a:t>
            </a:r>
            <a:r>
              <a:rPr lang="ru-RU" sz="2400" dirty="0"/>
              <a:t>, в составе которых был и создатель Word2vec </a:t>
            </a:r>
            <a:r>
              <a:rPr lang="ru-RU" sz="2400" dirty="0" err="1"/>
              <a:t>Томаш</a:t>
            </a:r>
            <a:r>
              <a:rPr lang="ru-RU" sz="2400" dirty="0"/>
              <a:t> </a:t>
            </a:r>
            <a:r>
              <a:rPr lang="ru-RU" sz="2400" dirty="0" err="1"/>
              <a:t>Миколов</a:t>
            </a:r>
            <a:r>
              <a:rPr lang="ru-RU" sz="2400" dirty="0"/>
              <a:t> (к тому времени перешедший из </a:t>
            </a:r>
            <a:r>
              <a:rPr lang="ru-RU" sz="2400" dirty="0" err="1"/>
              <a:t>Google</a:t>
            </a:r>
            <a:r>
              <a:rPr lang="ru-RU" sz="2400" dirty="0"/>
              <a:t> в </a:t>
            </a:r>
            <a:r>
              <a:rPr lang="ru-RU" sz="2400" dirty="0" err="1"/>
              <a:t>Facebook</a:t>
            </a:r>
            <a:r>
              <a:rPr lang="ru-RU" sz="2400" dirty="0"/>
              <a:t>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AE13D2-DFCF-4176-9BCD-B4D6D9D68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45" y="3480225"/>
            <a:ext cx="6266710" cy="292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8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FastText</a:t>
            </a:r>
            <a:r>
              <a:rPr lang="ru-RU" sz="2800" b="1" dirty="0">
                <a:solidFill>
                  <a:srgbClr val="FF0000"/>
                </a:solidFill>
              </a:rPr>
              <a:t>: достоинства и недостатки</a:t>
            </a:r>
          </a:p>
          <a:p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0D2F86-17FE-4ABC-ADD5-AD955196DDF7}"/>
              </a:ext>
            </a:extLst>
          </p:cNvPr>
          <p:cNvSpPr/>
          <p:nvPr/>
        </p:nvSpPr>
        <p:spPr>
          <a:xfrm>
            <a:off x="492568" y="1344268"/>
            <a:ext cx="112068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Преимущества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Относительно простая архитектура: </a:t>
            </a:r>
            <a:r>
              <a:rPr lang="ru-RU" sz="2400" dirty="0" err="1"/>
              <a:t>feed-forward</a:t>
            </a:r>
            <a:r>
              <a:rPr lang="ru-RU" sz="2400" dirty="0"/>
              <a:t>, 1 вход, 1 скрытый слой, один выход (хотя n-граммы добавляют сложность в генерацию </a:t>
            </a:r>
            <a:r>
              <a:rPr lang="ru-RU" sz="2400" dirty="0" err="1"/>
              <a:t>эмбеддингов</a:t>
            </a:r>
            <a:r>
              <a:rPr lang="ru-RU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Благодаря n-граммам неплохо работает на редких и устаревших словах.</a:t>
            </a:r>
          </a:p>
          <a:p>
            <a:endParaRPr lang="ru-RU" sz="2400" dirty="0"/>
          </a:p>
          <a:p>
            <a:r>
              <a:rPr lang="ru-RU" sz="2400" b="1" dirty="0"/>
              <a:t>Минусы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Обучение на уровне слов: нет информации о предложении или контексте, в котором используется слово.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Игнорируется совместная встречаемость, то есть модель не учитывает различное значение слова в разных контекстах.</a:t>
            </a:r>
          </a:p>
        </p:txBody>
      </p:sp>
    </p:spTree>
    <p:extLst>
      <p:ext uri="{BB962C8B-B14F-4D97-AF65-F5344CB8AC3E}">
        <p14:creationId xmlns:p14="http://schemas.microsoft.com/office/powerpoint/2010/main" val="167900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Заключение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42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25620" y="1205681"/>
            <a:ext cx="107320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Обсудили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Задачи из области </a:t>
            </a:r>
            <a:r>
              <a:rPr lang="en-US" sz="2400" dirty="0"/>
              <a:t>NLP</a:t>
            </a:r>
            <a:endParaRPr lang="ru-RU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Предобработка текстовых данных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Статистический подход к векторизации текстов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Векторный подход к векторизации текстов. </a:t>
            </a:r>
            <a:r>
              <a:rPr lang="ru-RU" sz="2400" dirty="0" err="1"/>
              <a:t>Эмбеддинги</a:t>
            </a:r>
            <a:endParaRPr lang="ru-RU" sz="2400" dirty="0"/>
          </a:p>
          <a:p>
            <a:pPr>
              <a:defRPr/>
            </a:pPr>
            <a:r>
              <a:rPr lang="ru-RU" sz="3200" dirty="0"/>
              <a:t>На следующей паре - практика по классификации спама</a:t>
            </a:r>
          </a:p>
          <a:p>
            <a:pPr lvl="1">
              <a:defRPr/>
            </a:pPr>
            <a:r>
              <a:rPr lang="ru-RU" sz="2400" dirty="0"/>
              <a:t>	Векторизуем тексты и применяем уже известные нам классификаторы</a:t>
            </a:r>
          </a:p>
          <a:p>
            <a:pPr>
              <a:defRPr/>
            </a:pPr>
            <a:r>
              <a:rPr lang="ru-RU" sz="3200" dirty="0"/>
              <a:t>Через пару – практика по кластеризации сетевых протоколов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	</a:t>
            </a:r>
            <a:r>
              <a:rPr lang="ru-RU" sz="2400" dirty="0"/>
              <a:t>Векторизуем протоколы и применяем алгоритмы кластеризации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EF792E-93F8-436F-A15C-75484E3965C6}"/>
              </a:ext>
            </a:extLst>
          </p:cNvPr>
          <p:cNvSpPr/>
          <p:nvPr/>
        </p:nvSpPr>
        <p:spPr>
          <a:xfrm>
            <a:off x="193291" y="6356350"/>
            <a:ext cx="5292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Вопросы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телеграм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https://t.me/ZalinaRusinova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64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Что такое </a:t>
            </a:r>
            <a:r>
              <a:rPr lang="en-US" sz="2800" b="1" dirty="0">
                <a:solidFill>
                  <a:srgbClr val="FF0000"/>
                </a:solidFill>
              </a:rPr>
              <a:t>NLP</a:t>
            </a:r>
            <a:r>
              <a:rPr lang="ru-RU" sz="28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495689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</a:rPr>
              <a:t>Обработка естественного языка или NLP (</a:t>
            </a:r>
            <a:r>
              <a:rPr lang="ru-RU" sz="3200" b="1" dirty="0" err="1">
                <a:solidFill>
                  <a:srgbClr val="FF0000"/>
                </a:solidFill>
              </a:rPr>
              <a:t>Natural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Language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Processing</a:t>
            </a:r>
            <a:r>
              <a:rPr lang="ru-RU" sz="3200" b="1" dirty="0">
                <a:solidFill>
                  <a:srgbClr val="FF0000"/>
                </a:solidFill>
              </a:rPr>
              <a:t>) </a:t>
            </a:r>
            <a:r>
              <a:rPr lang="ru-RU" sz="3200" dirty="0"/>
              <a:t>— это область искусственного интеллекта, которая фокусируется на возможности машин читать, понимать и извлекать смысл из </a:t>
            </a:r>
            <a:r>
              <a:rPr lang="ru-RU" sz="3200" b="1" dirty="0"/>
              <a:t>человеческих языков</a:t>
            </a:r>
            <a:r>
              <a:rPr lang="ru-RU" sz="3200" dirty="0"/>
              <a:t>. </a:t>
            </a:r>
          </a:p>
        </p:txBody>
      </p:sp>
      <p:pic>
        <p:nvPicPr>
          <p:cNvPr id="1026" name="Picture 2" descr="https://www.altoros.com/blog/wp-content/uploads/2018/05/intersection-of-machine-deep-learning-natural-language-processing-artificial-intelligence.png">
            <a:extLst>
              <a:ext uri="{FF2B5EF4-FFF2-40B4-BE49-F238E27FC236}">
                <a16:creationId xmlns:a16="http://schemas.microsoft.com/office/drawing/2014/main" id="{C702219D-B5E4-425C-9B79-9BB67882F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/>
          <a:stretch/>
        </p:blipFill>
        <p:spPr bwMode="auto">
          <a:xfrm>
            <a:off x="5382436" y="2228625"/>
            <a:ext cx="6469929" cy="38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Основные задачи </a:t>
            </a:r>
            <a:r>
              <a:rPr lang="en-US" sz="2800" b="1" dirty="0">
                <a:solidFill>
                  <a:srgbClr val="FF0000"/>
                </a:solidFill>
              </a:rPr>
              <a:t>NLP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Машинный перевод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Классификация текстов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Извлечение именованных сущностей (</a:t>
            </a:r>
            <a:r>
              <a:rPr lang="en-US" sz="3200" dirty="0"/>
              <a:t>NER</a:t>
            </a:r>
            <a:r>
              <a:rPr lang="ru-RU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Задача извлечения отношений (</a:t>
            </a:r>
            <a:r>
              <a:rPr lang="en-US" sz="3200" dirty="0"/>
              <a:t>relation extraction</a:t>
            </a:r>
            <a:r>
              <a:rPr lang="ru-RU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Вопросно-ответные и диалоговые системы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Саммаризация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Поиск обоснования в тексте (</a:t>
            </a:r>
            <a:r>
              <a:rPr lang="en-US" sz="3200" dirty="0"/>
              <a:t>argumentation mining</a:t>
            </a:r>
            <a:r>
              <a:rPr lang="ru-RU" sz="32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Генерация текста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FF72957-77E0-40D2-922B-7A95FDC55A5E}"/>
              </a:ext>
            </a:extLst>
          </p:cNvPr>
          <p:cNvSpPr/>
          <p:nvPr/>
        </p:nvSpPr>
        <p:spPr>
          <a:xfrm>
            <a:off x="603100" y="6268709"/>
            <a:ext cx="5784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https://habr.com/ru/companies/contentai/articles/437008/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101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95982" y="2307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NLP</a:t>
            </a:r>
            <a:r>
              <a:rPr lang="ru-RU" sz="2800" b="1" dirty="0">
                <a:solidFill>
                  <a:srgbClr val="FF0000"/>
                </a:solidFill>
              </a:rPr>
              <a:t> в задачах кибербезопасности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03CFF47-01DF-47DE-A3E2-249DEB24678E}"/>
              </a:ext>
            </a:extLst>
          </p:cNvPr>
          <p:cNvGrpSpPr/>
          <p:nvPr/>
        </p:nvGrpSpPr>
        <p:grpSpPr>
          <a:xfrm>
            <a:off x="1517865" y="2054606"/>
            <a:ext cx="9156270" cy="2540307"/>
            <a:chOff x="894839" y="2059568"/>
            <a:chExt cx="9156270" cy="2540307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F08FDC7-A222-44A1-B5EF-1AC12723EA43}"/>
                </a:ext>
              </a:extLst>
            </p:cNvPr>
            <p:cNvSpPr/>
            <p:nvPr/>
          </p:nvSpPr>
          <p:spPr>
            <a:xfrm>
              <a:off x="894839" y="2059568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Сбор информации</a:t>
              </a: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40D4BBC-1B85-4621-A660-8E0B30313BAA}"/>
                </a:ext>
              </a:extLst>
            </p:cNvPr>
            <p:cNvSpPr/>
            <p:nvPr/>
          </p:nvSpPr>
          <p:spPr>
            <a:xfrm>
              <a:off x="2643333" y="2059568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Генерирование информации</a:t>
              </a: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8C68A1F-3EFD-486F-BF4B-F92A275775B6}"/>
                </a:ext>
              </a:extLst>
            </p:cNvPr>
            <p:cNvSpPr/>
            <p:nvPr/>
          </p:nvSpPr>
          <p:spPr>
            <a:xfrm>
              <a:off x="894839" y="2937474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Подмена авторства аудио или текста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B86C0C6-B793-4A45-87C3-8078C8C4A7B9}"/>
                </a:ext>
              </a:extLst>
            </p:cNvPr>
            <p:cNvSpPr/>
            <p:nvPr/>
          </p:nvSpPr>
          <p:spPr>
            <a:xfrm>
              <a:off x="894839" y="3809086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Фишинг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425599B1-CBFB-4535-94FF-8AC6D683B317}"/>
                </a:ext>
              </a:extLst>
            </p:cNvPr>
            <p:cNvSpPr/>
            <p:nvPr/>
          </p:nvSpPr>
          <p:spPr>
            <a:xfrm>
              <a:off x="2643333" y="3819009"/>
              <a:ext cx="1440508" cy="7787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300" dirty="0"/>
                <a:t>Цензурирование Дезинформация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6FFB882-5A48-462C-97F4-EFAF95EFC43B}"/>
                </a:ext>
              </a:extLst>
            </p:cNvPr>
            <p:cNvSpPr/>
            <p:nvPr/>
          </p:nvSpPr>
          <p:spPr>
            <a:xfrm>
              <a:off x="4793426" y="2061328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Анализ сетевого трафика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E81EBE8A-B29D-40CA-AAC8-515A7B0C8C14}"/>
                </a:ext>
              </a:extLst>
            </p:cNvPr>
            <p:cNvSpPr/>
            <p:nvPr/>
          </p:nvSpPr>
          <p:spPr>
            <a:xfrm>
              <a:off x="2621337" y="2939595"/>
              <a:ext cx="1462504" cy="778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Определение типа (класса) информации</a:t>
              </a: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58558D3-B500-4B8B-BBF1-0136828F6717}"/>
                </a:ext>
              </a:extLst>
            </p:cNvPr>
            <p:cNvSpPr/>
            <p:nvPr/>
          </p:nvSpPr>
          <p:spPr>
            <a:xfrm>
              <a:off x="4793426" y="2935472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Детектирование аномалий</a:t>
              </a:r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06F8D842-6D9F-46BF-B074-56E876ABDEA9}"/>
                </a:ext>
              </a:extLst>
            </p:cNvPr>
            <p:cNvSpPr/>
            <p:nvPr/>
          </p:nvSpPr>
          <p:spPr>
            <a:xfrm>
              <a:off x="4793426" y="3819009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Анализ тематики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98A8C77E-A3BE-4B42-AE18-7B1CB1A44E1F}"/>
                </a:ext>
              </a:extLst>
            </p:cNvPr>
            <p:cNvSpPr/>
            <p:nvPr/>
          </p:nvSpPr>
          <p:spPr>
            <a:xfrm>
              <a:off x="6541920" y="2059568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Анализ </a:t>
              </a:r>
              <a:r>
                <a:rPr lang="ru-RU" sz="1400" dirty="0" err="1"/>
                <a:t>зловредов</a:t>
              </a:r>
              <a:endParaRPr lang="ru-RU" sz="1400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09A5204E-DBFA-45DD-975A-DE80E01B4693}"/>
                </a:ext>
              </a:extLst>
            </p:cNvPr>
            <p:cNvSpPr/>
            <p:nvPr/>
          </p:nvSpPr>
          <p:spPr>
            <a:xfrm>
              <a:off x="6541920" y="2937836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Анализ кода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D50AF83B-6EF4-4C74-ADB1-05A0BA44E8E6}"/>
                </a:ext>
              </a:extLst>
            </p:cNvPr>
            <p:cNvSpPr/>
            <p:nvPr/>
          </p:nvSpPr>
          <p:spPr>
            <a:xfrm>
              <a:off x="8610600" y="2059568"/>
              <a:ext cx="1440508" cy="780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Выявление и предсказание событий</a:t>
              </a: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5DD56A90-49C7-4FD9-AF51-A0EB7BFDE06F}"/>
                </a:ext>
              </a:extLst>
            </p:cNvPr>
            <p:cNvSpPr/>
            <p:nvPr/>
          </p:nvSpPr>
          <p:spPr>
            <a:xfrm>
              <a:off x="8610600" y="2939595"/>
              <a:ext cx="1440508" cy="7728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Threat Intelligence</a:t>
              </a:r>
              <a:endParaRPr lang="ru-RU" sz="1400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F5F2E77-D75D-4F0A-8E9D-EB0F902B6CE3}"/>
                </a:ext>
              </a:extLst>
            </p:cNvPr>
            <p:cNvSpPr/>
            <p:nvPr/>
          </p:nvSpPr>
          <p:spPr>
            <a:xfrm>
              <a:off x="8610601" y="3807326"/>
              <a:ext cx="1440508" cy="790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Управление рисками</a:t>
              </a: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1A95ED1A-FD02-48A6-8311-E0248E8B6CE9}"/>
                </a:ext>
              </a:extLst>
            </p:cNvPr>
            <p:cNvSpPr/>
            <p:nvPr/>
          </p:nvSpPr>
          <p:spPr>
            <a:xfrm>
              <a:off x="6541920" y="3807326"/>
              <a:ext cx="1440508" cy="790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Оценка уязвимостей</a:t>
              </a:r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101EDC17-0C1D-40F2-A515-3DFEC40F6CDA}"/>
              </a:ext>
            </a:extLst>
          </p:cNvPr>
          <p:cNvSpPr/>
          <p:nvPr/>
        </p:nvSpPr>
        <p:spPr>
          <a:xfrm>
            <a:off x="533400" y="5707755"/>
            <a:ext cx="74888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* Юрий Чернышов. Обзор истории развития NLP. Современные методы и задачи. NLP в задачах кибербезопасности</a:t>
            </a:r>
          </a:p>
          <a:p>
            <a:r>
              <a:rPr lang="ru-RU" dirty="0">
                <a:hlinkClick r:id="rId4"/>
              </a:rPr>
              <a:t>https://vk.com/video-210214143_456239018?ysclid=losejwj7dg270133027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912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Почему решать задачи NLP сложно?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CCABC7-FB78-49FB-BB23-952FDAD56714}"/>
              </a:ext>
            </a:extLst>
          </p:cNvPr>
          <p:cNvSpPr/>
          <p:nvPr/>
        </p:nvSpPr>
        <p:spPr>
          <a:xfrm>
            <a:off x="501227" y="1491413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Полисемия</a:t>
            </a:r>
            <a:r>
              <a:rPr lang="ru-RU" sz="2800" dirty="0"/>
              <a:t>: остановка (процесс или здание), стол (организация или объект), дятел (птица или человек).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Омонимия</a:t>
            </a:r>
            <a:r>
              <a:rPr lang="ru-RU" sz="2800" dirty="0"/>
              <a:t>: ключ, лук, замок, печь.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Местоименная анафора</a:t>
            </a:r>
            <a:r>
              <a:rPr lang="ru-RU" sz="2800" dirty="0"/>
              <a:t>: пусть нам дан текст «Дворник два часа мел снег, он был недоволен». Местоимение «он» может относиться как к дворнику, так и к снегу. По контексту мы легко понимаем, что он – это дворник, а не снег.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Эллипсис:</a:t>
            </a:r>
            <a:r>
              <a:rPr lang="ru-RU" sz="2800" dirty="0"/>
              <a:t> Например, «Петя съел зеленое яблоко, а Маша – красное». Мы понимаем, что Маша съела красное яблоко. Тем не менее, добиться, чтобы машина тоже поняла это, непросто. </a:t>
            </a:r>
          </a:p>
        </p:txBody>
      </p:sp>
    </p:spTree>
    <p:extLst>
      <p:ext uri="{BB962C8B-B14F-4D97-AF65-F5344CB8AC3E}">
        <p14:creationId xmlns:p14="http://schemas.microsoft.com/office/powerpoint/2010/main" val="37755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62812" y="3136612"/>
            <a:ext cx="53909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3200" dirty="0"/>
              <a:t>Предобработка текстовых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3936954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2046</Words>
  <Application>Microsoft Office PowerPoint</Application>
  <PresentationFormat>Широкоэкранный</PresentationFormat>
  <Paragraphs>312</Paragraphs>
  <Slides>43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Русинова Залина Ринатовна</dc:creator>
  <cp:lastModifiedBy>Русинова Залина Ринатовна</cp:lastModifiedBy>
  <cp:revision>61</cp:revision>
  <dcterms:created xsi:type="dcterms:W3CDTF">2023-11-10T05:55:04Z</dcterms:created>
  <dcterms:modified xsi:type="dcterms:W3CDTF">2023-11-13T04:31:56Z</dcterms:modified>
</cp:coreProperties>
</file>