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sldIdLst>
    <p:sldId id="256" r:id="rId3"/>
    <p:sldId id="258" r:id="rId4"/>
    <p:sldId id="259" r:id="rId5"/>
    <p:sldId id="260" r:id="rId6"/>
    <p:sldId id="261" r:id="rId7"/>
    <p:sldId id="262" r:id="rId8"/>
    <p:sldId id="263"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C7F8"/>
    <a:srgbClr val="47A5F3"/>
    <a:srgbClr val="188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0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6E45C-5F50-4992-A178-65A85D2181F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0BD660D-7C17-4562-92B9-246CB722C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54980FD-C21C-4448-860D-C1EFA9CBFB65}"/>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Marcador de pie de página 4">
            <a:extLst>
              <a:ext uri="{FF2B5EF4-FFF2-40B4-BE49-F238E27FC236}">
                <a16:creationId xmlns:a16="http://schemas.microsoft.com/office/drawing/2014/main" id="{4F7750E1-DED8-49BB-A216-D9F1DCD9BA7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1C402DB-9788-4990-8E7B-CE4C77E036CD}"/>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207353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4A288-259A-4C7F-82B8-5A413DDAC8C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E3CDA98-A213-4796-9D90-BF4874D9F76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EAC4F4-DAB2-4617-A398-D8EB0557ADA8}"/>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Marcador de pie de página 4">
            <a:extLst>
              <a:ext uri="{FF2B5EF4-FFF2-40B4-BE49-F238E27FC236}">
                <a16:creationId xmlns:a16="http://schemas.microsoft.com/office/drawing/2014/main" id="{F5A6A8C0-10DD-4F49-A66C-D5D5466CED8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B204AEF-E3D1-4E97-A6CD-2137609EC0B1}"/>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376896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03D52B-FA76-4CF1-9FB9-51BC6817A2A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F6474B4-6DAD-456D-BD94-E2EC995C1A8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E5DA28A-70B0-46E8-986D-65AE474CEC00}"/>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Marcador de pie de página 4">
            <a:extLst>
              <a:ext uri="{FF2B5EF4-FFF2-40B4-BE49-F238E27FC236}">
                <a16:creationId xmlns:a16="http://schemas.microsoft.com/office/drawing/2014/main" id="{39365506-7B79-417E-8527-5C3ADB8E5B7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3B9F459-3AF3-41A1-AEDB-FC3263139038}"/>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1657068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0BB4867-E7F2-4531-8C13-60D341E67DB6}"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606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414805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0BB4867-E7F2-4531-8C13-60D341E67DB6}"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412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F479C73-003D-4A53-B943-7EE2ED1BFED5}" type="datetimeFigureOut">
              <a:rPr lang="es-MX" smtClean="0"/>
              <a:t>10/08/2018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3995426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F479C73-003D-4A53-B943-7EE2ED1BFED5}" type="datetimeFigureOut">
              <a:rPr lang="es-MX" smtClean="0"/>
              <a:t>10/08/2018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251147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F479C73-003D-4A53-B943-7EE2ED1BFED5}" type="datetimeFigureOut">
              <a:rPr lang="es-MX" smtClean="0"/>
              <a:t>10/08/2018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1024863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479C73-003D-4A53-B943-7EE2ED1BFED5}" type="datetimeFigureOut">
              <a:rPr lang="es-MX" smtClean="0"/>
              <a:t>10/08/2018</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1850092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479C73-003D-4A53-B943-7EE2ED1BFED5}" type="datetimeFigureOut">
              <a:rPr lang="es-MX" smtClean="0"/>
              <a:t>10/08/2018</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BB4867-E7F2-4531-8C13-60D341E67DB6}" type="slidenum">
              <a:rPr lang="es-MX" smtClean="0"/>
              <a:t>‹Nº›</a:t>
            </a:fld>
            <a:endParaRPr lang="es-MX"/>
          </a:p>
        </p:txBody>
      </p:sp>
    </p:spTree>
    <p:extLst>
      <p:ext uri="{BB962C8B-B14F-4D97-AF65-F5344CB8AC3E}">
        <p14:creationId xmlns:p14="http://schemas.microsoft.com/office/powerpoint/2010/main" val="190567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027FA-8981-4B90-AC77-73CEF3F12E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BFD13F5-0C90-468C-8620-AE7E2CF87E4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798A4A5-E1E9-4D00-8060-43EAA4603EAE}"/>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Marcador de pie de página 4">
            <a:extLst>
              <a:ext uri="{FF2B5EF4-FFF2-40B4-BE49-F238E27FC236}">
                <a16:creationId xmlns:a16="http://schemas.microsoft.com/office/drawing/2014/main" id="{60679CE9-F150-4508-AAE1-E00BB53F232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D84A0BD-265E-4DFE-B336-B05D3749D235}"/>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3887425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F479C73-003D-4A53-B943-7EE2ED1BFED5}" type="datetimeFigureOut">
              <a:rPr lang="es-MX" smtClean="0"/>
              <a:t>10/08/2018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39725492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2893092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262702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05DF1-0068-49BA-8240-5D4BB4E0227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F0000C3-F968-441A-AD0C-78B9DE2DF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0B665E1-ECDF-4320-AF0A-EEB45EF943A9}"/>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5" name="Marcador de pie de página 4">
            <a:extLst>
              <a:ext uri="{FF2B5EF4-FFF2-40B4-BE49-F238E27FC236}">
                <a16:creationId xmlns:a16="http://schemas.microsoft.com/office/drawing/2014/main" id="{A61B4FD0-59C0-4CE9-860B-AF4412C78CE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663CAE-561B-4849-AE71-FE520A4C6CC2}"/>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182111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DA047-B1A6-434F-A430-69A64345A4E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BC3FDEE-2994-4CDD-AD96-73B2A5CC0F0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B9D7705-7091-48EB-82CF-1FAF02BA2695}"/>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8FF1988-82D7-4ABE-AC25-3D04636E5CEF}"/>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6" name="Marcador de pie de página 5">
            <a:extLst>
              <a:ext uri="{FF2B5EF4-FFF2-40B4-BE49-F238E27FC236}">
                <a16:creationId xmlns:a16="http://schemas.microsoft.com/office/drawing/2014/main" id="{5EEFF106-ACAE-41F5-B375-DFF9A41C62A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67C3952-6195-4EC5-AAD3-85628C3E6B8D}"/>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227198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72437-A435-4884-98EA-8E663FAD86C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9926D51-A285-439B-8564-5CEEFD4E2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6660150C-BADE-46BE-9F0E-0F050B63835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8AE845B-094A-4E4F-B56E-B3235A23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701C4B7-EABE-4FA5-920D-7400355AFE1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F6F2DAE-F464-4935-BC31-26F12371A8D9}"/>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8" name="Marcador de pie de página 7">
            <a:extLst>
              <a:ext uri="{FF2B5EF4-FFF2-40B4-BE49-F238E27FC236}">
                <a16:creationId xmlns:a16="http://schemas.microsoft.com/office/drawing/2014/main" id="{D8EACD59-1A70-453E-A2E6-F37E4672F9D7}"/>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A9ABDB0-35B5-4470-8C46-085282EF4BB6}"/>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69044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7322E-8383-4913-994E-8C1FAAF7F21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74DE152-6067-4987-A2AC-69C9729BEC01}"/>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4" name="Marcador de pie de página 3">
            <a:extLst>
              <a:ext uri="{FF2B5EF4-FFF2-40B4-BE49-F238E27FC236}">
                <a16:creationId xmlns:a16="http://schemas.microsoft.com/office/drawing/2014/main" id="{35B252C7-55DB-46C6-8321-99C198DE492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BBB9346-5560-400F-A064-545112DD0629}"/>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174996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7D8129D-3BCD-42BD-A497-99ABFC3A69E3}"/>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3" name="Marcador de pie de página 2">
            <a:extLst>
              <a:ext uri="{FF2B5EF4-FFF2-40B4-BE49-F238E27FC236}">
                <a16:creationId xmlns:a16="http://schemas.microsoft.com/office/drawing/2014/main" id="{A5C1AF9B-6994-4240-9F90-15F9CF34AED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F4A915E-FDF1-4AAE-88E5-E94D3858392B}"/>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425357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0A83AB-2720-4350-BE73-C72353B5AB2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1E466A4-97D9-4BF7-AC55-E8059150E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BB304E1-A621-45D1-840D-65613876E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BD77EE2-65F0-427F-A5B9-9D05A4FC432C}"/>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6" name="Marcador de pie de página 5">
            <a:extLst>
              <a:ext uri="{FF2B5EF4-FFF2-40B4-BE49-F238E27FC236}">
                <a16:creationId xmlns:a16="http://schemas.microsoft.com/office/drawing/2014/main" id="{41012398-C43D-4DDC-8C24-A5C0418213C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5286614-C7C5-4244-82EE-F543F25C5CB8}"/>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52257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7755D-25FE-4009-86CD-174DD2382C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C31620A-CE17-442C-891C-A4FA77274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2C5CBD2-BDB8-4BEB-99A0-81C3D643C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6764A62-D696-456D-8E5F-4EA07F9ABFCE}"/>
              </a:ext>
            </a:extLst>
          </p:cNvPr>
          <p:cNvSpPr>
            <a:spLocks noGrp="1"/>
          </p:cNvSpPr>
          <p:nvPr>
            <p:ph type="dt" sz="half" idx="10"/>
          </p:nvPr>
        </p:nvSpPr>
        <p:spPr/>
        <p:txBody>
          <a:bodyPr/>
          <a:lstStyle/>
          <a:p>
            <a:fld id="{CF479C73-003D-4A53-B943-7EE2ED1BFED5}" type="datetimeFigureOut">
              <a:rPr lang="es-MX" smtClean="0"/>
              <a:t>10/08/2018</a:t>
            </a:fld>
            <a:endParaRPr lang="es-MX"/>
          </a:p>
        </p:txBody>
      </p:sp>
      <p:sp>
        <p:nvSpPr>
          <p:cNvPr id="6" name="Marcador de pie de página 5">
            <a:extLst>
              <a:ext uri="{FF2B5EF4-FFF2-40B4-BE49-F238E27FC236}">
                <a16:creationId xmlns:a16="http://schemas.microsoft.com/office/drawing/2014/main" id="{7DD3A05B-028B-4C5D-8414-FB2B5E95EF7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3410796-77D1-46D5-B10E-3FE46FCB50AC}"/>
              </a:ext>
            </a:extLst>
          </p:cNvPr>
          <p:cNvSpPr>
            <a:spLocks noGrp="1"/>
          </p:cNvSpPr>
          <p:nvPr>
            <p:ph type="sldNum" sz="quarter" idx="12"/>
          </p:nvPr>
        </p:nvSpPr>
        <p:spPr/>
        <p:txBody>
          <a:bodyPr/>
          <a:lstStyle/>
          <a:p>
            <a:fld id="{50BB4867-E7F2-4531-8C13-60D341E67DB6}" type="slidenum">
              <a:rPr lang="es-MX" smtClean="0"/>
              <a:t>‹Nº›</a:t>
            </a:fld>
            <a:endParaRPr lang="es-MX"/>
          </a:p>
        </p:txBody>
      </p:sp>
    </p:spTree>
    <p:extLst>
      <p:ext uri="{BB962C8B-B14F-4D97-AF65-F5344CB8AC3E}">
        <p14:creationId xmlns:p14="http://schemas.microsoft.com/office/powerpoint/2010/main" val="95151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4AC5C16-59D6-4C76-9E5B-B94FD8597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F567E23-69A9-42F0-9129-F1CF88A0A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2AEEE26-06BF-4532-9C8E-1D4C9973F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79C73-003D-4A53-B943-7EE2ED1BFED5}" type="datetimeFigureOut">
              <a:rPr lang="es-MX" smtClean="0"/>
              <a:t>10/08/2018</a:t>
            </a:fld>
            <a:endParaRPr lang="es-MX"/>
          </a:p>
        </p:txBody>
      </p:sp>
      <p:sp>
        <p:nvSpPr>
          <p:cNvPr id="5" name="Marcador de pie de página 4">
            <a:extLst>
              <a:ext uri="{FF2B5EF4-FFF2-40B4-BE49-F238E27FC236}">
                <a16:creationId xmlns:a16="http://schemas.microsoft.com/office/drawing/2014/main" id="{AA6E2090-0F9A-4460-B7BB-585FE224D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F878425-906C-4045-955D-64EB9D948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B4867-E7F2-4531-8C13-60D341E67DB6}" type="slidenum">
              <a:rPr lang="es-MX" smtClean="0"/>
              <a:t>‹Nº›</a:t>
            </a:fld>
            <a:endParaRPr lang="es-MX"/>
          </a:p>
        </p:txBody>
      </p:sp>
    </p:spTree>
    <p:extLst>
      <p:ext uri="{BB962C8B-B14F-4D97-AF65-F5344CB8AC3E}">
        <p14:creationId xmlns:p14="http://schemas.microsoft.com/office/powerpoint/2010/main" val="3335091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479C73-003D-4A53-B943-7EE2ED1BFED5}" type="datetimeFigureOut">
              <a:rPr lang="es-MX" smtClean="0"/>
              <a:t>10/08/2018</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BB4867-E7F2-4531-8C13-60D341E67DB6}"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861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0"/>
                <a:lumOff val="100000"/>
              </a:schemeClr>
            </a:gs>
            <a:gs pos="100000">
              <a:srgbClr val="47A5F3"/>
            </a:gs>
          </a:gsLst>
          <a:lin ang="5400000" scaled="0"/>
        </a:gra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7D00CBB5-AB7E-49E4-AC2B-951F88968D11}"/>
              </a:ext>
            </a:extLst>
          </p:cNvPr>
          <p:cNvGrpSpPr/>
          <p:nvPr/>
        </p:nvGrpSpPr>
        <p:grpSpPr>
          <a:xfrm>
            <a:off x="1459087" y="-16999"/>
            <a:ext cx="9273825" cy="6684499"/>
            <a:chOff x="-2166153" y="884642"/>
            <a:chExt cx="9274081" cy="6684499"/>
          </a:xfrm>
        </p:grpSpPr>
        <p:sp>
          <p:nvSpPr>
            <p:cNvPr id="5" name="Elipse 4">
              <a:extLst>
                <a:ext uri="{FF2B5EF4-FFF2-40B4-BE49-F238E27FC236}">
                  <a16:creationId xmlns:a16="http://schemas.microsoft.com/office/drawing/2014/main" id="{EA3AB87C-E674-493E-BC86-45DB3CA1664A}"/>
                </a:ext>
              </a:extLst>
            </p:cNvPr>
            <p:cNvSpPr/>
            <p:nvPr/>
          </p:nvSpPr>
          <p:spPr>
            <a:xfrm>
              <a:off x="552734" y="4606120"/>
              <a:ext cx="400050" cy="3714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grpSp>
          <p:nvGrpSpPr>
            <p:cNvPr id="6" name="Grupo 5">
              <a:extLst>
                <a:ext uri="{FF2B5EF4-FFF2-40B4-BE49-F238E27FC236}">
                  <a16:creationId xmlns:a16="http://schemas.microsoft.com/office/drawing/2014/main" id="{F56C9083-CAF0-40A6-90DC-14C7A70D70AB}"/>
                </a:ext>
              </a:extLst>
            </p:cNvPr>
            <p:cNvGrpSpPr/>
            <p:nvPr/>
          </p:nvGrpSpPr>
          <p:grpSpPr>
            <a:xfrm>
              <a:off x="-2166153" y="884642"/>
              <a:ext cx="9274081" cy="6684499"/>
              <a:chOff x="-2166153" y="884642"/>
              <a:chExt cx="9274081" cy="6684499"/>
            </a:xfrm>
          </p:grpSpPr>
          <p:pic>
            <p:nvPicPr>
              <p:cNvPr id="8" name="Imagen 7" descr="Imagen relacionada">
                <a:extLst>
                  <a:ext uri="{FF2B5EF4-FFF2-40B4-BE49-F238E27FC236}">
                    <a16:creationId xmlns:a16="http://schemas.microsoft.com/office/drawing/2014/main" id="{D28518E5-403A-463F-912D-86457DF9594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rot="11116998">
                <a:off x="-1258029" y="4291823"/>
                <a:ext cx="7021195" cy="3260090"/>
              </a:xfrm>
              <a:prstGeom prst="rect">
                <a:avLst/>
              </a:prstGeom>
              <a:noFill/>
              <a:ln>
                <a:noFill/>
              </a:ln>
            </p:spPr>
          </p:pic>
          <p:pic>
            <p:nvPicPr>
              <p:cNvPr id="9" name="Imagen 8" descr="Imagen relacionada">
                <a:extLst>
                  <a:ext uri="{FF2B5EF4-FFF2-40B4-BE49-F238E27FC236}">
                    <a16:creationId xmlns:a16="http://schemas.microsoft.com/office/drawing/2014/main" id="{45021EEE-A8C7-478A-A247-9B81AB26B9D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6733" y="884642"/>
                <a:ext cx="7021195" cy="3260090"/>
              </a:xfrm>
              <a:prstGeom prst="rect">
                <a:avLst/>
              </a:prstGeom>
              <a:noFill/>
              <a:ln>
                <a:noFill/>
              </a:ln>
            </p:spPr>
          </p:pic>
          <p:sp>
            <p:nvSpPr>
              <p:cNvPr id="10" name="Elipse 9">
                <a:extLst>
                  <a:ext uri="{FF2B5EF4-FFF2-40B4-BE49-F238E27FC236}">
                    <a16:creationId xmlns:a16="http://schemas.microsoft.com/office/drawing/2014/main" id="{B960727B-563B-4AB0-AFAF-E2433CFC7737}"/>
                  </a:ext>
                </a:extLst>
              </p:cNvPr>
              <p:cNvSpPr/>
              <p:nvPr/>
            </p:nvSpPr>
            <p:spPr>
              <a:xfrm>
                <a:off x="1839078" y="4435523"/>
                <a:ext cx="2657475" cy="2543175"/>
              </a:xfrm>
              <a:prstGeom prst="ellipse">
                <a:avLst/>
              </a:prstGeom>
              <a:solidFill>
                <a:srgbClr val="188E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1" name="Elipse 10">
                <a:extLst>
                  <a:ext uri="{FF2B5EF4-FFF2-40B4-BE49-F238E27FC236}">
                    <a16:creationId xmlns:a16="http://schemas.microsoft.com/office/drawing/2014/main" id="{B3BB78A6-4D37-4A3E-A168-8CE875624DE2}"/>
                  </a:ext>
                </a:extLst>
              </p:cNvPr>
              <p:cNvSpPr/>
              <p:nvPr/>
            </p:nvSpPr>
            <p:spPr>
              <a:xfrm>
                <a:off x="-1262415" y="1258830"/>
                <a:ext cx="4114800" cy="4029075"/>
              </a:xfrm>
              <a:prstGeom prst="ellipse">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Elipse 11">
                <a:extLst>
                  <a:ext uri="{FF2B5EF4-FFF2-40B4-BE49-F238E27FC236}">
                    <a16:creationId xmlns:a16="http://schemas.microsoft.com/office/drawing/2014/main" id="{13F904DA-1A47-492F-9666-F2043A3EA0D5}"/>
                  </a:ext>
                </a:extLst>
              </p:cNvPr>
              <p:cNvSpPr/>
              <p:nvPr/>
            </p:nvSpPr>
            <p:spPr>
              <a:xfrm>
                <a:off x="-955342" y="1388484"/>
                <a:ext cx="4114800" cy="4029075"/>
              </a:xfrm>
              <a:prstGeom prst="ellipse">
                <a:avLst/>
              </a:prstGeom>
              <a:blipFill dpi="0" rotWithShape="1">
                <a:blip r:embed="rId4"/>
                <a:srcRect/>
                <a:stretch>
                  <a:fillRect l="-81000" r="-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Elipse 12">
                <a:extLst>
                  <a:ext uri="{FF2B5EF4-FFF2-40B4-BE49-F238E27FC236}">
                    <a16:creationId xmlns:a16="http://schemas.microsoft.com/office/drawing/2014/main" id="{CEE5DAB1-142C-433E-BA18-2FF3A793040A}"/>
                  </a:ext>
                </a:extLst>
              </p:cNvPr>
              <p:cNvSpPr/>
              <p:nvPr/>
            </p:nvSpPr>
            <p:spPr>
              <a:xfrm>
                <a:off x="2610501" y="1719681"/>
                <a:ext cx="4114800" cy="4057650"/>
              </a:xfrm>
              <a:prstGeom prst="ellipse">
                <a:avLst/>
              </a:prstGeom>
              <a:solidFill>
                <a:srgbClr val="47A5F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Elipse 13">
                <a:extLst>
                  <a:ext uri="{FF2B5EF4-FFF2-40B4-BE49-F238E27FC236}">
                    <a16:creationId xmlns:a16="http://schemas.microsoft.com/office/drawing/2014/main" id="{43EFA090-AEC6-4DC7-994B-9BECA0C64088}"/>
                  </a:ext>
                </a:extLst>
              </p:cNvPr>
              <p:cNvSpPr/>
              <p:nvPr/>
            </p:nvSpPr>
            <p:spPr>
              <a:xfrm>
                <a:off x="1658203" y="4285397"/>
                <a:ext cx="2657475" cy="2543175"/>
              </a:xfrm>
              <a:prstGeom prst="ellipse">
                <a:avLst/>
              </a:prstGeom>
              <a:blipFill>
                <a:blip r:embed="rId5"/>
                <a:stretch>
                  <a:fillRect l="-81000" r="-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Elipse 15">
                <a:extLst>
                  <a:ext uri="{FF2B5EF4-FFF2-40B4-BE49-F238E27FC236}">
                    <a16:creationId xmlns:a16="http://schemas.microsoft.com/office/drawing/2014/main" id="{FCC649A7-CD36-4AF8-A113-48CEBAD1D594}"/>
                  </a:ext>
                </a:extLst>
              </p:cNvPr>
              <p:cNvSpPr/>
              <p:nvPr/>
            </p:nvSpPr>
            <p:spPr>
              <a:xfrm>
                <a:off x="-2166153" y="1214923"/>
                <a:ext cx="1057275" cy="1025744"/>
              </a:xfrm>
              <a:prstGeom prst="ellipse">
                <a:avLst/>
              </a:prstGeom>
              <a:solidFill>
                <a:srgbClr val="188E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7" name="Elipse 16">
                <a:extLst>
                  <a:ext uri="{FF2B5EF4-FFF2-40B4-BE49-F238E27FC236}">
                    <a16:creationId xmlns:a16="http://schemas.microsoft.com/office/drawing/2014/main" id="{3845639D-B4BB-4E94-9D3C-8BBBDBDA935A}"/>
                  </a:ext>
                </a:extLst>
              </p:cNvPr>
              <p:cNvSpPr/>
              <p:nvPr/>
            </p:nvSpPr>
            <p:spPr>
              <a:xfrm>
                <a:off x="4507072" y="5834934"/>
                <a:ext cx="1749972" cy="1734207"/>
              </a:xfrm>
              <a:prstGeom prst="ellipse">
                <a:avLst/>
              </a:prstGeom>
              <a:solidFill>
                <a:srgbClr val="188E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a:extLst>
                  <a:ext uri="{FF2B5EF4-FFF2-40B4-BE49-F238E27FC236}">
                    <a16:creationId xmlns:a16="http://schemas.microsoft.com/office/drawing/2014/main" id="{ACC89D6F-E330-4E1E-9B86-BF541E5D1EBE}"/>
                  </a:ext>
                </a:extLst>
              </p:cNvPr>
              <p:cNvSpPr/>
              <p:nvPr/>
            </p:nvSpPr>
            <p:spPr>
              <a:xfrm>
                <a:off x="975815" y="5022377"/>
                <a:ext cx="583324" cy="583324"/>
              </a:xfrm>
              <a:prstGeom prst="ellipse">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9" name="Elipse 18">
                <a:extLst>
                  <a:ext uri="{FF2B5EF4-FFF2-40B4-BE49-F238E27FC236}">
                    <a16:creationId xmlns:a16="http://schemas.microsoft.com/office/drawing/2014/main" id="{5ABA5B8D-EB58-4407-8288-8D16DD79752D}"/>
                  </a:ext>
                </a:extLst>
              </p:cNvPr>
              <p:cNvSpPr/>
              <p:nvPr/>
            </p:nvSpPr>
            <p:spPr>
              <a:xfrm>
                <a:off x="491319" y="5656997"/>
                <a:ext cx="975491" cy="945931"/>
              </a:xfrm>
              <a:prstGeom prst="ellipse">
                <a:avLst/>
              </a:prstGeom>
              <a:solidFill>
                <a:srgbClr val="188E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0" name="Elipse 19">
                <a:extLst>
                  <a:ext uri="{FF2B5EF4-FFF2-40B4-BE49-F238E27FC236}">
                    <a16:creationId xmlns:a16="http://schemas.microsoft.com/office/drawing/2014/main" id="{A1E8F383-E6CF-4F96-8EE6-4D0B0191507A}"/>
                  </a:ext>
                </a:extLst>
              </p:cNvPr>
              <p:cNvSpPr/>
              <p:nvPr/>
            </p:nvSpPr>
            <p:spPr>
              <a:xfrm>
                <a:off x="2760625" y="1958517"/>
                <a:ext cx="3743325" cy="36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es-MX" sz="2400" b="1" dirty="0">
                    <a:solidFill>
                      <a:srgbClr val="188EF0"/>
                    </a:solidFill>
                    <a:effectLst/>
                    <a:latin typeface="Arial Black" panose="020B0A04020102020204" pitchFamily="34" charset="0"/>
                    <a:ea typeface="Calibri" panose="020F0502020204030204" pitchFamily="34" charset="0"/>
                    <a:cs typeface="Arial" panose="020B0604020202020204" pitchFamily="34" charset="0"/>
                  </a:rPr>
                  <a:t>SISTEMA WEB</a:t>
                </a:r>
                <a:endParaRPr lang="es-MX" sz="3600" b="1" dirty="0">
                  <a:solidFill>
                    <a:srgbClr val="188EF0"/>
                  </a:solidFill>
                  <a:effectLst/>
                  <a:latin typeface="Arial Black" panose="020B0A04020102020204" pitchFamily="34" charset="0"/>
                  <a:ea typeface="Calibri" panose="020F0502020204030204" pitchFamily="34" charset="0"/>
                  <a:cs typeface="Arial" panose="020B0604020202020204" pitchFamily="34" charset="0"/>
                </a:endParaRPr>
              </a:p>
              <a:p>
                <a:pPr algn="ctr">
                  <a:lnSpc>
                    <a:spcPct val="107000"/>
                  </a:lnSpc>
                  <a:spcAft>
                    <a:spcPts val="0"/>
                  </a:spcAft>
                </a:pPr>
                <a:endParaRPr lang="es-MX" sz="3600" b="1" dirty="0">
                  <a:solidFill>
                    <a:srgbClr val="188EF0"/>
                  </a:solidFill>
                  <a:latin typeface="Arial Black" panose="020B0A04020102020204" pitchFamily="34" charset="0"/>
                  <a:ea typeface="Calibri" panose="020F0502020204030204" pitchFamily="34" charset="0"/>
                  <a:cs typeface="Arial" panose="020B0604020202020204" pitchFamily="34" charset="0"/>
                </a:endParaRPr>
              </a:p>
              <a:p>
                <a:pPr algn="ctr">
                  <a:lnSpc>
                    <a:spcPct val="107000"/>
                  </a:lnSpc>
                  <a:spcAft>
                    <a:spcPts val="0"/>
                  </a:spcAft>
                </a:pPr>
                <a:endParaRPr lang="es-MX" sz="1050" dirty="0">
                  <a:solidFill>
                    <a:srgbClr val="188EF0"/>
                  </a:solidFill>
                  <a:effectLst/>
                  <a:ea typeface="Calibri" panose="020F0502020204030204" pitchFamily="34" charset="0"/>
                  <a:cs typeface="Times New Roman" panose="02020603050405020304" pitchFamily="18" charset="0"/>
                </a:endParaRPr>
              </a:p>
            </p:txBody>
          </p:sp>
          <p:sp>
            <p:nvSpPr>
              <p:cNvPr id="21" name="Elipse 20">
                <a:extLst>
                  <a:ext uri="{FF2B5EF4-FFF2-40B4-BE49-F238E27FC236}">
                    <a16:creationId xmlns:a16="http://schemas.microsoft.com/office/drawing/2014/main" id="{02FC1E18-9A30-40A7-8A7A-C232EB915889}"/>
                  </a:ext>
                </a:extLst>
              </p:cNvPr>
              <p:cNvSpPr/>
              <p:nvPr/>
            </p:nvSpPr>
            <p:spPr>
              <a:xfrm>
                <a:off x="-1956641" y="4546494"/>
                <a:ext cx="1660433" cy="15350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2" name="Elipse 21">
                <a:extLst>
                  <a:ext uri="{FF2B5EF4-FFF2-40B4-BE49-F238E27FC236}">
                    <a16:creationId xmlns:a16="http://schemas.microsoft.com/office/drawing/2014/main" id="{BE93F9D2-7771-466B-AC9C-49DD5597C9E4}"/>
                  </a:ext>
                </a:extLst>
              </p:cNvPr>
              <p:cNvSpPr/>
              <p:nvPr/>
            </p:nvSpPr>
            <p:spPr>
              <a:xfrm>
                <a:off x="-1727865" y="4242183"/>
                <a:ext cx="400050" cy="371475"/>
              </a:xfrm>
              <a:prstGeom prst="ellipse">
                <a:avLst/>
              </a:prstGeom>
              <a:solidFill>
                <a:srgbClr val="188E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4" name="Elipse 23">
                <a:extLst>
                  <a:ext uri="{FF2B5EF4-FFF2-40B4-BE49-F238E27FC236}">
                    <a16:creationId xmlns:a16="http://schemas.microsoft.com/office/drawing/2014/main" id="{F4980C7F-FF24-4F0C-92AC-3004BAEEFB29}"/>
                  </a:ext>
                </a:extLst>
              </p:cNvPr>
              <p:cNvSpPr/>
              <p:nvPr/>
            </p:nvSpPr>
            <p:spPr>
              <a:xfrm>
                <a:off x="-2058309" y="2518858"/>
                <a:ext cx="600075" cy="600075"/>
              </a:xfrm>
              <a:prstGeom prst="ellipse">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5" name="Elipse 24">
                <a:extLst>
                  <a:ext uri="{FF2B5EF4-FFF2-40B4-BE49-F238E27FC236}">
                    <a16:creationId xmlns:a16="http://schemas.microsoft.com/office/drawing/2014/main" id="{F57AFC02-496F-4E30-B057-4898F70EF240}"/>
                  </a:ext>
                </a:extLst>
              </p:cNvPr>
              <p:cNvSpPr/>
              <p:nvPr/>
            </p:nvSpPr>
            <p:spPr>
              <a:xfrm>
                <a:off x="5658803" y="5331282"/>
                <a:ext cx="1114425" cy="1114425"/>
              </a:xfrm>
              <a:prstGeom prst="ellipse">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7" name="Cuadro de texto 43">
                <a:extLst>
                  <a:ext uri="{FF2B5EF4-FFF2-40B4-BE49-F238E27FC236}">
                    <a16:creationId xmlns:a16="http://schemas.microsoft.com/office/drawing/2014/main" id="{75288D22-F275-4A28-83CA-F9B54E70199C}"/>
                  </a:ext>
                </a:extLst>
              </p:cNvPr>
              <p:cNvSpPr txBox="1"/>
              <p:nvPr/>
            </p:nvSpPr>
            <p:spPr>
              <a:xfrm>
                <a:off x="5745377" y="5493243"/>
                <a:ext cx="945931" cy="8572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es-MX" sz="1600" b="1" i="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Integrantes de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MX" sz="1600" b="1" i="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equipo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adro de texto 45">
                <a:extLst>
                  <a:ext uri="{FF2B5EF4-FFF2-40B4-BE49-F238E27FC236}">
                    <a16:creationId xmlns:a16="http://schemas.microsoft.com/office/drawing/2014/main" id="{F293A8E6-4A14-4C7B-83AC-C0842466B2FF}"/>
                  </a:ext>
                </a:extLst>
              </p:cNvPr>
              <p:cNvSpPr txBox="1"/>
              <p:nvPr/>
            </p:nvSpPr>
            <p:spPr>
              <a:xfrm>
                <a:off x="4270808" y="6392142"/>
                <a:ext cx="2222500" cy="93898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es-MX" sz="14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Montelongo Padilla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MX" sz="14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Hinojosa Tijerina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MX" sz="14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Torres Paz</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29" name="Cuadro de texto 38">
            <a:extLst>
              <a:ext uri="{FF2B5EF4-FFF2-40B4-BE49-F238E27FC236}">
                <a16:creationId xmlns:a16="http://schemas.microsoft.com/office/drawing/2014/main" id="{640F5E4F-0246-4678-96BE-F2594EB42A98}"/>
              </a:ext>
            </a:extLst>
          </p:cNvPr>
          <p:cNvSpPr txBox="1"/>
          <p:nvPr/>
        </p:nvSpPr>
        <p:spPr>
          <a:xfrm>
            <a:off x="6292759" y="2714114"/>
            <a:ext cx="3893342" cy="8567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es-MX" sz="2000" i="1" dirty="0">
                <a:solidFill>
                  <a:srgbClr val="188EF0"/>
                </a:solidFill>
                <a:effectLst/>
                <a:latin typeface="Arial" panose="020B0604020202020204" pitchFamily="34" charset="0"/>
                <a:ea typeface="Calibri" panose="020F0502020204030204" pitchFamily="34" charset="0"/>
                <a:cs typeface="Times New Roman" panose="02020603050405020304" pitchFamily="18" charset="0"/>
              </a:rPr>
              <a:t>CENTRO DE APRENDIZAJE</a:t>
            </a:r>
          </a:p>
          <a:p>
            <a:pPr algn="ctr">
              <a:lnSpc>
                <a:spcPct val="107000"/>
              </a:lnSpc>
              <a:spcAft>
                <a:spcPts val="0"/>
              </a:spcAft>
            </a:pPr>
            <a:r>
              <a:rPr lang="es-MX" sz="2000" i="1" dirty="0">
                <a:solidFill>
                  <a:srgbClr val="188EF0"/>
                </a:solidFill>
                <a:effectLst/>
                <a:latin typeface="Arial" panose="020B0604020202020204" pitchFamily="34" charset="0"/>
                <a:ea typeface="Calibri" panose="020F0502020204030204" pitchFamily="34" charset="0"/>
                <a:cs typeface="Times New Roman" panose="02020603050405020304" pitchFamily="18" charset="0"/>
              </a:rPr>
              <a:t>DE INGLÉS</a:t>
            </a:r>
            <a:endParaRPr lang="es-MX" sz="1050" i="1" dirty="0">
              <a:solidFill>
                <a:srgbClr val="188EF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700" dirty="0">
                <a:solidFill>
                  <a:srgbClr val="188EF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050" dirty="0">
              <a:solidFill>
                <a:srgbClr val="188EF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6071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5B9E2-9152-48B1-BBD1-735F2EA6ABEB}"/>
              </a:ext>
            </a:extLst>
          </p:cNvPr>
          <p:cNvSpPr>
            <a:spLocks noGrp="1"/>
          </p:cNvSpPr>
          <p:nvPr>
            <p:ph type="title"/>
          </p:nvPr>
        </p:nvSpPr>
        <p:spPr/>
        <p:txBody>
          <a:bodyPr>
            <a:normAutofit/>
          </a:bodyPr>
          <a:lstStyle/>
          <a:p>
            <a:pPr algn="ctr"/>
            <a:r>
              <a:rPr lang="es-MX" sz="4000" b="1" dirty="0">
                <a:latin typeface="Arial" panose="020B0604020202020204" pitchFamily="34" charset="0"/>
                <a:cs typeface="Arial" panose="020B0604020202020204" pitchFamily="34" charset="0"/>
              </a:rPr>
              <a:t>PLANTEAMIENTO DEL PROBLEMA</a:t>
            </a:r>
          </a:p>
        </p:txBody>
      </p:sp>
      <p:sp>
        <p:nvSpPr>
          <p:cNvPr id="3" name="Marcador de contenido 2">
            <a:extLst>
              <a:ext uri="{FF2B5EF4-FFF2-40B4-BE49-F238E27FC236}">
                <a16:creationId xmlns:a16="http://schemas.microsoft.com/office/drawing/2014/main" id="{4C74B285-7E39-4ED4-B8F8-4CE8FE2BC190}"/>
              </a:ext>
            </a:extLst>
          </p:cNvPr>
          <p:cNvSpPr>
            <a:spLocks noGrp="1"/>
          </p:cNvSpPr>
          <p:nvPr>
            <p:ph idx="1"/>
          </p:nvPr>
        </p:nvSpPr>
        <p:spPr/>
        <p:txBody>
          <a:bodyPr/>
          <a:lstStyle/>
          <a:p>
            <a:pPr algn="just"/>
            <a:r>
              <a:rPr lang="es-MX" dirty="0">
                <a:latin typeface="Arial" panose="020B0604020202020204" pitchFamily="34" charset="0"/>
                <a:cs typeface="Arial" panose="020B0604020202020204" pitchFamily="34" charset="0"/>
              </a:rPr>
              <a:t>En la Universidad Politécnica de Victoria existe un departamento exclusivo para el estudio del idioma Inglés como segunda lengua llamada “Centro de Aprendizaje de Inglés”, en donde todos los alumnos de la institución deben de ir por lo menos una hora semanal para poder acreditar la materia de Inglés. </a:t>
            </a:r>
          </a:p>
          <a:p>
            <a:pPr algn="just"/>
            <a:r>
              <a:rPr lang="es-MX" dirty="0">
                <a:latin typeface="Arial" panose="020B0604020202020204" pitchFamily="34" charset="0"/>
                <a:cs typeface="Arial" panose="020B0604020202020204" pitchFamily="34" charset="0"/>
              </a:rPr>
              <a:t>El proceso para poder ingresar a CAI, es de manera manual, es decir, el alumno llega y tiene que escribir sus datos en un diario que después será pasado y contabilizado en una hoja de Excel. Este proceso provoca la pérdida de tiempo de la sesión de alumno, además del congestionamiento que se hace de alumnos queriendo ingresar al departamento y posibles errores al momento de transcribir todo lo escrito del diario a la hoja de Excel. Todo esto provoca descontento entre los alumnos y doble trabajo para el personal.</a:t>
            </a:r>
          </a:p>
        </p:txBody>
      </p:sp>
    </p:spTree>
    <p:extLst>
      <p:ext uri="{BB962C8B-B14F-4D97-AF65-F5344CB8AC3E}">
        <p14:creationId xmlns:p14="http://schemas.microsoft.com/office/powerpoint/2010/main" val="41302155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5B9E2-9152-48B1-BBD1-735F2EA6ABEB}"/>
              </a:ext>
            </a:extLst>
          </p:cNvPr>
          <p:cNvSpPr>
            <a:spLocks noGrp="1"/>
          </p:cNvSpPr>
          <p:nvPr>
            <p:ph type="title"/>
          </p:nvPr>
        </p:nvSpPr>
        <p:spPr/>
        <p:txBody>
          <a:bodyPr>
            <a:normAutofit/>
          </a:bodyPr>
          <a:lstStyle/>
          <a:p>
            <a:pPr algn="ctr"/>
            <a:r>
              <a:rPr lang="es-MX" sz="4000" b="1" dirty="0">
                <a:latin typeface="Arial" panose="020B0604020202020204" pitchFamily="34" charset="0"/>
                <a:cs typeface="Arial" panose="020B0604020202020204" pitchFamily="34" charset="0"/>
              </a:rPr>
              <a:t>REQUERIMIENTOS GENERALES</a:t>
            </a:r>
          </a:p>
        </p:txBody>
      </p:sp>
      <p:sp>
        <p:nvSpPr>
          <p:cNvPr id="3" name="Marcador de contenido 2">
            <a:extLst>
              <a:ext uri="{FF2B5EF4-FFF2-40B4-BE49-F238E27FC236}">
                <a16:creationId xmlns:a16="http://schemas.microsoft.com/office/drawing/2014/main" id="{4C74B285-7E39-4ED4-B8F8-4CE8FE2BC190}"/>
              </a:ext>
            </a:extLst>
          </p:cNvPr>
          <p:cNvSpPr>
            <a:spLocks noGrp="1"/>
          </p:cNvSpPr>
          <p:nvPr>
            <p:ph idx="1"/>
          </p:nvPr>
        </p:nvSpPr>
        <p:spPr/>
        <p:txBody>
          <a:bodyPr/>
          <a:lstStyle/>
          <a:p>
            <a:pPr lvl="1">
              <a:buFont typeface="Arial" panose="020B0604020202020204" pitchFamily="34" charset="0"/>
              <a:buChar char="•"/>
            </a:pPr>
            <a:r>
              <a:rPr lang="es-MX" dirty="0">
                <a:latin typeface="Arial" panose="020B0604020202020204" pitchFamily="34" charset="0"/>
                <a:cs typeface="Arial" panose="020B0604020202020204" pitchFamily="34" charset="0"/>
              </a:rPr>
              <a:t>Software que registre las sesiones de un alumno y las almacene para su posterior cotejamiento.</a:t>
            </a:r>
          </a:p>
          <a:p>
            <a:pPr lvl="1">
              <a:buFont typeface="Arial" panose="020B0604020202020204" pitchFamily="34" charset="0"/>
              <a:buChar char="•"/>
            </a:pPr>
            <a:r>
              <a:rPr lang="es-MX" dirty="0">
                <a:latin typeface="Arial" panose="020B0604020202020204" pitchFamily="34" charset="0"/>
                <a:cs typeface="Arial" panose="020B0604020202020204" pitchFamily="34" charset="0"/>
              </a:rPr>
              <a:t>Software que registre, administre y elimine alumnos.</a:t>
            </a:r>
          </a:p>
          <a:p>
            <a:pPr lvl="1">
              <a:buFont typeface="Arial" panose="020B0604020202020204" pitchFamily="34" charset="0"/>
              <a:buChar char="•"/>
            </a:pPr>
            <a:r>
              <a:rPr lang="es-MX" dirty="0">
                <a:latin typeface="Arial" panose="020B0604020202020204" pitchFamily="34" charset="0"/>
                <a:cs typeface="Arial" panose="020B0604020202020204" pitchFamily="34" charset="0"/>
              </a:rPr>
              <a:t>Software que registre, administre y elimine grupos de inglés.</a:t>
            </a:r>
          </a:p>
          <a:p>
            <a:pPr lvl="1">
              <a:buFont typeface="Arial" panose="020B0604020202020204" pitchFamily="34" charset="0"/>
              <a:buChar char="•"/>
            </a:pPr>
            <a:r>
              <a:rPr lang="es-MX" dirty="0">
                <a:latin typeface="Arial" panose="020B0604020202020204" pitchFamily="34" charset="0"/>
                <a:cs typeface="Arial" panose="020B0604020202020204" pitchFamily="34" charset="0"/>
              </a:rPr>
              <a:t>Software que registre, administre y elimine profesores de inglés.</a:t>
            </a:r>
          </a:p>
          <a:p>
            <a:pPr lvl="1">
              <a:buFont typeface="Arial" panose="020B0604020202020204" pitchFamily="34" charset="0"/>
              <a:buChar char="•"/>
            </a:pPr>
            <a:r>
              <a:rPr lang="es-MX" dirty="0">
                <a:latin typeface="Arial" panose="020B0604020202020204" pitchFamily="34" charset="0"/>
                <a:cs typeface="Arial" panose="020B0604020202020204" pitchFamily="34" charset="0"/>
              </a:rPr>
              <a:t>Software que calcule el tiempo dedicado en el departamento de CAI de un alumno.</a:t>
            </a:r>
          </a:p>
          <a:p>
            <a:pPr lvl="1">
              <a:buFont typeface="Arial" panose="020B0604020202020204" pitchFamily="34" charset="0"/>
              <a:buChar char="•"/>
            </a:pPr>
            <a:r>
              <a:rPr lang="es-MX" dirty="0">
                <a:latin typeface="Arial" panose="020B0604020202020204" pitchFamily="34" charset="0"/>
                <a:cs typeface="Arial" panose="020B0604020202020204" pitchFamily="34" charset="0"/>
              </a:rPr>
              <a:t>Software que genere reportes de las actividades de sus alumnos para cada maestro en particular.</a:t>
            </a:r>
          </a:p>
          <a:p>
            <a:pPr lvl="1">
              <a:buFont typeface="Arial" panose="020B0604020202020204" pitchFamily="34" charset="0"/>
              <a:buChar char="•"/>
            </a:pPr>
            <a:r>
              <a:rPr lang="es-MX" dirty="0">
                <a:latin typeface="Arial" panose="020B0604020202020204" pitchFamily="34" charset="0"/>
                <a:cs typeface="Arial" panose="020B0604020202020204" pitchFamily="34" charset="0"/>
              </a:rPr>
              <a:t>Software que registre, administre y elimine actividades.</a:t>
            </a:r>
          </a:p>
          <a:p>
            <a:pPr lvl="1">
              <a:buFont typeface="Arial" panose="020B0604020202020204" pitchFamily="34" charset="0"/>
              <a:buChar char="•"/>
            </a:pPr>
            <a:r>
              <a:rPr lang="es-MX" dirty="0">
                <a:latin typeface="Arial" panose="020B0604020202020204" pitchFamily="34" charset="0"/>
                <a:cs typeface="Arial" panose="020B0604020202020204" pitchFamily="34" charset="0"/>
              </a:rPr>
              <a:t>Software que administre el espacio del departamento para que no exista exceso de cupo en el mismo.</a:t>
            </a:r>
          </a:p>
          <a:p>
            <a:pPr lvl="1">
              <a:buFont typeface="Arial" panose="020B0604020202020204" pitchFamily="34" charset="0"/>
              <a:buChar char="•"/>
            </a:pPr>
            <a:r>
              <a:rPr lang="es-MX" dirty="0">
                <a:latin typeface="Arial" panose="020B0604020202020204" pitchFamily="34" charset="0"/>
                <a:cs typeface="Arial" panose="020B0604020202020204" pitchFamily="34" charset="0"/>
              </a:rPr>
              <a:t>Administración de fechas de unidades.</a:t>
            </a:r>
          </a:p>
        </p:txBody>
      </p:sp>
    </p:spTree>
    <p:extLst>
      <p:ext uri="{BB962C8B-B14F-4D97-AF65-F5344CB8AC3E}">
        <p14:creationId xmlns:p14="http://schemas.microsoft.com/office/powerpoint/2010/main" val="201978492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5B9E2-9152-48B1-BBD1-735F2EA6ABEB}"/>
              </a:ext>
            </a:extLst>
          </p:cNvPr>
          <p:cNvSpPr>
            <a:spLocks noGrp="1"/>
          </p:cNvSpPr>
          <p:nvPr>
            <p:ph type="title"/>
          </p:nvPr>
        </p:nvSpPr>
        <p:spPr/>
        <p:txBody>
          <a:bodyPr>
            <a:normAutofit/>
          </a:bodyPr>
          <a:lstStyle/>
          <a:p>
            <a:pPr algn="ctr"/>
            <a:r>
              <a:rPr lang="es-MX" sz="4000" b="1" dirty="0">
                <a:latin typeface="Arial" panose="020B0604020202020204" pitchFamily="34" charset="0"/>
                <a:cs typeface="Arial" panose="020B0604020202020204" pitchFamily="34" charset="0"/>
              </a:rPr>
              <a:t>PROPUESTA</a:t>
            </a:r>
          </a:p>
        </p:txBody>
      </p:sp>
      <p:sp>
        <p:nvSpPr>
          <p:cNvPr id="3" name="Marcador de contenido 2">
            <a:extLst>
              <a:ext uri="{FF2B5EF4-FFF2-40B4-BE49-F238E27FC236}">
                <a16:creationId xmlns:a16="http://schemas.microsoft.com/office/drawing/2014/main" id="{4C74B285-7E39-4ED4-B8F8-4CE8FE2BC190}"/>
              </a:ext>
            </a:extLst>
          </p:cNvPr>
          <p:cNvSpPr>
            <a:spLocks noGrp="1"/>
          </p:cNvSpPr>
          <p:nvPr>
            <p:ph idx="1"/>
          </p:nvPr>
        </p:nvSpPr>
        <p:spPr/>
        <p:txBody>
          <a:bodyPr/>
          <a:lstStyle/>
          <a:p>
            <a:pPr algn="just"/>
            <a:r>
              <a:rPr lang="es-MX" dirty="0">
                <a:latin typeface="Arial" panose="020B0604020202020204" pitchFamily="34" charset="0"/>
                <a:cs typeface="Arial" panose="020B0604020202020204" pitchFamily="34" charset="0"/>
              </a:rPr>
              <a:t>Se propone un sistema web con acceso para un superadministrador que controle el registro de alumnos, maestros, grupos, actividades y reportes generales, además de permitirle registrar sesiones como un maestro normal.</a:t>
            </a:r>
          </a:p>
          <a:p>
            <a:pPr algn="just"/>
            <a:r>
              <a:rPr lang="es-MX" dirty="0">
                <a:latin typeface="Arial" panose="020B0604020202020204" pitchFamily="34" charset="0"/>
                <a:cs typeface="Arial" panose="020B0604020202020204" pitchFamily="34" charset="0"/>
              </a:rPr>
              <a:t>Por otra parte, el maestro tendrá acceso también a registrar sesiones y a reportes exclusivamente de sus alumnos para monitorear el avance de cada uno y asignarle la puntuación que amerita dependiendo las horas realizadas en el departamento.</a:t>
            </a:r>
          </a:p>
          <a:p>
            <a:pPr algn="just"/>
            <a:r>
              <a:rPr lang="es-MX" dirty="0">
                <a:latin typeface="Arial" panose="020B0604020202020204" pitchFamily="34" charset="0"/>
                <a:cs typeface="Arial" panose="020B0604020202020204" pitchFamily="34" charset="0"/>
              </a:rPr>
              <a:t>Todo esta información será almacenada en un base de datos </a:t>
            </a:r>
            <a:r>
              <a:rPr lang="es-MX" dirty="0" err="1">
                <a:latin typeface="Arial" panose="020B0604020202020204" pitchFamily="34" charset="0"/>
                <a:cs typeface="Arial" panose="020B0604020202020204" pitchFamily="34" charset="0"/>
              </a:rPr>
              <a:t>mysql</a:t>
            </a:r>
            <a:r>
              <a:rPr lang="es-MX" dirty="0">
                <a:latin typeface="Arial" panose="020B0604020202020204" pitchFamily="34" charset="0"/>
                <a:cs typeface="Arial" panose="020B0604020202020204" pitchFamily="34" charset="0"/>
              </a:rPr>
              <a:t> que estará montada en un servidor online a la par del sistema.</a:t>
            </a:r>
          </a:p>
          <a:p>
            <a:pPr algn="just"/>
            <a:r>
              <a:rPr lang="es-MX" dirty="0">
                <a:latin typeface="Arial" panose="020B0604020202020204" pitchFamily="34" charset="0"/>
                <a:cs typeface="Arial" panose="020B0604020202020204" pitchFamily="34" charset="0"/>
              </a:rPr>
              <a:t>Por último, para realizar el mantenimiento de los datos y evitar saturar la base de datos se propone una característica extra que es el reiniciar o resetear toda la información almacenada al terminar un cuatrimestre para solo mantener datos actuales.</a:t>
            </a:r>
          </a:p>
        </p:txBody>
      </p:sp>
    </p:spTree>
    <p:extLst>
      <p:ext uri="{BB962C8B-B14F-4D97-AF65-F5344CB8AC3E}">
        <p14:creationId xmlns:p14="http://schemas.microsoft.com/office/powerpoint/2010/main" val="390155295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AB5B9E2-9152-48B1-BBD1-735F2EA6ABEB}"/>
              </a:ext>
            </a:extLst>
          </p:cNvPr>
          <p:cNvSpPr>
            <a:spLocks noGrp="1"/>
          </p:cNvSpPr>
          <p:nvPr>
            <p:ph type="title"/>
          </p:nvPr>
        </p:nvSpPr>
        <p:spPr>
          <a:xfrm>
            <a:off x="232229" y="516835"/>
            <a:ext cx="3579077" cy="2426597"/>
          </a:xfrm>
        </p:spPr>
        <p:txBody>
          <a:bodyPr>
            <a:normAutofit/>
          </a:bodyPr>
          <a:lstStyle/>
          <a:p>
            <a:r>
              <a:rPr lang="es-MX" sz="4000" b="1" dirty="0">
                <a:solidFill>
                  <a:srgbClr val="FFFFFF"/>
                </a:solidFill>
                <a:latin typeface="Arial" panose="020B0604020202020204" pitchFamily="34" charset="0"/>
                <a:cs typeface="Arial" panose="020B0604020202020204" pitchFamily="34" charset="0"/>
              </a:rPr>
              <a:t>DISEÑO Y </a:t>
            </a:r>
            <a:r>
              <a:rPr lang="es-MX" sz="2800" b="1" dirty="0">
                <a:solidFill>
                  <a:srgbClr val="FFFFFF"/>
                </a:solidFill>
                <a:latin typeface="Arial" panose="020B0604020202020204" pitchFamily="34" charset="0"/>
                <a:cs typeface="Arial" panose="020B0604020202020204" pitchFamily="34" charset="0"/>
              </a:rPr>
              <a:t>CARACTERÍSTICAS</a:t>
            </a:r>
            <a:endParaRPr lang="es-MX" sz="4000" b="1" dirty="0">
              <a:solidFill>
                <a:srgbClr val="FFFFFF"/>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C74B285-7E39-4ED4-B8F8-4CE8FE2BC190}"/>
              </a:ext>
            </a:extLst>
          </p:cNvPr>
          <p:cNvSpPr>
            <a:spLocks noGrp="1"/>
          </p:cNvSpPr>
          <p:nvPr>
            <p:ph idx="1"/>
          </p:nvPr>
        </p:nvSpPr>
        <p:spPr>
          <a:xfrm>
            <a:off x="230505" y="3064336"/>
            <a:ext cx="3579077" cy="1475580"/>
          </a:xfrm>
        </p:spPr>
        <p:txBody>
          <a:bodyPr>
            <a:normAutofit/>
          </a:bodyPr>
          <a:lstStyle/>
          <a:p>
            <a:pPr algn="just"/>
            <a:r>
              <a:rPr lang="es-MX" dirty="0">
                <a:solidFill>
                  <a:srgbClr val="FFFFFF"/>
                </a:solidFill>
                <a:latin typeface="Arial" panose="020B0604020202020204" pitchFamily="34" charset="0"/>
                <a:cs typeface="Arial" panose="020B0604020202020204" pitchFamily="34" charset="0"/>
              </a:rPr>
              <a:t>A continuación se muestra el diseño gráfico de la página y se describe el porqué de los elementos seleccionados.</a:t>
            </a:r>
          </a:p>
        </p:txBody>
      </p:sp>
      <p:sp>
        <p:nvSpPr>
          <p:cNvPr id="13" name="Rectangle 1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n 3">
            <a:extLst>
              <a:ext uri="{FF2B5EF4-FFF2-40B4-BE49-F238E27FC236}">
                <a16:creationId xmlns:a16="http://schemas.microsoft.com/office/drawing/2014/main" id="{9388E561-C731-4AFD-885D-DA50E71AEACD}"/>
              </a:ext>
            </a:extLst>
          </p:cNvPr>
          <p:cNvPicPr>
            <a:picLocks noChangeAspect="1"/>
          </p:cNvPicPr>
          <p:nvPr/>
        </p:nvPicPr>
        <p:blipFill rotWithShape="1">
          <a:blip r:embed="rId2"/>
          <a:srcRect t="9831" r="6689" b="6685"/>
          <a:stretch/>
        </p:blipFill>
        <p:spPr>
          <a:xfrm>
            <a:off x="4464867" y="181362"/>
            <a:ext cx="8086864" cy="4069795"/>
          </a:xfrm>
          <a:prstGeom prst="rect">
            <a:avLst/>
          </a:prstGeom>
        </p:spPr>
      </p:pic>
      <p:pic>
        <p:nvPicPr>
          <p:cNvPr id="5" name="Imagen 4">
            <a:extLst>
              <a:ext uri="{FF2B5EF4-FFF2-40B4-BE49-F238E27FC236}">
                <a16:creationId xmlns:a16="http://schemas.microsoft.com/office/drawing/2014/main" id="{72070C85-DB84-4013-9672-BCB891E67C3E}"/>
              </a:ext>
            </a:extLst>
          </p:cNvPr>
          <p:cNvPicPr>
            <a:picLocks noChangeAspect="1"/>
          </p:cNvPicPr>
          <p:nvPr/>
        </p:nvPicPr>
        <p:blipFill rotWithShape="1">
          <a:blip r:embed="rId3"/>
          <a:srcRect t="9290" r="6513" b="5243"/>
          <a:stretch/>
        </p:blipFill>
        <p:spPr>
          <a:xfrm>
            <a:off x="6421682" y="3064336"/>
            <a:ext cx="6288920" cy="3232484"/>
          </a:xfrm>
          <a:prstGeom prst="rect">
            <a:avLst/>
          </a:prstGeom>
        </p:spPr>
      </p:pic>
      <p:sp>
        <p:nvSpPr>
          <p:cNvPr id="6" name="CuadroTexto 5">
            <a:extLst>
              <a:ext uri="{FF2B5EF4-FFF2-40B4-BE49-F238E27FC236}">
                <a16:creationId xmlns:a16="http://schemas.microsoft.com/office/drawing/2014/main" id="{48372873-12C2-4BD8-8A6B-7697087ADC6D}"/>
              </a:ext>
            </a:extLst>
          </p:cNvPr>
          <p:cNvSpPr txBox="1"/>
          <p:nvPr/>
        </p:nvSpPr>
        <p:spPr>
          <a:xfrm>
            <a:off x="4231446" y="3938337"/>
            <a:ext cx="4046441" cy="2738301"/>
          </a:xfrm>
          <a:prstGeom prst="rect">
            <a:avLst/>
          </a:prstGeom>
          <a:solidFill>
            <a:srgbClr val="8CC7F8"/>
          </a:solidFill>
        </p:spPr>
        <p:txBody>
          <a:bodyPr wrap="square" rtlCol="0">
            <a:spAutoFit/>
          </a:bodyPr>
          <a:lstStyle/>
          <a:p>
            <a:endParaRPr lang="es-MX" dirty="0"/>
          </a:p>
        </p:txBody>
      </p:sp>
      <p:sp>
        <p:nvSpPr>
          <p:cNvPr id="10" name="CuadroTexto 9">
            <a:extLst>
              <a:ext uri="{FF2B5EF4-FFF2-40B4-BE49-F238E27FC236}">
                <a16:creationId xmlns:a16="http://schemas.microsoft.com/office/drawing/2014/main" id="{D28776BC-9FB8-4D5E-9D44-4EF405E728E2}"/>
              </a:ext>
            </a:extLst>
          </p:cNvPr>
          <p:cNvSpPr txBox="1"/>
          <p:nvPr/>
        </p:nvSpPr>
        <p:spPr>
          <a:xfrm>
            <a:off x="4374855" y="3922294"/>
            <a:ext cx="4046441" cy="2785378"/>
          </a:xfrm>
          <a:prstGeom prst="rect">
            <a:avLst/>
          </a:prstGeom>
          <a:solidFill>
            <a:srgbClr val="47A5F3"/>
          </a:solidFill>
        </p:spPr>
        <p:txBody>
          <a:bodyPr wrap="square" rtlCol="0">
            <a:spAutoFit/>
          </a:bodyPr>
          <a:lstStyle/>
          <a:p>
            <a:pPr algn="just"/>
            <a:r>
              <a:rPr lang="es-MX" sz="1750" dirty="0">
                <a:solidFill>
                  <a:schemeClr val="bg1"/>
                </a:solidFill>
              </a:rPr>
              <a:t>Se eligió colores e imágenes frías que reflejaran la seriedad de una institución educativa, además de implementar un tablero que mostrara las cantidades de registros de ciertas tablas fundamentales en el sistema. Como complemento se implementó ciertas tarjetas de información para el usuario con el fin de darle soporte y mantener el objetivo del sistema.</a:t>
            </a:r>
          </a:p>
        </p:txBody>
      </p:sp>
    </p:spTree>
    <p:extLst>
      <p:ext uri="{BB962C8B-B14F-4D97-AF65-F5344CB8AC3E}">
        <p14:creationId xmlns:p14="http://schemas.microsoft.com/office/powerpoint/2010/main" val="3037180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80">
                                          <p:stCondLst>
                                            <p:cond delay="0"/>
                                          </p:stCondLst>
                                        </p:cTn>
                                        <p:tgtEl>
                                          <p:spTgt spid="10"/>
                                        </p:tgtEl>
                                      </p:cBhvr>
                                    </p:animEffect>
                                    <p:anim calcmode="lin" valueType="num">
                                      <p:cBhvr>
                                        <p:cTn id="1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4" dur="26">
                                          <p:stCondLst>
                                            <p:cond delay="650"/>
                                          </p:stCondLst>
                                        </p:cTn>
                                        <p:tgtEl>
                                          <p:spTgt spid="10"/>
                                        </p:tgtEl>
                                      </p:cBhvr>
                                      <p:to x="100000" y="60000"/>
                                    </p:animScale>
                                    <p:animScale>
                                      <p:cBhvr>
                                        <p:cTn id="25" dur="166" decel="50000">
                                          <p:stCondLst>
                                            <p:cond delay="676"/>
                                          </p:stCondLst>
                                        </p:cTn>
                                        <p:tgtEl>
                                          <p:spTgt spid="10"/>
                                        </p:tgtEl>
                                      </p:cBhvr>
                                      <p:to x="100000" y="100000"/>
                                    </p:animScale>
                                    <p:animScale>
                                      <p:cBhvr>
                                        <p:cTn id="26" dur="26">
                                          <p:stCondLst>
                                            <p:cond delay="1312"/>
                                          </p:stCondLst>
                                        </p:cTn>
                                        <p:tgtEl>
                                          <p:spTgt spid="10"/>
                                        </p:tgtEl>
                                      </p:cBhvr>
                                      <p:to x="100000" y="80000"/>
                                    </p:animScale>
                                    <p:animScale>
                                      <p:cBhvr>
                                        <p:cTn id="27" dur="166" decel="50000">
                                          <p:stCondLst>
                                            <p:cond delay="1338"/>
                                          </p:stCondLst>
                                        </p:cTn>
                                        <p:tgtEl>
                                          <p:spTgt spid="10"/>
                                        </p:tgtEl>
                                      </p:cBhvr>
                                      <p:to x="100000" y="100000"/>
                                    </p:animScale>
                                    <p:animScale>
                                      <p:cBhvr>
                                        <p:cTn id="28" dur="26">
                                          <p:stCondLst>
                                            <p:cond delay="1642"/>
                                          </p:stCondLst>
                                        </p:cTn>
                                        <p:tgtEl>
                                          <p:spTgt spid="10"/>
                                        </p:tgtEl>
                                      </p:cBhvr>
                                      <p:to x="100000" y="90000"/>
                                    </p:animScale>
                                    <p:animScale>
                                      <p:cBhvr>
                                        <p:cTn id="29" dur="166" decel="50000">
                                          <p:stCondLst>
                                            <p:cond delay="1668"/>
                                          </p:stCondLst>
                                        </p:cTn>
                                        <p:tgtEl>
                                          <p:spTgt spid="10"/>
                                        </p:tgtEl>
                                      </p:cBhvr>
                                      <p:to x="100000" y="100000"/>
                                    </p:animScale>
                                    <p:animScale>
                                      <p:cBhvr>
                                        <p:cTn id="30" dur="26">
                                          <p:stCondLst>
                                            <p:cond delay="1808"/>
                                          </p:stCondLst>
                                        </p:cTn>
                                        <p:tgtEl>
                                          <p:spTgt spid="10"/>
                                        </p:tgtEl>
                                      </p:cBhvr>
                                      <p:to x="100000" y="95000"/>
                                    </p:animScale>
                                    <p:animScale>
                                      <p:cBhvr>
                                        <p:cTn id="31" dur="166" decel="50000">
                                          <p:stCondLst>
                                            <p:cond delay="1834"/>
                                          </p:stCondLst>
                                        </p:cTn>
                                        <p:tgtEl>
                                          <p:spTgt spid="10"/>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80">
                                          <p:stCondLst>
                                            <p:cond delay="0"/>
                                          </p:stCondLst>
                                        </p:cTn>
                                        <p:tgtEl>
                                          <p:spTgt spid="6"/>
                                        </p:tgtEl>
                                      </p:cBhvr>
                                    </p:animEffect>
                                    <p:anim calcmode="lin" valueType="num">
                                      <p:cBhvr>
                                        <p:cTn id="3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0" dur="26">
                                          <p:stCondLst>
                                            <p:cond delay="650"/>
                                          </p:stCondLst>
                                        </p:cTn>
                                        <p:tgtEl>
                                          <p:spTgt spid="6"/>
                                        </p:tgtEl>
                                      </p:cBhvr>
                                      <p:to x="100000" y="60000"/>
                                    </p:animScale>
                                    <p:animScale>
                                      <p:cBhvr>
                                        <p:cTn id="41" dur="166" decel="50000">
                                          <p:stCondLst>
                                            <p:cond delay="676"/>
                                          </p:stCondLst>
                                        </p:cTn>
                                        <p:tgtEl>
                                          <p:spTgt spid="6"/>
                                        </p:tgtEl>
                                      </p:cBhvr>
                                      <p:to x="100000" y="100000"/>
                                    </p:animScale>
                                    <p:animScale>
                                      <p:cBhvr>
                                        <p:cTn id="42" dur="26">
                                          <p:stCondLst>
                                            <p:cond delay="1312"/>
                                          </p:stCondLst>
                                        </p:cTn>
                                        <p:tgtEl>
                                          <p:spTgt spid="6"/>
                                        </p:tgtEl>
                                      </p:cBhvr>
                                      <p:to x="100000" y="80000"/>
                                    </p:animScale>
                                    <p:animScale>
                                      <p:cBhvr>
                                        <p:cTn id="43" dur="166" decel="50000">
                                          <p:stCondLst>
                                            <p:cond delay="1338"/>
                                          </p:stCondLst>
                                        </p:cTn>
                                        <p:tgtEl>
                                          <p:spTgt spid="6"/>
                                        </p:tgtEl>
                                      </p:cBhvr>
                                      <p:to x="100000" y="100000"/>
                                    </p:animScale>
                                    <p:animScale>
                                      <p:cBhvr>
                                        <p:cTn id="44" dur="26">
                                          <p:stCondLst>
                                            <p:cond delay="1642"/>
                                          </p:stCondLst>
                                        </p:cTn>
                                        <p:tgtEl>
                                          <p:spTgt spid="6"/>
                                        </p:tgtEl>
                                      </p:cBhvr>
                                      <p:to x="100000" y="90000"/>
                                    </p:animScale>
                                    <p:animScale>
                                      <p:cBhvr>
                                        <p:cTn id="45" dur="166" decel="50000">
                                          <p:stCondLst>
                                            <p:cond delay="1668"/>
                                          </p:stCondLst>
                                        </p:cTn>
                                        <p:tgtEl>
                                          <p:spTgt spid="6"/>
                                        </p:tgtEl>
                                      </p:cBhvr>
                                      <p:to x="100000" y="100000"/>
                                    </p:animScale>
                                    <p:animScale>
                                      <p:cBhvr>
                                        <p:cTn id="46" dur="26">
                                          <p:stCondLst>
                                            <p:cond delay="1808"/>
                                          </p:stCondLst>
                                        </p:cTn>
                                        <p:tgtEl>
                                          <p:spTgt spid="6"/>
                                        </p:tgtEl>
                                      </p:cBhvr>
                                      <p:to x="100000" y="95000"/>
                                    </p:animScale>
                                    <p:animScale>
                                      <p:cBhvr>
                                        <p:cTn id="4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415AFB9D-3874-462D-8FF0-5E30C4799A97}"/>
              </a:ext>
            </a:extLst>
          </p:cNvPr>
          <p:cNvSpPr/>
          <p:nvPr/>
        </p:nvSpPr>
        <p:spPr>
          <a:xfrm>
            <a:off x="930443" y="673768"/>
            <a:ext cx="11261558" cy="1531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155B614E-DE3E-4ED4-B00C-CAFD21C16AE1}"/>
              </a:ext>
            </a:extLst>
          </p:cNvPr>
          <p:cNvSpPr/>
          <p:nvPr/>
        </p:nvSpPr>
        <p:spPr>
          <a:xfrm>
            <a:off x="-545432" y="3965629"/>
            <a:ext cx="8614611" cy="1308213"/>
          </a:xfrm>
          <a:prstGeom prst="rect">
            <a:avLst/>
          </a:prstGeom>
          <a:solidFill>
            <a:srgbClr val="47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6E6A551D-DF85-4E2C-B298-136FDBB17AAB}"/>
              </a:ext>
            </a:extLst>
          </p:cNvPr>
          <p:cNvSpPr/>
          <p:nvPr/>
        </p:nvSpPr>
        <p:spPr>
          <a:xfrm>
            <a:off x="7347287" y="3368841"/>
            <a:ext cx="4957008" cy="2436691"/>
          </a:xfrm>
          <a:prstGeom prst="rect">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94B7AC46-3B0D-4325-A6EF-6DFA5AE86497}"/>
              </a:ext>
            </a:extLst>
          </p:cNvPr>
          <p:cNvSpPr/>
          <p:nvPr/>
        </p:nvSpPr>
        <p:spPr>
          <a:xfrm>
            <a:off x="98829" y="152399"/>
            <a:ext cx="4441087" cy="2494548"/>
          </a:xfrm>
          <a:prstGeom prst="rect">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7EDF5746-0860-4951-B316-E3960F9BE628}"/>
              </a:ext>
            </a:extLst>
          </p:cNvPr>
          <p:cNvSpPr/>
          <p:nvPr/>
        </p:nvSpPr>
        <p:spPr>
          <a:xfrm>
            <a:off x="3850105" y="882315"/>
            <a:ext cx="8614611" cy="1308213"/>
          </a:xfrm>
          <a:prstGeom prst="rect">
            <a:avLst/>
          </a:prstGeom>
          <a:solidFill>
            <a:srgbClr val="47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4" name="Imagen 3">
            <a:extLst>
              <a:ext uri="{FF2B5EF4-FFF2-40B4-BE49-F238E27FC236}">
                <a16:creationId xmlns:a16="http://schemas.microsoft.com/office/drawing/2014/main" id="{03D5A3E4-B092-4F31-83EF-D29191AE73CE}"/>
              </a:ext>
            </a:extLst>
          </p:cNvPr>
          <p:cNvPicPr>
            <a:picLocks noChangeAspect="1"/>
          </p:cNvPicPr>
          <p:nvPr/>
        </p:nvPicPr>
        <p:blipFill rotWithShape="1">
          <a:blip r:embed="rId2"/>
          <a:srcRect t="9337" r="5394" b="7114"/>
          <a:stretch/>
        </p:blipFill>
        <p:spPr>
          <a:xfrm>
            <a:off x="-212434" y="214176"/>
            <a:ext cx="4604084" cy="2286034"/>
          </a:xfrm>
          <a:prstGeom prst="rect">
            <a:avLst/>
          </a:prstGeom>
        </p:spPr>
      </p:pic>
      <p:pic>
        <p:nvPicPr>
          <p:cNvPr id="11" name="Imagen 10">
            <a:extLst>
              <a:ext uri="{FF2B5EF4-FFF2-40B4-BE49-F238E27FC236}">
                <a16:creationId xmlns:a16="http://schemas.microsoft.com/office/drawing/2014/main" id="{FAC7CBB0-5BD1-4ED9-8A7C-F7CECA82EB52}"/>
              </a:ext>
            </a:extLst>
          </p:cNvPr>
          <p:cNvPicPr>
            <a:picLocks noChangeAspect="1"/>
          </p:cNvPicPr>
          <p:nvPr/>
        </p:nvPicPr>
        <p:blipFill rotWithShape="1">
          <a:blip r:embed="rId3"/>
          <a:srcRect l="9605" t="17996" r="9605" b="30060"/>
          <a:stretch/>
        </p:blipFill>
        <p:spPr>
          <a:xfrm>
            <a:off x="382120" y="1529248"/>
            <a:ext cx="4705261" cy="1700878"/>
          </a:xfrm>
          <a:prstGeom prst="rect">
            <a:avLst/>
          </a:prstGeom>
          <a:ln>
            <a:solidFill>
              <a:schemeClr val="accent1"/>
            </a:solidFill>
          </a:ln>
        </p:spPr>
      </p:pic>
      <p:pic>
        <p:nvPicPr>
          <p:cNvPr id="12" name="Imagen 11">
            <a:extLst>
              <a:ext uri="{FF2B5EF4-FFF2-40B4-BE49-F238E27FC236}">
                <a16:creationId xmlns:a16="http://schemas.microsoft.com/office/drawing/2014/main" id="{33B0C169-8B4F-4C4E-9625-8C8505999E01}"/>
              </a:ext>
            </a:extLst>
          </p:cNvPr>
          <p:cNvPicPr>
            <a:picLocks noChangeAspect="1"/>
          </p:cNvPicPr>
          <p:nvPr/>
        </p:nvPicPr>
        <p:blipFill rotWithShape="1">
          <a:blip r:embed="rId4"/>
          <a:srcRect l="811" t="9103" r="6973" b="20413"/>
          <a:stretch/>
        </p:blipFill>
        <p:spPr>
          <a:xfrm>
            <a:off x="7491664" y="3509210"/>
            <a:ext cx="4957009" cy="2130183"/>
          </a:xfrm>
          <a:prstGeom prst="rect">
            <a:avLst/>
          </a:prstGeom>
        </p:spPr>
      </p:pic>
      <p:pic>
        <p:nvPicPr>
          <p:cNvPr id="15" name="Imagen 14">
            <a:extLst>
              <a:ext uri="{FF2B5EF4-FFF2-40B4-BE49-F238E27FC236}">
                <a16:creationId xmlns:a16="http://schemas.microsoft.com/office/drawing/2014/main" id="{D0DDEFAC-D13C-438B-8EDA-3CE7A8350EA4}"/>
              </a:ext>
            </a:extLst>
          </p:cNvPr>
          <p:cNvPicPr>
            <a:picLocks noChangeAspect="1"/>
          </p:cNvPicPr>
          <p:nvPr/>
        </p:nvPicPr>
        <p:blipFill rotWithShape="1">
          <a:blip r:embed="rId5"/>
          <a:srcRect l="9079" t="19400" r="11448" b="14628"/>
          <a:stretch/>
        </p:blipFill>
        <p:spPr>
          <a:xfrm>
            <a:off x="6814050" y="4328428"/>
            <a:ext cx="4074695" cy="1901704"/>
          </a:xfrm>
          <a:prstGeom prst="rect">
            <a:avLst/>
          </a:prstGeom>
          <a:ln>
            <a:solidFill>
              <a:schemeClr val="accent1"/>
            </a:solidFill>
          </a:ln>
        </p:spPr>
      </p:pic>
      <p:sp>
        <p:nvSpPr>
          <p:cNvPr id="16" name="Título 1">
            <a:extLst>
              <a:ext uri="{FF2B5EF4-FFF2-40B4-BE49-F238E27FC236}">
                <a16:creationId xmlns:a16="http://schemas.microsoft.com/office/drawing/2014/main" id="{F8B8DD1E-4F10-4359-8218-79F32AA1D295}"/>
              </a:ext>
            </a:extLst>
          </p:cNvPr>
          <p:cNvSpPr>
            <a:spLocks noGrp="1"/>
          </p:cNvSpPr>
          <p:nvPr>
            <p:ph type="title"/>
          </p:nvPr>
        </p:nvSpPr>
        <p:spPr>
          <a:xfrm>
            <a:off x="4414558" y="164093"/>
            <a:ext cx="5242924" cy="786226"/>
          </a:xfrm>
        </p:spPr>
        <p:txBody>
          <a:bodyPr>
            <a:noAutofit/>
          </a:bodyPr>
          <a:lstStyle/>
          <a:p>
            <a:pPr algn="ctr"/>
            <a:r>
              <a:rPr lang="es-MX" sz="4000" b="1" dirty="0">
                <a:latin typeface="Arial" panose="020B0604020202020204" pitchFamily="34" charset="0"/>
                <a:cs typeface="Arial" panose="020B0604020202020204" pitchFamily="34" charset="0"/>
              </a:rPr>
              <a:t>MÓDULO ALUMNOS</a:t>
            </a:r>
          </a:p>
        </p:txBody>
      </p:sp>
      <p:sp>
        <p:nvSpPr>
          <p:cNvPr id="17" name="Título 1">
            <a:extLst>
              <a:ext uri="{FF2B5EF4-FFF2-40B4-BE49-F238E27FC236}">
                <a16:creationId xmlns:a16="http://schemas.microsoft.com/office/drawing/2014/main" id="{A475A3FB-55A1-481B-AED8-F77916427AAC}"/>
              </a:ext>
            </a:extLst>
          </p:cNvPr>
          <p:cNvSpPr txBox="1">
            <a:spLocks/>
          </p:cNvSpPr>
          <p:nvPr/>
        </p:nvSpPr>
        <p:spPr>
          <a:xfrm>
            <a:off x="1106905" y="3218012"/>
            <a:ext cx="6380918" cy="78622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MX" sz="4000" b="1" dirty="0">
                <a:latin typeface="Arial" panose="020B0604020202020204" pitchFamily="34" charset="0"/>
                <a:cs typeface="Arial" panose="020B0604020202020204" pitchFamily="34" charset="0"/>
              </a:rPr>
              <a:t>MÓDULO PROFESORES</a:t>
            </a:r>
          </a:p>
        </p:txBody>
      </p:sp>
      <p:sp>
        <p:nvSpPr>
          <p:cNvPr id="18" name="CuadroTexto 17">
            <a:extLst>
              <a:ext uri="{FF2B5EF4-FFF2-40B4-BE49-F238E27FC236}">
                <a16:creationId xmlns:a16="http://schemas.microsoft.com/office/drawing/2014/main" id="{522E0446-2A0E-44BF-8131-CE3CEF819EBA}"/>
              </a:ext>
            </a:extLst>
          </p:cNvPr>
          <p:cNvSpPr txBox="1"/>
          <p:nvPr/>
        </p:nvSpPr>
        <p:spPr>
          <a:xfrm>
            <a:off x="5238204" y="881396"/>
            <a:ext cx="6854967" cy="1323439"/>
          </a:xfrm>
          <a:prstGeom prst="rect">
            <a:avLst/>
          </a:prstGeom>
          <a:noFill/>
        </p:spPr>
        <p:txBody>
          <a:bodyPr wrap="square" rtlCol="0">
            <a:spAutoFit/>
          </a:bodyPr>
          <a:lstStyle/>
          <a:p>
            <a:pPr algn="just"/>
            <a:r>
              <a:rPr lang="es-MX" sz="2000" dirty="0">
                <a:solidFill>
                  <a:schemeClr val="bg1"/>
                </a:solidFill>
                <a:latin typeface="Arial" panose="020B0604020202020204" pitchFamily="34" charset="0"/>
                <a:cs typeface="Arial" panose="020B0604020202020204" pitchFamily="34" charset="0"/>
              </a:rPr>
              <a:t>El módulo alumnos consta de la inserción, modificación y eliminación de alumnos en la institución, un alumno es identificado por su matrícula y no puede ser registrado más de una vez.</a:t>
            </a:r>
          </a:p>
        </p:txBody>
      </p:sp>
      <p:sp>
        <p:nvSpPr>
          <p:cNvPr id="19" name="CuadroTexto 18">
            <a:extLst>
              <a:ext uri="{FF2B5EF4-FFF2-40B4-BE49-F238E27FC236}">
                <a16:creationId xmlns:a16="http://schemas.microsoft.com/office/drawing/2014/main" id="{6DA620F8-CF55-4E4C-ADD0-1974E2A17AE4}"/>
              </a:ext>
            </a:extLst>
          </p:cNvPr>
          <p:cNvSpPr txBox="1"/>
          <p:nvPr/>
        </p:nvSpPr>
        <p:spPr>
          <a:xfrm>
            <a:off x="0" y="3961279"/>
            <a:ext cx="6669673" cy="1323439"/>
          </a:xfrm>
          <a:prstGeom prst="rect">
            <a:avLst/>
          </a:prstGeom>
          <a:noFill/>
        </p:spPr>
        <p:txBody>
          <a:bodyPr wrap="square" rtlCol="0">
            <a:spAutoFit/>
          </a:bodyPr>
          <a:lstStyle/>
          <a:p>
            <a:pPr algn="just"/>
            <a:r>
              <a:rPr lang="es-MX" sz="2000" dirty="0">
                <a:solidFill>
                  <a:schemeClr val="bg1"/>
                </a:solidFill>
                <a:latin typeface="Arial" panose="020B0604020202020204" pitchFamily="34" charset="0"/>
                <a:cs typeface="Arial" panose="020B0604020202020204" pitchFamily="34" charset="0"/>
              </a:rPr>
              <a:t>El módulo profesores consta de la inserción, modificación y eliminación de profesores en la institución, un profesor es identificado por su número de empelado y no puede ser registrado más de una vez.</a:t>
            </a:r>
          </a:p>
        </p:txBody>
      </p:sp>
    </p:spTree>
    <p:extLst>
      <p:ext uri="{BB962C8B-B14F-4D97-AF65-F5344CB8AC3E}">
        <p14:creationId xmlns:p14="http://schemas.microsoft.com/office/powerpoint/2010/main" val="41161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0" grpId="0" animBg="1"/>
      <p:bldP spid="9" grpId="0" animBg="1"/>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9F7D4F9F-3A67-4D84-AE41-48A6CE13B792}"/>
              </a:ext>
            </a:extLst>
          </p:cNvPr>
          <p:cNvSpPr/>
          <p:nvPr/>
        </p:nvSpPr>
        <p:spPr>
          <a:xfrm>
            <a:off x="930443" y="673768"/>
            <a:ext cx="11261558" cy="1531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155B614E-DE3E-4ED4-B00C-CAFD21C16AE1}"/>
              </a:ext>
            </a:extLst>
          </p:cNvPr>
          <p:cNvSpPr/>
          <p:nvPr/>
        </p:nvSpPr>
        <p:spPr>
          <a:xfrm>
            <a:off x="-657726" y="3853335"/>
            <a:ext cx="8614611" cy="1308213"/>
          </a:xfrm>
          <a:prstGeom prst="rect">
            <a:avLst/>
          </a:prstGeom>
          <a:solidFill>
            <a:srgbClr val="47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6E6A551D-DF85-4E2C-B298-136FDBB17AAB}"/>
              </a:ext>
            </a:extLst>
          </p:cNvPr>
          <p:cNvSpPr/>
          <p:nvPr/>
        </p:nvSpPr>
        <p:spPr>
          <a:xfrm>
            <a:off x="7234993" y="3256547"/>
            <a:ext cx="4957008" cy="2436691"/>
          </a:xfrm>
          <a:prstGeom prst="rect">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94B7AC46-3B0D-4325-A6EF-6DFA5AE86497}"/>
              </a:ext>
            </a:extLst>
          </p:cNvPr>
          <p:cNvSpPr/>
          <p:nvPr/>
        </p:nvSpPr>
        <p:spPr>
          <a:xfrm>
            <a:off x="98829" y="152399"/>
            <a:ext cx="4441087" cy="2494548"/>
          </a:xfrm>
          <a:prstGeom prst="rect">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7EDF5746-0860-4951-B316-E3960F9BE628}"/>
              </a:ext>
            </a:extLst>
          </p:cNvPr>
          <p:cNvSpPr/>
          <p:nvPr/>
        </p:nvSpPr>
        <p:spPr>
          <a:xfrm>
            <a:off x="3850105" y="882315"/>
            <a:ext cx="8614611" cy="1308213"/>
          </a:xfrm>
          <a:prstGeom prst="rect">
            <a:avLst/>
          </a:prstGeom>
          <a:solidFill>
            <a:srgbClr val="47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 name="Imagen 1">
            <a:extLst>
              <a:ext uri="{FF2B5EF4-FFF2-40B4-BE49-F238E27FC236}">
                <a16:creationId xmlns:a16="http://schemas.microsoft.com/office/drawing/2014/main" id="{0A4822B5-5C90-4294-95C2-33AD708A04E4}"/>
              </a:ext>
            </a:extLst>
          </p:cNvPr>
          <p:cNvPicPr>
            <a:picLocks noChangeAspect="1"/>
          </p:cNvPicPr>
          <p:nvPr/>
        </p:nvPicPr>
        <p:blipFill rotWithShape="1">
          <a:blip r:embed="rId2"/>
          <a:srcRect t="9592" r="7237" b="12848"/>
          <a:stretch/>
        </p:blipFill>
        <p:spPr>
          <a:xfrm>
            <a:off x="-529391" y="232609"/>
            <a:ext cx="4965240" cy="2334127"/>
          </a:xfrm>
          <a:prstGeom prst="rect">
            <a:avLst/>
          </a:prstGeom>
        </p:spPr>
      </p:pic>
      <p:pic>
        <p:nvPicPr>
          <p:cNvPr id="3" name="Imagen 2">
            <a:extLst>
              <a:ext uri="{FF2B5EF4-FFF2-40B4-BE49-F238E27FC236}">
                <a16:creationId xmlns:a16="http://schemas.microsoft.com/office/drawing/2014/main" id="{A80AFF82-E010-4D84-914A-44241639B07E}"/>
              </a:ext>
            </a:extLst>
          </p:cNvPr>
          <p:cNvPicPr>
            <a:picLocks noChangeAspect="1"/>
          </p:cNvPicPr>
          <p:nvPr/>
        </p:nvPicPr>
        <p:blipFill rotWithShape="1">
          <a:blip r:embed="rId3"/>
          <a:srcRect l="10000" t="18372" r="10526" b="39758"/>
          <a:stretch/>
        </p:blipFill>
        <p:spPr>
          <a:xfrm>
            <a:off x="98829" y="1394586"/>
            <a:ext cx="5331492" cy="1579220"/>
          </a:xfrm>
          <a:prstGeom prst="rect">
            <a:avLst/>
          </a:prstGeom>
          <a:ln>
            <a:solidFill>
              <a:schemeClr val="accent1"/>
            </a:solidFill>
          </a:ln>
        </p:spPr>
      </p:pic>
      <p:pic>
        <p:nvPicPr>
          <p:cNvPr id="5" name="Imagen 4">
            <a:extLst>
              <a:ext uri="{FF2B5EF4-FFF2-40B4-BE49-F238E27FC236}">
                <a16:creationId xmlns:a16="http://schemas.microsoft.com/office/drawing/2014/main" id="{54264FCD-CB3C-40BD-B3D7-F79B817662D3}"/>
              </a:ext>
            </a:extLst>
          </p:cNvPr>
          <p:cNvPicPr>
            <a:picLocks noChangeAspect="1"/>
          </p:cNvPicPr>
          <p:nvPr/>
        </p:nvPicPr>
        <p:blipFill rotWithShape="1">
          <a:blip r:embed="rId4"/>
          <a:srcRect t="9430" r="6448" b="14276"/>
          <a:stretch/>
        </p:blipFill>
        <p:spPr>
          <a:xfrm>
            <a:off x="7379368" y="3358266"/>
            <a:ext cx="4812632" cy="2206635"/>
          </a:xfrm>
          <a:prstGeom prst="rect">
            <a:avLst/>
          </a:prstGeom>
        </p:spPr>
      </p:pic>
      <p:pic>
        <p:nvPicPr>
          <p:cNvPr id="6" name="Imagen 5">
            <a:extLst>
              <a:ext uri="{FF2B5EF4-FFF2-40B4-BE49-F238E27FC236}">
                <a16:creationId xmlns:a16="http://schemas.microsoft.com/office/drawing/2014/main" id="{1D18D456-1667-4529-A8A0-002EAD23A709}"/>
              </a:ext>
            </a:extLst>
          </p:cNvPr>
          <p:cNvPicPr>
            <a:picLocks noChangeAspect="1"/>
          </p:cNvPicPr>
          <p:nvPr/>
        </p:nvPicPr>
        <p:blipFill rotWithShape="1">
          <a:blip r:embed="rId5"/>
          <a:srcRect l="9736" t="18372" r="9475" b="37421"/>
          <a:stretch/>
        </p:blipFill>
        <p:spPr>
          <a:xfrm>
            <a:off x="6578555" y="4621067"/>
            <a:ext cx="5116140" cy="1573952"/>
          </a:xfrm>
          <a:prstGeom prst="rect">
            <a:avLst/>
          </a:prstGeom>
          <a:ln>
            <a:solidFill>
              <a:schemeClr val="accent1"/>
            </a:solidFill>
          </a:ln>
        </p:spPr>
      </p:pic>
      <p:sp>
        <p:nvSpPr>
          <p:cNvPr id="16" name="Título 1">
            <a:extLst>
              <a:ext uri="{FF2B5EF4-FFF2-40B4-BE49-F238E27FC236}">
                <a16:creationId xmlns:a16="http://schemas.microsoft.com/office/drawing/2014/main" id="{CC58C8EE-CB5F-4D72-A624-1FC33679F795}"/>
              </a:ext>
            </a:extLst>
          </p:cNvPr>
          <p:cNvSpPr>
            <a:spLocks noGrp="1"/>
          </p:cNvSpPr>
          <p:nvPr>
            <p:ph type="title"/>
          </p:nvPr>
        </p:nvSpPr>
        <p:spPr>
          <a:xfrm>
            <a:off x="4462548" y="179520"/>
            <a:ext cx="6077115" cy="786226"/>
          </a:xfrm>
        </p:spPr>
        <p:txBody>
          <a:bodyPr>
            <a:noAutofit/>
          </a:bodyPr>
          <a:lstStyle/>
          <a:p>
            <a:pPr algn="ctr"/>
            <a:r>
              <a:rPr lang="es-MX" sz="4000" b="1" dirty="0">
                <a:latin typeface="Arial" panose="020B0604020202020204" pitchFamily="34" charset="0"/>
                <a:cs typeface="Arial" panose="020B0604020202020204" pitchFamily="34" charset="0"/>
              </a:rPr>
              <a:t>MÓDULO ACTIVIDADES</a:t>
            </a:r>
          </a:p>
        </p:txBody>
      </p:sp>
      <p:sp>
        <p:nvSpPr>
          <p:cNvPr id="17" name="Título 1">
            <a:extLst>
              <a:ext uri="{FF2B5EF4-FFF2-40B4-BE49-F238E27FC236}">
                <a16:creationId xmlns:a16="http://schemas.microsoft.com/office/drawing/2014/main" id="{07B237C2-DDB5-4C6D-B4D7-5750AC3F2FDC}"/>
              </a:ext>
            </a:extLst>
          </p:cNvPr>
          <p:cNvSpPr txBox="1">
            <a:spLocks/>
          </p:cNvSpPr>
          <p:nvPr/>
        </p:nvSpPr>
        <p:spPr>
          <a:xfrm>
            <a:off x="2294021" y="3107870"/>
            <a:ext cx="4957008" cy="78622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MX" sz="4000" b="1" dirty="0">
                <a:latin typeface="Arial" panose="020B0604020202020204" pitchFamily="34" charset="0"/>
                <a:cs typeface="Arial" panose="020B0604020202020204" pitchFamily="34" charset="0"/>
              </a:rPr>
              <a:t>MÓDULO GRUPOS</a:t>
            </a:r>
          </a:p>
        </p:txBody>
      </p:sp>
      <p:sp>
        <p:nvSpPr>
          <p:cNvPr id="18" name="CuadroTexto 17">
            <a:extLst>
              <a:ext uri="{FF2B5EF4-FFF2-40B4-BE49-F238E27FC236}">
                <a16:creationId xmlns:a16="http://schemas.microsoft.com/office/drawing/2014/main" id="{CA56FEA6-5D0F-45BB-96A0-6A33B3A76375}"/>
              </a:ext>
            </a:extLst>
          </p:cNvPr>
          <p:cNvSpPr txBox="1"/>
          <p:nvPr/>
        </p:nvSpPr>
        <p:spPr>
          <a:xfrm>
            <a:off x="5446750" y="993690"/>
            <a:ext cx="6678505" cy="1015663"/>
          </a:xfrm>
          <a:prstGeom prst="rect">
            <a:avLst/>
          </a:prstGeom>
          <a:noFill/>
        </p:spPr>
        <p:txBody>
          <a:bodyPr wrap="square" rtlCol="0">
            <a:spAutoFit/>
          </a:bodyPr>
          <a:lstStyle/>
          <a:p>
            <a:pPr algn="just"/>
            <a:r>
              <a:rPr lang="es-MX" sz="2000" dirty="0">
                <a:solidFill>
                  <a:schemeClr val="bg1"/>
                </a:solidFill>
                <a:latin typeface="Arial" panose="020B0604020202020204" pitchFamily="34" charset="0"/>
                <a:cs typeface="Arial" panose="020B0604020202020204" pitchFamily="34" charset="0"/>
              </a:rPr>
              <a:t>El módulo de actividades permite registrar, modificar y eliminar una actividad que pueda ser llevada a cabo dentro del departamento.</a:t>
            </a:r>
          </a:p>
        </p:txBody>
      </p:sp>
      <p:sp>
        <p:nvSpPr>
          <p:cNvPr id="19" name="CuadroTexto 18">
            <a:extLst>
              <a:ext uri="{FF2B5EF4-FFF2-40B4-BE49-F238E27FC236}">
                <a16:creationId xmlns:a16="http://schemas.microsoft.com/office/drawing/2014/main" id="{F6CF6D09-C8E4-4EDD-9FB3-B7C264D56656}"/>
              </a:ext>
            </a:extLst>
          </p:cNvPr>
          <p:cNvSpPr txBox="1"/>
          <p:nvPr/>
        </p:nvSpPr>
        <p:spPr>
          <a:xfrm>
            <a:off x="0" y="3974057"/>
            <a:ext cx="6854967" cy="1015663"/>
          </a:xfrm>
          <a:prstGeom prst="rect">
            <a:avLst/>
          </a:prstGeom>
          <a:noFill/>
        </p:spPr>
        <p:txBody>
          <a:bodyPr wrap="square" rtlCol="0">
            <a:spAutoFit/>
          </a:bodyPr>
          <a:lstStyle/>
          <a:p>
            <a:pPr algn="just"/>
            <a:r>
              <a:rPr lang="es-MX" sz="2000" dirty="0">
                <a:solidFill>
                  <a:schemeClr val="bg1"/>
                </a:solidFill>
                <a:latin typeface="Arial" panose="020B0604020202020204" pitchFamily="34" charset="0"/>
                <a:cs typeface="Arial" panose="020B0604020202020204" pitchFamily="34" charset="0"/>
              </a:rPr>
              <a:t>El módulo grupos permite abrir, modificar y cerrar un grupo de inglés para conocer los alumnos de cada profesor y así administrar la visualización de los reportes por unidad.</a:t>
            </a:r>
          </a:p>
        </p:txBody>
      </p:sp>
    </p:spTree>
    <p:extLst>
      <p:ext uri="{BB962C8B-B14F-4D97-AF65-F5344CB8AC3E}">
        <p14:creationId xmlns:p14="http://schemas.microsoft.com/office/powerpoint/2010/main" val="128743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0" grpId="0" animBg="1"/>
      <p:bldP spid="9" grpId="0" animBg="1"/>
      <p:bldP spid="16"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E845A623-1CD4-45DB-96D3-364AB2F50AB6}"/>
              </a:ext>
            </a:extLst>
          </p:cNvPr>
          <p:cNvSpPr/>
          <p:nvPr/>
        </p:nvSpPr>
        <p:spPr>
          <a:xfrm>
            <a:off x="930443" y="673768"/>
            <a:ext cx="11261558" cy="1531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D8CEF457-EA88-4635-83E9-FF2EEA9D373E}"/>
              </a:ext>
            </a:extLst>
          </p:cNvPr>
          <p:cNvSpPr/>
          <p:nvPr/>
        </p:nvSpPr>
        <p:spPr>
          <a:xfrm>
            <a:off x="4651589" y="4795810"/>
            <a:ext cx="7968082" cy="1184436"/>
          </a:xfrm>
          <a:prstGeom prst="rect">
            <a:avLst/>
          </a:prstGeom>
          <a:solidFill>
            <a:srgbClr val="47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A2B3708B-8554-4905-BD27-3B14B2B97651}"/>
              </a:ext>
            </a:extLst>
          </p:cNvPr>
          <p:cNvSpPr/>
          <p:nvPr/>
        </p:nvSpPr>
        <p:spPr>
          <a:xfrm>
            <a:off x="0" y="3987583"/>
            <a:ext cx="4924926" cy="2044250"/>
          </a:xfrm>
          <a:prstGeom prst="rect">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155B614E-DE3E-4ED4-B00C-CAFD21C16AE1}"/>
              </a:ext>
            </a:extLst>
          </p:cNvPr>
          <p:cNvSpPr/>
          <p:nvPr/>
        </p:nvSpPr>
        <p:spPr>
          <a:xfrm>
            <a:off x="-320841" y="2635072"/>
            <a:ext cx="7968082" cy="950783"/>
          </a:xfrm>
          <a:prstGeom prst="rect">
            <a:avLst/>
          </a:prstGeom>
          <a:solidFill>
            <a:srgbClr val="47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6E6A551D-DF85-4E2C-B298-136FDBB17AAB}"/>
              </a:ext>
            </a:extLst>
          </p:cNvPr>
          <p:cNvSpPr/>
          <p:nvPr/>
        </p:nvSpPr>
        <p:spPr>
          <a:xfrm>
            <a:off x="6629595" y="2038285"/>
            <a:ext cx="5562405" cy="1988286"/>
          </a:xfrm>
          <a:prstGeom prst="rect">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94B7AC46-3B0D-4325-A6EF-6DFA5AE86497}"/>
              </a:ext>
            </a:extLst>
          </p:cNvPr>
          <p:cNvSpPr/>
          <p:nvPr/>
        </p:nvSpPr>
        <p:spPr>
          <a:xfrm>
            <a:off x="28914" y="76585"/>
            <a:ext cx="4896012" cy="1880551"/>
          </a:xfrm>
          <a:prstGeom prst="rect">
            <a:avLst/>
          </a:prstGeom>
          <a:solidFill>
            <a:srgbClr val="8CC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7EDF5746-0860-4951-B316-E3960F9BE628}"/>
              </a:ext>
            </a:extLst>
          </p:cNvPr>
          <p:cNvSpPr/>
          <p:nvPr/>
        </p:nvSpPr>
        <p:spPr>
          <a:xfrm>
            <a:off x="4471977" y="724065"/>
            <a:ext cx="8698591" cy="1049183"/>
          </a:xfrm>
          <a:prstGeom prst="rect">
            <a:avLst/>
          </a:prstGeom>
          <a:solidFill>
            <a:srgbClr val="47A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a16="http://schemas.microsoft.com/office/drawing/2014/main" id="{513004CD-A80C-427A-9EBD-9C1CE26AB450}"/>
              </a:ext>
            </a:extLst>
          </p:cNvPr>
          <p:cNvPicPr>
            <a:picLocks noChangeAspect="1"/>
          </p:cNvPicPr>
          <p:nvPr/>
        </p:nvPicPr>
        <p:blipFill rotWithShape="1">
          <a:blip r:embed="rId2"/>
          <a:srcRect t="8869" r="6448" b="36539"/>
          <a:stretch/>
        </p:blipFill>
        <p:spPr>
          <a:xfrm>
            <a:off x="-304799" y="168647"/>
            <a:ext cx="5099884" cy="1673170"/>
          </a:xfrm>
          <a:prstGeom prst="rect">
            <a:avLst/>
          </a:prstGeom>
        </p:spPr>
      </p:pic>
      <p:pic>
        <p:nvPicPr>
          <p:cNvPr id="7" name="Imagen 6">
            <a:extLst>
              <a:ext uri="{FF2B5EF4-FFF2-40B4-BE49-F238E27FC236}">
                <a16:creationId xmlns:a16="http://schemas.microsoft.com/office/drawing/2014/main" id="{671AFAD8-B1DF-4542-9BF8-CB1C246876D5}"/>
              </a:ext>
            </a:extLst>
          </p:cNvPr>
          <p:cNvPicPr>
            <a:picLocks noChangeAspect="1"/>
          </p:cNvPicPr>
          <p:nvPr/>
        </p:nvPicPr>
        <p:blipFill rotWithShape="1">
          <a:blip r:embed="rId3"/>
          <a:srcRect t="9571" r="6711" b="38590"/>
          <a:stretch/>
        </p:blipFill>
        <p:spPr>
          <a:xfrm>
            <a:off x="6792592" y="2154045"/>
            <a:ext cx="5355488" cy="1673118"/>
          </a:xfrm>
          <a:prstGeom prst="rect">
            <a:avLst/>
          </a:prstGeom>
        </p:spPr>
      </p:pic>
      <p:pic>
        <p:nvPicPr>
          <p:cNvPr id="8" name="Imagen 7">
            <a:extLst>
              <a:ext uri="{FF2B5EF4-FFF2-40B4-BE49-F238E27FC236}">
                <a16:creationId xmlns:a16="http://schemas.microsoft.com/office/drawing/2014/main" id="{1BB57F2A-DD30-4B90-80BE-9F4F2D8FFD53}"/>
              </a:ext>
            </a:extLst>
          </p:cNvPr>
          <p:cNvPicPr>
            <a:picLocks noChangeAspect="1"/>
          </p:cNvPicPr>
          <p:nvPr/>
        </p:nvPicPr>
        <p:blipFill rotWithShape="1">
          <a:blip r:embed="rId4"/>
          <a:srcRect l="8948" t="20061" r="11316" b="8049"/>
          <a:stretch/>
        </p:blipFill>
        <p:spPr>
          <a:xfrm>
            <a:off x="5965407" y="2757127"/>
            <a:ext cx="2909003" cy="1474554"/>
          </a:xfrm>
          <a:prstGeom prst="rect">
            <a:avLst/>
          </a:prstGeom>
          <a:ln>
            <a:solidFill>
              <a:schemeClr val="accent1"/>
            </a:solidFill>
          </a:ln>
        </p:spPr>
      </p:pic>
      <p:pic>
        <p:nvPicPr>
          <p:cNvPr id="11" name="Imagen 10">
            <a:extLst>
              <a:ext uri="{FF2B5EF4-FFF2-40B4-BE49-F238E27FC236}">
                <a16:creationId xmlns:a16="http://schemas.microsoft.com/office/drawing/2014/main" id="{E3336510-FF68-4460-97B7-1D78C5F279E8}"/>
              </a:ext>
            </a:extLst>
          </p:cNvPr>
          <p:cNvPicPr>
            <a:picLocks noChangeAspect="1"/>
          </p:cNvPicPr>
          <p:nvPr/>
        </p:nvPicPr>
        <p:blipFill rotWithShape="1">
          <a:blip r:embed="rId5"/>
          <a:srcRect t="9103" r="6476" b="30751"/>
          <a:stretch/>
        </p:blipFill>
        <p:spPr>
          <a:xfrm>
            <a:off x="-158444" y="4119409"/>
            <a:ext cx="4924926" cy="1780731"/>
          </a:xfrm>
          <a:prstGeom prst="rect">
            <a:avLst/>
          </a:prstGeom>
        </p:spPr>
      </p:pic>
      <p:pic>
        <p:nvPicPr>
          <p:cNvPr id="12" name="Imagen 11">
            <a:extLst>
              <a:ext uri="{FF2B5EF4-FFF2-40B4-BE49-F238E27FC236}">
                <a16:creationId xmlns:a16="http://schemas.microsoft.com/office/drawing/2014/main" id="{38DA221A-630E-436A-9A8D-49CAD7F99EED}"/>
              </a:ext>
            </a:extLst>
          </p:cNvPr>
          <p:cNvPicPr>
            <a:picLocks noChangeAspect="1"/>
          </p:cNvPicPr>
          <p:nvPr/>
        </p:nvPicPr>
        <p:blipFill rotWithShape="1">
          <a:blip r:embed="rId6"/>
          <a:srcRect l="10000" t="17060" r="11184" b="9453"/>
          <a:stretch/>
        </p:blipFill>
        <p:spPr>
          <a:xfrm>
            <a:off x="2462463" y="4684809"/>
            <a:ext cx="2959769" cy="1551532"/>
          </a:xfrm>
          <a:prstGeom prst="rect">
            <a:avLst/>
          </a:prstGeom>
          <a:ln>
            <a:solidFill>
              <a:schemeClr val="accent1"/>
            </a:solidFill>
          </a:ln>
        </p:spPr>
      </p:pic>
      <p:sp>
        <p:nvSpPr>
          <p:cNvPr id="17" name="Título 1">
            <a:extLst>
              <a:ext uri="{FF2B5EF4-FFF2-40B4-BE49-F238E27FC236}">
                <a16:creationId xmlns:a16="http://schemas.microsoft.com/office/drawing/2014/main" id="{05DB8C74-461C-400F-9C86-F4E4D3BF07DA}"/>
              </a:ext>
            </a:extLst>
          </p:cNvPr>
          <p:cNvSpPr>
            <a:spLocks noGrp="1"/>
          </p:cNvSpPr>
          <p:nvPr>
            <p:ph type="title"/>
          </p:nvPr>
        </p:nvSpPr>
        <p:spPr>
          <a:xfrm>
            <a:off x="4639010" y="51184"/>
            <a:ext cx="5676064" cy="786226"/>
          </a:xfrm>
        </p:spPr>
        <p:txBody>
          <a:bodyPr>
            <a:noAutofit/>
          </a:bodyPr>
          <a:lstStyle/>
          <a:p>
            <a:pPr algn="ctr"/>
            <a:r>
              <a:rPr lang="es-MX" sz="4000" b="1" dirty="0">
                <a:latin typeface="Arial" panose="020B0604020202020204" pitchFamily="34" charset="0"/>
                <a:cs typeface="Arial" panose="020B0604020202020204" pitchFamily="34" charset="0"/>
              </a:rPr>
              <a:t>MÓDULO UNIDADES</a:t>
            </a:r>
          </a:p>
        </p:txBody>
      </p:sp>
      <p:sp>
        <p:nvSpPr>
          <p:cNvPr id="18" name="Título 1">
            <a:extLst>
              <a:ext uri="{FF2B5EF4-FFF2-40B4-BE49-F238E27FC236}">
                <a16:creationId xmlns:a16="http://schemas.microsoft.com/office/drawing/2014/main" id="{29334B25-C359-4D34-9690-61C7AD345095}"/>
              </a:ext>
            </a:extLst>
          </p:cNvPr>
          <p:cNvSpPr txBox="1">
            <a:spLocks/>
          </p:cNvSpPr>
          <p:nvPr/>
        </p:nvSpPr>
        <p:spPr>
          <a:xfrm>
            <a:off x="1042737" y="1953114"/>
            <a:ext cx="5733813" cy="78622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MX" sz="4000" b="1" dirty="0">
                <a:latin typeface="Arial" panose="020B0604020202020204" pitchFamily="34" charset="0"/>
                <a:cs typeface="Arial" panose="020B0604020202020204" pitchFamily="34" charset="0"/>
              </a:rPr>
              <a:t>SESIONES EN CURSO</a:t>
            </a:r>
          </a:p>
        </p:txBody>
      </p:sp>
      <p:sp>
        <p:nvSpPr>
          <p:cNvPr id="19" name="Título 1">
            <a:extLst>
              <a:ext uri="{FF2B5EF4-FFF2-40B4-BE49-F238E27FC236}">
                <a16:creationId xmlns:a16="http://schemas.microsoft.com/office/drawing/2014/main" id="{8260C86E-3D2F-45EB-871F-24EA0A8FD20B}"/>
              </a:ext>
            </a:extLst>
          </p:cNvPr>
          <p:cNvSpPr txBox="1">
            <a:spLocks/>
          </p:cNvSpPr>
          <p:nvPr/>
        </p:nvSpPr>
        <p:spPr>
          <a:xfrm>
            <a:off x="6953013" y="4123083"/>
            <a:ext cx="5661098" cy="78622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MX" sz="4000" b="1" dirty="0">
                <a:latin typeface="Arial" panose="020B0604020202020204" pitchFamily="34" charset="0"/>
                <a:cs typeface="Arial" panose="020B0604020202020204" pitchFamily="34" charset="0"/>
              </a:rPr>
              <a:t>MÓDULO REPORTE</a:t>
            </a:r>
          </a:p>
        </p:txBody>
      </p:sp>
      <p:sp>
        <p:nvSpPr>
          <p:cNvPr id="20" name="CuadroTexto 19">
            <a:extLst>
              <a:ext uri="{FF2B5EF4-FFF2-40B4-BE49-F238E27FC236}">
                <a16:creationId xmlns:a16="http://schemas.microsoft.com/office/drawing/2014/main" id="{110BF222-AC30-4145-BDE5-2B9673F5B474}"/>
              </a:ext>
            </a:extLst>
          </p:cNvPr>
          <p:cNvSpPr txBox="1"/>
          <p:nvPr/>
        </p:nvSpPr>
        <p:spPr>
          <a:xfrm>
            <a:off x="5061742" y="720976"/>
            <a:ext cx="6854967" cy="1015663"/>
          </a:xfrm>
          <a:prstGeom prst="rect">
            <a:avLst/>
          </a:prstGeom>
          <a:noFill/>
        </p:spPr>
        <p:txBody>
          <a:bodyPr wrap="square" rtlCol="0">
            <a:spAutoFit/>
          </a:bodyPr>
          <a:lstStyle/>
          <a:p>
            <a:pPr algn="just"/>
            <a:r>
              <a:rPr lang="es-MX" sz="2000" dirty="0">
                <a:solidFill>
                  <a:schemeClr val="bg1"/>
                </a:solidFill>
                <a:latin typeface="Arial" panose="020B0604020202020204" pitchFamily="34" charset="0"/>
                <a:cs typeface="Arial" panose="020B0604020202020204" pitchFamily="34" charset="0"/>
              </a:rPr>
              <a:t>El módulo unidades trae las fechas de inicio y fin de una unidad de todo un cuatrimestre por un año. Es decir, que al terminarse un ciclo escolar, este puede ser modificado.</a:t>
            </a:r>
          </a:p>
        </p:txBody>
      </p:sp>
      <p:sp>
        <p:nvSpPr>
          <p:cNvPr id="21" name="CuadroTexto 20">
            <a:extLst>
              <a:ext uri="{FF2B5EF4-FFF2-40B4-BE49-F238E27FC236}">
                <a16:creationId xmlns:a16="http://schemas.microsoft.com/office/drawing/2014/main" id="{191FBB77-AD38-4E41-A2B4-CE6FD21BE36E}"/>
              </a:ext>
            </a:extLst>
          </p:cNvPr>
          <p:cNvSpPr txBox="1"/>
          <p:nvPr/>
        </p:nvSpPr>
        <p:spPr>
          <a:xfrm>
            <a:off x="28914" y="2598378"/>
            <a:ext cx="5892573" cy="1015663"/>
          </a:xfrm>
          <a:prstGeom prst="rect">
            <a:avLst/>
          </a:prstGeom>
          <a:noFill/>
        </p:spPr>
        <p:txBody>
          <a:bodyPr wrap="square" rtlCol="0">
            <a:spAutoFit/>
          </a:bodyPr>
          <a:lstStyle/>
          <a:p>
            <a:pPr algn="just"/>
            <a:r>
              <a:rPr lang="es-MX" sz="2000" dirty="0">
                <a:solidFill>
                  <a:schemeClr val="bg1"/>
                </a:solidFill>
                <a:latin typeface="Arial" panose="020B0604020202020204" pitchFamily="34" charset="0"/>
                <a:cs typeface="Arial" panose="020B0604020202020204" pitchFamily="34" charset="0"/>
              </a:rPr>
              <a:t>El módulo sesiones en curso registra una sesión como entrada en el departamento y no se registra las horas hasta que esta se da por terminada.</a:t>
            </a:r>
          </a:p>
        </p:txBody>
      </p:sp>
      <p:sp>
        <p:nvSpPr>
          <p:cNvPr id="22" name="CuadroTexto 21">
            <a:extLst>
              <a:ext uri="{FF2B5EF4-FFF2-40B4-BE49-F238E27FC236}">
                <a16:creationId xmlns:a16="http://schemas.microsoft.com/office/drawing/2014/main" id="{FEF76D29-E1A1-4B5A-B406-E20D30974303}"/>
              </a:ext>
            </a:extLst>
          </p:cNvPr>
          <p:cNvSpPr txBox="1"/>
          <p:nvPr/>
        </p:nvSpPr>
        <p:spPr>
          <a:xfrm>
            <a:off x="5366716" y="4858919"/>
            <a:ext cx="6854967" cy="1015663"/>
          </a:xfrm>
          <a:prstGeom prst="rect">
            <a:avLst/>
          </a:prstGeom>
          <a:noFill/>
        </p:spPr>
        <p:txBody>
          <a:bodyPr wrap="square" rtlCol="0">
            <a:spAutoFit/>
          </a:bodyPr>
          <a:lstStyle/>
          <a:p>
            <a:pPr algn="just"/>
            <a:r>
              <a:rPr lang="es-MX" sz="2000" dirty="0">
                <a:solidFill>
                  <a:schemeClr val="bg1"/>
                </a:solidFill>
                <a:latin typeface="Arial" panose="020B0604020202020204" pitchFamily="34" charset="0"/>
                <a:cs typeface="Arial" panose="020B0604020202020204" pitchFamily="34" charset="0"/>
              </a:rPr>
              <a:t>El módulo reporte permite visualizar y filtrar la información de cada sesión registrada y así conocer el avance de cada alumno.</a:t>
            </a:r>
          </a:p>
        </p:txBody>
      </p:sp>
    </p:spTree>
    <p:extLst>
      <p:ext uri="{BB962C8B-B14F-4D97-AF65-F5344CB8AC3E}">
        <p14:creationId xmlns:p14="http://schemas.microsoft.com/office/powerpoint/2010/main" val="149968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13" grpId="0" animBg="1"/>
      <p:bldP spid="10" grpId="0" animBg="1"/>
      <p:bldP spid="9" grpId="0" animBg="1"/>
      <p:bldP spid="17" grpId="0"/>
      <p:bldP spid="18" grpId="0"/>
      <p:bldP spid="19" grpId="0"/>
      <p:bldP spid="20" grpId="0"/>
      <p:bldP spid="21" grpId="0"/>
      <p:bldP spid="2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79</TotalTime>
  <Words>728</Words>
  <Application>Microsoft Office PowerPoint</Application>
  <PresentationFormat>Panorámica</PresentationFormat>
  <Paragraphs>44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8</vt:i4>
      </vt:variant>
    </vt:vector>
  </HeadingPairs>
  <TitlesOfParts>
    <vt:vector size="15" baseType="lpstr">
      <vt:lpstr>Arial</vt:lpstr>
      <vt:lpstr>Arial Black</vt:lpstr>
      <vt:lpstr>Calibri</vt:lpstr>
      <vt:lpstr>Calibri Light</vt:lpstr>
      <vt:lpstr>Times New Roman</vt:lpstr>
      <vt:lpstr>Tema de Office</vt:lpstr>
      <vt:lpstr>Retrospección</vt:lpstr>
      <vt:lpstr>Presentación de PowerPoint</vt:lpstr>
      <vt:lpstr>PLANTEAMIENTO DEL PROBLEMA</vt:lpstr>
      <vt:lpstr>REQUERIMIENTOS GENERALES</vt:lpstr>
      <vt:lpstr>PROPUESTA</vt:lpstr>
      <vt:lpstr>DISEÑO Y CARACTERÍSTICAS</vt:lpstr>
      <vt:lpstr>MÓDULO ALUMNOS</vt:lpstr>
      <vt:lpstr>MÓDULO ACTIVIDADES</vt:lpstr>
      <vt:lpstr>MÓDULO UNIDADES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Yuridia Montelongo</dc:creator>
  <cp:lastModifiedBy>Yuridia Montelongo</cp:lastModifiedBy>
  <cp:revision>18</cp:revision>
  <dcterms:created xsi:type="dcterms:W3CDTF">2018-08-10T20:17:21Z</dcterms:created>
  <dcterms:modified xsi:type="dcterms:W3CDTF">2018-08-10T21:36:32Z</dcterms:modified>
</cp:coreProperties>
</file>