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9B98A3EB-C13F-4D70-9735-0975BB6F95EE}">
          <p14:sldIdLst>
            <p14:sldId id="256"/>
          </p14:sldIdLst>
        </p14:section>
        <p14:section name="Índice" id="{E52B818A-7C1B-4E4A-B733-B18B05DB1AC2}">
          <p14:sldIdLst>
            <p14:sldId id="260"/>
          </p14:sldIdLst>
        </p14:section>
        <p14:section name="Introdução" id="{FCD59476-8A93-48CE-8AD2-FA36985597DA}">
          <p14:sldIdLst>
            <p14:sldId id="257"/>
          </p14:sldIdLst>
        </p14:section>
        <p14:section name="Capítulo 1" id="{E0826104-6842-40BB-8C6E-29E5CB0553C9}">
          <p14:sldIdLst>
            <p14:sldId id="258"/>
            <p14:sldId id="259"/>
          </p14:sldIdLst>
        </p14:section>
        <p14:section name="Capítulo 2" id="{F994A0DE-68F8-4C89-9238-6329AB3D1B92}">
          <p14:sldIdLst>
            <p14:sldId id="261"/>
            <p14:sldId id="262"/>
          </p14:sldIdLst>
        </p14:section>
        <p14:section name="Capítulo 3" id="{C65F8C66-865D-4A1F-B5B4-CD47E53E7B82}">
          <p14:sldIdLst>
            <p14:sldId id="263"/>
            <p14:sldId id="264"/>
          </p14:sldIdLst>
        </p14:section>
        <p14:section name="Capítulo 4" id="{1B54A51E-B646-4B41-8091-8F24B655EAE2}">
          <p14:sldIdLst>
            <p14:sldId id="265"/>
            <p14:sldId id="266"/>
          </p14:sldIdLst>
        </p14:section>
        <p14:section name="Capítulo 5" id="{6E9430F1-8D4C-49D3-9AD9-D13CC89C07FF}">
          <p14:sldIdLst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9"/>
    <a:srgbClr val="099AB7"/>
    <a:srgbClr val="E54D26"/>
    <a:srgbClr val="0070D2"/>
    <a:srgbClr val="FFF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82" y="42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3285-41D4-49C1-9707-C2C883291C68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CDB0-F36C-4B67-B191-1E13015434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0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121-98FB-4493-BCFA-B6792EAA9E1A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06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0EDC-3B97-4A38-9D0F-01F279E085C7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2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E3F-4DCB-44AB-8266-82C116053897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FD83-7691-492E-A0AC-3DCF8766EF3C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633A-8A47-4884-B0B7-657629F9645D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F286-4147-4A22-BCFE-C448435BD8CE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F16-6720-4F31-BA62-2B4F20B21973}" type="datetime1">
              <a:rPr lang="pt-BR" smtClean="0"/>
              <a:t>03/05/2024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7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C2BE-46E8-4B48-B918-A9D85326BEE3}" type="datetime1">
              <a:rPr lang="pt-BR" smtClean="0"/>
              <a:t>03/05/2024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0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35B1-7FE2-4852-A287-73B066023513}" type="datetime1">
              <a:rPr lang="pt-BR" smtClean="0"/>
              <a:t>03/05/2024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162C-6FEF-435F-A258-177D5E5F64D0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BCF3-D91E-4C79-9D81-9EE137D08DC2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4931-D2CF-4BF8-997E-A6F789D15F8A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C9A-E0C6-4550-88A5-8A7E1D052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0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F52D14-2499-2038-A77B-0D67F965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" b="8819"/>
          <a:stretch/>
        </p:blipFill>
        <p:spPr>
          <a:xfrm>
            <a:off x="0" y="-1"/>
            <a:ext cx="6872739" cy="990600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F8B6630-737C-9C40-0563-DD4A2EC2B5C0}"/>
              </a:ext>
            </a:extLst>
          </p:cNvPr>
          <p:cNvSpPr/>
          <p:nvPr/>
        </p:nvSpPr>
        <p:spPr>
          <a:xfrm>
            <a:off x="0" y="7581900"/>
            <a:ext cx="6857998" cy="23241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EFD9C3-F2B0-C056-7B42-607DF0230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7" t="2386" r="11844"/>
          <a:stretch/>
        </p:blipFill>
        <p:spPr bwMode="auto">
          <a:xfrm>
            <a:off x="3144626" y="7353300"/>
            <a:ext cx="568748" cy="7225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1AEF3E-EC96-03A2-F402-1443A033CEC6}"/>
              </a:ext>
            </a:extLst>
          </p:cNvPr>
          <p:cNvSpPr txBox="1"/>
          <p:nvPr/>
        </p:nvSpPr>
        <p:spPr>
          <a:xfrm>
            <a:off x="658698" y="9062211"/>
            <a:ext cx="5572124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 Jornada das Tags Semânticas</a:t>
            </a:r>
          </a:p>
          <a:p>
            <a:pPr algn="ctr"/>
            <a:r>
              <a:rPr lang="pt-BR" sz="1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Descubra o Tesouro da Estruturação Web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ACB422-2FA3-9AB4-9202-477A395A9051}"/>
              </a:ext>
            </a:extLst>
          </p:cNvPr>
          <p:cNvSpPr txBox="1"/>
          <p:nvPr/>
        </p:nvSpPr>
        <p:spPr>
          <a:xfrm>
            <a:off x="1727085" y="8075834"/>
            <a:ext cx="3435350" cy="10772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6400" b="1" dirty="0">
                <a:ln w="3175">
                  <a:solidFill>
                    <a:srgbClr val="E54D26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NE PIECE" panose="02000000000000000000" pitchFamily="2" charset="0"/>
              </a:rPr>
              <a:t>ONE TAGS</a:t>
            </a:r>
            <a:endParaRPr lang="pt-BR" sz="6400" dirty="0">
              <a:ln w="3175">
                <a:solidFill>
                  <a:srgbClr val="E54D26"/>
                </a:solidFill>
              </a:ln>
              <a:solidFill>
                <a:schemeClr val="bg1"/>
              </a:solidFill>
              <a:latin typeface="ONE PIECE" panose="02000000000000000000" pitchFamily="2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F91760-B9AA-7168-63FD-855AF5B9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7F780C3-4A33-543D-A5EE-EF569D382DFE}"/>
              </a:ext>
            </a:extLst>
          </p:cNvPr>
          <p:cNvSpPr/>
          <p:nvPr/>
        </p:nvSpPr>
        <p:spPr>
          <a:xfrm>
            <a:off x="0" y="0"/>
            <a:ext cx="6858000" cy="104503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6BF405-59F7-D6F3-7DCF-F4787E3D2CA6}"/>
              </a:ext>
            </a:extLst>
          </p:cNvPr>
          <p:cNvSpPr txBox="1"/>
          <p:nvPr/>
        </p:nvSpPr>
        <p:spPr>
          <a:xfrm>
            <a:off x="642937" y="353238"/>
            <a:ext cx="5572124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YURI DIAS PEREIRA GOMES</a:t>
            </a:r>
          </a:p>
        </p:txBody>
      </p:sp>
    </p:spTree>
    <p:extLst>
      <p:ext uri="{BB962C8B-B14F-4D97-AF65-F5344CB8AC3E}">
        <p14:creationId xmlns:p14="http://schemas.microsoft.com/office/powerpoint/2010/main" val="398378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832728-B812-A532-26E2-FF2AB671ED4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922670-F7F2-C8E2-9436-173342C59FC8}"/>
              </a:ext>
            </a:extLst>
          </p:cNvPr>
          <p:cNvSpPr txBox="1"/>
          <p:nvPr/>
        </p:nvSpPr>
        <p:spPr>
          <a:xfrm>
            <a:off x="0" y="1829068"/>
            <a:ext cx="685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A7170-36D5-9556-EFF8-960D7296CFE3}"/>
              </a:ext>
            </a:extLst>
          </p:cNvPr>
          <p:cNvSpPr txBox="1"/>
          <p:nvPr/>
        </p:nvSpPr>
        <p:spPr>
          <a:xfrm>
            <a:off x="0" y="4414391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ONE PIECE" panose="02000000000000000000" pitchFamily="2" charset="0"/>
              </a:rPr>
              <a:t>&lt;section&gt;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F1925-E9AB-CFFA-A86F-125A92E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67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552450" y="2428063"/>
            <a:ext cx="3003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A tag </a:t>
            </a:r>
            <a:r>
              <a:rPr lang="pt-BR" sz="1600" b="1" dirty="0"/>
              <a:t>&lt;section&gt;</a:t>
            </a:r>
            <a:r>
              <a:rPr lang="pt-BR" sz="1600" dirty="0"/>
              <a:t> é usada para representar uma seção genérica de conteúdo quando não há um elemento mais específico para representá-lo. Pode ser comparada às diferentes divisões de um navio, cada qual com seu propósito específico.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&lt;section&gt;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298D0-905B-9775-EC14-519CB402771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Divisões do Navio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BD688D-FBA0-03FF-A00C-4E35252F37C2}"/>
              </a:ext>
            </a:extLst>
          </p:cNvPr>
          <p:cNvGrpSpPr/>
          <p:nvPr/>
        </p:nvGrpSpPr>
        <p:grpSpPr>
          <a:xfrm>
            <a:off x="542925" y="4953000"/>
            <a:ext cx="5734050" cy="3608675"/>
            <a:chOff x="561975" y="3266937"/>
            <a:chExt cx="5734050" cy="36086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D0049FD-70D4-4983-3891-36327B3B74AD}"/>
                </a:ext>
              </a:extLst>
            </p:cNvPr>
            <p:cNvSpPr/>
            <p:nvPr/>
          </p:nvSpPr>
          <p:spPr>
            <a:xfrm flipV="1">
              <a:off x="561975" y="3524250"/>
              <a:ext cx="5734050" cy="3351362"/>
            </a:xfrm>
            <a:prstGeom prst="round2SameRect">
              <a:avLst>
                <a:gd name="adj1" fmla="val 305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C6659E7-A3E5-8707-4923-41735C0889CC}"/>
                </a:ext>
              </a:extLst>
            </p:cNvPr>
            <p:cNvSpPr/>
            <p:nvPr/>
          </p:nvSpPr>
          <p:spPr>
            <a:xfrm>
              <a:off x="561975" y="3266937"/>
              <a:ext cx="5734050" cy="2628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/>
                <a:t>  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EEA171-F8C0-CB6B-9622-F8E5C6107E31}"/>
                </a:ext>
              </a:extLst>
            </p:cNvPr>
            <p:cNvSpPr txBox="1"/>
            <p:nvPr/>
          </p:nvSpPr>
          <p:spPr>
            <a:xfrm>
              <a:off x="876300" y="3587750"/>
              <a:ext cx="523875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&lt;section&gt;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&lt;h2&gt;Personagens Principais&lt;/h2&gt;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&lt;article&gt;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&lt;h3&gt;Luffy&lt;/h3&gt;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&lt;p&gt;O capitão que sonha em encontrar o One Piece.&lt;/p&gt;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&lt;/article&gt;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&lt;article&gt;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&lt;h3&gt;Zoro&lt;/h3&gt;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&lt;p&gt;O espadachim destemido em busca de se tornar o 	maior espadachim do mundo.&lt;/p&gt;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&lt;/article&gt;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&lt;/section&gt;</a:t>
              </a:r>
            </a:p>
          </p:txBody>
        </p:sp>
      </p:grp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11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89CA7D-6702-4F7F-5B62-178731F971D6}"/>
              </a:ext>
            </a:extLst>
          </p:cNvPr>
          <p:cNvSpPr txBox="1"/>
          <p:nvPr/>
        </p:nvSpPr>
        <p:spPr>
          <a:xfrm>
            <a:off x="495300" y="8801630"/>
            <a:ext cx="572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Este exemplo mostra a </a:t>
            </a:r>
            <a:r>
              <a:rPr lang="pt-BR" sz="1600" b="1" dirty="0"/>
              <a:t>&lt;section&gt; </a:t>
            </a:r>
            <a:r>
              <a:rPr lang="pt-BR" sz="1600" dirty="0"/>
              <a:t>como um contêiner para agrupar vários </a:t>
            </a:r>
            <a:r>
              <a:rPr lang="pt-BR" sz="1600" b="1" dirty="0"/>
              <a:t>&lt;article&gt;</a:t>
            </a:r>
            <a:r>
              <a:rPr lang="pt-BR" sz="1600" dirty="0"/>
              <a:t>, cada um detalhando um personagem diferente.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C9F8295-EBE3-5575-3BB1-3FDA9A1B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998" y="664729"/>
            <a:ext cx="2228002" cy="38254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832728-B812-A532-26E2-FF2AB671ED4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922670-F7F2-C8E2-9436-173342C59FC8}"/>
              </a:ext>
            </a:extLst>
          </p:cNvPr>
          <p:cNvSpPr txBox="1"/>
          <p:nvPr/>
        </p:nvSpPr>
        <p:spPr>
          <a:xfrm>
            <a:off x="0" y="1829068"/>
            <a:ext cx="685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A7170-36D5-9556-EFF8-960D7296CFE3}"/>
              </a:ext>
            </a:extLst>
          </p:cNvPr>
          <p:cNvSpPr txBox="1"/>
          <p:nvPr/>
        </p:nvSpPr>
        <p:spPr>
          <a:xfrm>
            <a:off x="0" y="4414391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ONE PIECE" panose="02000000000000000000" pitchFamily="2" charset="0"/>
              </a:rPr>
              <a:t>&lt;footer&gt;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F1925-E9AB-CFFA-A86F-125A92E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571500" y="2534065"/>
            <a:ext cx="3171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O </a:t>
            </a:r>
            <a:r>
              <a:rPr lang="pt-BR" sz="1600" b="1" dirty="0"/>
              <a:t>&lt;footer&gt; </a:t>
            </a:r>
            <a:r>
              <a:rPr lang="pt-BR" sz="1600" dirty="0"/>
              <a:t>atua como o convés inferior de um navio, contendo informações que são importantes mas que não são o foco principal do site, como direitos autorais, links para redes sociais e informações de contato.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&lt;footer&gt;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298D0-905B-9775-EC14-519CB402771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 Convés do Navio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BD688D-FBA0-03FF-A00C-4E35252F37C2}"/>
              </a:ext>
            </a:extLst>
          </p:cNvPr>
          <p:cNvGrpSpPr/>
          <p:nvPr/>
        </p:nvGrpSpPr>
        <p:grpSpPr>
          <a:xfrm>
            <a:off x="542925" y="4953000"/>
            <a:ext cx="5734050" cy="1870766"/>
            <a:chOff x="561975" y="3266937"/>
            <a:chExt cx="5734050" cy="187076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D0049FD-70D4-4983-3891-36327B3B74AD}"/>
                </a:ext>
              </a:extLst>
            </p:cNvPr>
            <p:cNvSpPr/>
            <p:nvPr/>
          </p:nvSpPr>
          <p:spPr>
            <a:xfrm flipV="1">
              <a:off x="561975" y="3524250"/>
              <a:ext cx="5734050" cy="1613453"/>
            </a:xfrm>
            <a:prstGeom prst="round2SameRect">
              <a:avLst>
                <a:gd name="adj1" fmla="val 305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C6659E7-A3E5-8707-4923-41735C0889CC}"/>
                </a:ext>
              </a:extLst>
            </p:cNvPr>
            <p:cNvSpPr/>
            <p:nvPr/>
          </p:nvSpPr>
          <p:spPr>
            <a:xfrm>
              <a:off x="561975" y="3266937"/>
              <a:ext cx="5734050" cy="2628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/>
                <a:t>  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EEA171-F8C0-CB6B-9622-F8E5C6107E31}"/>
                </a:ext>
              </a:extLst>
            </p:cNvPr>
            <p:cNvSpPr txBox="1"/>
            <p:nvPr/>
          </p:nvSpPr>
          <p:spPr>
            <a:xfrm>
              <a:off x="876300" y="3587750"/>
              <a:ext cx="52387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&lt;footer&gt;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&lt;p&gt;© 2024 Bando do Chapéu de Palha. Todos os direitos 	reservados.&lt;/p&gt;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&lt;p&gt;Siga-nos nas redes sociais para mais aventuras.&lt;/p&gt;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&lt;/footer&gt;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3C9F8295-EBE3-5575-3BB1-3FDA9A1B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8498" y="0"/>
            <a:ext cx="2228002" cy="38990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13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89CA7D-6702-4F7F-5B62-178731F971D6}"/>
              </a:ext>
            </a:extLst>
          </p:cNvPr>
          <p:cNvSpPr txBox="1"/>
          <p:nvPr/>
        </p:nvSpPr>
        <p:spPr>
          <a:xfrm>
            <a:off x="495300" y="7311498"/>
            <a:ext cx="572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Este exemplo coloca informações complementares no rodapé da página, organizando o conteúdo de forma clara e acessível.</a:t>
            </a:r>
          </a:p>
        </p:txBody>
      </p:sp>
    </p:spTree>
    <p:extLst>
      <p:ext uri="{BB962C8B-B14F-4D97-AF65-F5344CB8AC3E}">
        <p14:creationId xmlns:p14="http://schemas.microsoft.com/office/powerpoint/2010/main" val="28943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692036" y="6591715"/>
            <a:ext cx="5815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Assim como em "One Piece", onde cada parte do navio tem um propósito específico, em HTML, as tags semânticas ajudam a estruturar o conteúdo de forma lógica e acessível. Usar corretamente estas tags é crucial para que tanto os usuários quanto as ferramentas de busca naveguem pelo seu site de maneira eficiente. Boa sorte nas suas aventuras de codificação!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14</a:t>
            </a:fld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0134906-240C-2302-4733-A24F8834F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7408" y="1613893"/>
            <a:ext cx="3303183" cy="476068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0492D1-FF9C-9152-CBB8-414E8EBADBFF}"/>
              </a:ext>
            </a:extLst>
          </p:cNvPr>
          <p:cNvSpPr txBox="1"/>
          <p:nvPr/>
        </p:nvSpPr>
        <p:spPr>
          <a:xfrm>
            <a:off x="692036" y="8502109"/>
            <a:ext cx="581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OBRIGADO POR LER ATÉ AQUI!</a:t>
            </a:r>
          </a:p>
        </p:txBody>
      </p:sp>
    </p:spTree>
    <p:extLst>
      <p:ext uri="{BB962C8B-B14F-4D97-AF65-F5344CB8AC3E}">
        <p14:creationId xmlns:p14="http://schemas.microsoft.com/office/powerpoint/2010/main" val="118770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7413B3-C73B-B96A-8794-A1C0C2A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15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1BECA2-B932-F441-8580-56AD24983D0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BB841-C27A-9319-8414-77845CC1B0C2}"/>
              </a:ext>
            </a:extLst>
          </p:cNvPr>
          <p:cNvSpPr txBox="1"/>
          <p:nvPr/>
        </p:nvSpPr>
        <p:spPr>
          <a:xfrm>
            <a:off x="495301" y="2190135"/>
            <a:ext cx="58912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	Yohoho! Ancorando neste mundo vasto como o Grande Mar, navegando por ilhas de marcação e oceanos de significado, chegamos ao final deste ebook, mas não ao seu fim de jornada pelo HTML Semântico. Ainda há muito mais HTML para explorar.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	Quero expressar minha gratidão ao grande Oda-sensei, por criar um mundo tão inspirador como One Piece, que nos guia através das correntes da imaginação. Agradeço também à equipe da IA por sua inteligência incrível que deu vida a este conteúdo, e a você, leitor(a), por embarcar nesta aventura conosco.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	Que este ebook seja o seu Mapa da Grande Rota da Web, guiando-o(a) por mares de código limpo e praias de acessibilidade. Mantenha sua bússola apontada para o futuro e que suas âncoras nunca percam o rumo da criatividade.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	Zarpemos, então, para novas aventuras e que nossos caminhos se cruzem novamente em outras viagens digitais!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	Com toda a energia do Gomu no, até a próxima tag, com gratidão,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FF21AF-110B-D1BA-36BF-0C88E25EEC47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 finais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0D5064-88F1-2634-2CAC-C87A3A657910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9FAB59-A188-CE5B-3E5A-CFB341A9B356}"/>
              </a:ext>
            </a:extLst>
          </p:cNvPr>
          <p:cNvSpPr txBox="1"/>
          <p:nvPr/>
        </p:nvSpPr>
        <p:spPr>
          <a:xfrm>
            <a:off x="1724593" y="8812065"/>
            <a:ext cx="466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ChatGPT &amp; Yuri Dias Pereira Gomes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8631B-6659-0618-ECB0-0800940AB34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+mj-lt"/>
              </a:rPr>
              <a:t>A jornada continua...</a:t>
            </a:r>
          </a:p>
        </p:txBody>
      </p:sp>
    </p:spTree>
    <p:extLst>
      <p:ext uri="{BB962C8B-B14F-4D97-AF65-F5344CB8AC3E}">
        <p14:creationId xmlns:p14="http://schemas.microsoft.com/office/powerpoint/2010/main" val="221779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8B53F3C-A304-A777-C720-A7C5E6E5763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Índice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F954AE-E489-B5AE-764A-9849062A6808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6CF845-C6D7-12B9-21A6-1CB47FBD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2</a:t>
            </a:fld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7613A94-2A22-41BF-F81F-780CB0AAA21F}"/>
              </a:ext>
            </a:extLst>
          </p:cNvPr>
          <p:cNvGrpSpPr/>
          <p:nvPr/>
        </p:nvGrpSpPr>
        <p:grpSpPr>
          <a:xfrm>
            <a:off x="533400" y="1589262"/>
            <a:ext cx="5853113" cy="800220"/>
            <a:chOff x="533400" y="1589262"/>
            <a:chExt cx="5853113" cy="80022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E5D607C-0389-A77A-F39F-F8DFAF6A4098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Introdução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A1BEE0B-BDC9-7087-EF28-5A453F570E7B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Introdução às Tags Semânticas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0C1739E-87EF-DDB8-EA43-00C34B234419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678A13F-2A6F-F507-CEFA-0B7E9CC65B35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03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978CC6D-920B-A696-C7F3-BD0C2F1437BA}"/>
              </a:ext>
            </a:extLst>
          </p:cNvPr>
          <p:cNvGrpSpPr/>
          <p:nvPr/>
        </p:nvGrpSpPr>
        <p:grpSpPr>
          <a:xfrm>
            <a:off x="567300" y="2676523"/>
            <a:ext cx="5853113" cy="830998"/>
            <a:chOff x="533400" y="1589262"/>
            <a:chExt cx="5853113" cy="83099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96EAEBE-62F7-9867-B810-BB013589C2BF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&lt;header&gt;</a:t>
              </a:r>
            </a:p>
            <a:p>
              <a:pPr algn="just"/>
              <a:endParaRPr lang="pt-BR" sz="2400" b="1" dirty="0">
                <a:latin typeface="+mj-lt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D2BD726-DE1B-B8C4-215F-21ABB0AFE1D5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O Mastro Principal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184DCC7-CFA0-CEE5-BF9A-682AA13C27FB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D22D97-FED2-935C-DF90-C472419FA45C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04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2B4612-FEE3-5DFA-4196-D0A93BE4986A}"/>
              </a:ext>
            </a:extLst>
          </p:cNvPr>
          <p:cNvGrpSpPr/>
          <p:nvPr/>
        </p:nvGrpSpPr>
        <p:grpSpPr>
          <a:xfrm>
            <a:off x="601200" y="3763784"/>
            <a:ext cx="5853113" cy="830998"/>
            <a:chOff x="533400" y="1589262"/>
            <a:chExt cx="5853113" cy="83099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B7038E0-F1E1-3B50-0E8F-B8D00B552273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&lt;nav&gt;</a:t>
              </a:r>
            </a:p>
            <a:p>
              <a:pPr algn="just"/>
              <a:endParaRPr lang="pt-BR" sz="2400" b="1" dirty="0">
                <a:latin typeface="+mj-lt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DF60E5-B08D-463B-1520-3C6B6D28BDCB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O Timão do Site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BB939AB-757B-AED2-CFFE-3EB431B0BB13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A3A66C7-43C4-DE64-B236-75AFE57D4F9D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06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392A161-DF2F-1AC2-27FB-DE444F18B80A}"/>
              </a:ext>
            </a:extLst>
          </p:cNvPr>
          <p:cNvGrpSpPr/>
          <p:nvPr/>
        </p:nvGrpSpPr>
        <p:grpSpPr>
          <a:xfrm>
            <a:off x="635100" y="4851045"/>
            <a:ext cx="5853113" cy="830998"/>
            <a:chOff x="533400" y="1589262"/>
            <a:chExt cx="5853113" cy="83099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98498A2-D346-5491-045B-3619C522E5DC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&lt;article&gt;</a:t>
              </a:r>
            </a:p>
            <a:p>
              <a:pPr algn="just"/>
              <a:endParaRPr lang="pt-BR" sz="2400" b="1" dirty="0">
                <a:latin typeface="+mj-lt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D43583E-A77E-AD9D-A347-4DFDEC5CBA6E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Os Tesouros Escondidos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2D8CF-BC07-1DA6-5E4C-205DE6A798CA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509283C-B34A-2E60-3219-9EA386906045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08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9DF61F7-3804-3A9B-DB51-9440CD6BE6CE}"/>
              </a:ext>
            </a:extLst>
          </p:cNvPr>
          <p:cNvGrpSpPr/>
          <p:nvPr/>
        </p:nvGrpSpPr>
        <p:grpSpPr>
          <a:xfrm>
            <a:off x="669000" y="5973491"/>
            <a:ext cx="5853113" cy="830998"/>
            <a:chOff x="533400" y="1589262"/>
            <a:chExt cx="5853113" cy="830998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6F5F44C-CD8B-A520-B9F8-E70AE48A5975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&lt;section&gt;</a:t>
              </a:r>
            </a:p>
            <a:p>
              <a:pPr algn="just"/>
              <a:endParaRPr lang="pt-BR" sz="2400" b="1" dirty="0">
                <a:latin typeface="+mj-lt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496E061-CCE8-322F-3565-CD92670D5CEC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Divisões do Navio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3C1D09ED-5287-C08E-355C-A7DA43B536EA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8F1A279-83FF-9FFD-A910-B0ACE295D985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10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5355DF-D73E-CDC0-428A-F3DA6CABAE39}"/>
              </a:ext>
            </a:extLst>
          </p:cNvPr>
          <p:cNvGrpSpPr/>
          <p:nvPr/>
        </p:nvGrpSpPr>
        <p:grpSpPr>
          <a:xfrm>
            <a:off x="702900" y="7095937"/>
            <a:ext cx="5853113" cy="800220"/>
            <a:chOff x="533400" y="1589262"/>
            <a:chExt cx="5853113" cy="800220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F9EB123-B80D-0DE6-B979-DC56255FE93D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&lt;footer&gt;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D4399CD-6EA7-41F4-8363-856E4782D962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O Convés do Navio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96AD544-602D-1FCB-648A-544168EA020F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27AAB83-52E8-0B0B-C2CD-3E0808950C1E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12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7C4A05A-4D07-729B-676A-C5082903CEBE}"/>
              </a:ext>
            </a:extLst>
          </p:cNvPr>
          <p:cNvGrpSpPr/>
          <p:nvPr/>
        </p:nvGrpSpPr>
        <p:grpSpPr>
          <a:xfrm>
            <a:off x="654150" y="8138667"/>
            <a:ext cx="5853113" cy="800220"/>
            <a:chOff x="533400" y="1589262"/>
            <a:chExt cx="5853113" cy="800220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6D17B6A-E289-6A80-51AC-E44F4D6D2BF2}"/>
                </a:ext>
              </a:extLst>
            </p:cNvPr>
            <p:cNvSpPr txBox="1"/>
            <p:nvPr/>
          </p:nvSpPr>
          <p:spPr>
            <a:xfrm>
              <a:off x="552450" y="1589263"/>
              <a:ext cx="573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latin typeface="+mj-lt"/>
                </a:rPr>
                <a:t>Agradecimentos Finais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97F878B-A48D-C3FC-C2B6-EC8FF6B9036E}"/>
                </a:ext>
              </a:extLst>
            </p:cNvPr>
            <p:cNvSpPr txBox="1"/>
            <p:nvPr/>
          </p:nvSpPr>
          <p:spPr>
            <a:xfrm>
              <a:off x="567300" y="2050928"/>
              <a:ext cx="57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/>
                <a:t>A jordana continua...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5CADCAEC-7CC2-BD9A-8C96-FDA2DC8448F4}"/>
                </a:ext>
              </a:extLst>
            </p:cNvPr>
            <p:cNvCxnSpPr/>
            <p:nvPr/>
          </p:nvCxnSpPr>
          <p:spPr>
            <a:xfrm>
              <a:off x="533400" y="2022353"/>
              <a:ext cx="5853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F4F0E6B-05D5-3574-BC3C-F769795735E2}"/>
                </a:ext>
              </a:extLst>
            </p:cNvPr>
            <p:cNvSpPr txBox="1"/>
            <p:nvPr/>
          </p:nvSpPr>
          <p:spPr>
            <a:xfrm>
              <a:off x="5872163" y="1589262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latin typeface="+mj-lt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2EB0971-2B12-1705-1998-EC4107083D19}"/>
              </a:ext>
            </a:extLst>
          </p:cNvPr>
          <p:cNvSpPr txBox="1"/>
          <p:nvPr/>
        </p:nvSpPr>
        <p:spPr>
          <a:xfrm>
            <a:off x="561975" y="1945260"/>
            <a:ext cx="5734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</a:t>
            </a:r>
            <a:r>
              <a:rPr lang="pt-B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 universo do desenvolvimento web, assim como no vasto oceano de "One Piece", é essencial saber navegar com as ferramentas certas para alcançar seus objetivos. As tags semânticas em HTML são como o Log Pose, uma bússola que guia não apenas os navegadores, mas também os mecanismos de busca e leitores de tela, ajudando-os a entender a estrutura do conteúdo de uma página web. Vamos explorar as principais tags semânticas e como usá-las em contextos reais.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53F3C-A304-A777-C720-A7C5E6E5763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Introdução às Tags Semânticas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F954AE-E489-B5AE-764A-9849062A6808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BFD39-F95D-BF3F-9754-6228EA457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7" t="2386" r="11844"/>
          <a:stretch/>
        </p:blipFill>
        <p:spPr bwMode="auto">
          <a:xfrm>
            <a:off x="2128904" y="4953000"/>
            <a:ext cx="2600191" cy="33032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02A01C-5027-4DE7-2936-2023911D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832728-B812-A532-26E2-FF2AB671ED4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922670-F7F2-C8E2-9436-173342C59FC8}"/>
              </a:ext>
            </a:extLst>
          </p:cNvPr>
          <p:cNvSpPr txBox="1"/>
          <p:nvPr/>
        </p:nvSpPr>
        <p:spPr>
          <a:xfrm>
            <a:off x="0" y="1829068"/>
            <a:ext cx="685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A7170-36D5-9556-EFF8-960D7296CFE3}"/>
              </a:ext>
            </a:extLst>
          </p:cNvPr>
          <p:cNvSpPr txBox="1"/>
          <p:nvPr/>
        </p:nvSpPr>
        <p:spPr>
          <a:xfrm>
            <a:off x="0" y="4414391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ONE PIECE" panose="02000000000000000000" pitchFamily="2" charset="0"/>
              </a:rPr>
              <a:t>&lt;header&gt;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F1925-E9AB-CFFA-A86F-125A92E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571500" y="2534065"/>
            <a:ext cx="3171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No topo de cada página web, assim como no mastro principal de um navio pirata, o </a:t>
            </a:r>
            <a:r>
              <a:rPr lang="pt-BR" sz="1600" b="1" dirty="0"/>
              <a:t>&lt;header&gt;</a:t>
            </a:r>
            <a:r>
              <a:rPr lang="pt-BR" sz="1600" dirty="0"/>
              <a:t> marca a introdução ou a área de navegação principal do site.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&lt;header&gt;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298D0-905B-9775-EC14-519CB402771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 Mastro Principal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BD688D-FBA0-03FF-A00C-4E35252F37C2}"/>
              </a:ext>
            </a:extLst>
          </p:cNvPr>
          <p:cNvGrpSpPr/>
          <p:nvPr/>
        </p:nvGrpSpPr>
        <p:grpSpPr>
          <a:xfrm>
            <a:off x="542925" y="4953000"/>
            <a:ext cx="5734050" cy="3000513"/>
            <a:chOff x="561975" y="3266937"/>
            <a:chExt cx="5734050" cy="30005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D0049FD-70D4-4983-3891-36327B3B74AD}"/>
                </a:ext>
              </a:extLst>
            </p:cNvPr>
            <p:cNvSpPr/>
            <p:nvPr/>
          </p:nvSpPr>
          <p:spPr>
            <a:xfrm flipV="1">
              <a:off x="561975" y="3524250"/>
              <a:ext cx="5734050" cy="2743200"/>
            </a:xfrm>
            <a:prstGeom prst="round2SameRect">
              <a:avLst>
                <a:gd name="adj1" fmla="val 305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C6659E7-A3E5-8707-4923-41735C0889CC}"/>
                </a:ext>
              </a:extLst>
            </p:cNvPr>
            <p:cNvSpPr/>
            <p:nvPr/>
          </p:nvSpPr>
          <p:spPr>
            <a:xfrm>
              <a:off x="561975" y="3266937"/>
              <a:ext cx="5734050" cy="2628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/>
                <a:t>  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EEA171-F8C0-CB6B-9622-F8E5C6107E31}"/>
                </a:ext>
              </a:extLst>
            </p:cNvPr>
            <p:cNvSpPr txBox="1"/>
            <p:nvPr/>
          </p:nvSpPr>
          <p:spPr>
            <a:xfrm>
              <a:off x="876300" y="3587750"/>
              <a:ext cx="47117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&lt;header&gt;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&lt;h1&gt;Bando do Chapéu de Palha&lt;/h1&gt;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&lt;nav&gt;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&lt;ul&gt;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    &lt;li&gt;&lt;a </a:t>
              </a:r>
              <a:r>
                <a:rPr lang="pt-BR" sz="1600" dirty="0">
                  <a:solidFill>
                    <a:srgbClr val="E54D26"/>
                  </a:solidFill>
                </a:rPr>
                <a:t>href</a:t>
              </a:r>
              <a:r>
                <a:rPr lang="pt-BR" sz="1600" dirty="0">
                  <a:solidFill>
                    <a:schemeClr val="bg1"/>
                  </a:solidFill>
                </a:rPr>
                <a:t>=</a:t>
              </a:r>
              <a:r>
                <a:rPr lang="pt-BR" sz="1600" dirty="0">
                  <a:solidFill>
                    <a:srgbClr val="099AB7"/>
                  </a:solidFill>
                </a:rPr>
                <a:t>"#inicio"</a:t>
              </a:r>
              <a:r>
                <a:rPr lang="pt-BR" sz="1600" dirty="0">
                  <a:solidFill>
                    <a:schemeClr val="bg1"/>
                  </a:solidFill>
                </a:rPr>
                <a:t>&gt;Início&lt;/a&gt;&lt;/li&gt;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    &lt;li&gt;&lt;a </a:t>
              </a:r>
              <a:r>
                <a:rPr lang="pt-BR" sz="1600" dirty="0">
                  <a:solidFill>
                    <a:srgbClr val="E54D26"/>
                  </a:solidFill>
                </a:rPr>
                <a:t>href</a:t>
              </a:r>
              <a:r>
                <a:rPr lang="pt-BR" sz="1600" dirty="0">
                  <a:solidFill>
                    <a:schemeClr val="bg1"/>
                  </a:solidFill>
                </a:rPr>
                <a:t>=</a:t>
              </a:r>
              <a:r>
                <a:rPr lang="pt-BR" sz="1600" dirty="0">
                  <a:solidFill>
                    <a:srgbClr val="099AB7"/>
                  </a:solidFill>
                </a:rPr>
                <a:t>"#aventuras"</a:t>
              </a:r>
              <a:r>
                <a:rPr lang="pt-BR" sz="1600" dirty="0">
                  <a:solidFill>
                    <a:schemeClr val="bg1"/>
                  </a:solidFill>
                </a:rPr>
                <a:t>&gt;Aventuras&lt;/a&gt;&lt;/li&gt;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    &lt;li&gt;&lt;a </a:t>
              </a:r>
              <a:r>
                <a:rPr lang="pt-BR" sz="1600" dirty="0">
                  <a:solidFill>
                    <a:srgbClr val="E54D26"/>
                  </a:solidFill>
                </a:rPr>
                <a:t>href</a:t>
              </a:r>
              <a:r>
                <a:rPr lang="pt-BR" sz="1600" dirty="0">
                  <a:solidFill>
                    <a:schemeClr val="bg1"/>
                  </a:solidFill>
                </a:rPr>
                <a:t>=</a:t>
              </a:r>
              <a:r>
                <a:rPr lang="pt-BR" sz="1600" dirty="0">
                  <a:solidFill>
                    <a:srgbClr val="099AB7"/>
                  </a:solidFill>
                </a:rPr>
                <a:t>"#contato"</a:t>
              </a:r>
              <a:r>
                <a:rPr lang="pt-BR" sz="1600" dirty="0">
                  <a:solidFill>
                    <a:schemeClr val="bg1"/>
                  </a:solidFill>
                </a:rPr>
                <a:t>&gt;Contato&lt;/a&gt;&lt;/li&gt;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    &lt;/ul&gt;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&lt;/nav&gt;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&lt;/header&gt;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3C9F8295-EBE3-5575-3BB1-3FDA9A1B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98" y="0"/>
            <a:ext cx="2228002" cy="3899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832728-B812-A532-26E2-FF2AB671ED4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922670-F7F2-C8E2-9436-173342C59FC8}"/>
              </a:ext>
            </a:extLst>
          </p:cNvPr>
          <p:cNvSpPr txBox="1"/>
          <p:nvPr/>
        </p:nvSpPr>
        <p:spPr>
          <a:xfrm>
            <a:off x="0" y="1829068"/>
            <a:ext cx="685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A7170-36D5-9556-EFF8-960D7296CFE3}"/>
              </a:ext>
            </a:extLst>
          </p:cNvPr>
          <p:cNvSpPr txBox="1"/>
          <p:nvPr/>
        </p:nvSpPr>
        <p:spPr>
          <a:xfrm>
            <a:off x="0" y="4414391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ONE PIECE" panose="02000000000000000000" pitchFamily="2" charset="0"/>
              </a:rPr>
              <a:t>&lt;nav&gt;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F1925-E9AB-CFFA-A86F-125A92E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56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3729462" y="2438520"/>
            <a:ext cx="222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A tag </a:t>
            </a:r>
            <a:r>
              <a:rPr lang="pt-BR" sz="1600" b="1" dirty="0"/>
              <a:t>&lt;nav&gt; </a:t>
            </a:r>
            <a:r>
              <a:rPr lang="pt-BR" sz="1600" dirty="0"/>
              <a:t>é usada para definir a seção de navegação do site, atuando como o timão que guia os visitantes através das diferentes seções do site, tal como um timoneiro guiando seu navio.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&lt;nav&gt;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298D0-905B-9775-EC14-519CB402771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 Timão do Site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BD688D-FBA0-03FF-A00C-4E35252F37C2}"/>
              </a:ext>
            </a:extLst>
          </p:cNvPr>
          <p:cNvGrpSpPr/>
          <p:nvPr/>
        </p:nvGrpSpPr>
        <p:grpSpPr>
          <a:xfrm>
            <a:off x="561975" y="6751938"/>
            <a:ext cx="5734050" cy="2524937"/>
            <a:chOff x="561975" y="3266937"/>
            <a:chExt cx="5734050" cy="25249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D0049FD-70D4-4983-3891-36327B3B74AD}"/>
                </a:ext>
              </a:extLst>
            </p:cNvPr>
            <p:cNvSpPr/>
            <p:nvPr/>
          </p:nvSpPr>
          <p:spPr>
            <a:xfrm flipV="1">
              <a:off x="561975" y="3524250"/>
              <a:ext cx="5734050" cy="2267624"/>
            </a:xfrm>
            <a:prstGeom prst="round2SameRect">
              <a:avLst>
                <a:gd name="adj1" fmla="val 305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C6659E7-A3E5-8707-4923-41735C0889CC}"/>
                </a:ext>
              </a:extLst>
            </p:cNvPr>
            <p:cNvSpPr/>
            <p:nvPr/>
          </p:nvSpPr>
          <p:spPr>
            <a:xfrm>
              <a:off x="561975" y="3266937"/>
              <a:ext cx="5734050" cy="2628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/>
                <a:t>  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EEA171-F8C0-CB6B-9622-F8E5C6107E31}"/>
                </a:ext>
              </a:extLst>
            </p:cNvPr>
            <p:cNvSpPr txBox="1"/>
            <p:nvPr/>
          </p:nvSpPr>
          <p:spPr>
            <a:xfrm>
              <a:off x="876300" y="3587750"/>
              <a:ext cx="502285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bg1"/>
                  </a:solidFill>
                </a:rPr>
                <a:t>&lt;nav&gt;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    &lt;ul&gt;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        &lt;li&gt;&lt;a </a:t>
              </a:r>
              <a:r>
                <a:rPr lang="it-IT" sz="1600" dirty="0">
                  <a:solidFill>
                    <a:srgbClr val="F16529"/>
                  </a:solidFill>
                </a:rPr>
                <a:t>href</a:t>
              </a:r>
              <a:r>
                <a:rPr lang="it-IT" sz="1600" dirty="0">
                  <a:solidFill>
                    <a:schemeClr val="bg1"/>
                  </a:solidFill>
                </a:rPr>
                <a:t>=</a:t>
              </a:r>
              <a:r>
                <a:rPr lang="it-IT" sz="1600" dirty="0">
                  <a:solidFill>
                    <a:srgbClr val="099AB7"/>
                  </a:solidFill>
                </a:rPr>
                <a:t>"#historia"</a:t>
              </a:r>
              <a:r>
                <a:rPr lang="it-IT" sz="1600" dirty="0">
                  <a:solidFill>
                    <a:schemeClr val="bg1"/>
                  </a:solidFill>
                </a:rPr>
                <a:t>&gt;História&lt;/a&gt;&lt;/li&gt;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        &lt;li&gt;&lt;a </a:t>
              </a:r>
              <a:r>
                <a:rPr lang="it-IT" sz="1600" dirty="0">
                  <a:solidFill>
                    <a:srgbClr val="F16529"/>
                  </a:solidFill>
                </a:rPr>
                <a:t>href</a:t>
              </a:r>
              <a:r>
                <a:rPr lang="it-IT" sz="1600" dirty="0">
                  <a:solidFill>
                    <a:schemeClr val="bg1"/>
                  </a:solidFill>
                </a:rPr>
                <a:t>=</a:t>
              </a:r>
              <a:r>
                <a:rPr lang="it-IT" sz="1600" dirty="0">
                  <a:solidFill>
                    <a:srgbClr val="099AB7"/>
                  </a:solidFill>
                </a:rPr>
                <a:t>"#personagens"&gt;</a:t>
              </a:r>
              <a:r>
                <a:rPr lang="it-IT" sz="1600" dirty="0">
                  <a:solidFill>
                    <a:schemeClr val="bg1"/>
                  </a:solidFill>
                </a:rPr>
                <a:t>Personagens&lt;/a&gt;&lt;/li&gt;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        &lt;li&gt;&lt;a </a:t>
              </a:r>
              <a:r>
                <a:rPr lang="it-IT" sz="1600" dirty="0">
                  <a:solidFill>
                    <a:srgbClr val="F16529"/>
                  </a:solidFill>
                </a:rPr>
                <a:t>href</a:t>
              </a:r>
              <a:r>
                <a:rPr lang="it-IT" sz="1600" dirty="0">
                  <a:solidFill>
                    <a:schemeClr val="bg1"/>
                  </a:solidFill>
                </a:rPr>
                <a:t>=</a:t>
              </a:r>
              <a:r>
                <a:rPr lang="it-IT" sz="1600" dirty="0">
                  <a:solidFill>
                    <a:srgbClr val="099AB7"/>
                  </a:solidFill>
                </a:rPr>
                <a:t>"#arquipelago"</a:t>
              </a:r>
              <a:r>
                <a:rPr lang="it-IT" sz="1600" dirty="0">
                  <a:solidFill>
                    <a:schemeClr val="bg1"/>
                  </a:solidFill>
                </a:rPr>
                <a:t>&gt;Arquipélago&lt;/a&gt;&lt;/li&gt;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    &lt;/ul&gt;</a:t>
              </a:r>
            </a:p>
            <a:p>
              <a:r>
                <a:rPr lang="it-IT" sz="1600" dirty="0">
                  <a:solidFill>
                    <a:schemeClr val="bg1"/>
                  </a:solidFill>
                </a:rPr>
                <a:t>&lt;/nav&gt;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3C9F8295-EBE3-5575-3BB1-3FDA9A1B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1" y="2243434"/>
            <a:ext cx="2257267" cy="3950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7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2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832728-B812-A532-26E2-FF2AB671ED4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922670-F7F2-C8E2-9436-173342C59FC8}"/>
              </a:ext>
            </a:extLst>
          </p:cNvPr>
          <p:cNvSpPr txBox="1"/>
          <p:nvPr/>
        </p:nvSpPr>
        <p:spPr>
          <a:xfrm>
            <a:off x="0" y="1829068"/>
            <a:ext cx="685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6A7170-36D5-9556-EFF8-960D7296CFE3}"/>
              </a:ext>
            </a:extLst>
          </p:cNvPr>
          <p:cNvSpPr txBox="1"/>
          <p:nvPr/>
        </p:nvSpPr>
        <p:spPr>
          <a:xfrm>
            <a:off x="0" y="4414391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ONE PIECE" panose="02000000000000000000" pitchFamily="2" charset="0"/>
              </a:rPr>
              <a:t>&lt;article&gt;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F1925-E9AB-CFFA-A86F-125A92E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74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06B43F-EAF7-7EAA-01AD-1CD07C2C9592}"/>
              </a:ext>
            </a:extLst>
          </p:cNvPr>
          <p:cNvSpPr txBox="1"/>
          <p:nvPr/>
        </p:nvSpPr>
        <p:spPr>
          <a:xfrm>
            <a:off x="3721327" y="2703141"/>
            <a:ext cx="26651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	Cada </a:t>
            </a:r>
            <a:r>
              <a:rPr lang="pt-BR" sz="1600" b="1" dirty="0"/>
              <a:t>&lt;article&gt;</a:t>
            </a:r>
            <a:r>
              <a:rPr lang="pt-BR" sz="1600" dirty="0"/>
              <a:t> é uma seção independente que poderia ser distribuída como conteúdo autônomo, semelhante a como cada tesouro encontrado pelo bando do Chapéu de Palha é único e valioso.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D0D48-D926-FF40-75C5-AED419531AC2}"/>
              </a:ext>
            </a:extLst>
          </p:cNvPr>
          <p:cNvSpPr txBox="1"/>
          <p:nvPr/>
        </p:nvSpPr>
        <p:spPr>
          <a:xfrm>
            <a:off x="533400" y="81198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Impact" panose="020B0806030902050204" pitchFamily="34" charset="0"/>
              </a:rPr>
              <a:t>&lt;article&gt;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298D0-905B-9775-EC14-519CB4027715}"/>
              </a:ext>
            </a:extLst>
          </p:cNvPr>
          <p:cNvSpPr txBox="1"/>
          <p:nvPr/>
        </p:nvSpPr>
        <p:spPr>
          <a:xfrm>
            <a:off x="552450" y="1589263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Tesouros Escondidos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F69C09-A469-29DF-2685-4E025944B20E}"/>
              </a:ext>
            </a:extLst>
          </p:cNvPr>
          <p:cNvSpPr/>
          <p:nvPr/>
        </p:nvSpPr>
        <p:spPr>
          <a:xfrm>
            <a:off x="495300" y="629125"/>
            <a:ext cx="72000" cy="720000"/>
          </a:xfrm>
          <a:prstGeom prst="rect">
            <a:avLst/>
          </a:prstGeom>
          <a:gradFill>
            <a:gsLst>
              <a:gs pos="0">
                <a:srgbClr val="0070D2"/>
              </a:gs>
              <a:gs pos="95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70D2"/>
                  </a:gs>
                  <a:gs pos="100000">
                    <a:srgbClr val="FFFDAC"/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BD688D-FBA0-03FF-A00C-4E35252F37C2}"/>
              </a:ext>
            </a:extLst>
          </p:cNvPr>
          <p:cNvGrpSpPr/>
          <p:nvPr/>
        </p:nvGrpSpPr>
        <p:grpSpPr>
          <a:xfrm>
            <a:off x="510689" y="5997507"/>
            <a:ext cx="5734050" cy="2047875"/>
            <a:chOff x="561975" y="3266937"/>
            <a:chExt cx="5734050" cy="20478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D0049FD-70D4-4983-3891-36327B3B74AD}"/>
                </a:ext>
              </a:extLst>
            </p:cNvPr>
            <p:cNvSpPr/>
            <p:nvPr/>
          </p:nvSpPr>
          <p:spPr>
            <a:xfrm flipV="1">
              <a:off x="561975" y="3524250"/>
              <a:ext cx="5734050" cy="1790562"/>
            </a:xfrm>
            <a:prstGeom prst="round2SameRect">
              <a:avLst>
                <a:gd name="adj1" fmla="val 305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C6659E7-A3E5-8707-4923-41735C0889CC}"/>
                </a:ext>
              </a:extLst>
            </p:cNvPr>
            <p:cNvSpPr/>
            <p:nvPr/>
          </p:nvSpPr>
          <p:spPr>
            <a:xfrm>
              <a:off x="561975" y="3266937"/>
              <a:ext cx="5734050" cy="2628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/>
                <a:t>  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EEA171-F8C0-CB6B-9622-F8E5C6107E31}"/>
                </a:ext>
              </a:extLst>
            </p:cNvPr>
            <p:cNvSpPr txBox="1"/>
            <p:nvPr/>
          </p:nvSpPr>
          <p:spPr>
            <a:xfrm>
              <a:off x="876300" y="3587750"/>
              <a:ext cx="5022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&lt;article&gt;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&lt;h2&gt;Descoberta de Skypiea&lt;/h2&gt;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    &lt;p&gt;Os Chapéus de Palha chegaram em uma ilha no céu 	chamada Skypiea. Esta aventura trouxe muitos 	desafios e descobertas incríveis.&lt;/p&gt;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&lt;/article&gt;</a:t>
              </a:r>
            </a:p>
          </p:txBody>
        </p:sp>
      </p:grp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BC44837-1D2C-B025-F130-04EC2C2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C9A-E0C6-4550-88A5-8A7E1D052E53}" type="slidenum">
              <a:rPr lang="pt-BR" smtClean="0">
                <a:solidFill>
                  <a:schemeClr val="tx1"/>
                </a:solidFill>
              </a:rPr>
              <a:t>9</a:t>
            </a:fld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9F8295-EBE3-5575-3BB1-3FDA9A1B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41678" y="2006270"/>
            <a:ext cx="1972490" cy="3455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23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1053</Words>
  <Application>Microsoft Office PowerPoint</Application>
  <PresentationFormat>Papel A4 (210 x 297 mm)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ONE PIECE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Dias Pereira</dc:creator>
  <cp:lastModifiedBy>Yuri Dias Pereira</cp:lastModifiedBy>
  <cp:revision>27</cp:revision>
  <dcterms:created xsi:type="dcterms:W3CDTF">2024-05-03T13:12:53Z</dcterms:created>
  <dcterms:modified xsi:type="dcterms:W3CDTF">2024-05-03T18:52:14Z</dcterms:modified>
</cp:coreProperties>
</file>