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20" r:id="rId3"/>
    <p:sldId id="340" r:id="rId4"/>
    <p:sldId id="324" r:id="rId5"/>
    <p:sldId id="321" r:id="rId6"/>
    <p:sldId id="323" r:id="rId7"/>
    <p:sldId id="348" r:id="rId8"/>
    <p:sldId id="325" r:id="rId9"/>
    <p:sldId id="326" r:id="rId10"/>
    <p:sldId id="327" r:id="rId11"/>
    <p:sldId id="341" r:id="rId12"/>
    <p:sldId id="343" r:id="rId13"/>
    <p:sldId id="344" r:id="rId14"/>
    <p:sldId id="347" r:id="rId15"/>
    <p:sldId id="342" r:id="rId16"/>
    <p:sldId id="334" r:id="rId17"/>
    <p:sldId id="335" r:id="rId18"/>
    <p:sldId id="352" r:id="rId19"/>
    <p:sldId id="351" r:id="rId20"/>
    <p:sldId id="336" r:id="rId21"/>
    <p:sldId id="337" r:id="rId22"/>
    <p:sldId id="338" r:id="rId23"/>
    <p:sldId id="355" r:id="rId24"/>
    <p:sldId id="329" r:id="rId25"/>
    <p:sldId id="322" r:id="rId26"/>
    <p:sldId id="350" r:id="rId27"/>
    <p:sldId id="353" r:id="rId28"/>
    <p:sldId id="356" r:id="rId29"/>
    <p:sldId id="357" r:id="rId30"/>
    <p:sldId id="349" r:id="rId31"/>
    <p:sldId id="358" r:id="rId32"/>
    <p:sldId id="359" r:id="rId33"/>
    <p:sldId id="276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4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ach.istc.kobe-u.ac.jp/lect/ProLang/org/lisp-cell.html" TargetMode="External"/><Relationship Id="rId2" Type="http://schemas.openxmlformats.org/officeDocument/2006/relationships/hyperlink" Target="https://www.shido.info/lisp/scheme3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やっぱり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Scheme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言語を使いたかった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2016/9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の方言の一つで、現在</a:t>
            </a:r>
            <a:r>
              <a:rPr lang="ja-JP" altLang="en-US" dirty="0" smtClean="0"/>
              <a:t>でも使われる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(1975</a:t>
            </a:r>
            <a:r>
              <a:rPr lang="ja-JP" altLang="en-US" dirty="0" smtClean="0"/>
              <a:t>年ごろ設計</a:t>
            </a:r>
            <a:r>
              <a:rPr lang="en-US" altLang="ja-JP" dirty="0" smtClean="0"/>
              <a:t>)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余談：</a:t>
            </a:r>
            <a:r>
              <a:rPr lang="en-US" altLang="ja-JP" sz="1600" dirty="0" smtClean="0"/>
              <a:t>Apple I</a:t>
            </a:r>
            <a:r>
              <a:rPr lang="ja-JP" altLang="en-US" sz="1600" dirty="0" smtClean="0"/>
              <a:t>が</a:t>
            </a:r>
            <a:r>
              <a:rPr lang="en-US" altLang="ja-JP" sz="1600" dirty="0" smtClean="0"/>
              <a:t>1976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)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・言語仕様を少数のルールに限定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思想「厳選した少数のルールを用意しておけばいくらでも強力な言語を構築する</a:t>
            </a:r>
            <a:r>
              <a:rPr lang="ja-JP" altLang="en-US" dirty="0" smtClean="0"/>
              <a:t>ことが</a:t>
            </a:r>
            <a:r>
              <a:rPr lang="ja-JP" altLang="en-US" dirty="0"/>
              <a:t>できる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ja-JP" altLang="en-US" dirty="0" smtClean="0"/>
              <a:t>多機能化を目指した</a:t>
            </a:r>
            <a:r>
              <a:rPr lang="en-US" altLang="ja-JP" dirty="0" smtClean="0"/>
              <a:t>Common Lisp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対照的な</a:t>
            </a:r>
            <a:r>
              <a:rPr lang="ja-JP" altLang="en-US" dirty="0"/>
              <a:t>存在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84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③環境準備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3800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Gauche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処理系の</a:t>
            </a:r>
            <a:r>
              <a:rPr lang="ja-JP" altLang="en-US" dirty="0" smtClean="0"/>
              <a:t>ひとつ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処理系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プログラムを実行するためのソフトウェア。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・日本人作</a:t>
            </a:r>
            <a:r>
              <a:rPr lang="ja-JP" altLang="en-US" dirty="0" smtClean="0"/>
              <a:t>らしい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・単独でオライリー本</a:t>
            </a:r>
            <a:r>
              <a:rPr lang="ja-JP" altLang="en-US" dirty="0"/>
              <a:t>出</a:t>
            </a:r>
            <a:r>
              <a:rPr lang="ja-JP" altLang="en-US" dirty="0" smtClean="0"/>
              <a:t>てる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56992"/>
            <a:ext cx="258222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エディタ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界隈では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の使用が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推奨されている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系言語の開発支援機能あり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Emacs</a:t>
            </a:r>
            <a:r>
              <a:rPr lang="ja-JP" altLang="en-US" dirty="0"/>
              <a:t>スクリプトが</a:t>
            </a:r>
            <a:r>
              <a:rPr lang="en-US" altLang="ja-JP" dirty="0"/>
              <a:t>Lisp</a:t>
            </a:r>
            <a:r>
              <a:rPr lang="ja-JP" altLang="en-US" dirty="0"/>
              <a:t>で書ける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78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エディタ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界隈では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の使用が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推奨されている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系言語の開発支援機能あり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Emacs</a:t>
            </a:r>
            <a:r>
              <a:rPr lang="ja-JP" altLang="en-US" dirty="0"/>
              <a:t>スクリプトが</a:t>
            </a:r>
            <a:r>
              <a:rPr lang="en-US" altLang="ja-JP" dirty="0"/>
              <a:t>Lisp</a:t>
            </a:r>
            <a:r>
              <a:rPr lang="ja-JP" altLang="en-US" dirty="0"/>
              <a:t>で書ける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ja-JP" altLang="en-US" sz="5400" b="1" dirty="0" smtClean="0"/>
              <a:t>でも</a:t>
            </a:r>
            <a:r>
              <a:rPr lang="ja-JP" altLang="en-US" sz="2000" dirty="0" smtClean="0"/>
              <a:t>今回は</a:t>
            </a:r>
            <a:r>
              <a:rPr lang="en-US" altLang="ja-JP" sz="5400" b="1" dirty="0" smtClean="0"/>
              <a:t>Vim</a:t>
            </a:r>
            <a:r>
              <a:rPr lang="ja-JP" altLang="en-US" sz="5400" b="1" dirty="0" smtClean="0"/>
              <a:t>を使う</a:t>
            </a:r>
            <a:endParaRPr lang="en-US" altLang="ja-JP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4532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④基本的なこと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677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・基本的な処理の記法は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u="sng" dirty="0" smtClean="0"/>
              <a:t>（</a:t>
            </a:r>
            <a:r>
              <a:rPr lang="en-US" altLang="ja-JP" u="sng" dirty="0" smtClean="0"/>
              <a:t>&lt;</a:t>
            </a:r>
            <a:r>
              <a:rPr lang="ja-JP" altLang="en-US" u="sng" dirty="0" smtClean="0"/>
              <a:t>手続き</a:t>
            </a:r>
            <a:r>
              <a:rPr lang="en-US" altLang="ja-JP" u="sng" dirty="0" smtClean="0"/>
              <a:t>&gt; &lt;</a:t>
            </a:r>
            <a:r>
              <a:rPr lang="ja-JP" altLang="en-US" u="sng" dirty="0" smtClean="0"/>
              <a:t>引数</a:t>
            </a:r>
            <a:r>
              <a:rPr lang="en-US" altLang="ja-JP" u="sng" dirty="0" smtClean="0"/>
              <a:t>1&gt; &lt;</a:t>
            </a:r>
            <a:r>
              <a:rPr lang="ja-JP" altLang="en-US" u="sng" dirty="0" smtClean="0"/>
              <a:t>引数</a:t>
            </a:r>
            <a:r>
              <a:rPr lang="en-US" altLang="ja-JP" u="sng" dirty="0" smtClean="0"/>
              <a:t>2&gt;</a:t>
            </a:r>
            <a:r>
              <a:rPr lang="ja-JP" altLang="en-US" u="sng" dirty="0" smtClean="0"/>
              <a:t>　･･･）</a:t>
            </a:r>
            <a:endParaRPr lang="en-US" altLang="ja-JP" u="sng" dirty="0" smtClean="0"/>
          </a:p>
          <a:p>
            <a:pPr marL="82296" indent="0">
              <a:buNone/>
            </a:pPr>
            <a:r>
              <a:rPr lang="en-US" altLang="ja-JP" dirty="0" smtClean="0"/>
              <a:t>(+ 1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・データとしてのリストはクオートを付ける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‘(1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例）リストの連結処理</a:t>
            </a:r>
            <a:endParaRPr lang="en-US" altLang="ja-JP" dirty="0" smtClean="0"/>
          </a:p>
          <a:p>
            <a:pPr marL="82296" indent="0">
              <a:buNone/>
            </a:pPr>
            <a:r>
              <a:rPr lang="nl-NL" altLang="ja-JP" dirty="0"/>
              <a:t>(append '(1 2 3) '(4 5 6))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38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define</a:t>
            </a:r>
          </a:p>
          <a:p>
            <a:pPr marL="82296" indent="0">
              <a:buNone/>
            </a:pPr>
            <a:r>
              <a:rPr lang="ja-JP" altLang="en-US" dirty="0" smtClean="0"/>
              <a:t>　式の</a:t>
            </a:r>
            <a:r>
              <a:rPr lang="ja-JP" altLang="en-US" dirty="0"/>
              <a:t>値</a:t>
            </a:r>
            <a:r>
              <a:rPr lang="ja-JP" altLang="en-US" dirty="0" smtClean="0"/>
              <a:t>を</a:t>
            </a:r>
            <a:r>
              <a:rPr lang="ja-JP" altLang="en-US" dirty="0"/>
              <a:t>変数</a:t>
            </a:r>
            <a:r>
              <a:rPr lang="ja-JP" altLang="en-US" dirty="0" smtClean="0"/>
              <a:t>に</a:t>
            </a:r>
            <a:r>
              <a:rPr lang="ja-JP" altLang="en-US" dirty="0"/>
              <a:t>格納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sz="2800" dirty="0"/>
              <a:t>(define  &lt; </a:t>
            </a:r>
            <a:r>
              <a:rPr lang="ja-JP" altLang="en-US" sz="2800" dirty="0"/>
              <a:t>変数名 </a:t>
            </a:r>
            <a:r>
              <a:rPr lang="en-US" altLang="ja-JP" sz="2800" dirty="0"/>
              <a:t>&gt; &lt; </a:t>
            </a:r>
            <a:r>
              <a:rPr lang="ja-JP" altLang="en-US" sz="2800" dirty="0"/>
              <a:t>式 </a:t>
            </a:r>
            <a:r>
              <a:rPr lang="en-US" altLang="ja-JP" sz="2800" dirty="0"/>
              <a:t>&gt; 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手続きの定義もできる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sz="2800" dirty="0"/>
              <a:t>(define ( &lt; </a:t>
            </a:r>
            <a:r>
              <a:rPr lang="ja-JP" altLang="en-US" sz="2800" dirty="0"/>
              <a:t>手続き名 </a:t>
            </a:r>
            <a:r>
              <a:rPr lang="en-US" altLang="ja-JP" sz="2800" dirty="0"/>
              <a:t>&gt; &lt; </a:t>
            </a:r>
            <a:r>
              <a:rPr lang="ja-JP" altLang="en-US" sz="2800" dirty="0"/>
              <a:t>引数 </a:t>
            </a:r>
            <a:r>
              <a:rPr lang="en-US" altLang="ja-JP" sz="2800" dirty="0"/>
              <a:t>&gt; </a:t>
            </a:r>
            <a:r>
              <a:rPr lang="en-US" altLang="ja-JP" sz="2800" dirty="0" smtClean="0"/>
              <a:t>)  </a:t>
            </a:r>
            <a:r>
              <a:rPr lang="en-US" altLang="ja-JP" sz="2800" dirty="0"/>
              <a:t>&lt; </a:t>
            </a:r>
            <a:r>
              <a:rPr lang="ja-JP" altLang="en-US" sz="2800" dirty="0"/>
              <a:t>式 </a:t>
            </a:r>
            <a:r>
              <a:rPr lang="en-US" altLang="ja-JP" sz="2800" dirty="0"/>
              <a:t>&gt; </a:t>
            </a:r>
            <a:r>
              <a:rPr lang="en-US" altLang="ja-JP" sz="2800" dirty="0" smtClean="0"/>
              <a:t>)</a:t>
            </a:r>
            <a:endParaRPr lang="en-US" altLang="ja-JP" sz="2800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sz="2800" dirty="0" smtClean="0"/>
              <a:t>例）</a:t>
            </a: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/>
              <a:t> </a:t>
            </a:r>
            <a:r>
              <a:rPr lang="en-US" altLang="ja-JP" sz="2800" dirty="0" smtClean="0"/>
              <a:t>(</a:t>
            </a:r>
            <a:r>
              <a:rPr lang="en-US" altLang="ja-JP" sz="2800" dirty="0"/>
              <a:t>define (</a:t>
            </a:r>
            <a:r>
              <a:rPr lang="en-US" altLang="ja-JP" sz="2800" dirty="0" err="1" smtClean="0"/>
              <a:t>addXY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X Y) (+ X Y))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define</a:t>
            </a:r>
            <a:r>
              <a:rPr kumimoji="1" lang="ja-JP" altLang="en-US" dirty="0" smtClean="0"/>
              <a:t>についての補足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define</a:t>
            </a:r>
            <a:r>
              <a:rPr lang="ja-JP" altLang="en-US" dirty="0" smtClean="0"/>
              <a:t>で変数に値を結びつけることを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「</a:t>
            </a:r>
            <a:r>
              <a:rPr lang="ja-JP" altLang="en-US" dirty="0" smtClean="0"/>
              <a:t>束縛する」と言うことがある。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bind</a:t>
            </a:r>
            <a:r>
              <a:rPr lang="ja-JP" altLang="en-US" dirty="0" smtClean="0"/>
              <a:t>の直訳）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smtClean="0"/>
              <a:t>Scheme</a:t>
            </a:r>
            <a:r>
              <a:rPr lang="ja-JP" altLang="en-US" b="1" dirty="0" smtClean="0"/>
              <a:t>に予約語や演算子は無い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(define </a:t>
            </a:r>
            <a:r>
              <a:rPr lang="en-US" altLang="ja-JP" dirty="0" err="1" smtClean="0"/>
              <a:t>define</a:t>
            </a:r>
            <a:r>
              <a:rPr lang="en-US" altLang="ja-JP" dirty="0" smtClean="0"/>
              <a:t> “</a:t>
            </a:r>
            <a:r>
              <a:rPr lang="en-US" altLang="ja-JP" dirty="0" err="1" smtClean="0"/>
              <a:t>hoge</a:t>
            </a:r>
            <a:r>
              <a:rPr lang="en-US" altLang="ja-JP" dirty="0" smtClean="0"/>
              <a:t>”)</a:t>
            </a:r>
          </a:p>
          <a:p>
            <a:pPr marL="82296" indent="0">
              <a:buNone/>
            </a:pPr>
            <a:r>
              <a:rPr lang="ja-JP" altLang="en-US" dirty="0" smtClean="0"/>
              <a:t>→正常処理される。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それ以降</a:t>
            </a:r>
            <a:r>
              <a:rPr lang="en-US" altLang="ja-JP" dirty="0" smtClean="0"/>
              <a:t>define</a:t>
            </a:r>
            <a:r>
              <a:rPr lang="ja-JP" altLang="en-US" dirty="0" smtClean="0"/>
              <a:t>はただの文字列</a:t>
            </a:r>
            <a:r>
              <a:rPr lang="en-US" altLang="ja-JP" dirty="0" err="1" smtClean="0"/>
              <a:t>hoge</a:t>
            </a:r>
            <a:r>
              <a:rPr lang="ja-JP" altLang="en-US" dirty="0" smtClean="0"/>
              <a:t>になる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64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car</a:t>
            </a:r>
          </a:p>
          <a:p>
            <a:pPr marL="82296" indent="0">
              <a:buNone/>
            </a:pPr>
            <a:r>
              <a:rPr lang="ja-JP" altLang="en-US" dirty="0" smtClean="0"/>
              <a:t>　リストの先頭要素を返す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(car ‘(1 2 3))</a:t>
            </a:r>
          </a:p>
          <a:p>
            <a:pPr marL="82296" indent="0">
              <a:buNone/>
            </a:pPr>
            <a:r>
              <a:rPr lang="en-US" altLang="ja-JP" dirty="0" smtClean="0"/>
              <a:t>=&gt; 1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err="1" smtClean="0"/>
              <a:t>cdr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リストの先頭</a:t>
            </a:r>
            <a:r>
              <a:rPr lang="ja-JP" altLang="en-US" dirty="0"/>
              <a:t>要素</a:t>
            </a:r>
            <a:r>
              <a:rPr lang="ja-JP" altLang="en-US" dirty="0" smtClean="0"/>
              <a:t>を除いた残りを返す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/>
              <a:t>‘(1 2 3))</a:t>
            </a:r>
          </a:p>
          <a:p>
            <a:pPr marL="82296" indent="0">
              <a:buNone/>
            </a:pPr>
            <a:r>
              <a:rPr lang="en-US" altLang="ja-JP" dirty="0" smtClean="0"/>
              <a:t>=&gt; (2 3)</a:t>
            </a:r>
          </a:p>
        </p:txBody>
      </p:sp>
    </p:spTree>
    <p:extLst>
      <p:ext uri="{BB962C8B-B14F-4D97-AF65-F5344CB8AC3E}">
        <p14:creationId xmlns:p14="http://schemas.microsoft.com/office/powerpoint/2010/main" val="18803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22156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4400" dirty="0" smtClean="0"/>
              <a:t>①前回のおさらい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②</a:t>
            </a:r>
            <a:r>
              <a:rPr lang="en-US" altLang="ja-JP" sz="4400" dirty="0" smtClean="0"/>
              <a:t>Scheme</a:t>
            </a:r>
            <a:r>
              <a:rPr lang="ja-JP" altLang="en-US" sz="4400" dirty="0" err="1" smtClean="0"/>
              <a:t>って</a:t>
            </a:r>
            <a:r>
              <a:rPr lang="ja-JP" altLang="en-US" sz="4400" dirty="0" smtClean="0"/>
              <a:t>どんな言語？</a:t>
            </a:r>
            <a:endParaRPr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③環境準備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④基本的なこと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⑤再帰処理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⑥感想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cons</a:t>
            </a:r>
          </a:p>
          <a:p>
            <a:pPr marL="82296" indent="0">
              <a:buNone/>
            </a:pPr>
            <a:r>
              <a:rPr lang="ja-JP" altLang="en-US" dirty="0" smtClean="0"/>
              <a:t>　先頭要素と残りのリストを</a:t>
            </a:r>
            <a:r>
              <a:rPr lang="ja-JP" altLang="en-US" dirty="0"/>
              <a:t>連結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(cons 1 ‘(2 3))</a:t>
            </a:r>
          </a:p>
          <a:p>
            <a:pPr marL="82296" indent="0">
              <a:buNone/>
            </a:pPr>
            <a:r>
              <a:rPr lang="en-US" altLang="ja-JP" dirty="0" smtClean="0"/>
              <a:t>=&gt; 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(define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 ‘(1 2 3))</a:t>
            </a:r>
          </a:p>
          <a:p>
            <a:pPr marL="82296" indent="0">
              <a:buNone/>
            </a:pPr>
            <a:r>
              <a:rPr lang="en-US" altLang="ja-JP" dirty="0" smtClean="0"/>
              <a:t>(cons (car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 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))</a:t>
            </a:r>
          </a:p>
          <a:p>
            <a:pPr marL="82296" indent="0">
              <a:buNone/>
            </a:pPr>
            <a:r>
              <a:rPr lang="en-US" altLang="ja-JP" dirty="0" smtClean="0"/>
              <a:t>=&gt; </a:t>
            </a:r>
            <a:r>
              <a:rPr lang="en-US" altLang="ja-JP" dirty="0"/>
              <a:t>(1 2 3)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96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/>
              <a:t>補足</a:t>
            </a:r>
            <a:r>
              <a:rPr lang="en-US" altLang="ja-JP" dirty="0" smtClean="0"/>
              <a:t>)Scheme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リストの</a:t>
            </a:r>
            <a:r>
              <a:rPr lang="ja-JP" altLang="en-US" dirty="0"/>
              <a:t>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内部的</a:t>
            </a:r>
            <a:r>
              <a:rPr lang="ja-JP" altLang="en-US" dirty="0" smtClean="0"/>
              <a:t>には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ポインタを持った対の連なり。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ja-JP" altLang="en-US" b="1" dirty="0" smtClean="0"/>
              <a:t>値そのもの</a:t>
            </a:r>
            <a:r>
              <a:rPr lang="ja-JP" altLang="en-US" dirty="0" smtClean="0"/>
              <a:t>と</a:t>
            </a:r>
            <a:r>
              <a:rPr lang="ja-JP" altLang="en-US" b="1" dirty="0" smtClean="0"/>
              <a:t>次の要素の情報</a:t>
            </a:r>
            <a:r>
              <a:rPr lang="ja-JP" altLang="en-US" dirty="0" smtClean="0"/>
              <a:t>を持つ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b="1" dirty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部が空リスト：正式なリスト</a:t>
            </a:r>
            <a:endParaRPr lang="en-US" altLang="ja-JP" b="1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部が空リストでない：ドットリスト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sz="2000" dirty="0">
                <a:hlinkClick r:id="rId2"/>
              </a:rPr>
              <a:t>https://</a:t>
            </a:r>
            <a:r>
              <a:rPr lang="en-US" altLang="ja-JP" sz="2000" dirty="0" smtClean="0">
                <a:hlinkClick r:id="rId2"/>
              </a:rPr>
              <a:t>www.shido.info/lisp/scheme3.html</a:t>
            </a:r>
            <a:endParaRPr lang="en-US" altLang="ja-JP" sz="2000" dirty="0" smtClean="0"/>
          </a:p>
          <a:p>
            <a:pPr marL="82296" indent="0">
              <a:buNone/>
            </a:pPr>
            <a:endParaRPr lang="en-US" altLang="ja-JP" sz="2000" dirty="0" smtClean="0">
              <a:hlinkClick r:id="rId3"/>
            </a:endParaRPr>
          </a:p>
          <a:p>
            <a:pPr marL="82296" indent="0">
              <a:buNone/>
            </a:pPr>
            <a:r>
              <a:rPr lang="en-US" altLang="ja-JP" sz="2000" dirty="0" smtClean="0">
                <a:hlinkClick r:id="rId3"/>
              </a:rPr>
              <a:t>http</a:t>
            </a:r>
            <a:r>
              <a:rPr lang="en-US" altLang="ja-JP" sz="2000" dirty="0">
                <a:hlinkClick r:id="rId3"/>
              </a:rPr>
              <a:t>://</a:t>
            </a:r>
            <a:r>
              <a:rPr lang="en-US" altLang="ja-JP" sz="2000" dirty="0" smtClean="0">
                <a:hlinkClick r:id="rId3"/>
              </a:rPr>
              <a:t>bach.istc.kobe-u.ac.jp/lect/ProLang/org/lisp-cell.html</a:t>
            </a:r>
            <a:endParaRPr lang="en-US" altLang="ja-JP" dirty="0"/>
          </a:p>
          <a:p>
            <a:pPr marL="82296" indent="0">
              <a:buNone/>
            </a:pP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17639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124744"/>
            <a:ext cx="810039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fold</a:t>
            </a:r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リストの走査処理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(fold &lt;</a:t>
            </a:r>
            <a:r>
              <a:rPr lang="ja-JP" altLang="en-US" dirty="0" smtClean="0"/>
              <a:t>手続き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初期値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リスト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r>
              <a:rPr lang="ja-JP" altLang="en-US" sz="2800" dirty="0" smtClean="0"/>
              <a:t>①リストの第一要素と初期値を引数に</a:t>
            </a:r>
            <a:r>
              <a:rPr lang="en-US" altLang="ja-JP" sz="2800" dirty="0" smtClean="0"/>
              <a:t>&lt;</a:t>
            </a:r>
            <a:r>
              <a:rPr lang="ja-JP" altLang="en-US" sz="2800" dirty="0" smtClean="0"/>
              <a:t>手続き</a:t>
            </a:r>
            <a:r>
              <a:rPr lang="en-US" altLang="ja-JP" sz="2800" dirty="0" smtClean="0"/>
              <a:t>&gt;</a:t>
            </a:r>
            <a:r>
              <a:rPr lang="ja-JP" altLang="en-US" sz="2800" dirty="0" smtClean="0"/>
              <a:t>実施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②第二要素と①の結果を引数に</a:t>
            </a:r>
            <a:r>
              <a:rPr lang="en-US" altLang="ja-JP" sz="2800" dirty="0" smtClean="0"/>
              <a:t>&lt;</a:t>
            </a:r>
            <a:r>
              <a:rPr lang="ja-JP" altLang="en-US" sz="2800" dirty="0" smtClean="0"/>
              <a:t>手続き</a:t>
            </a:r>
            <a:r>
              <a:rPr lang="en-US" altLang="ja-JP" sz="2800" dirty="0" smtClean="0"/>
              <a:t>&gt;</a:t>
            </a:r>
            <a:r>
              <a:rPr lang="ja-JP" altLang="en-US" sz="2800" dirty="0" smtClean="0"/>
              <a:t>実施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③以下、リストが終わるまで繰り返し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例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82296" indent="0">
              <a:buNone/>
            </a:pPr>
            <a:r>
              <a:rPr lang="en-US" altLang="ja-JP" dirty="0" smtClean="0"/>
              <a:t>(fold * 1 ‘(1 2 3 4 5))</a:t>
            </a:r>
          </a:p>
          <a:p>
            <a:pPr marL="82296" indent="0">
              <a:buNone/>
            </a:pPr>
            <a:r>
              <a:rPr lang="en-US" altLang="ja-JP" dirty="0" smtClean="0"/>
              <a:t>=&gt; 120</a:t>
            </a:r>
          </a:p>
        </p:txBody>
      </p:sp>
    </p:spTree>
    <p:extLst>
      <p:ext uri="{BB962C8B-B14F-4D97-AF65-F5344CB8AC3E}">
        <p14:creationId xmlns:p14="http://schemas.microsoft.com/office/powerpoint/2010/main" val="19644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・条件分岐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(if &lt;</a:t>
            </a:r>
            <a:r>
              <a:rPr lang="ja-JP" altLang="en-US" dirty="0" smtClean="0"/>
              <a:t>条件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真の処理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偽の処理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チェック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(null? &lt;</a:t>
            </a:r>
            <a:r>
              <a:rPr lang="ja-JP" altLang="en-US" dirty="0" smtClean="0"/>
              <a:t>対象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r>
              <a:rPr lang="ja-JP" altLang="en-US" dirty="0" smtClean="0"/>
              <a:t>対象が空リストなら真 </a:t>
            </a:r>
            <a:r>
              <a:rPr lang="en-US" altLang="ja-JP" dirty="0" smtClean="0"/>
              <a:t>(#t)</a:t>
            </a:r>
          </a:p>
          <a:p>
            <a:pPr marL="82296" indent="0">
              <a:buNone/>
            </a:pPr>
            <a:r>
              <a:rPr lang="ja-JP" altLang="en-US" dirty="0" smtClean="0"/>
              <a:t>空リストでないなら偽 </a:t>
            </a:r>
            <a:r>
              <a:rPr lang="en-US" altLang="ja-JP" dirty="0" smtClean="0"/>
              <a:t>(#</a:t>
            </a:r>
            <a:r>
              <a:rPr lang="en-US" altLang="ja-JP" smtClean="0"/>
              <a:t>f)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91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ハローワールド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・対話型の場合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(print “Hello, world.”)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smtClean="0"/>
              <a:t>・ファイル呼び出しの場合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/>
              <a:t>define (main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</a:p>
          <a:p>
            <a:pPr marL="82296" indent="0">
              <a:buNone/>
            </a:pPr>
            <a:r>
              <a:rPr lang="ja-JP" altLang="en-US" dirty="0" smtClean="0"/>
              <a:t>  </a:t>
            </a:r>
            <a:r>
              <a:rPr lang="en-US" altLang="ja-JP" dirty="0" smtClean="0"/>
              <a:t>(</a:t>
            </a:r>
            <a:r>
              <a:rPr lang="en-US" altLang="ja-JP" dirty="0"/>
              <a:t>print "Hello, world.")</a:t>
            </a:r>
          </a:p>
          <a:p>
            <a:pPr marL="82296" indent="0">
              <a:buNone/>
            </a:pPr>
            <a:r>
              <a:rPr lang="en-US" altLang="ja-JP" dirty="0" smtClean="0"/>
              <a:t>  0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⑤再帰処理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251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r>
              <a:rPr lang="ja-JP" altLang="en-US" dirty="0" smtClean="0"/>
              <a:t>　↓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&lt;</a:t>
            </a:r>
            <a:r>
              <a:rPr lang="ja-JP" altLang="en-US" sz="2800" dirty="0" smtClean="0"/>
              <a:t>式</a:t>
            </a:r>
            <a:r>
              <a:rPr lang="en-US" altLang="ja-JP" sz="2800" dirty="0" smtClean="0"/>
              <a:t>&gt;)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479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</a:t>
            </a:r>
          </a:p>
          <a:p>
            <a:pPr marL="82296" indent="0">
              <a:buNone/>
            </a:pPr>
            <a:r>
              <a:rPr lang="en-US" altLang="ja-JP" sz="2800" dirty="0" smtClean="0"/>
              <a:t>  </a:t>
            </a:r>
            <a:r>
              <a:rPr lang="en-US" altLang="ja-JP" sz="2800" b="1" dirty="0" smtClean="0"/>
              <a:t>(if (null? </a:t>
            </a:r>
            <a:r>
              <a:rPr lang="en-US" altLang="ja-JP" sz="2800" b="1" dirty="0" err="1" smtClean="0"/>
              <a:t>lis</a:t>
            </a:r>
            <a:r>
              <a:rPr lang="en-US" altLang="ja-JP" sz="2800" b="1" dirty="0" smtClean="0"/>
              <a:t>)</a:t>
            </a:r>
          </a:p>
          <a:p>
            <a:pPr marL="82296" indent="0">
              <a:buNone/>
            </a:pPr>
            <a:r>
              <a:rPr lang="en-US" altLang="ja-JP" sz="2800" b="1" dirty="0"/>
              <a:t> </a:t>
            </a:r>
            <a:r>
              <a:rPr lang="en-US" altLang="ja-JP" sz="2800" b="1" dirty="0" smtClean="0"/>
              <a:t>   </a:t>
            </a:r>
            <a:r>
              <a:rPr lang="en-US" altLang="ja-JP" sz="2800" b="1" dirty="0" err="1" smtClean="0"/>
              <a:t>init</a:t>
            </a:r>
            <a:endParaRPr lang="en-US" altLang="ja-JP" sz="2800" b="1" dirty="0" smtClean="0"/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?????))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4725144"/>
            <a:ext cx="669674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まず、 </a:t>
            </a:r>
            <a:r>
              <a:rPr lang="en-US" altLang="ja-JP" sz="3200" dirty="0" err="1" smtClean="0"/>
              <a:t>lis</a:t>
            </a:r>
            <a:r>
              <a:rPr lang="en-US" altLang="ja-JP" sz="3200" dirty="0" smtClean="0"/>
              <a:t> </a:t>
            </a:r>
            <a:r>
              <a:rPr lang="ja-JP" altLang="en-US" sz="3200" dirty="0"/>
              <a:t>が空リストで</a:t>
            </a:r>
            <a:r>
              <a:rPr lang="ja-JP" altLang="en-US" sz="3200" dirty="0" smtClean="0"/>
              <a:t>あれば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初期値</a:t>
            </a:r>
            <a:r>
              <a:rPr lang="ja-JP" altLang="en-US" sz="3200" dirty="0"/>
              <a:t>をそのまま返せば</a:t>
            </a:r>
            <a:r>
              <a:rPr lang="ja-JP" altLang="en-US" sz="3200" dirty="0" smtClean="0"/>
              <a:t>良い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82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</a:t>
            </a:r>
          </a:p>
          <a:p>
            <a:pPr marL="82296" indent="0">
              <a:buNone/>
            </a:pPr>
            <a:r>
              <a:rPr lang="en-US" altLang="ja-JP" sz="2800" dirty="0" smtClean="0"/>
              <a:t>  (if (null?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</a:t>
            </a:r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init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??</a:t>
            </a:r>
            <a:r>
              <a:rPr lang="ja-JP" altLang="en-US" sz="2800" dirty="0" smtClean="0"/>
              <a:t>　</a:t>
            </a:r>
            <a:r>
              <a:rPr lang="en-US" altLang="ja-JP" sz="2800" b="1" dirty="0" smtClean="0"/>
              <a:t>(proc (car </a:t>
            </a:r>
            <a:r>
              <a:rPr lang="en-US" altLang="ja-JP" sz="2800" b="1" dirty="0" err="1" smtClean="0"/>
              <a:t>lis</a:t>
            </a:r>
            <a:r>
              <a:rPr lang="en-US" altLang="ja-JP" sz="2800" b="1" dirty="0"/>
              <a:t>) </a:t>
            </a:r>
            <a:r>
              <a:rPr lang="en-US" altLang="ja-JP" sz="2800" b="1" dirty="0" err="1"/>
              <a:t>init</a:t>
            </a:r>
            <a:r>
              <a:rPr lang="en-US" altLang="ja-JP" sz="2800" b="1" dirty="0"/>
              <a:t>)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??))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4725144"/>
            <a:ext cx="669674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リスト</a:t>
            </a:r>
            <a:r>
              <a:rPr lang="ja-JP" altLang="en-US" sz="3200" dirty="0" smtClean="0"/>
              <a:t>の先頭と初期値を処理する</a:t>
            </a:r>
            <a:endParaRPr lang="en-US" altLang="ja-JP" sz="3200" dirty="0" smtClean="0"/>
          </a:p>
          <a:p>
            <a:pPr algn="ctr"/>
            <a:r>
              <a:rPr kumimoji="1" lang="ja-JP" altLang="en-US" sz="3200" dirty="0"/>
              <a:t>リストの</a:t>
            </a:r>
            <a:r>
              <a:rPr kumimoji="1" lang="ja-JP" altLang="en-US" sz="3200" dirty="0" smtClean="0"/>
              <a:t>残りはあとで考える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88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</a:t>
            </a:r>
          </a:p>
          <a:p>
            <a:pPr marL="82296" indent="0">
              <a:buNone/>
            </a:pPr>
            <a:r>
              <a:rPr lang="en-US" altLang="ja-JP" sz="2800" dirty="0" smtClean="0"/>
              <a:t>  (if (null?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</a:t>
            </a:r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init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(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fold</a:t>
            </a:r>
            <a:r>
              <a:rPr lang="en-US" altLang="ja-JP" sz="2800" b="1" dirty="0" smtClean="0"/>
              <a:t> proc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(proc (car </a:t>
            </a:r>
            <a:r>
              <a:rPr lang="en-US" altLang="ja-JP" sz="2800" dirty="0" err="1" smtClean="0"/>
              <a:t>lis</a:t>
            </a:r>
            <a:r>
              <a:rPr lang="en-US" altLang="ja-JP" sz="2800" dirty="0"/>
              <a:t>) </a:t>
            </a:r>
            <a:r>
              <a:rPr lang="en-US" altLang="ja-JP" sz="2800" dirty="0" err="1"/>
              <a:t>init</a:t>
            </a:r>
            <a:r>
              <a:rPr lang="en-US" altLang="ja-JP" sz="2800" dirty="0"/>
              <a:t>)</a:t>
            </a:r>
            <a:r>
              <a:rPr lang="ja-JP" altLang="en-US" sz="2800" dirty="0" smtClean="0"/>
              <a:t>　</a:t>
            </a:r>
            <a:r>
              <a:rPr lang="en-US" altLang="ja-JP" sz="2800" b="1" dirty="0" smtClean="0"/>
              <a:t>(</a:t>
            </a:r>
            <a:r>
              <a:rPr lang="en-US" altLang="ja-JP" sz="2800" b="1" dirty="0" err="1" smtClean="0"/>
              <a:t>cdr</a:t>
            </a:r>
            <a:r>
              <a:rPr lang="en-US" altLang="ja-JP" sz="2800" b="1" dirty="0" smtClean="0"/>
              <a:t> </a:t>
            </a:r>
            <a:r>
              <a:rPr lang="en-US" altLang="ja-JP" sz="2800" b="1" dirty="0" err="1" smtClean="0"/>
              <a:t>lis</a:t>
            </a:r>
            <a:r>
              <a:rPr lang="en-US" altLang="ja-JP" sz="2800" b="1" dirty="0" smtClean="0"/>
              <a:t>)</a:t>
            </a:r>
            <a:r>
              <a:rPr lang="en-US" altLang="ja-JP" sz="2800" dirty="0" smtClean="0"/>
              <a:t>)))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4725144"/>
            <a:ext cx="669674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二回目以降の</a:t>
            </a:r>
            <a:r>
              <a:rPr lang="ja-JP" altLang="en-US" sz="3200" dirty="0"/>
              <a:t>処理</a:t>
            </a:r>
            <a:r>
              <a:rPr lang="ja-JP" altLang="en-US" sz="3200" dirty="0" smtClean="0"/>
              <a:t>は　</a:t>
            </a:r>
            <a:r>
              <a:rPr lang="en-US" altLang="ja-JP" sz="3200" dirty="0" err="1" smtClean="0"/>
              <a:t>lis</a:t>
            </a:r>
            <a:r>
              <a:rPr lang="ja-JP" altLang="en-US" sz="3200" dirty="0" smtClean="0"/>
              <a:t>→</a:t>
            </a:r>
            <a:r>
              <a:rPr lang="en-US" altLang="ja-JP" sz="3200" dirty="0" err="1" smtClean="0"/>
              <a:t>cdr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lis</a:t>
            </a:r>
            <a:endParaRPr lang="en-US" altLang="ja-JP" sz="3200" dirty="0"/>
          </a:p>
          <a:p>
            <a:pPr algn="ctr"/>
            <a:r>
              <a:rPr lang="en-US" altLang="ja-JP" sz="3200" dirty="0" err="1" smtClean="0"/>
              <a:t>init</a:t>
            </a:r>
            <a:r>
              <a:rPr lang="ja-JP" altLang="en-US" sz="3200" dirty="0" smtClean="0"/>
              <a:t>→</a:t>
            </a:r>
            <a:r>
              <a:rPr lang="en-US" altLang="ja-JP" sz="3200" dirty="0" smtClean="0"/>
              <a:t>(proc (car </a:t>
            </a:r>
            <a:r>
              <a:rPr lang="en-US" altLang="ja-JP" sz="3200" dirty="0" err="1" smtClean="0"/>
              <a:t>lis</a:t>
            </a:r>
            <a:r>
              <a:rPr lang="en-US" altLang="ja-JP" sz="3200" dirty="0" smtClean="0"/>
              <a:t>) </a:t>
            </a:r>
            <a:r>
              <a:rPr lang="en-US" altLang="ja-JP" sz="3200" dirty="0" err="1" smtClean="0"/>
              <a:t>init</a:t>
            </a:r>
            <a:r>
              <a:rPr lang="en-US" altLang="ja-JP" sz="3200" dirty="0" smtClean="0"/>
              <a:t>)</a:t>
            </a:r>
          </a:p>
          <a:p>
            <a:pPr algn="ctr"/>
            <a:r>
              <a:rPr kumimoji="1" lang="ja-JP" altLang="en-US" sz="3200" dirty="0" smtClean="0"/>
              <a:t>で置き換えて繰り返せばおｋ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68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①前回のおさらい</a:t>
            </a:r>
            <a:endParaRPr kumimoji="1" lang="en-US" altLang="ja-JP" sz="4400" dirty="0" smtClean="0"/>
          </a:p>
          <a:p>
            <a:pPr marL="82296" indent="0" algn="ctr">
              <a:buNone/>
            </a:pPr>
            <a:endParaRPr lang="en-US" altLang="ja-JP" sz="4400" dirty="0"/>
          </a:p>
          <a:p>
            <a:pPr marL="82296" indent="0" algn="ctr">
              <a:buNone/>
            </a:pP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前回は</a:t>
            </a:r>
            <a:r>
              <a:rPr lang="en-US" altLang="ja-JP" sz="2800" dirty="0" smtClean="0"/>
              <a:t>GIMP</a:t>
            </a:r>
            <a:r>
              <a:rPr lang="ja-JP" altLang="en-US" sz="2800" dirty="0" smtClean="0"/>
              <a:t>という画像編集ソフトをいじりました</a:t>
            </a:r>
            <a:r>
              <a:rPr kumimoji="1" lang="en-US" altLang="ja-JP" sz="2800" dirty="0" smtClean="0"/>
              <a:t>)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039278"/>
            <a:ext cx="1016232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645496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lang="en-US" altLang="ja-JP" sz="4400" dirty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慣れが必要</a:t>
            </a:r>
            <a:endParaRPr kumimoji="1" lang="en-US" altLang="ja-JP" sz="4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2225216"/>
            <a:ext cx="4762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⑥感想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とのパラダイムの違いに戸惑う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・特に</a:t>
            </a:r>
            <a:r>
              <a:rPr lang="ja-JP" altLang="en-US" dirty="0"/>
              <a:t>再帰処理</a:t>
            </a:r>
            <a:r>
              <a:rPr lang="ja-JP" altLang="en-US" dirty="0" smtClean="0"/>
              <a:t>は慣れないと難しい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・予約語がないのは新鮮で面白い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・括弧が多いし使いどころがわかりにくい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’(</a:t>
            </a:r>
            <a:r>
              <a:rPr lang="ja-JP" altLang="en-US" dirty="0" smtClean="0"/>
              <a:t>余談</a:t>
            </a:r>
            <a:r>
              <a:rPr lang="en-US" altLang="ja-JP" dirty="0" smtClean="0"/>
              <a:t>)</a:t>
            </a:r>
            <a:r>
              <a:rPr lang="ja-JP" altLang="en-US" dirty="0" smtClean="0"/>
              <a:t>ニコニコ</a:t>
            </a:r>
            <a:r>
              <a:rPr lang="ja-JP" altLang="en-US" dirty="0"/>
              <a:t>大百科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Lisp</a:t>
            </a:r>
            <a:r>
              <a:rPr lang="ja-JP" altLang="en-US" dirty="0"/>
              <a:t>の</a:t>
            </a:r>
            <a:r>
              <a:rPr lang="ja-JP" altLang="en-US" dirty="0" smtClean="0"/>
              <a:t>記事が結構詳しくて笑える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31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・もうすこし深堀りしたい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に手を出す？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89040"/>
            <a:ext cx="2062282" cy="2880320"/>
          </a:xfrm>
          <a:prstGeom prst="rect">
            <a:avLst/>
          </a:prstGeom>
        </p:spPr>
      </p:pic>
      <p:sp>
        <p:nvSpPr>
          <p:cNvPr id="6" name="十字形 5"/>
          <p:cNvSpPr/>
          <p:nvPr/>
        </p:nvSpPr>
        <p:spPr>
          <a:xfrm rot="2700000">
            <a:off x="4980276" y="3755782"/>
            <a:ext cx="3117938" cy="3117938"/>
          </a:xfrm>
          <a:prstGeom prst="plus">
            <a:avLst>
              <a:gd name="adj" fmla="val 46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9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GIMP</a:t>
            </a:r>
            <a:r>
              <a:rPr lang="ja-JP" altLang="en-US" dirty="0" smtClean="0"/>
              <a:t>の自動化スクリプト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b="1" dirty="0" smtClean="0"/>
              <a:t>Scheme</a:t>
            </a:r>
            <a:r>
              <a:rPr lang="ja-JP" altLang="en-US" b="1" dirty="0" smtClean="0"/>
              <a:t>言語</a:t>
            </a:r>
            <a:r>
              <a:rPr lang="ja-JP" altLang="en-US" dirty="0" smtClean="0"/>
              <a:t>で記述する。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Lisp</a:t>
            </a:r>
            <a:r>
              <a:rPr lang="ja-JP" altLang="en-US" dirty="0"/>
              <a:t>の方言の一つで、現在でもよく使われる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※Lisp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・なんか古い言語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・括弧で囲う。やたらと括弧が多くなる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416072" y="2492896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ja-JP" dirty="0" smtClean="0"/>
              <a:t>Scheme</a:t>
            </a:r>
            <a:r>
              <a:rPr lang="ja-JP" altLang="en-US" dirty="0" smtClean="0"/>
              <a:t>言語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言語難しい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GIMP</a:t>
            </a:r>
            <a:r>
              <a:rPr lang="ja-JP" altLang="en-US" dirty="0" err="1"/>
              <a:t>に登</a:t>
            </a:r>
            <a:r>
              <a:rPr lang="ja-JP" altLang="en-US" dirty="0"/>
              <a:t>録するための呪文が</a:t>
            </a:r>
            <a:r>
              <a:rPr lang="ja-JP" altLang="en-US" dirty="0" smtClean="0"/>
              <a:t>長い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  <p:sp>
        <p:nvSpPr>
          <p:cNvPr id="3" name="円/楕円 2"/>
          <p:cNvSpPr/>
          <p:nvPr/>
        </p:nvSpPr>
        <p:spPr>
          <a:xfrm>
            <a:off x="899592" y="3573016"/>
            <a:ext cx="4680520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9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もうちょっと調べてみた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3136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②</a:t>
            </a:r>
            <a:r>
              <a:rPr kumimoji="1" lang="en-US" altLang="ja-JP" sz="4400" dirty="0" smtClean="0"/>
              <a:t>Scheme</a:t>
            </a:r>
            <a:r>
              <a:rPr kumimoji="1" lang="ja-JP" altLang="en-US" sz="4400" dirty="0" err="1" smtClean="0"/>
              <a:t>って</a:t>
            </a:r>
            <a:r>
              <a:rPr kumimoji="1" lang="ja-JP" altLang="en-US" sz="4400" dirty="0" smtClean="0"/>
              <a:t>どんな言語？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7066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err="1" smtClean="0"/>
              <a:t>LIS</a:t>
            </a:r>
            <a:r>
              <a:rPr lang="en-US" altLang="ja-JP" dirty="0" err="1" smtClean="0"/>
              <a:t>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rocessing</a:t>
            </a:r>
          </a:p>
          <a:p>
            <a:pPr marL="82296" indent="0">
              <a:buNone/>
            </a:pPr>
            <a:r>
              <a:rPr lang="en-US" altLang="ja-JP" sz="2000" strike="sngStrike" dirty="0"/>
              <a:t>Lots of Insane Stupid </a:t>
            </a:r>
            <a:r>
              <a:rPr lang="en-US" altLang="ja-JP" sz="2000" strike="sngStrike" dirty="0" smtClean="0"/>
              <a:t>Parenthesis(</a:t>
            </a:r>
            <a:r>
              <a:rPr lang="ja-JP" altLang="en-US" sz="2000" strike="sngStrike" dirty="0" smtClean="0"/>
              <a:t>アホみたいな括弧の山</a:t>
            </a:r>
            <a:r>
              <a:rPr lang="en-US" altLang="ja-JP" sz="2000" strike="sngStrike" dirty="0" smtClean="0"/>
              <a:t>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・現在使われる高級言語では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Fortran</a:t>
            </a:r>
            <a:r>
              <a:rPr lang="ja-JP" altLang="en-US" dirty="0" smtClean="0"/>
              <a:t>に次いで古い言語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(Fortran:1957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 Lisp:1958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r>
              <a:rPr lang="en-US" altLang="ja-JP" sz="1800" dirty="0" smtClean="0"/>
              <a:t>(</a:t>
            </a:r>
            <a:r>
              <a:rPr lang="ja-JP" altLang="en-US" sz="1800" dirty="0" smtClean="0"/>
              <a:t>ちなみに</a:t>
            </a:r>
            <a:r>
              <a:rPr lang="en-US" altLang="ja-JP" sz="1800" dirty="0" smtClean="0"/>
              <a:t>COBOL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1959~60</a:t>
            </a:r>
            <a:r>
              <a:rPr lang="ja-JP" altLang="en-US" sz="1800" dirty="0" smtClean="0"/>
              <a:t>年</a:t>
            </a:r>
            <a:r>
              <a:rPr lang="en-US" altLang="ja-JP" sz="1800" dirty="0" smtClean="0"/>
              <a:t>)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smtClean="0"/>
              <a:t>S</a:t>
            </a:r>
            <a:r>
              <a:rPr lang="ja-JP" altLang="en-US" b="1" dirty="0" smtClean="0"/>
              <a:t>式</a:t>
            </a:r>
            <a:r>
              <a:rPr lang="ja-JP" altLang="en-US" dirty="0" smtClean="0"/>
              <a:t>と前置記法</a:t>
            </a:r>
            <a:r>
              <a:rPr lang="en-US" altLang="ja-JP" dirty="0" smtClean="0"/>
              <a:t>(</a:t>
            </a:r>
            <a:r>
              <a:rPr lang="ja-JP" altLang="en-US" dirty="0" smtClean="0"/>
              <a:t>ポーランド記法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が特徴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8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S</a:t>
            </a:r>
            <a:r>
              <a:rPr lang="ja-JP" altLang="en-US" dirty="0" smtClean="0"/>
              <a:t>式とは以下の２つによって定義される。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・基本要素（数値やオペレータなど）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式を並べて括弧でくくったリスト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は数値ひとつからなる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+</a:t>
            </a:r>
            <a:r>
              <a:rPr lang="ja-JP" altLang="en-US" dirty="0" smtClean="0"/>
              <a:t>　は記号</a:t>
            </a:r>
            <a:r>
              <a:rPr lang="en-US" altLang="ja-JP" dirty="0" smtClean="0"/>
              <a:t>+</a:t>
            </a:r>
            <a:r>
              <a:rPr lang="ja-JP" altLang="en-US" dirty="0" smtClean="0"/>
              <a:t>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(* 2 3)</a:t>
            </a:r>
            <a:r>
              <a:rPr lang="ja-JP" altLang="en-US" dirty="0" smtClean="0"/>
              <a:t>は記号</a:t>
            </a:r>
            <a:r>
              <a:rPr lang="en-US" altLang="ja-JP" dirty="0" smtClean="0"/>
              <a:t>*,</a:t>
            </a:r>
            <a:r>
              <a:rPr lang="ja-JP" altLang="en-US" dirty="0" smtClean="0"/>
              <a:t>数値</a:t>
            </a:r>
            <a:r>
              <a:rPr lang="en-US" altLang="ja-JP" dirty="0" smtClean="0"/>
              <a:t>2,</a:t>
            </a:r>
            <a:r>
              <a:rPr lang="ja-JP" altLang="en-US" dirty="0" smtClean="0"/>
              <a:t>数値</a:t>
            </a:r>
            <a:r>
              <a:rPr lang="en-US" altLang="ja-JP" dirty="0" smtClean="0"/>
              <a:t>3</a:t>
            </a:r>
            <a:r>
              <a:rPr lang="ja-JP" altLang="en-US" dirty="0" smtClean="0"/>
              <a:t>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08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3767</TotalTime>
  <Words>807</Words>
  <Application>Microsoft Office PowerPoint</Application>
  <PresentationFormat>画面に合わせる (4:3)</PresentationFormat>
  <Paragraphs>243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7" baseType="lpstr">
      <vt:lpstr>Meiryo UI</vt:lpstr>
      <vt:lpstr>Verdana</vt:lpstr>
      <vt:lpstr>Wingdings 2</vt:lpstr>
      <vt:lpstr>フレッシュ</vt:lpstr>
      <vt:lpstr>やっぱり 　　Scheme言語を使いたかった</vt:lpstr>
      <vt:lpstr>もくじ</vt:lpstr>
      <vt:lpstr>PowerPoint プレゼンテーション</vt:lpstr>
      <vt:lpstr>Script-Fu</vt:lpstr>
      <vt:lpstr>前回の感想</vt:lpstr>
      <vt:lpstr>PowerPoint プレゼンテーション</vt:lpstr>
      <vt:lpstr>PowerPoint プレゼンテーション</vt:lpstr>
      <vt:lpstr>Lisp</vt:lpstr>
      <vt:lpstr>S式（Symbolic expression）</vt:lpstr>
      <vt:lpstr>Scheme</vt:lpstr>
      <vt:lpstr>PowerPoint プレゼンテーション</vt:lpstr>
      <vt:lpstr>Gauche</vt:lpstr>
      <vt:lpstr>エディタ</vt:lpstr>
      <vt:lpstr>エディタ</vt:lpstr>
      <vt:lpstr>PowerPoint プレゼンテーション</vt:lpstr>
      <vt:lpstr>基本的なこと</vt:lpstr>
      <vt:lpstr>重要な組み込み手続き１</vt:lpstr>
      <vt:lpstr>defineについての補足</vt:lpstr>
      <vt:lpstr>重要な組み込み手続き２</vt:lpstr>
      <vt:lpstr>重要な組み込み手続き３</vt:lpstr>
      <vt:lpstr>(補足)Schemeでのリストの考え方</vt:lpstr>
      <vt:lpstr>重要な組み込み手続き４</vt:lpstr>
      <vt:lpstr>その他</vt:lpstr>
      <vt:lpstr>ハローワールド</vt:lpstr>
      <vt:lpstr>PowerPoint プレゼンテーション</vt:lpstr>
      <vt:lpstr>foldを自前で作ってみよう</vt:lpstr>
      <vt:lpstr>foldを自前で作ってみよう</vt:lpstr>
      <vt:lpstr>foldを自前で作ってみよう</vt:lpstr>
      <vt:lpstr>foldを自前で作ってみよう</vt:lpstr>
      <vt:lpstr>PowerPoint プレゼンテーション</vt:lpstr>
      <vt:lpstr>⑥感想</vt:lpstr>
      <vt:lpstr>次回？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238</cp:revision>
  <dcterms:created xsi:type="dcterms:W3CDTF">2013-08-04T17:15:54Z</dcterms:created>
  <dcterms:modified xsi:type="dcterms:W3CDTF">2016-09-12T00:57:53Z</dcterms:modified>
</cp:coreProperties>
</file>