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40" r:id="rId1"/>
  </p:sldMasterIdLst>
  <p:notesMasterIdLst>
    <p:notesMasterId r:id="rId15"/>
  </p:notesMasterIdLst>
  <p:handoutMasterIdLst>
    <p:handoutMasterId r:id="rId16"/>
  </p:handoutMasterIdLst>
  <p:sldIdLst>
    <p:sldId id="535" r:id="rId2"/>
    <p:sldId id="542" r:id="rId3"/>
    <p:sldId id="546" r:id="rId4"/>
    <p:sldId id="567" r:id="rId5"/>
    <p:sldId id="559" r:id="rId6"/>
    <p:sldId id="552" r:id="rId7"/>
    <p:sldId id="568" r:id="rId8"/>
    <p:sldId id="548" r:id="rId9"/>
    <p:sldId id="562" r:id="rId10"/>
    <p:sldId id="541" r:id="rId11"/>
    <p:sldId id="566" r:id="rId12"/>
    <p:sldId id="545" r:id="rId13"/>
    <p:sldId id="550" r:id="rId14"/>
  </p:sldIdLst>
  <p:sldSz cx="9144000" cy="6858000" type="screen4x3"/>
  <p:notesSz cx="6735763" cy="9866313"/>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5pPr>
    <a:lvl6pPr marL="2286000" algn="l" defTabSz="914400" rtl="0" eaLnBrk="1" latinLnBrk="0" hangingPunct="1">
      <a:defRPr kumimoji="1" kern="1200">
        <a:solidFill>
          <a:srgbClr val="000000"/>
        </a:solidFill>
        <a:latin typeface="ＭＳ Ｐゴシック" charset="-128"/>
        <a:ea typeface="ＭＳ Ｐゴシック" charset="-128"/>
        <a:cs typeface="Arial" charset="0"/>
      </a:defRPr>
    </a:lvl6pPr>
    <a:lvl7pPr marL="2743200" algn="l" defTabSz="914400" rtl="0" eaLnBrk="1" latinLnBrk="0" hangingPunct="1">
      <a:defRPr kumimoji="1" kern="1200">
        <a:solidFill>
          <a:srgbClr val="000000"/>
        </a:solidFill>
        <a:latin typeface="ＭＳ Ｐゴシック" charset="-128"/>
        <a:ea typeface="ＭＳ Ｐゴシック" charset="-128"/>
        <a:cs typeface="Arial" charset="0"/>
      </a:defRPr>
    </a:lvl7pPr>
    <a:lvl8pPr marL="3200400" algn="l" defTabSz="914400" rtl="0" eaLnBrk="1" latinLnBrk="0" hangingPunct="1">
      <a:defRPr kumimoji="1" kern="1200">
        <a:solidFill>
          <a:srgbClr val="000000"/>
        </a:solidFill>
        <a:latin typeface="ＭＳ Ｐゴシック" charset="-128"/>
        <a:ea typeface="ＭＳ Ｐゴシック" charset="-128"/>
        <a:cs typeface="Arial" charset="0"/>
      </a:defRPr>
    </a:lvl8pPr>
    <a:lvl9pPr marL="3657600" algn="l" defTabSz="914400" rtl="0" eaLnBrk="1" latinLnBrk="0" hangingPunct="1">
      <a:defRPr kumimoji="1" kern="1200">
        <a:solidFill>
          <a:srgbClr val="000000"/>
        </a:solidFill>
        <a:latin typeface="ＭＳ Ｐゴシック" charset="-128"/>
        <a:ea typeface="ＭＳ Ｐゴシック"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0989" autoAdjust="0"/>
  </p:normalViewPr>
  <p:slideViewPr>
    <p:cSldViewPr>
      <p:cViewPr>
        <p:scale>
          <a:sx n="80" d="100"/>
          <a:sy n="80" d="100"/>
        </p:scale>
        <p:origin x="-1350" y="10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0" d="100"/>
          <a:sy n="80" d="100"/>
        </p:scale>
        <p:origin x="-2094" y="-78"/>
      </p:cViewPr>
      <p:guideLst>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cs typeface="+mn-cs"/>
              </a:defRPr>
            </a:lvl1pPr>
          </a:lstStyle>
          <a:p>
            <a:pPr>
              <a:defRPr/>
            </a:pPr>
            <a:endParaRPr lang="en-GB" altLang="ja-JP"/>
          </a:p>
        </p:txBody>
      </p:sp>
      <p:sp>
        <p:nvSpPr>
          <p:cNvPr id="393219" name="Rectangle 3"/>
          <p:cNvSpPr>
            <a:spLocks noGrp="1" noChangeArrowheads="1"/>
          </p:cNvSpPr>
          <p:nvPr>
            <p:ph type="dt" sz="quarter" idx="1"/>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cs typeface="+mn-cs"/>
              </a:defRPr>
            </a:lvl1pPr>
          </a:lstStyle>
          <a:p>
            <a:pPr>
              <a:defRPr/>
            </a:pPr>
            <a:endParaRPr lang="en-GB" altLang="ja-JP"/>
          </a:p>
        </p:txBody>
      </p:sp>
      <p:sp>
        <p:nvSpPr>
          <p:cNvPr id="393220"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cs typeface="+mn-cs"/>
              </a:defRPr>
            </a:lvl1pPr>
          </a:lstStyle>
          <a:p>
            <a:pPr>
              <a:defRPr/>
            </a:pPr>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cs typeface="+mn-cs"/>
              </a:defRPr>
            </a:lvl1pPr>
          </a:lstStyle>
          <a:p>
            <a:pPr>
              <a:defRPr/>
            </a:pPr>
            <a:fld id="{D22D7355-3FB7-45FE-AF27-9DBD5E637EE2}" type="slidenum">
              <a:rPr lang="en-GB" altLang="ja-JP"/>
              <a:pPr>
                <a:defRPr/>
              </a:pPr>
              <a:t>‹#›</a:t>
            </a:fld>
            <a:endParaRPr lang="en-GB"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smtClean="0">
                <a:latin typeface="Arial"/>
                <a:sym typeface="Arial"/>
              </a:rPr>
              <a:t>FUJITSU CONFIDENTIAL</a:t>
            </a:r>
            <a:endParaRPr kumimoji="1" lang="ja-JP" altLang="en-US" sz="1000" b="1">
              <a:latin typeface="Arial"/>
              <a:sym typeface="Arial"/>
            </a:endParaRPr>
          </a:p>
        </p:txBody>
      </p:sp>
    </p:spTree>
    <p:extLst>
      <p:ext uri="{BB962C8B-B14F-4D97-AF65-F5344CB8AC3E}">
        <p14:creationId xmlns:p14="http://schemas.microsoft.com/office/powerpoint/2010/main" val="18445584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cs typeface="+mn-cs"/>
              </a:defRPr>
            </a:lvl1pPr>
          </a:lstStyle>
          <a:p>
            <a:pPr>
              <a:defRPr/>
            </a:pPr>
            <a:endParaRPr lang="en-US" altLang="ja-JP"/>
          </a:p>
        </p:txBody>
      </p:sp>
      <p:sp>
        <p:nvSpPr>
          <p:cNvPr id="167939" name="Rectangle 3"/>
          <p:cNvSpPr>
            <a:spLocks noGrp="1" noChangeArrowheads="1"/>
          </p:cNvSpPr>
          <p:nvPr>
            <p:ph type="dt" idx="1"/>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cs typeface="+mn-cs"/>
              </a:defRPr>
            </a:lvl1pPr>
          </a:lstStyle>
          <a:p>
            <a:pPr>
              <a:defRPr/>
            </a:pPr>
            <a:endParaRPr lang="en-US" altLang="ja-JP"/>
          </a:p>
        </p:txBody>
      </p:sp>
      <p:sp>
        <p:nvSpPr>
          <p:cNvPr id="2355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cs typeface="+mn-cs"/>
              </a:defRPr>
            </a:lvl1pPr>
          </a:lstStyle>
          <a:p>
            <a:pPr>
              <a:defRPr/>
            </a:pPr>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cs typeface="+mn-cs"/>
              </a:defRPr>
            </a:lvl1pPr>
          </a:lstStyle>
          <a:p>
            <a:pPr>
              <a:defRPr/>
            </a:pPr>
            <a:fld id="{703CF123-25A8-4FCD-BF9E-A8DBB6C74F8D}" type="slidenum">
              <a:rPr lang="en-US" altLang="ja-JP"/>
              <a:pPr>
                <a:defRPr/>
              </a:pPr>
              <a:t>‹#›</a:t>
            </a:fld>
            <a:endParaRPr lang="en-US"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extLst>
      <p:ext uri="{BB962C8B-B14F-4D97-AF65-F5344CB8AC3E}">
        <p14:creationId xmlns:p14="http://schemas.microsoft.com/office/powerpoint/2010/main" val="30298864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457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9BF8BFCD-FEA6-47F2-B33A-5005267D50F3}" type="slidenum">
              <a:rPr lang="en-US" altLang="ja-JP" sz="1000" smtClean="0"/>
              <a:pPr algn="r" defTabSz="914400" eaLnBrk="1" hangingPunct="1">
                <a:spcBef>
                  <a:spcPct val="0"/>
                </a:spcBef>
              </a:pPr>
              <a:t>0</a:t>
            </a:fld>
            <a:endParaRPr lang="en-US" altLang="ja-JP" sz="1000" smtClean="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p:spPr>
        <p:txBody>
          <a:bodyPr/>
          <a:lstStyle/>
          <a:p>
            <a:pPr eaLnBrk="1" hangingPunct="1"/>
            <a:endParaRPr lang="en-GB"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1747"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647898A6-FAC4-4793-BF53-355902906D93}" type="slidenum">
              <a:rPr lang="en-US" altLang="ja-JP" sz="1000" smtClean="0"/>
              <a:pPr algn="r" defTabSz="914400" eaLnBrk="1" hangingPunct="1">
                <a:spcBef>
                  <a:spcPct val="0"/>
                </a:spcBef>
              </a:pPr>
              <a:t>9</a:t>
            </a:fld>
            <a:endParaRPr lang="en-US" altLang="ja-JP" sz="1000"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今後も学びを習慣化していきたい。</a:t>
            </a:r>
            <a:endParaRPr lang="en-US" altLang="ja-JP" dirty="0" smtClean="0"/>
          </a:p>
          <a:p>
            <a:pPr eaLnBrk="1" hangingPunct="1">
              <a:spcBef>
                <a:spcPct val="20000"/>
              </a:spcBef>
              <a:buClr>
                <a:srgbClr val="FF0000"/>
              </a:buClr>
              <a:buSzPct val="80000"/>
              <a:buFont typeface="Wingdings" pitchFamily="2" charset="2"/>
              <a:buNone/>
            </a:pPr>
            <a:r>
              <a:rPr lang="ja-JP" altLang="en-US" dirty="0" smtClean="0"/>
              <a:t>近い目標（１、２年）として、後輩にいい影響を。</a:t>
            </a:r>
            <a:endParaRPr lang="en-GB" altLang="ja-JP"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1747"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647898A6-FAC4-4793-BF53-355902906D93}" type="slidenum">
              <a:rPr lang="en-US" altLang="ja-JP" sz="1000" smtClean="0"/>
              <a:pPr algn="r" defTabSz="914400" eaLnBrk="1" hangingPunct="1">
                <a:spcBef>
                  <a:spcPct val="0"/>
                </a:spcBef>
              </a:pPr>
              <a:t>10</a:t>
            </a:fld>
            <a:endParaRPr lang="en-US" altLang="ja-JP" sz="1000"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今後も学びを習慣化していきたい。</a:t>
            </a:r>
            <a:endParaRPr lang="en-US" altLang="ja-JP" dirty="0" smtClean="0"/>
          </a:p>
          <a:p>
            <a:pPr eaLnBrk="1" hangingPunct="1">
              <a:spcBef>
                <a:spcPct val="20000"/>
              </a:spcBef>
              <a:buClr>
                <a:srgbClr val="FF0000"/>
              </a:buClr>
              <a:buSzPct val="80000"/>
              <a:buFont typeface="Wingdings" pitchFamily="2" charset="2"/>
              <a:buNone/>
            </a:pPr>
            <a:r>
              <a:rPr lang="ja-JP" altLang="en-US" dirty="0" smtClean="0"/>
              <a:t>近い目標（１、２年）として、後輩にいい影響を。</a:t>
            </a:r>
            <a:endParaRPr lang="en-GB" altLang="ja-JP"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760A2E8A-898B-4B9B-A452-8C6E28182036}" type="slidenum">
              <a:rPr lang="en-US" altLang="ja-JP" sz="1000" smtClean="0"/>
              <a:pPr algn="r" defTabSz="914400" eaLnBrk="1" hangingPunct="1">
                <a:spcBef>
                  <a:spcPct val="0"/>
                </a:spcBef>
              </a:pPr>
              <a:t>11</a:t>
            </a:fld>
            <a:endParaRPr lang="en-US" altLang="ja-JP" sz="1000" smtClean="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ja-JP" smtClean="0"/>
              <a:t>日常的に作業の効率化を行うことで日々の業務にゆとりが生まれ、更なる技術取得の機会となる。これによって技術取得→効率化のサイクルが生まれる。</a:t>
            </a:r>
            <a:endParaRPr lang="en-GB"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a:defRPr/>
            </a:pPr>
            <a:r>
              <a:rPr lang="en-US" altLang="ja-JP" smtClean="0"/>
              <a:t>Copyright 2014 FUJITSU LIMITED</a:t>
            </a:r>
            <a:endParaRPr lang="en-US" altLang="ja-JP"/>
          </a:p>
        </p:txBody>
      </p:sp>
      <p:sp>
        <p:nvSpPr>
          <p:cNvPr id="5" name="スライド番号プレースホルダー 4"/>
          <p:cNvSpPr>
            <a:spLocks noGrp="1"/>
          </p:cNvSpPr>
          <p:nvPr>
            <p:ph type="sldNum" sz="quarter" idx="11"/>
          </p:nvPr>
        </p:nvSpPr>
        <p:spPr/>
        <p:txBody>
          <a:bodyPr/>
          <a:lstStyle/>
          <a:p>
            <a:pPr>
              <a:defRPr/>
            </a:pPr>
            <a:fld id="{703CF123-25A8-4FCD-BF9E-A8DBB6C74F8D}" type="slidenum">
              <a:rPr lang="en-US" altLang="ja-JP" smtClean="0"/>
              <a:pPr>
                <a:defRPr/>
              </a:pPr>
              <a:t>12</a:t>
            </a:fld>
            <a:endParaRPr lang="en-US" altLang="ja-JP"/>
          </a:p>
        </p:txBody>
      </p:sp>
    </p:spTree>
    <p:extLst>
      <p:ext uri="{BB962C8B-B14F-4D97-AF65-F5344CB8AC3E}">
        <p14:creationId xmlns:p14="http://schemas.microsoft.com/office/powerpoint/2010/main" val="105040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765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7BEB5597-2923-43D8-B9F9-637EADE0AC9B}" type="slidenum">
              <a:rPr lang="en-US" altLang="ja-JP" sz="1000" smtClean="0"/>
              <a:pPr algn="r" defTabSz="914400" eaLnBrk="1" hangingPunct="1">
                <a:spcBef>
                  <a:spcPct val="0"/>
                </a:spcBef>
              </a:pPr>
              <a:t>1</a:t>
            </a:fld>
            <a:endParaRPr lang="en-US" altLang="ja-JP" sz="1000"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担当業務の変遷図を出しながら、やってきたことを軽く説明。</a:t>
            </a:r>
            <a:endParaRPr lang="en-US" altLang="ja-JP"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072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E93AF831-69AA-49DA-8F5D-8EA414EE9C70}" type="slidenum">
              <a:rPr lang="en-US" altLang="ja-JP" sz="1000" smtClean="0"/>
              <a:pPr algn="r" defTabSz="914400" eaLnBrk="1" hangingPunct="1">
                <a:spcBef>
                  <a:spcPct val="0"/>
                </a:spcBef>
              </a:pPr>
              <a:t>2</a:t>
            </a:fld>
            <a:endParaRPr lang="en-US" altLang="ja-JP" sz="1000"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「色々学びました」とアピール。ここはかるく。</a:t>
            </a:r>
            <a:endParaRPr lang="en-US" altLang="ja-JP"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3</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en-GB" altLang="ja-JP" dirty="0" smtClean="0"/>
              <a:t>SMBC</a:t>
            </a:r>
            <a:r>
              <a:rPr lang="ja-JP" altLang="en-US" dirty="0" smtClean="0"/>
              <a:t>プロジェクト支援において使用するツールの中に、一部の操作に複雑で、手間がかかるものがあった。</a:t>
            </a:r>
            <a:endParaRPr lang="en-US" altLang="ja-JP" dirty="0" smtClean="0"/>
          </a:p>
          <a:p>
            <a:pPr defTabSz="906463" eaLnBrk="1" hangingPunct="1">
              <a:spcBef>
                <a:spcPct val="20000"/>
              </a:spcBef>
              <a:buClr>
                <a:srgbClr val="FF0000"/>
              </a:buClr>
              <a:buSzPct val="80000"/>
            </a:pPr>
            <a:r>
              <a:rPr lang="ja-JP" altLang="en-US" dirty="0" smtClean="0"/>
              <a:t>またそれは何度も繰り返し行う操作であった。</a:t>
            </a:r>
            <a:endParaRPr lang="en-US" altLang="ja-JP" dirty="0" smtClean="0"/>
          </a:p>
          <a:p>
            <a:pPr defTabSz="906463" eaLnBrk="1" hangingPunct="1">
              <a:spcBef>
                <a:spcPct val="20000"/>
              </a:spcBef>
              <a:buClr>
                <a:srgbClr val="FF0000"/>
              </a:buClr>
              <a:buSzPct val="80000"/>
            </a:pPr>
            <a:endParaRPr lang="en-US" altLang="ja-JP" dirty="0" smtClean="0"/>
          </a:p>
          <a:p>
            <a:pPr defTabSz="906463" eaLnBrk="1" hangingPunct="1">
              <a:spcBef>
                <a:spcPct val="20000"/>
              </a:spcBef>
              <a:buClr>
                <a:srgbClr val="FF0000"/>
              </a:buClr>
              <a:buSzPct val="80000"/>
            </a:pPr>
            <a:r>
              <a:rPr lang="ja-JP" altLang="en-US" dirty="0" smtClean="0"/>
              <a:t>そこで、所属ＰＪの方針として「３回同じことを繰り返すなら自動化する」というものがあり、私はその方針に従いこの操作の自動化を試みることとなったのである。</a:t>
            </a:r>
            <a:endParaRPr lang="en-US" altLang="ja-JP" dirty="0" smtClean="0"/>
          </a:p>
          <a:p>
            <a:pPr defTabSz="906463" eaLnBrk="1" hangingPunct="1">
              <a:spcBef>
                <a:spcPct val="20000"/>
              </a:spcBef>
              <a:buClr>
                <a:srgbClr val="FF0000"/>
              </a:buClr>
              <a:buSzPct val="80000"/>
            </a:pPr>
            <a:endParaRPr lang="en-GB" altLang="ja-JP" dirty="0" smtClean="0"/>
          </a:p>
          <a:p>
            <a:pPr defTabSz="906463" eaLnBrk="1" hangingPunct="1">
              <a:spcBef>
                <a:spcPct val="20000"/>
              </a:spcBef>
              <a:buClr>
                <a:srgbClr val="FF0000"/>
              </a:buClr>
              <a:buSzPct val="80000"/>
            </a:pPr>
            <a:r>
              <a:rPr lang="ja-JP" altLang="en-US" dirty="0" smtClean="0"/>
              <a:t>自動化するための方針検討、実施には時間がかかったが、その後想定していなかった作業のやり直しがあり、結果的に大幅な効率化となった。</a:t>
            </a:r>
            <a:endParaRPr lang="en-US" altLang="ja-JP" dirty="0" smtClean="0"/>
          </a:p>
          <a:p>
            <a:pPr defTabSz="906463" eaLnBrk="1" hangingPunct="1">
              <a:spcBef>
                <a:spcPct val="20000"/>
              </a:spcBef>
              <a:buClr>
                <a:srgbClr val="FF0000"/>
              </a:buClr>
              <a:buSzPct val="80000"/>
            </a:pPr>
            <a:r>
              <a:rPr lang="ja-JP" altLang="en-US" dirty="0" smtClean="0"/>
              <a:t>これによって自動化の重要性を知った。</a:t>
            </a:r>
            <a:endParaRPr lang="en-GB" altLang="ja-JP"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4</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スクリプトは試行</a:t>
            </a:r>
            <a:r>
              <a:rPr lang="ja-JP" altLang="en-US" dirty="0" smtClean="0"/>
              <a:t>錯誤を繰り返して学習した。</a:t>
            </a:r>
            <a:endParaRPr lang="en-GB" altLang="ja-JP"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5</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実はスクリプト作成時間を考えると４人日では大した効率化ではないが、</a:t>
            </a:r>
            <a:endParaRPr lang="en-US" altLang="ja-JP" dirty="0" smtClean="0"/>
          </a:p>
          <a:p>
            <a:pPr defTabSz="906463" eaLnBrk="1" hangingPunct="1">
              <a:spcBef>
                <a:spcPct val="20000"/>
              </a:spcBef>
              <a:buClr>
                <a:srgbClr val="FF0000"/>
              </a:buClr>
              <a:buSzPct val="80000"/>
            </a:pPr>
            <a:r>
              <a:rPr lang="ja-JP" altLang="en-US" dirty="0" smtClean="0"/>
              <a:t>その後想定外のやり直しが発生したため結果的に大幅効率化となった。</a:t>
            </a:r>
            <a:endParaRPr lang="en-US" altLang="ja-JP" dirty="0" smtClean="0"/>
          </a:p>
          <a:p>
            <a:pPr defTabSz="906463" eaLnBrk="1" hangingPunct="1">
              <a:spcBef>
                <a:spcPct val="20000"/>
              </a:spcBef>
              <a:buClr>
                <a:srgbClr val="FF0000"/>
              </a:buClr>
              <a:buSzPct val="80000"/>
            </a:pPr>
            <a:r>
              <a:rPr lang="ja-JP" altLang="en-US" dirty="0" smtClean="0"/>
              <a:t>さらにスキルも上がった。</a:t>
            </a:r>
            <a:endParaRPr lang="en-GB" altLang="ja-JP"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6</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実はスクリプト作成時間を考えると４人日では大した効率化ではないが、</a:t>
            </a:r>
            <a:endParaRPr lang="en-US" altLang="ja-JP" dirty="0" smtClean="0"/>
          </a:p>
          <a:p>
            <a:pPr defTabSz="906463" eaLnBrk="1" hangingPunct="1">
              <a:spcBef>
                <a:spcPct val="20000"/>
              </a:spcBef>
              <a:buClr>
                <a:srgbClr val="FF0000"/>
              </a:buClr>
              <a:buSzPct val="80000"/>
            </a:pPr>
            <a:r>
              <a:rPr lang="ja-JP" altLang="en-US" dirty="0" smtClean="0"/>
              <a:t>その後想定外のやり直しが発生したため結果的に大幅効率化となった。</a:t>
            </a:r>
            <a:endParaRPr lang="en-US" altLang="ja-JP" dirty="0" smtClean="0"/>
          </a:p>
          <a:p>
            <a:pPr defTabSz="906463" eaLnBrk="1" hangingPunct="1">
              <a:spcBef>
                <a:spcPct val="20000"/>
              </a:spcBef>
              <a:buClr>
                <a:srgbClr val="FF0000"/>
              </a:buClr>
              <a:buSzPct val="80000"/>
            </a:pPr>
            <a:r>
              <a:rPr lang="ja-JP" altLang="en-US" dirty="0" smtClean="0"/>
              <a:t>さらにスキルも上がった。</a:t>
            </a:r>
            <a:endParaRPr lang="en-GB" altLang="ja-JP"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072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E93AF831-69AA-49DA-8F5D-8EA414EE9C70}" type="slidenum">
              <a:rPr lang="en-US" altLang="ja-JP" sz="1000" smtClean="0"/>
              <a:pPr algn="r" defTabSz="914400" eaLnBrk="1" hangingPunct="1">
                <a:spcBef>
                  <a:spcPct val="0"/>
                </a:spcBef>
              </a:pPr>
              <a:t>7</a:t>
            </a:fld>
            <a:endParaRPr lang="en-US" altLang="ja-JP" sz="1000"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業務とは直接かかわりのないと思われる技術でも、学ぶことで有利になれるものがあることを知った。</a:t>
            </a:r>
            <a:endParaRPr lang="en-US" altLang="ja-JP" dirty="0" smtClean="0"/>
          </a:p>
          <a:p>
            <a:pPr defTabSz="906463" eaLnBrk="1" hangingPunct="1">
              <a:spcBef>
                <a:spcPct val="20000"/>
              </a:spcBef>
              <a:buClr>
                <a:srgbClr val="FF0000"/>
              </a:buClr>
              <a:buSzPct val="80000"/>
            </a:pPr>
            <a:r>
              <a:rPr lang="ja-JP" altLang="en-US" dirty="0" smtClean="0"/>
              <a:t>計画的なスケジュールのもとに学ぶことで、「急がば回れ」となる</a:t>
            </a:r>
            <a:endParaRPr lang="en-US" altLang="ja-JP" dirty="0" smtClean="0"/>
          </a:p>
          <a:p>
            <a:pPr defTabSz="906463" eaLnBrk="1" hangingPunct="1">
              <a:spcBef>
                <a:spcPct val="20000"/>
              </a:spcBef>
              <a:buClr>
                <a:srgbClr val="FF0000"/>
              </a:buClr>
              <a:buSzPct val="80000"/>
            </a:pPr>
            <a:r>
              <a:rPr lang="ja-JP" altLang="en-US" dirty="0" smtClean="0"/>
              <a:t>入社当初は仕事のやり方に指示が出るものと思っていたが、自分で工夫できると分かった</a:t>
            </a:r>
            <a:endParaRPr lang="en-US" altLang="ja-JP" dirty="0" smtClean="0"/>
          </a:p>
          <a:p>
            <a:pPr defTabSz="906463" eaLnBrk="1" hangingPunct="1">
              <a:spcBef>
                <a:spcPct val="20000"/>
              </a:spcBef>
              <a:buClr>
                <a:srgbClr val="FF0000"/>
              </a:buClr>
              <a:buSzPct val="80000"/>
            </a:pPr>
            <a:r>
              <a:rPr lang="ja-JP" altLang="en-US" dirty="0" smtClean="0"/>
              <a:t>→今後も学び続けることが必要だと思った。</a:t>
            </a:r>
            <a:endParaRPr lang="en-GB" altLang="ja-JP"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072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E93AF831-69AA-49DA-8F5D-8EA414EE9C70}" type="slidenum">
              <a:rPr lang="en-US" altLang="ja-JP" sz="1000" smtClean="0"/>
              <a:pPr algn="r" defTabSz="914400" eaLnBrk="1" hangingPunct="1">
                <a:spcBef>
                  <a:spcPct val="0"/>
                </a:spcBef>
              </a:pPr>
              <a:t>8</a:t>
            </a:fld>
            <a:endParaRPr lang="en-US" altLang="ja-JP" sz="1000"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仕事のやり方への考えが変化した</a:t>
            </a:r>
            <a:endParaRPr lang="en-US" altLang="ja-JP" dirty="0" smtClean="0"/>
          </a:p>
          <a:p>
            <a:pPr defTabSz="906463" eaLnBrk="1" hangingPunct="1">
              <a:spcBef>
                <a:spcPct val="20000"/>
              </a:spcBef>
              <a:buClr>
                <a:srgbClr val="FF0000"/>
              </a:buClr>
              <a:buSzPct val="80000"/>
            </a:pPr>
            <a:r>
              <a:rPr lang="ja-JP" altLang="en-US" dirty="0" smtClean="0"/>
              <a:t>→やり方を工夫するには新しいスキルが必要</a:t>
            </a:r>
            <a:endParaRPr lang="en-US" altLang="ja-JP" dirty="0" smtClean="0"/>
          </a:p>
          <a:p>
            <a:pPr defTabSz="906463" eaLnBrk="1" hangingPunct="1">
              <a:spcBef>
                <a:spcPct val="20000"/>
              </a:spcBef>
              <a:buClr>
                <a:srgbClr val="FF0000"/>
              </a:buClr>
              <a:buSzPct val="80000"/>
            </a:pPr>
            <a:r>
              <a:rPr lang="ja-JP" altLang="en-US" dirty="0" smtClean="0"/>
              <a:t>→今後も学び続けることが必要だと思った。</a:t>
            </a:r>
            <a:endParaRPr lang="en-GB" altLang="ja-JP"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dirty="0" smtClean="0">
                <a:solidFill>
                  <a:srgbClr val="000000"/>
                </a:solidFill>
                <a:latin typeface="Arial"/>
                <a:sym typeface="Arial"/>
              </a:rPr>
              <a:t>FUJITSU CONFIDENTIAL</a:t>
            </a:r>
            <a:endParaRPr kumimoji="1" lang="ja-JP" altLang="en-US" sz="1000" b="1" i="0" u="none" baseline="0" dirty="0">
              <a:solidFill>
                <a:srgbClr val="000000"/>
              </a:solidFill>
              <a:latin typeface="Arial"/>
              <a:sym typeface="Arial"/>
            </a:endParaRPr>
          </a:p>
        </p:txBody>
      </p:sp>
    </p:spTree>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9BA4453-3DD0-4EE2-93D3-DD8B30E22B3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23537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9F4FCF31-D524-4837-ADB8-03B3BCF30C10}"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3602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a:xfrm>
            <a:off x="8518792" y="6210780"/>
            <a:ext cx="517704" cy="345628"/>
          </a:xfrm>
          <a:solidFill>
            <a:schemeClr val="accent1">
              <a:lumMod val="75000"/>
            </a:schemeClr>
          </a:solidFill>
          <a:ln>
            <a:solidFill>
              <a:schemeClr val="tx1"/>
            </a:solidFill>
          </a:ln>
        </p:spPr>
        <p:txBody>
          <a:bodyPr/>
          <a:lstStyle>
            <a:lvl1pPr>
              <a:defRPr sz="2400" b="1">
                <a:solidFill>
                  <a:schemeClr val="bg1"/>
                </a:solidFill>
              </a:defRPr>
            </a:lvl1pPr>
          </a:lstStyle>
          <a:p>
            <a:pPr>
              <a:defRPr/>
            </a:pPr>
            <a:fld id="{2966688C-23BA-4095-B299-A273387EA306}" type="slidenum">
              <a:rPr lang="de-DE" altLang="ja-JP" smtClean="0"/>
              <a:pPr>
                <a:defRPr/>
              </a:pPr>
              <a:t>‹#›</a:t>
            </a:fld>
            <a:endParaRPr lang="de-DE" altLang="ja-JP" dirty="0"/>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958725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6203DB29-C57B-4FE0-9885-1DF498BCB0E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0173190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CC034C38-5DE5-4176-8128-1828EC5AEF03}"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5087571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425408C0-8041-4A62-9E43-ACC05AEB9620}" type="slidenum">
              <a:rPr lang="de-DE" altLang="ja-JP" smtClean="0"/>
              <a:pPr>
                <a:defRPr/>
              </a:pPr>
              <a:t>‹#›</a:t>
            </a:fld>
            <a:endParaRPr lang="de-DE" altLang="ja-JP"/>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27043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55C6C5C-C867-485F-8765-AB3C010F3222}" type="slidenum">
              <a:rPr lang="de-DE" altLang="ja-JP" smtClean="0"/>
              <a:pPr>
                <a:defRPr/>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1908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38D5494F-DBB8-4837-A534-46698BAF905D}" type="slidenum">
              <a:rPr lang="de-DE" altLang="ja-JP" smtClean="0"/>
              <a:pPr>
                <a:defRPr/>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72717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4C3B6341-117D-4847-BFCB-B35E3AFFC431}"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77392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3BCEA61-9F2C-4FB7-BF47-859A3D84280C}"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69277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C23896EA-8987-4564-8065-86CDFDFFDEBE}" type="slidenum">
              <a:rPr lang="de-DE" altLang="ja-JP" smtClean="0"/>
              <a:pPr>
                <a:defRPr/>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subTitle" idx="1"/>
            <p:custDataLst>
              <p:tags r:id="rId1"/>
            </p:custDataLst>
          </p:nvPr>
        </p:nvSpPr>
        <p:spPr bwMode="gray"/>
        <p:txBody>
          <a:bodyPr/>
          <a:lstStyle/>
          <a:p>
            <a:pPr eaLnBrk="1" hangingPunct="1"/>
            <a:r>
              <a:rPr lang="ja-JP" altLang="en-US" smtClean="0"/>
              <a:t>第四ソリューション事業部</a:t>
            </a:r>
            <a:endParaRPr lang="en-US" altLang="ja-JP" smtClean="0"/>
          </a:p>
          <a:p>
            <a:pPr eaLnBrk="1" hangingPunct="1"/>
            <a:r>
              <a:rPr lang="ja-JP" altLang="en-US" smtClean="0"/>
              <a:t>第三ソリューション統括部</a:t>
            </a:r>
            <a:endParaRPr lang="en-US" altLang="ja-JP" smtClean="0"/>
          </a:p>
          <a:p>
            <a:pPr eaLnBrk="1" hangingPunct="1"/>
            <a:r>
              <a:rPr lang="ja-JP" altLang="en-US" smtClean="0"/>
              <a:t>第一ソリューション部</a:t>
            </a:r>
            <a:endParaRPr lang="en-US" altLang="ja-JP" smtClean="0"/>
          </a:p>
          <a:p>
            <a:pPr eaLnBrk="1" hangingPunct="1"/>
            <a:r>
              <a:rPr lang="ja-JP" altLang="en-US" smtClean="0"/>
              <a:t>鈴木　康二郎</a:t>
            </a:r>
            <a:endParaRPr lang="ja-JP" altLang="ja-JP" smtClean="0"/>
          </a:p>
        </p:txBody>
      </p:sp>
      <p:sp>
        <p:nvSpPr>
          <p:cNvPr id="13315" name="Rectangle 2"/>
          <p:cNvSpPr>
            <a:spLocks noGrp="1" noChangeArrowheads="1"/>
          </p:cNvSpPr>
          <p:nvPr>
            <p:ph type="ctrTitle"/>
          </p:nvPr>
        </p:nvSpPr>
        <p:spPr bwMode="gray"/>
        <p:txBody>
          <a:bodyPr/>
          <a:lstStyle/>
          <a:p>
            <a:pPr eaLnBrk="1" hangingPunct="1"/>
            <a:r>
              <a:rPr lang="ja-JP" altLang="en-US" dirty="0" smtClean="0"/>
              <a:t>業務を通じ、新しいことを学ぶ</a:t>
            </a:r>
            <a:endParaRPr lang="ja-JP" altLang="ja-JP" dirty="0" smtClean="0"/>
          </a:p>
        </p:txBody>
      </p:sp>
      <p:sp>
        <p:nvSpPr>
          <p:cNvPr id="4" name="Rectangle 47"/>
          <p:cNvSpPr>
            <a:spLocks noGrp="1" noChangeArrowheads="1"/>
          </p:cNvSpPr>
          <p:nvPr>
            <p:ph type="ftr" sz="quarter" idx="3"/>
          </p:nvPr>
        </p:nvSpPr>
        <p:spPr bwMode="gray"/>
        <p:txBody>
          <a:bodyPr/>
          <a:lstStyle/>
          <a:p>
            <a:pPr>
              <a:defRPr/>
            </a:pPr>
            <a:r>
              <a:rPr lang="de-DE" altLang="ja-JP" smtClean="0"/>
              <a:t>Copyright 2014 FUJITSU LIMITED</a:t>
            </a:r>
            <a:endParaRPr lang="de-DE"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1"/>
          <p:cNvSpPr>
            <a:spLocks noGrp="1" noChangeArrowheads="1"/>
          </p:cNvSpPr>
          <p:nvPr>
            <p:ph type="title"/>
          </p:nvPr>
        </p:nvSpPr>
        <p:spPr bwMode="gray"/>
        <p:txBody>
          <a:bodyPr/>
          <a:lstStyle/>
          <a:p>
            <a:pPr eaLnBrk="1" hangingPunct="1"/>
            <a:r>
              <a:rPr lang="ja-JP" altLang="en-US" dirty="0"/>
              <a:t>ありたい姿</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2" name="角丸四角形 11"/>
          <p:cNvSpPr/>
          <p:nvPr/>
        </p:nvSpPr>
        <p:spPr bwMode="gray">
          <a:xfrm>
            <a:off x="323528" y="1052736"/>
            <a:ext cx="86409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a:latin typeface="+mn-ea"/>
                <a:ea typeface="+mn-ea"/>
              </a:rPr>
              <a:t>「学ぶことが当然の文化」を作り</a:t>
            </a:r>
            <a:r>
              <a:rPr lang="ja-JP" altLang="en-US" sz="2400" dirty="0" smtClean="0">
                <a:latin typeface="+mn-ea"/>
                <a:ea typeface="+mn-ea"/>
              </a:rPr>
              <a:t>、周囲に良い</a:t>
            </a:r>
            <a:r>
              <a:rPr lang="ja-JP" altLang="en-US" sz="2400" dirty="0">
                <a:latin typeface="+mn-ea"/>
                <a:ea typeface="+mn-ea"/>
              </a:rPr>
              <a:t>影響を</a:t>
            </a:r>
            <a:r>
              <a:rPr lang="ja-JP" altLang="en-US" sz="2400" dirty="0" smtClean="0">
                <a:latin typeface="+mn-ea"/>
                <a:ea typeface="+mn-ea"/>
              </a:rPr>
              <a:t>与える</a:t>
            </a:r>
            <a:endParaRPr lang="ja-JP" altLang="en-US" sz="2400" dirty="0">
              <a:latin typeface="+mn-ea"/>
              <a:ea typeface="+mn-ea"/>
            </a:endParaRPr>
          </a:p>
        </p:txBody>
      </p:sp>
      <p:sp>
        <p:nvSpPr>
          <p:cNvPr id="63" name="角丸四角形 62"/>
          <p:cNvSpPr/>
          <p:nvPr/>
        </p:nvSpPr>
        <p:spPr bwMode="gray">
          <a:xfrm>
            <a:off x="323528" y="3429000"/>
            <a:ext cx="86409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indent="0" algn="l" eaLnBrk="1" hangingPunct="1">
              <a:buFont typeface="Wingdings" pitchFamily="2" charset="2"/>
              <a:buNone/>
            </a:pPr>
            <a:r>
              <a:rPr lang="ja-JP" altLang="en-US" sz="2400" dirty="0" smtClean="0">
                <a:latin typeface="+mn-ea"/>
                <a:ea typeface="+mn-ea"/>
              </a:rPr>
              <a:t>「</a:t>
            </a:r>
            <a:r>
              <a:rPr lang="ja-JP" altLang="en-US" sz="2400" dirty="0">
                <a:latin typeface="+mn-ea"/>
                <a:ea typeface="+mn-ea"/>
              </a:rPr>
              <a:t>強み」となる</a:t>
            </a:r>
            <a:r>
              <a:rPr lang="ja-JP" altLang="en-US" sz="2400" dirty="0" smtClean="0">
                <a:latin typeface="+mn-ea"/>
                <a:ea typeface="+mn-ea"/>
              </a:rPr>
              <a:t>技術を持つ人材</a:t>
            </a:r>
            <a:endParaRPr lang="en-US" altLang="ja-JP" sz="2400" dirty="0">
              <a:latin typeface="+mn-ea"/>
              <a:ea typeface="+mn-ea"/>
            </a:endParaRPr>
          </a:p>
        </p:txBody>
      </p:sp>
      <p:sp>
        <p:nvSpPr>
          <p:cNvPr id="17" name="コンテンツ プレースホルダー 64"/>
          <p:cNvSpPr>
            <a:spLocks noGrp="1"/>
          </p:cNvSpPr>
          <p:nvPr>
            <p:ph idx="1"/>
          </p:nvPr>
        </p:nvSpPr>
        <p:spPr>
          <a:xfrm>
            <a:off x="395536" y="1988840"/>
            <a:ext cx="7538186" cy="4401865"/>
          </a:xfrm>
        </p:spPr>
        <p:txBody>
          <a:bodyPr/>
          <a:lstStyle/>
          <a:p>
            <a:r>
              <a:rPr lang="ja-JP" altLang="en-US" dirty="0" smtClean="0"/>
              <a:t>勉強会の開催とか。</a:t>
            </a:r>
            <a:endParaRPr lang="en-US" altLang="ja-JP" dirty="0" smtClean="0"/>
          </a:p>
          <a:p>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a:p>
          <a:p>
            <a:r>
              <a:rPr kumimoji="1" lang="ja-JP" altLang="en-US" dirty="0" smtClean="0"/>
              <a:t>新しい技術。他者の持っていないスキル</a:t>
            </a:r>
            <a:endParaRPr lang="en-US" altLang="ja-JP" dirty="0"/>
          </a:p>
          <a:p>
            <a:endParaRPr lang="en-US" altLang="ja-JP" dirty="0" smtClean="0"/>
          </a:p>
          <a:p>
            <a:pPr marL="0" indent="0">
              <a:buNone/>
            </a:pPr>
            <a:r>
              <a:rPr lang="ja-JP" altLang="en-US" dirty="0" smtClean="0"/>
              <a:t>今は</a:t>
            </a:r>
            <a:r>
              <a:rPr lang="en-US" altLang="ja-JP" dirty="0" smtClean="0"/>
              <a:t>iPhone</a:t>
            </a:r>
            <a:r>
              <a:rPr lang="ja-JP" altLang="en-US" dirty="0" smtClean="0"/>
              <a:t>アプリの開発に興味がある。</a:t>
            </a:r>
            <a:endParaRPr lang="en-US" altLang="ja-JP" dirty="0"/>
          </a:p>
        </p:txBody>
      </p:sp>
      <p:sp>
        <p:nvSpPr>
          <p:cNvPr id="20541" name="スライド番号プレースホルダー 20540"/>
          <p:cNvSpPr>
            <a:spLocks noGrp="1"/>
          </p:cNvSpPr>
          <p:nvPr>
            <p:ph type="sldNum" sz="quarter" idx="10"/>
          </p:nvPr>
        </p:nvSpPr>
        <p:spPr/>
        <p:txBody>
          <a:bodyPr/>
          <a:lstStyle/>
          <a:p>
            <a:pPr>
              <a:defRPr/>
            </a:pPr>
            <a:fld id="{2966688C-23BA-4095-B299-A273387EA306}" type="slidenum">
              <a:rPr lang="de-DE" altLang="ja-JP" smtClean="0"/>
              <a:pPr>
                <a:defRPr/>
              </a:pPr>
              <a:t>9</a:t>
            </a:fld>
            <a:endParaRPr lang="de-DE" altLang="ja-JP"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1"/>
          <p:cNvSpPr>
            <a:spLocks noGrp="1" noChangeArrowheads="1"/>
          </p:cNvSpPr>
          <p:nvPr>
            <p:ph type="title"/>
          </p:nvPr>
        </p:nvSpPr>
        <p:spPr bwMode="gray"/>
        <p:txBody>
          <a:bodyPr/>
          <a:lstStyle/>
          <a:p>
            <a:pPr eaLnBrk="1" hangingPunct="1"/>
            <a:r>
              <a:rPr lang="ja-JP" altLang="en-US" smtClean="0"/>
              <a:t>今後の取り組み</a:t>
            </a:r>
            <a:endParaRPr lang="ja-JP" altLang="ja-JP" smtClean="0"/>
          </a:p>
        </p:txBody>
      </p:sp>
      <p:sp>
        <p:nvSpPr>
          <p:cNvPr id="20483" name="Rectangle 32"/>
          <p:cNvSpPr>
            <a:spLocks noGrp="1" noChangeArrowheads="1"/>
          </p:cNvSpPr>
          <p:nvPr>
            <p:ph idx="1"/>
          </p:nvPr>
        </p:nvSpPr>
        <p:spPr bwMode="gray"/>
        <p:txBody>
          <a:bodyPr/>
          <a:lstStyle/>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r>
              <a:rPr lang="ja-JP" altLang="en-US" dirty="0"/>
              <a:t>　</a:t>
            </a: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aphicFrame>
        <p:nvGraphicFramePr>
          <p:cNvPr id="20678" name="表 20677"/>
          <p:cNvGraphicFramePr>
            <a:graphicFrameLocks noGrp="1"/>
          </p:cNvGraphicFramePr>
          <p:nvPr>
            <p:extLst>
              <p:ext uri="{D42A27DB-BD31-4B8C-83A1-F6EECF244321}">
                <p14:modId xmlns:p14="http://schemas.microsoft.com/office/powerpoint/2010/main" val="91837903"/>
              </p:ext>
            </p:extLst>
          </p:nvPr>
        </p:nvGraphicFramePr>
        <p:xfrm>
          <a:off x="611560" y="4005064"/>
          <a:ext cx="5063173" cy="2214880"/>
        </p:xfrm>
        <a:graphic>
          <a:graphicData uri="http://schemas.openxmlformats.org/drawingml/2006/table">
            <a:tbl>
              <a:tblPr firstRow="1" bandRow="1">
                <a:tableStyleId>{5C22544A-7EE6-4342-B048-85BDC9FD1C3A}</a:tableStyleId>
              </a:tblPr>
              <a:tblGrid>
                <a:gridCol w="1160780"/>
                <a:gridCol w="3902393"/>
              </a:tblGrid>
              <a:tr h="0">
                <a:tc gridSpan="2">
                  <a:txBody>
                    <a:bodyPr/>
                    <a:lstStyle/>
                    <a:p>
                      <a:pPr algn="ctr"/>
                      <a:r>
                        <a:rPr kumimoji="1" lang="ja-JP" altLang="en-US" b="1" dirty="0" smtClean="0"/>
                        <a:t>（参考）過去の実績</a:t>
                      </a:r>
                      <a:endParaRPr kumimoji="1" lang="ja-JP" altLang="en-US" b="1" dirty="0"/>
                    </a:p>
                  </a:txBody>
                  <a:tcPr>
                    <a:solidFill>
                      <a:schemeClr val="accent2"/>
                    </a:solidFill>
                  </a:tcPr>
                </a:tc>
                <a:tc hMerge="1">
                  <a:txBody>
                    <a:bodyPr/>
                    <a:lstStyle/>
                    <a:p>
                      <a:endParaRPr kumimoji="1" lang="ja-JP" altLang="en-US" b="0" dirty="0">
                        <a:solidFill>
                          <a:schemeClr val="tx2"/>
                        </a:solidFill>
                      </a:endParaRPr>
                    </a:p>
                  </a:txBody>
                  <a:tcPr/>
                </a:tc>
              </a:tr>
              <a:tr h="0">
                <a:tc>
                  <a:txBody>
                    <a:bodyPr/>
                    <a:lstStyle/>
                    <a:p>
                      <a:r>
                        <a:rPr kumimoji="1" lang="ja-JP" altLang="en-US" b="1" dirty="0" smtClean="0">
                          <a:solidFill>
                            <a:schemeClr val="bg1"/>
                          </a:solidFill>
                        </a:rPr>
                        <a:t>発表回数</a:t>
                      </a:r>
                      <a:endParaRPr kumimoji="1" lang="ja-JP" altLang="en-US" b="1" dirty="0">
                        <a:solidFill>
                          <a:schemeClr val="bg1"/>
                        </a:solidFill>
                      </a:endParaRPr>
                    </a:p>
                  </a:txBody>
                  <a:tcPr>
                    <a:solidFill>
                      <a:schemeClr val="accent2"/>
                    </a:solidFill>
                  </a:tcPr>
                </a:tc>
                <a:tc>
                  <a:txBody>
                    <a:bodyPr/>
                    <a:lstStyle/>
                    <a:p>
                      <a:r>
                        <a:rPr kumimoji="1" lang="en-US" altLang="ja-JP" b="0" dirty="0" smtClean="0">
                          <a:solidFill>
                            <a:schemeClr val="tx2"/>
                          </a:solidFill>
                        </a:rPr>
                        <a:t>30</a:t>
                      </a:r>
                      <a:r>
                        <a:rPr kumimoji="1" lang="ja-JP" altLang="en-US" b="0" dirty="0" smtClean="0">
                          <a:solidFill>
                            <a:schemeClr val="tx2"/>
                          </a:solidFill>
                        </a:rPr>
                        <a:t>分  </a:t>
                      </a:r>
                      <a:r>
                        <a:rPr kumimoji="1" lang="en-US" altLang="ja-JP" b="0" dirty="0" smtClean="0">
                          <a:solidFill>
                            <a:schemeClr val="tx2"/>
                          </a:solidFill>
                        </a:rPr>
                        <a:t>×  8</a:t>
                      </a:r>
                      <a:r>
                        <a:rPr kumimoji="1" lang="ja-JP" altLang="en-US" b="0" dirty="0" smtClean="0">
                          <a:solidFill>
                            <a:schemeClr val="tx2"/>
                          </a:solidFill>
                        </a:rPr>
                        <a:t>回</a:t>
                      </a:r>
                      <a:endParaRPr kumimoji="1" lang="ja-JP" altLang="en-US" b="0" dirty="0">
                        <a:solidFill>
                          <a:schemeClr val="tx2"/>
                        </a:solidFill>
                      </a:endParaRPr>
                    </a:p>
                  </a:txBody>
                  <a:tcPr/>
                </a:tc>
              </a:tr>
              <a:tr h="370840">
                <a:tc rowSpan="4">
                  <a:txBody>
                    <a:bodyPr/>
                    <a:lstStyle/>
                    <a:p>
                      <a:r>
                        <a:rPr kumimoji="1" lang="ja-JP" altLang="en-US" b="1" dirty="0" smtClean="0">
                          <a:solidFill>
                            <a:schemeClr val="bg1"/>
                          </a:solidFill>
                        </a:rPr>
                        <a:t>内容抜粋</a:t>
                      </a:r>
                      <a:endParaRPr kumimoji="1" lang="ja-JP" altLang="en-US" b="1" dirty="0">
                        <a:solidFill>
                          <a:schemeClr val="bg1"/>
                        </a:solidFill>
                      </a:endParaRPr>
                    </a:p>
                  </a:txBody>
                  <a:tcPr anchor="ctr">
                    <a:solidFill>
                      <a:schemeClr val="accent2"/>
                    </a:solidFill>
                  </a:tcPr>
                </a:tc>
                <a:tc>
                  <a:txBody>
                    <a:bodyPr/>
                    <a:lstStyle/>
                    <a:p>
                      <a:r>
                        <a:rPr kumimoji="1" lang="ja-JP" altLang="en-US" dirty="0" smtClean="0"/>
                        <a:t>・ゲーミフィケーションと顧客満足</a:t>
                      </a:r>
                      <a:endParaRPr kumimoji="1" lang="ja-JP" altLang="en-US" dirty="0"/>
                    </a:p>
                  </a:txBody>
                  <a:tcPr/>
                </a:tc>
              </a:tr>
              <a:tr h="370840">
                <a:tc vMerge="1">
                  <a:txBody>
                    <a:bodyPr/>
                    <a:lstStyle/>
                    <a:p>
                      <a:endParaRPr kumimoji="1" lang="ja-JP" altLang="en-US" dirty="0"/>
                    </a:p>
                  </a:txBody>
                  <a:tcPr/>
                </a:tc>
                <a:tc>
                  <a:txBody>
                    <a:bodyPr/>
                    <a:lstStyle/>
                    <a:p>
                      <a:r>
                        <a:rPr kumimoji="1" lang="ja-JP" altLang="en-US" dirty="0" smtClean="0"/>
                        <a:t>・日本語プログラム「なでしこ」</a:t>
                      </a:r>
                      <a:endParaRPr kumimoji="1" lang="ja-JP" altLang="en-US" dirty="0"/>
                    </a:p>
                  </a:txBody>
                  <a:tcPr/>
                </a:tc>
              </a:tr>
              <a:tr h="370840">
                <a:tc vMerge="1">
                  <a:txBody>
                    <a:bodyPr/>
                    <a:lstStyle/>
                    <a:p>
                      <a:endParaRPr kumimoji="1" lang="ja-JP" altLang="en-US" dirty="0"/>
                    </a:p>
                  </a:txBody>
                  <a:tcPr/>
                </a:tc>
                <a:tc>
                  <a:txBody>
                    <a:bodyPr/>
                    <a:lstStyle/>
                    <a:p>
                      <a:r>
                        <a:rPr kumimoji="1" lang="ja-JP" altLang="en-US" dirty="0" smtClean="0"/>
                        <a:t>・オブジェクト指向基礎</a:t>
                      </a:r>
                      <a:endParaRPr kumimoji="1" lang="ja-JP" altLang="en-US" dirty="0"/>
                    </a:p>
                  </a:txBody>
                  <a:tcPr/>
                </a:tc>
              </a:tr>
              <a:tr h="370840">
                <a:tc vMerge="1">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Windows</a:t>
                      </a:r>
                      <a:r>
                        <a:rPr kumimoji="1" lang="ja-JP" altLang="en-US" dirty="0" smtClean="0"/>
                        <a:t>自動化ツール紹介</a:t>
                      </a:r>
                      <a:endParaRPr kumimoji="1" lang="ja-JP" altLang="en-US" dirty="0"/>
                    </a:p>
                  </a:txBody>
                  <a:tcPr/>
                </a:tc>
              </a:tr>
            </a:tbl>
          </a:graphicData>
        </a:graphic>
      </p:graphicFrame>
      <p:sp>
        <p:nvSpPr>
          <p:cNvPr id="62" name="角丸四角形 61"/>
          <p:cNvSpPr/>
          <p:nvPr/>
        </p:nvSpPr>
        <p:spPr bwMode="gray">
          <a:xfrm>
            <a:off x="323528" y="872328"/>
            <a:ext cx="6336704"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smtClean="0">
                <a:latin typeface="+mn-ea"/>
                <a:ea typeface="+mn-ea"/>
              </a:rPr>
              <a:t>「同じことを行う場合、あえて違う方法で」</a:t>
            </a:r>
            <a:endParaRPr lang="ja-JP" altLang="en-US" sz="2400" dirty="0">
              <a:latin typeface="+mn-ea"/>
              <a:ea typeface="+mn-ea"/>
            </a:endParaRPr>
          </a:p>
        </p:txBody>
      </p:sp>
      <p:sp>
        <p:nvSpPr>
          <p:cNvPr id="63" name="角丸四角形 62"/>
          <p:cNvSpPr/>
          <p:nvPr/>
        </p:nvSpPr>
        <p:spPr bwMode="gray">
          <a:xfrm>
            <a:off x="323528" y="2564904"/>
            <a:ext cx="6336704"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a:latin typeface="+mn-ea"/>
                <a:ea typeface="+mn-ea"/>
              </a:rPr>
              <a:t>勉強会へ</a:t>
            </a:r>
            <a:r>
              <a:rPr lang="ja-JP" altLang="en-US" sz="2400" dirty="0" smtClean="0">
                <a:latin typeface="+mn-ea"/>
                <a:ea typeface="+mn-ea"/>
              </a:rPr>
              <a:t>の</a:t>
            </a:r>
            <a:r>
              <a:rPr lang="ja-JP" altLang="en-US" sz="2400" dirty="0">
                <a:latin typeface="+mn-ea"/>
                <a:ea typeface="+mn-ea"/>
              </a:rPr>
              <a:t>継続参加</a:t>
            </a:r>
          </a:p>
        </p:txBody>
      </p:sp>
      <p:sp>
        <p:nvSpPr>
          <p:cNvPr id="20503" name="テキスト ボックス 20502"/>
          <p:cNvSpPr txBox="1"/>
          <p:nvPr/>
        </p:nvSpPr>
        <p:spPr>
          <a:xfrm>
            <a:off x="395536" y="1680440"/>
            <a:ext cx="7848872" cy="646331"/>
          </a:xfrm>
          <a:prstGeom prst="rect">
            <a:avLst/>
          </a:prstGeom>
          <a:noFill/>
        </p:spPr>
        <p:txBody>
          <a:bodyPr wrap="square" rtlCol="0">
            <a:spAutoFit/>
          </a:bodyPr>
          <a:lstStyle/>
          <a:p>
            <a:r>
              <a:rPr kumimoji="1" lang="ja-JP" altLang="en-US" dirty="0" smtClean="0"/>
              <a:t>ツール作成に</a:t>
            </a:r>
            <a:r>
              <a:rPr kumimoji="1" lang="en-US" altLang="ja-JP" dirty="0" smtClean="0"/>
              <a:t>Java</a:t>
            </a:r>
            <a:r>
              <a:rPr kumimoji="1" lang="ja-JP" altLang="en-US" dirty="0" smtClean="0"/>
              <a:t>を使用→次は</a:t>
            </a:r>
            <a:r>
              <a:rPr kumimoji="1" lang="en-US" altLang="ja-JP" dirty="0" smtClean="0"/>
              <a:t>Ruby</a:t>
            </a:r>
            <a:r>
              <a:rPr kumimoji="1" lang="ja-JP" altLang="en-US" dirty="0" smtClean="0"/>
              <a:t>など他言語を使ってみる</a:t>
            </a:r>
            <a:r>
              <a:rPr kumimoji="1" lang="en-US" altLang="ja-JP" dirty="0" smtClean="0"/>
              <a:t/>
            </a:r>
            <a:br>
              <a:rPr kumimoji="1" lang="en-US" altLang="ja-JP" dirty="0" smtClean="0"/>
            </a:br>
            <a:r>
              <a:rPr kumimoji="1" lang="ja-JP" altLang="en-US" dirty="0" smtClean="0"/>
              <a:t>これにより、新しいことを学ぶ癖をつける。</a:t>
            </a:r>
            <a:endParaRPr kumimoji="1" lang="ja-JP" altLang="en-US" dirty="0"/>
          </a:p>
        </p:txBody>
      </p:sp>
      <p:sp>
        <p:nvSpPr>
          <p:cNvPr id="124" name="テキスト ボックス 123"/>
          <p:cNvSpPr txBox="1"/>
          <p:nvPr/>
        </p:nvSpPr>
        <p:spPr>
          <a:xfrm>
            <a:off x="395536" y="3356992"/>
            <a:ext cx="7848872" cy="646331"/>
          </a:xfrm>
          <a:prstGeom prst="rect">
            <a:avLst/>
          </a:prstGeom>
          <a:noFill/>
        </p:spPr>
        <p:txBody>
          <a:bodyPr wrap="square" rtlCol="0">
            <a:spAutoFit/>
          </a:bodyPr>
          <a:lstStyle/>
          <a:p>
            <a:r>
              <a:rPr lang="ja-JP" altLang="en-US" dirty="0"/>
              <a:t>発表を</a:t>
            </a:r>
            <a:r>
              <a:rPr lang="ja-JP" altLang="en-US" dirty="0" smtClean="0"/>
              <a:t>し、そのフィードバックを受けることで新たな気付きを得られる</a:t>
            </a:r>
            <a:endParaRPr lang="en-US" altLang="ja-JP" dirty="0" smtClean="0"/>
          </a:p>
          <a:p>
            <a:r>
              <a:rPr kumimoji="1" lang="ja-JP" altLang="en-US" dirty="0" smtClean="0"/>
              <a:t>他者の発表内容、興味などからアンテナを広げる</a:t>
            </a:r>
            <a:endParaRPr kumimoji="1" lang="ja-JP" altLang="en-US" dirty="0"/>
          </a:p>
        </p:txBody>
      </p:sp>
      <p:sp>
        <p:nvSpPr>
          <p:cNvPr id="20511" name="スライド番号プレースホルダー 20510"/>
          <p:cNvSpPr>
            <a:spLocks noGrp="1"/>
          </p:cNvSpPr>
          <p:nvPr>
            <p:ph type="sldNum" sz="quarter" idx="10"/>
          </p:nvPr>
        </p:nvSpPr>
        <p:spPr/>
        <p:txBody>
          <a:bodyPr/>
          <a:lstStyle/>
          <a:p>
            <a:pPr>
              <a:defRPr/>
            </a:pPr>
            <a:fld id="{2966688C-23BA-4095-B299-A273387EA306}" type="slidenum">
              <a:rPr lang="de-DE" altLang="ja-JP" smtClean="0"/>
              <a:pPr>
                <a:defRPr/>
              </a:pPr>
              <a:t>10</a:t>
            </a:fld>
            <a:endParaRPr lang="de-DE" altLang="ja-JP" dirty="0"/>
          </a:p>
        </p:txBody>
      </p:sp>
    </p:spTree>
    <p:extLst>
      <p:ext uri="{BB962C8B-B14F-4D97-AF65-F5344CB8AC3E}">
        <p14:creationId xmlns:p14="http://schemas.microsoft.com/office/powerpoint/2010/main" val="1652361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32"/>
          <p:cNvSpPr>
            <a:spLocks noGrp="1" noChangeArrowheads="1"/>
          </p:cNvSpPr>
          <p:nvPr>
            <p:ph idx="1"/>
          </p:nvPr>
        </p:nvSpPr>
        <p:spPr bwMode="gray">
          <a:xfrm>
            <a:off x="168275" y="869950"/>
            <a:ext cx="8786813" cy="5592763"/>
          </a:xfrm>
        </p:spPr>
        <p:txBody>
          <a:bodyPr/>
          <a:lstStyle/>
          <a:p>
            <a:pPr marL="0" indent="0" eaLnBrk="1" hangingPunct="1">
              <a:buFont typeface="Wingdings" pitchFamily="2" charset="2"/>
              <a:buNone/>
            </a:pPr>
            <a:endParaRPr lang="en-US" altLang="ja-JP" dirty="0" smtClean="0"/>
          </a:p>
        </p:txBody>
      </p:sp>
      <p:sp>
        <p:nvSpPr>
          <p:cNvPr id="21507" name="Rectangle 41"/>
          <p:cNvSpPr>
            <a:spLocks noGrp="1" noChangeArrowheads="1"/>
          </p:cNvSpPr>
          <p:nvPr>
            <p:ph type="title"/>
          </p:nvPr>
        </p:nvSpPr>
        <p:spPr bwMode="gray"/>
        <p:txBody>
          <a:bodyPr/>
          <a:lstStyle/>
          <a:p>
            <a:pPr eaLnBrk="1" hangingPunct="1"/>
            <a:r>
              <a:rPr lang="ja-JP" altLang="en-US" dirty="0" smtClean="0"/>
              <a:t>今後の取り組み</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pSp>
        <p:nvGrpSpPr>
          <p:cNvPr id="36" name="グループ化 35"/>
          <p:cNvGrpSpPr/>
          <p:nvPr/>
        </p:nvGrpSpPr>
        <p:grpSpPr>
          <a:xfrm>
            <a:off x="3570895" y="2123927"/>
            <a:ext cx="1765101" cy="1765101"/>
            <a:chOff x="2165449" y="606"/>
            <a:chExt cx="1765101" cy="1765101"/>
          </a:xfrm>
        </p:grpSpPr>
        <p:sp>
          <p:nvSpPr>
            <p:cNvPr id="52" name="円/楕円 51"/>
            <p:cNvSpPr/>
            <p:nvPr/>
          </p:nvSpPr>
          <p:spPr>
            <a:xfrm>
              <a:off x="2165449" y="606"/>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円/楕円 4"/>
            <p:cNvSpPr/>
            <p:nvPr/>
          </p:nvSpPr>
          <p:spPr>
            <a:xfrm>
              <a:off x="2423942" y="259099"/>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効率化</a:t>
              </a:r>
              <a:endParaRPr kumimoji="1" lang="ja-JP" altLang="en-US" sz="2200" kern="1200" dirty="0"/>
            </a:p>
          </p:txBody>
        </p:sp>
      </p:grpSp>
      <p:grpSp>
        <p:nvGrpSpPr>
          <p:cNvPr id="37" name="グループ化 36"/>
          <p:cNvGrpSpPr/>
          <p:nvPr/>
        </p:nvGrpSpPr>
        <p:grpSpPr>
          <a:xfrm>
            <a:off x="4877210" y="3991231"/>
            <a:ext cx="595721" cy="470660"/>
            <a:chOff x="3406763" y="1785134"/>
            <a:chExt cx="595721" cy="470660"/>
          </a:xfrm>
        </p:grpSpPr>
        <p:sp>
          <p:nvSpPr>
            <p:cNvPr id="50" name="右矢印 49"/>
            <p:cNvSpPr/>
            <p:nvPr/>
          </p:nvSpPr>
          <p:spPr>
            <a:xfrm rot="3600000">
              <a:off x="3469294" y="1722603"/>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1" name="右矢印 6"/>
            <p:cNvSpPr/>
            <p:nvPr/>
          </p:nvSpPr>
          <p:spPr>
            <a:xfrm rot="3600000">
              <a:off x="3504594" y="1780606"/>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38" name="グループ化 37"/>
          <p:cNvGrpSpPr/>
          <p:nvPr/>
        </p:nvGrpSpPr>
        <p:grpSpPr>
          <a:xfrm>
            <a:off x="4962465" y="4504389"/>
            <a:ext cx="1765101" cy="1765101"/>
            <a:chOff x="3492018" y="2298292"/>
            <a:chExt cx="1765101" cy="1765101"/>
          </a:xfrm>
        </p:grpSpPr>
        <p:sp>
          <p:nvSpPr>
            <p:cNvPr id="48" name="円/楕円 47"/>
            <p:cNvSpPr/>
            <p:nvPr/>
          </p:nvSpPr>
          <p:spPr>
            <a:xfrm>
              <a:off x="3492018" y="2298292"/>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円/楕円 8"/>
            <p:cNvSpPr/>
            <p:nvPr/>
          </p:nvSpPr>
          <p:spPr>
            <a:xfrm>
              <a:off x="3750511" y="2556785"/>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時間的</a:t>
              </a:r>
              <a:endParaRPr kumimoji="1" lang="en-US" altLang="ja-JP" sz="2200" kern="1200" dirty="0" smtClean="0"/>
            </a:p>
            <a:p>
              <a:pPr lvl="0" algn="ctr" defTabSz="977900">
                <a:lnSpc>
                  <a:spcPct val="90000"/>
                </a:lnSpc>
                <a:spcBef>
                  <a:spcPct val="0"/>
                </a:spcBef>
                <a:spcAft>
                  <a:spcPct val="35000"/>
                </a:spcAft>
              </a:pPr>
              <a:r>
                <a:rPr kumimoji="1" lang="ja-JP" altLang="en-US" sz="2200" kern="1200" dirty="0" smtClean="0"/>
                <a:t>余裕</a:t>
              </a:r>
              <a:endParaRPr kumimoji="1" lang="ja-JP" altLang="en-US" sz="2200" kern="1200" dirty="0"/>
            </a:p>
          </p:txBody>
        </p:sp>
      </p:grpSp>
      <p:grpSp>
        <p:nvGrpSpPr>
          <p:cNvPr id="39" name="グループ化 38"/>
          <p:cNvGrpSpPr/>
          <p:nvPr/>
        </p:nvGrpSpPr>
        <p:grpSpPr>
          <a:xfrm>
            <a:off x="4296437" y="5089079"/>
            <a:ext cx="470660" cy="595721"/>
            <a:chOff x="2825990" y="2882982"/>
            <a:chExt cx="470660" cy="595721"/>
          </a:xfrm>
        </p:grpSpPr>
        <p:sp>
          <p:nvSpPr>
            <p:cNvPr id="46" name="右矢印 45"/>
            <p:cNvSpPr/>
            <p:nvPr/>
          </p:nvSpPr>
          <p:spPr>
            <a:xfrm rot="10800000">
              <a:off x="2825990" y="2882982"/>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7" name="右矢印 10"/>
            <p:cNvSpPr/>
            <p:nvPr/>
          </p:nvSpPr>
          <p:spPr>
            <a:xfrm rot="21600000">
              <a:off x="2967188" y="3002126"/>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40" name="グループ化 39"/>
          <p:cNvGrpSpPr/>
          <p:nvPr/>
        </p:nvGrpSpPr>
        <p:grpSpPr>
          <a:xfrm>
            <a:off x="2309326" y="4504389"/>
            <a:ext cx="1765101" cy="1765101"/>
            <a:chOff x="838879" y="2298292"/>
            <a:chExt cx="1765101" cy="1765101"/>
          </a:xfrm>
        </p:grpSpPr>
        <p:sp>
          <p:nvSpPr>
            <p:cNvPr id="44" name="円/楕円 43"/>
            <p:cNvSpPr/>
            <p:nvPr/>
          </p:nvSpPr>
          <p:spPr>
            <a:xfrm>
              <a:off x="838879" y="2298292"/>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円/楕円 12"/>
            <p:cNvSpPr/>
            <p:nvPr/>
          </p:nvSpPr>
          <p:spPr>
            <a:xfrm>
              <a:off x="1097372" y="2556785"/>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新規</a:t>
              </a:r>
              <a:endParaRPr kumimoji="1" lang="en-US" altLang="ja-JP" sz="2200" kern="1200" dirty="0" smtClean="0"/>
            </a:p>
            <a:p>
              <a:pPr lvl="0" algn="ctr" defTabSz="977900">
                <a:lnSpc>
                  <a:spcPct val="90000"/>
                </a:lnSpc>
                <a:spcBef>
                  <a:spcPct val="0"/>
                </a:spcBef>
                <a:spcAft>
                  <a:spcPct val="35000"/>
                </a:spcAft>
              </a:pPr>
              <a:r>
                <a:rPr kumimoji="1" lang="ja-JP" altLang="en-US" sz="2200" kern="1200" dirty="0" smtClean="0"/>
                <a:t>学習</a:t>
              </a:r>
              <a:endParaRPr kumimoji="1" lang="ja-JP" altLang="en-US" sz="2200" kern="1200" dirty="0"/>
            </a:p>
          </p:txBody>
        </p:sp>
      </p:grpSp>
      <p:grpSp>
        <p:nvGrpSpPr>
          <p:cNvPr id="41" name="グループ化 40"/>
          <p:cNvGrpSpPr/>
          <p:nvPr/>
        </p:nvGrpSpPr>
        <p:grpSpPr>
          <a:xfrm>
            <a:off x="3550640" y="4014303"/>
            <a:ext cx="595721" cy="470660"/>
            <a:chOff x="2080193" y="1808206"/>
            <a:chExt cx="595721" cy="470660"/>
          </a:xfrm>
        </p:grpSpPr>
        <p:sp>
          <p:nvSpPr>
            <p:cNvPr id="42" name="右矢印 41"/>
            <p:cNvSpPr/>
            <p:nvPr/>
          </p:nvSpPr>
          <p:spPr>
            <a:xfrm rot="18000000">
              <a:off x="2142724" y="1745675"/>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3" name="右矢印 14"/>
            <p:cNvSpPr/>
            <p:nvPr/>
          </p:nvSpPr>
          <p:spPr>
            <a:xfrm rot="18000000">
              <a:off x="2178024" y="1925960"/>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56" name="グループ化 55"/>
          <p:cNvGrpSpPr/>
          <p:nvPr/>
        </p:nvGrpSpPr>
        <p:grpSpPr>
          <a:xfrm>
            <a:off x="3334226" y="1887258"/>
            <a:ext cx="2238440" cy="2238440"/>
            <a:chOff x="2165449" y="606"/>
            <a:chExt cx="1765101" cy="1765101"/>
          </a:xfrm>
          <a:solidFill>
            <a:schemeClr val="accent1">
              <a:lumMod val="75000"/>
            </a:schemeClr>
          </a:solidFill>
        </p:grpSpPr>
        <p:sp>
          <p:nvSpPr>
            <p:cNvPr id="57" name="円/楕円 56"/>
            <p:cNvSpPr/>
            <p:nvPr/>
          </p:nvSpPr>
          <p:spPr>
            <a:xfrm>
              <a:off x="2165449" y="606"/>
              <a:ext cx="1765101" cy="1765101"/>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円/楕円 4"/>
            <p:cNvSpPr/>
            <p:nvPr/>
          </p:nvSpPr>
          <p:spPr>
            <a:xfrm>
              <a:off x="2423942" y="259099"/>
              <a:ext cx="1248115" cy="12481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800" b="1" kern="1200" dirty="0" smtClean="0">
                  <a:solidFill>
                    <a:schemeClr val="tx1"/>
                  </a:solidFill>
                </a:rPr>
                <a:t>効率化</a:t>
              </a:r>
              <a:endParaRPr kumimoji="1" lang="ja-JP" altLang="en-US" sz="2800" b="1" kern="1200" dirty="0">
                <a:solidFill>
                  <a:schemeClr val="tx1"/>
                </a:solidFill>
              </a:endParaRPr>
            </a:p>
          </p:txBody>
        </p:sp>
      </p:grpSp>
      <p:sp>
        <p:nvSpPr>
          <p:cNvPr id="103" name="角丸四角形 102"/>
          <p:cNvSpPr/>
          <p:nvPr/>
        </p:nvSpPr>
        <p:spPr bwMode="gray">
          <a:xfrm>
            <a:off x="323528" y="980728"/>
            <a:ext cx="6336704"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smtClean="0">
                <a:latin typeface="+mn-ea"/>
                <a:ea typeface="+mn-ea"/>
              </a:rPr>
              <a:t>学びのサイクル</a:t>
            </a:r>
            <a:endParaRPr lang="ja-JP" altLang="en-US" sz="2400" dirty="0">
              <a:latin typeface="+mn-ea"/>
              <a:ea typeface="+mn-ea"/>
            </a:endParaRPr>
          </a:p>
        </p:txBody>
      </p:sp>
      <p:sp>
        <p:nvSpPr>
          <p:cNvPr id="209" name="スライド番号プレースホルダー 208"/>
          <p:cNvSpPr>
            <a:spLocks noGrp="1"/>
          </p:cNvSpPr>
          <p:nvPr>
            <p:ph type="sldNum" sz="quarter" idx="10"/>
          </p:nvPr>
        </p:nvSpPr>
        <p:spPr/>
        <p:txBody>
          <a:bodyPr/>
          <a:lstStyle/>
          <a:p>
            <a:pPr>
              <a:defRPr/>
            </a:pPr>
            <a:fld id="{2966688C-23BA-4095-B299-A273387EA306}" type="slidenum">
              <a:rPr lang="de-DE" altLang="ja-JP" smtClean="0"/>
              <a:pPr>
                <a:defRPr/>
              </a:pPr>
              <a:t>11</a:t>
            </a:fld>
            <a:endParaRPr lang="de-DE"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right)">
                                      <p:cBhvr>
                                        <p:cTn id="15" dur="500"/>
                                        <p:tgtEl>
                                          <p:spTgt spid="40"/>
                                        </p:tgtEl>
                                      </p:cBhvr>
                                    </p:animEffect>
                                  </p:childTnLst>
                                </p:cTn>
                              </p:par>
                              <p:par>
                                <p:cTn id="16" presetID="22" presetClass="entr" presetSubtype="2"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right)">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4"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down)">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フッター プレースホルダー 4"/>
          <p:cNvSpPr>
            <a:spLocks noGrp="1"/>
          </p:cNvSpPr>
          <p:nvPr>
            <p:ph type="ftr" sz="quarter" idx="11"/>
          </p:nvPr>
        </p:nvSpPr>
        <p:spPr/>
        <p:txBody>
          <a:bodyPr/>
          <a:lstStyle/>
          <a:p>
            <a:r>
              <a:rPr lang="de-DE" altLang="ja-JP"/>
              <a:t>Copyright 2010 FUJITSU LIMITED</a:t>
            </a:r>
          </a:p>
        </p:txBody>
      </p:sp>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3" name="スライド番号プレースホルダー 2"/>
          <p:cNvSpPr>
            <a:spLocks noGrp="1"/>
          </p:cNvSpPr>
          <p:nvPr>
            <p:ph type="sldNum" sz="quarter" idx="10"/>
          </p:nvPr>
        </p:nvSpPr>
        <p:spPr/>
        <p:txBody>
          <a:bodyPr/>
          <a:lstStyle/>
          <a:p>
            <a:pPr>
              <a:defRPr/>
            </a:pPr>
            <a:fld id="{2966688C-23BA-4095-B299-A273387EA306}" type="slidenum">
              <a:rPr lang="de-DE" altLang="ja-JP" smtClean="0"/>
              <a:pPr>
                <a:defRPr/>
              </a:pPr>
              <a:t>12</a:t>
            </a:fld>
            <a:endParaRPr lang="de-DE" altLang="ja-JP"/>
          </a:p>
        </p:txBody>
      </p:sp>
    </p:spTree>
    <p:extLst>
      <p:ext uri="{BB962C8B-B14F-4D97-AF65-F5344CB8AC3E}">
        <p14:creationId xmlns:p14="http://schemas.microsoft.com/office/powerpoint/2010/main" val="2574858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1"/>
          <p:cNvSpPr>
            <a:spLocks noGrp="1" noChangeArrowheads="1"/>
          </p:cNvSpPr>
          <p:nvPr>
            <p:ph type="title"/>
          </p:nvPr>
        </p:nvSpPr>
        <p:spPr bwMode="gray"/>
        <p:txBody>
          <a:bodyPr/>
          <a:lstStyle/>
          <a:p>
            <a:pPr eaLnBrk="1" hangingPunct="1"/>
            <a:r>
              <a:rPr lang="ja-JP" altLang="en-US" smtClean="0"/>
              <a:t>担当業務</a:t>
            </a:r>
            <a:endParaRPr lang="ja-JP" altLang="ja-JP"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aphicFrame>
        <p:nvGraphicFramePr>
          <p:cNvPr id="15" name="表 14"/>
          <p:cNvGraphicFramePr>
            <a:graphicFrameLocks noGrp="1"/>
          </p:cNvGraphicFramePr>
          <p:nvPr>
            <p:extLst>
              <p:ext uri="{D42A27DB-BD31-4B8C-83A1-F6EECF244321}">
                <p14:modId xmlns:p14="http://schemas.microsoft.com/office/powerpoint/2010/main" val="565631234"/>
              </p:ext>
            </p:extLst>
          </p:nvPr>
        </p:nvGraphicFramePr>
        <p:xfrm>
          <a:off x="755577" y="1196752"/>
          <a:ext cx="7788161" cy="5029255"/>
        </p:xfrm>
        <a:graphic>
          <a:graphicData uri="http://schemas.openxmlformats.org/drawingml/2006/table">
            <a:tbl>
              <a:tblPr firstRow="1" bandRow="1">
                <a:tableStyleId>{21E4AEA4-8DFA-4A89-87EB-49C32662AFE0}</a:tableStyleId>
              </a:tblPr>
              <a:tblGrid>
                <a:gridCol w="2088232"/>
                <a:gridCol w="720080"/>
                <a:gridCol w="1018436"/>
                <a:gridCol w="208282"/>
                <a:gridCol w="219271"/>
                <a:gridCol w="244795"/>
                <a:gridCol w="219271"/>
                <a:gridCol w="219271"/>
                <a:gridCol w="219271"/>
                <a:gridCol w="219271"/>
                <a:gridCol w="219271"/>
                <a:gridCol w="219271"/>
                <a:gridCol w="219271"/>
                <a:gridCol w="219271"/>
                <a:gridCol w="219271"/>
                <a:gridCol w="219271"/>
                <a:gridCol w="219271"/>
                <a:gridCol w="219271"/>
                <a:gridCol w="219271"/>
                <a:gridCol w="219271"/>
                <a:gridCol w="219271"/>
              </a:tblGrid>
              <a:tr h="640088">
                <a:tc rowSpan="2">
                  <a:txBody>
                    <a:bodyPr/>
                    <a:lstStyle/>
                    <a:p>
                      <a:endParaRPr kumimoji="1" lang="ja-JP" altLang="en-US" sz="1800" dirty="0"/>
                    </a:p>
                  </a:txBody>
                  <a:tcPr marL="91441" marR="91441" marT="45721" marB="45721"/>
                </a:tc>
                <a:tc rowSpan="2">
                  <a:txBody>
                    <a:bodyPr/>
                    <a:lstStyle/>
                    <a:p>
                      <a:r>
                        <a:rPr kumimoji="1" lang="ja-JP" altLang="en-US" sz="2000" dirty="0" smtClean="0"/>
                        <a:t>種類</a:t>
                      </a:r>
                      <a:endParaRPr kumimoji="1" lang="ja-JP" altLang="en-US" sz="2000" dirty="0"/>
                    </a:p>
                  </a:txBody>
                  <a:tcPr marL="91441" marR="91441" marT="45721" marB="45721"/>
                </a:tc>
                <a:tc rowSpan="2">
                  <a:txBody>
                    <a:bodyPr/>
                    <a:lstStyle/>
                    <a:p>
                      <a:r>
                        <a:rPr kumimoji="1" lang="ja-JP" altLang="en-US" sz="2000" dirty="0" smtClean="0"/>
                        <a:t>規模</a:t>
                      </a:r>
                      <a:r>
                        <a:rPr kumimoji="1" lang="en-US" altLang="ja-JP" sz="2000" dirty="0" smtClean="0"/>
                        <a:t>(</a:t>
                      </a:r>
                      <a:r>
                        <a:rPr kumimoji="1" lang="ja-JP" altLang="en-US" sz="2000" dirty="0" smtClean="0"/>
                        <a:t>担当</a:t>
                      </a:r>
                      <a:r>
                        <a:rPr kumimoji="1" lang="en-US" altLang="ja-JP" sz="2000" dirty="0" smtClean="0"/>
                        <a:t>/</a:t>
                      </a:r>
                      <a:r>
                        <a:rPr kumimoji="1" lang="ja-JP" altLang="en-US" sz="2000" dirty="0" smtClean="0"/>
                        <a:t>全体</a:t>
                      </a:r>
                      <a:r>
                        <a:rPr kumimoji="1" lang="en-US" altLang="ja-JP" sz="2000" dirty="0" smtClean="0"/>
                        <a:t>)</a:t>
                      </a:r>
                      <a:endParaRPr kumimoji="1" lang="ja-JP" altLang="en-US" sz="2000" dirty="0"/>
                    </a:p>
                  </a:txBody>
                  <a:tcPr marL="91441" marR="91441" marT="45721" marB="45721"/>
                </a:tc>
                <a:tc gridSpan="6">
                  <a:txBody>
                    <a:bodyPr/>
                    <a:lstStyle/>
                    <a:p>
                      <a:r>
                        <a:rPr kumimoji="1" lang="en-US" altLang="ja-JP" sz="2000" dirty="0" smtClean="0"/>
                        <a:t>2012</a:t>
                      </a:r>
                      <a:r>
                        <a:rPr kumimoji="1" lang="ja-JP" altLang="en-US" sz="2000" dirty="0" smtClean="0"/>
                        <a:t>年</a:t>
                      </a:r>
                      <a:endParaRPr kumimoji="1" lang="ja-JP" altLang="en-US" sz="2000" dirty="0"/>
                    </a:p>
                  </a:txBody>
                  <a:tcPr marL="91441" marR="91441" marT="45721" marB="4572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12">
                  <a:txBody>
                    <a:bodyPr/>
                    <a:lstStyle/>
                    <a:p>
                      <a:r>
                        <a:rPr kumimoji="1" lang="en-US" altLang="ja-JP" sz="2000" dirty="0" smtClean="0"/>
                        <a:t>2013</a:t>
                      </a:r>
                      <a:r>
                        <a:rPr kumimoji="1" lang="ja-JP" altLang="en-US" sz="2000" dirty="0" smtClean="0"/>
                        <a:t>年</a:t>
                      </a:r>
                      <a:endParaRPr kumimoji="1" lang="ja-JP" altLang="en-US" sz="2000" dirty="0"/>
                    </a:p>
                  </a:txBody>
                  <a:tcPr marL="91441" marR="91441" marT="45721" marB="4572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14900">
                <a:tc vMerge="1">
                  <a:txBody>
                    <a:bodyPr/>
                    <a:lstStyle/>
                    <a:p>
                      <a:endParaRPr kumimoji="1" lang="ja-JP" altLang="en-US" dirty="0"/>
                    </a:p>
                  </a:txBody>
                  <a:tcPr>
                    <a:solidFill>
                      <a:schemeClr val="accent2"/>
                    </a:solidFill>
                  </a:tcPr>
                </a:tc>
                <a:tc vMerge="1">
                  <a:txBody>
                    <a:bodyPr/>
                    <a:lstStyle/>
                    <a:p>
                      <a:endParaRPr kumimoji="1" lang="ja-JP" altLang="en-US"/>
                    </a:p>
                  </a:txBody>
                  <a:tcPr/>
                </a:tc>
                <a:tc vMerge="1">
                  <a:txBody>
                    <a:bodyPr/>
                    <a:lstStyle/>
                    <a:p>
                      <a:endParaRPr kumimoji="1" lang="ja-JP" altLang="en-US"/>
                    </a:p>
                  </a:txBody>
                  <a:tcPr/>
                </a:tc>
                <a:tc gridSpan="3">
                  <a:txBody>
                    <a:bodyPr/>
                    <a:lstStyle/>
                    <a:p>
                      <a:r>
                        <a:rPr kumimoji="1" lang="en-US" altLang="ja-JP" sz="1600" dirty="0" smtClean="0">
                          <a:solidFill>
                            <a:schemeClr val="bg1"/>
                          </a:solidFill>
                        </a:rPr>
                        <a:t>2Q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3Q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4Q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1Q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2Q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3Q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r>
              <a:tr h="822971">
                <a:tc>
                  <a:txBody>
                    <a:bodyPr/>
                    <a:lstStyle/>
                    <a:p>
                      <a:pPr algn="ctr"/>
                      <a:r>
                        <a:rPr kumimoji="1" lang="ja-JP" altLang="en-US" sz="2400" b="1" dirty="0" smtClean="0"/>
                        <a:t>日本政策</a:t>
                      </a:r>
                      <a:r>
                        <a:rPr kumimoji="1" lang="en-US" altLang="ja-JP" sz="2400" b="1" dirty="0" smtClean="0"/>
                        <a:t>PMO</a:t>
                      </a:r>
                      <a:r>
                        <a:rPr kumimoji="1" lang="ja-JP" altLang="en-US" sz="2400" b="1" dirty="0" smtClean="0"/>
                        <a:t>支援</a:t>
                      </a:r>
                      <a:endParaRPr kumimoji="1" lang="ja-JP" altLang="en-US" sz="2400" b="1" dirty="0"/>
                    </a:p>
                  </a:txBody>
                  <a:tcPr marL="91441" marR="91441" marT="45721" marB="45721" anchor="ctr"/>
                </a:tc>
                <a:tc>
                  <a:txBody>
                    <a:bodyPr/>
                    <a:lstStyle/>
                    <a:p>
                      <a:pPr algn="ctr"/>
                      <a:r>
                        <a:rPr kumimoji="1" lang="ja-JP" altLang="en-US" sz="2000" b="1" dirty="0" smtClean="0"/>
                        <a:t>開発</a:t>
                      </a:r>
                      <a:endParaRPr kumimoji="1" lang="ja-JP" altLang="en-US" sz="2000" b="1" dirty="0"/>
                    </a:p>
                  </a:txBody>
                  <a:tcPr marL="91441" marR="91441" marT="45721" marB="45721" anchor="ctr"/>
                </a:tc>
                <a:tc>
                  <a:txBody>
                    <a:bodyPr/>
                    <a:lstStyle/>
                    <a:p>
                      <a:pPr algn="ctr"/>
                      <a:r>
                        <a:rPr kumimoji="1" lang="en-US" altLang="ja-JP" sz="2000" b="1" dirty="0" smtClean="0"/>
                        <a:t>3.5Ks/49.7Ks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822971">
                <a:tc>
                  <a:txBody>
                    <a:bodyPr/>
                    <a:lstStyle/>
                    <a:p>
                      <a:pPr algn="ctr"/>
                      <a:r>
                        <a:rPr kumimoji="1" lang="en-US" altLang="ja-JP" sz="2400" b="1" dirty="0" smtClean="0"/>
                        <a:t>Cobol</a:t>
                      </a:r>
                      <a:r>
                        <a:rPr kumimoji="1" lang="ja-JP" altLang="en-US" sz="2400" b="1" dirty="0" smtClean="0"/>
                        <a:t>→</a:t>
                      </a:r>
                      <a:r>
                        <a:rPr kumimoji="1" lang="en-US" altLang="ja-JP" sz="2400" b="1" dirty="0" smtClean="0"/>
                        <a:t>Java</a:t>
                      </a:r>
                      <a:r>
                        <a:rPr kumimoji="1" lang="ja-JP" altLang="en-US" sz="2400" b="1" dirty="0" smtClean="0"/>
                        <a:t>調査研究</a:t>
                      </a:r>
                      <a:endParaRPr kumimoji="1" lang="ja-JP" altLang="en-US" sz="2400" b="1" dirty="0"/>
                    </a:p>
                  </a:txBody>
                  <a:tcPr marL="91441" marR="91441" marT="45721" marB="45721" anchor="ctr"/>
                </a:tc>
                <a:tc>
                  <a:txBody>
                    <a:bodyPr/>
                    <a:lstStyle/>
                    <a:p>
                      <a:pPr algn="ctr"/>
                      <a:r>
                        <a:rPr kumimoji="1" lang="ja-JP" altLang="en-US" sz="2000" b="1" dirty="0" smtClean="0"/>
                        <a:t>調査</a:t>
                      </a:r>
                      <a:endParaRPr kumimoji="1" lang="ja-JP" altLang="en-US" sz="2000" b="1" dirty="0"/>
                    </a:p>
                  </a:txBody>
                  <a:tcPr marL="91441" marR="91441" marT="45721" marB="45721" anchor="ctr"/>
                </a:tc>
                <a:tc>
                  <a:txBody>
                    <a:bodyPr/>
                    <a:lstStyle/>
                    <a:p>
                      <a:pPr algn="ctr"/>
                      <a:r>
                        <a:rPr kumimoji="1" lang="en-US" altLang="ja-JP" sz="2000" b="1" dirty="0" smtClean="0"/>
                        <a:t>0.6Ks/-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731529">
                <a:tc>
                  <a:txBody>
                    <a:bodyPr/>
                    <a:lstStyle/>
                    <a:p>
                      <a:pPr algn="ctr"/>
                      <a:r>
                        <a:rPr kumimoji="1" lang="en-US" altLang="ja-JP" sz="1800" b="1" dirty="0" err="1" smtClean="0"/>
                        <a:t>InterDevelopJava</a:t>
                      </a:r>
                      <a:endParaRPr kumimoji="1" lang="en-US" altLang="ja-JP" sz="1800" b="1" dirty="0" smtClean="0"/>
                    </a:p>
                    <a:p>
                      <a:pPr algn="ctr"/>
                      <a:r>
                        <a:rPr kumimoji="1" lang="ja-JP" altLang="en-US" sz="2400" b="1" dirty="0" smtClean="0"/>
                        <a:t>機能拡張</a:t>
                      </a:r>
                      <a:endParaRPr kumimoji="1" lang="ja-JP" altLang="en-US" sz="2400" b="1" dirty="0"/>
                    </a:p>
                  </a:txBody>
                  <a:tcPr marL="91441" marR="91441" marT="45721" marB="45721" anchor="ctr"/>
                </a:tc>
                <a:tc>
                  <a:txBody>
                    <a:bodyPr/>
                    <a:lstStyle/>
                    <a:p>
                      <a:pPr algn="ctr"/>
                      <a:r>
                        <a:rPr kumimoji="1" lang="ja-JP" altLang="en-US" sz="2000" b="1" dirty="0" smtClean="0"/>
                        <a:t>開発</a:t>
                      </a:r>
                      <a:endParaRPr kumimoji="1" lang="ja-JP" altLang="en-US" sz="2000" b="1" dirty="0"/>
                    </a:p>
                  </a:txBody>
                  <a:tcPr marL="91441" marR="91441" marT="45721" marB="45721" anchor="ctr"/>
                </a:tc>
                <a:tc>
                  <a:txBody>
                    <a:bodyPr/>
                    <a:lstStyle/>
                    <a:p>
                      <a:pPr algn="ctr"/>
                      <a:r>
                        <a:rPr kumimoji="1" lang="en-US" altLang="ja-JP" sz="2000" b="1" dirty="0" smtClean="0"/>
                        <a:t>1.6Ks/19.5Ks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r>
              <a:tr h="822971">
                <a:tc>
                  <a:txBody>
                    <a:bodyPr/>
                    <a:lstStyle/>
                    <a:p>
                      <a:pPr algn="ctr"/>
                      <a:r>
                        <a:rPr kumimoji="1" lang="en-US" altLang="ja-JP" sz="2400" b="1" dirty="0" smtClean="0"/>
                        <a:t>SMBC</a:t>
                      </a:r>
                    </a:p>
                    <a:p>
                      <a:pPr algn="ctr"/>
                      <a:r>
                        <a:rPr kumimoji="1" lang="en-US" altLang="ja-JP" sz="2400" b="1" dirty="0" smtClean="0"/>
                        <a:t>PJ</a:t>
                      </a:r>
                      <a:r>
                        <a:rPr kumimoji="1" lang="ja-JP" altLang="en-US" sz="2400" b="1" dirty="0" smtClean="0"/>
                        <a:t>支援</a:t>
                      </a:r>
                      <a:endParaRPr kumimoji="1" lang="ja-JP" altLang="en-US" sz="2400" b="1" dirty="0"/>
                    </a:p>
                  </a:txBody>
                  <a:tcPr marL="91441" marR="91441" marT="45721" marB="45721" anchor="ctr"/>
                </a:tc>
                <a:tc>
                  <a:txBody>
                    <a:bodyPr/>
                    <a:lstStyle/>
                    <a:p>
                      <a:pPr algn="ctr"/>
                      <a:r>
                        <a:rPr kumimoji="1" lang="ja-JP" altLang="en-US" sz="2000" b="1" dirty="0" smtClean="0"/>
                        <a:t>支援</a:t>
                      </a:r>
                      <a:endParaRPr kumimoji="1" lang="ja-JP" altLang="en-US" sz="2000" b="1" dirty="0"/>
                    </a:p>
                  </a:txBody>
                  <a:tcPr marL="91441" marR="91441" marT="45721" marB="45721" anchor="ctr"/>
                </a:tc>
                <a:tc>
                  <a:txBody>
                    <a:bodyPr/>
                    <a:lstStyle/>
                    <a:p>
                      <a:pPr algn="ctr"/>
                      <a:r>
                        <a:rPr kumimoji="1" lang="en-US" altLang="ja-JP" sz="2000" b="1" dirty="0" smtClean="0"/>
                        <a:t>5.8Ks/16.8Ks</a:t>
                      </a:r>
                      <a:endParaRPr kumimoji="1" lang="ja-JP" altLang="en-US" sz="2000" b="1" dirty="0"/>
                    </a:p>
                  </a:txBody>
                  <a:tcPr marL="91441" marR="91441" marT="45721" marB="45721" anchor="ctr"/>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822971">
                <a:tc>
                  <a:txBody>
                    <a:bodyPr/>
                    <a:lstStyle/>
                    <a:p>
                      <a:pPr algn="ctr"/>
                      <a:r>
                        <a:rPr kumimoji="1" lang="en-US" altLang="ja-JP" sz="2400" b="1" dirty="0" smtClean="0"/>
                        <a:t>Conductor</a:t>
                      </a:r>
                    </a:p>
                    <a:p>
                      <a:pPr algn="ctr"/>
                      <a:r>
                        <a:rPr kumimoji="1" lang="ja-JP" altLang="en-US" sz="2400" b="1" dirty="0" smtClean="0"/>
                        <a:t>部品開発</a:t>
                      </a:r>
                      <a:endParaRPr kumimoji="1" lang="ja-JP" altLang="en-US" sz="2400" b="1" dirty="0"/>
                    </a:p>
                  </a:txBody>
                  <a:tcPr marL="91441" marR="91441" marT="45721" marB="45721" anchor="ctr"/>
                </a:tc>
                <a:tc>
                  <a:txBody>
                    <a:bodyPr/>
                    <a:lstStyle/>
                    <a:p>
                      <a:pPr algn="ctr"/>
                      <a:r>
                        <a:rPr kumimoji="1" lang="ja-JP" altLang="en-US" sz="2000" b="1" dirty="0" smtClean="0"/>
                        <a:t>開発</a:t>
                      </a:r>
                      <a:endParaRPr kumimoji="1" lang="ja-JP" altLang="en-US" sz="2000" b="1" dirty="0"/>
                    </a:p>
                  </a:txBody>
                  <a:tcPr marL="91441" marR="91441" marT="45721" marB="45721" anchor="ctr"/>
                </a:tc>
                <a:tc>
                  <a:txBody>
                    <a:bodyPr/>
                    <a:lstStyle/>
                    <a:p>
                      <a:pPr algn="ctr"/>
                      <a:r>
                        <a:rPr kumimoji="1" lang="en-US" altLang="ja-JP" sz="2000" b="1" dirty="0" smtClean="0"/>
                        <a:t>3.5Ks/37.9Ks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r>
            </a:tbl>
          </a:graphicData>
        </a:graphic>
      </p:graphicFrame>
      <p:sp>
        <p:nvSpPr>
          <p:cNvPr id="16" name="右矢印 15"/>
          <p:cNvSpPr/>
          <p:nvPr/>
        </p:nvSpPr>
        <p:spPr bwMode="gray">
          <a:xfrm>
            <a:off x="4596729" y="2417532"/>
            <a:ext cx="650604"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7" name="右矢印 16"/>
          <p:cNvSpPr/>
          <p:nvPr/>
        </p:nvSpPr>
        <p:spPr bwMode="gray">
          <a:xfrm>
            <a:off x="5247333" y="3209695"/>
            <a:ext cx="1268883"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8" name="右矢印 17"/>
          <p:cNvSpPr/>
          <p:nvPr/>
        </p:nvSpPr>
        <p:spPr bwMode="gray">
          <a:xfrm>
            <a:off x="5259035" y="3997095"/>
            <a:ext cx="393085"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9" name="右矢印 18"/>
          <p:cNvSpPr/>
          <p:nvPr/>
        </p:nvSpPr>
        <p:spPr bwMode="gray">
          <a:xfrm>
            <a:off x="6590806" y="4794020"/>
            <a:ext cx="1509588"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0" name="右矢印 19"/>
          <p:cNvSpPr/>
          <p:nvPr/>
        </p:nvSpPr>
        <p:spPr bwMode="gray">
          <a:xfrm>
            <a:off x="7018318" y="5586182"/>
            <a:ext cx="1514124"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2" name="右矢印 21"/>
          <p:cNvSpPr/>
          <p:nvPr/>
        </p:nvSpPr>
        <p:spPr bwMode="gray">
          <a:xfrm>
            <a:off x="5940152" y="4001857"/>
            <a:ext cx="400286"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6673" name="スライド番号プレースホルダー 16672"/>
          <p:cNvSpPr>
            <a:spLocks noGrp="1"/>
          </p:cNvSpPr>
          <p:nvPr>
            <p:ph type="sldNum" sz="quarter" idx="10"/>
          </p:nvPr>
        </p:nvSpPr>
        <p:spPr/>
        <p:txBody>
          <a:bodyPr/>
          <a:lstStyle/>
          <a:p>
            <a:pPr>
              <a:defRPr/>
            </a:pPr>
            <a:fld id="{2966688C-23BA-4095-B299-A273387EA306}" type="slidenum">
              <a:rPr lang="de-DE" altLang="ja-JP" smtClean="0"/>
              <a:pPr>
                <a:defRPr/>
              </a:pPr>
              <a:t>1</a:t>
            </a:fld>
            <a:endParaRPr lang="de-DE" altLang="ja-JP"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41"/>
          <p:cNvSpPr>
            <a:spLocks noGrp="1" noChangeArrowheads="1"/>
          </p:cNvSpPr>
          <p:nvPr>
            <p:ph type="title"/>
          </p:nvPr>
        </p:nvSpPr>
        <p:spPr bwMode="gray"/>
        <p:txBody>
          <a:bodyPr/>
          <a:lstStyle/>
          <a:p>
            <a:pPr eaLnBrk="1" hangingPunct="1"/>
            <a:r>
              <a:rPr lang="ja-JP" altLang="en-US" dirty="0" smtClean="0"/>
              <a:t>習得スキル</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aphicFrame>
        <p:nvGraphicFramePr>
          <p:cNvPr id="4" name="表 3"/>
          <p:cNvGraphicFramePr>
            <a:graphicFrameLocks noGrp="1"/>
          </p:cNvGraphicFramePr>
          <p:nvPr>
            <p:extLst>
              <p:ext uri="{D42A27DB-BD31-4B8C-83A1-F6EECF244321}">
                <p14:modId xmlns:p14="http://schemas.microsoft.com/office/powerpoint/2010/main" val="1689180128"/>
              </p:ext>
            </p:extLst>
          </p:nvPr>
        </p:nvGraphicFramePr>
        <p:xfrm>
          <a:off x="827584" y="1268760"/>
          <a:ext cx="7488832" cy="4464498"/>
        </p:xfrm>
        <a:graphic>
          <a:graphicData uri="http://schemas.openxmlformats.org/drawingml/2006/table">
            <a:tbl>
              <a:tblPr firstRow="1" firstCol="1" bandRow="1">
                <a:tableStyleId>{5C22544A-7EE6-4342-B048-85BDC9FD1C3A}</a:tableStyleId>
              </a:tblPr>
              <a:tblGrid>
                <a:gridCol w="3156075"/>
                <a:gridCol w="4332757"/>
              </a:tblGrid>
              <a:tr h="744083">
                <a:tc>
                  <a:txBody>
                    <a:bodyPr/>
                    <a:lstStyle/>
                    <a:p>
                      <a:pPr algn="l">
                        <a:spcAft>
                          <a:spcPts val="0"/>
                        </a:spcAft>
                      </a:pPr>
                      <a:r>
                        <a:rPr lang="ja-JP" sz="2400" kern="100" dirty="0">
                          <a:solidFill>
                            <a:schemeClr val="bg1"/>
                          </a:solidFill>
                          <a:effectLst/>
                        </a:rPr>
                        <a:t>担当業務</a:t>
                      </a:r>
                      <a:endParaRPr lang="ja-JP" sz="2400" kern="100" dirty="0">
                        <a:solidFill>
                          <a:schemeClr val="bg1"/>
                        </a:solidFill>
                        <a:effectLst/>
                        <a:latin typeface="Century"/>
                        <a:ea typeface="ＭＳ 明朝"/>
                        <a:cs typeface="Times New Roman"/>
                      </a:endParaRPr>
                    </a:p>
                  </a:txBody>
                  <a:tcPr marL="68580" marR="68580" marT="0" marB="0" anchor="ctr">
                    <a:solidFill>
                      <a:schemeClr val="accent2"/>
                    </a:solidFill>
                  </a:tcPr>
                </a:tc>
                <a:tc>
                  <a:txBody>
                    <a:bodyPr/>
                    <a:lstStyle/>
                    <a:p>
                      <a:pPr algn="l">
                        <a:spcAft>
                          <a:spcPts val="0"/>
                        </a:spcAft>
                      </a:pPr>
                      <a:r>
                        <a:rPr lang="ja-JP" sz="2400" kern="100" dirty="0">
                          <a:solidFill>
                            <a:schemeClr val="bg1"/>
                          </a:solidFill>
                          <a:effectLst/>
                        </a:rPr>
                        <a:t>学んだこと</a:t>
                      </a:r>
                      <a:endParaRPr lang="ja-JP" sz="2400" kern="100" dirty="0">
                        <a:solidFill>
                          <a:schemeClr val="bg1"/>
                        </a:solidFill>
                        <a:effectLst/>
                        <a:latin typeface="Century"/>
                        <a:ea typeface="ＭＳ 明朝"/>
                        <a:cs typeface="Times New Roman"/>
                      </a:endParaRPr>
                    </a:p>
                  </a:txBody>
                  <a:tcPr marL="68580" marR="68580" marT="0" marB="0" anchor="ctr">
                    <a:solidFill>
                      <a:schemeClr val="accent2"/>
                    </a:solidFill>
                  </a:tcPr>
                </a:tc>
              </a:tr>
              <a:tr h="744083">
                <a:tc>
                  <a:txBody>
                    <a:bodyPr/>
                    <a:lstStyle/>
                    <a:p>
                      <a:pPr algn="l">
                        <a:spcAft>
                          <a:spcPts val="0"/>
                        </a:spcAft>
                      </a:pPr>
                      <a:r>
                        <a:rPr lang="ja-JP" sz="2400" kern="100" dirty="0" smtClean="0">
                          <a:solidFill>
                            <a:schemeClr val="tx1">
                              <a:lumMod val="95000"/>
                              <a:lumOff val="5000"/>
                            </a:schemeClr>
                          </a:solidFill>
                          <a:effectLst/>
                        </a:rPr>
                        <a:t>日本政策</a:t>
                      </a:r>
                      <a:r>
                        <a:rPr lang="en-US" sz="2400" kern="100" dirty="0" smtClean="0">
                          <a:solidFill>
                            <a:schemeClr val="tx1">
                              <a:lumMod val="95000"/>
                              <a:lumOff val="5000"/>
                            </a:schemeClr>
                          </a:solidFill>
                          <a:effectLst/>
                        </a:rPr>
                        <a:t>PMO</a:t>
                      </a:r>
                      <a:r>
                        <a:rPr lang="ja-JP" sz="2400" kern="100" dirty="0" smtClean="0">
                          <a:solidFill>
                            <a:schemeClr val="tx1">
                              <a:lumMod val="95000"/>
                              <a:lumOff val="5000"/>
                            </a:schemeClr>
                          </a:solidFill>
                          <a:effectLst/>
                        </a:rPr>
                        <a:t>支援</a:t>
                      </a:r>
                      <a:endParaRPr lang="ja-JP" sz="2400" kern="100" dirty="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dirty="0">
                          <a:effectLst/>
                        </a:rPr>
                        <a:t>・</a:t>
                      </a:r>
                      <a:r>
                        <a:rPr lang="en-US" sz="2000" kern="100" dirty="0" smtClean="0">
                          <a:effectLst/>
                        </a:rPr>
                        <a:t>Java</a:t>
                      </a:r>
                      <a:r>
                        <a:rPr lang="ja-JP" sz="2000" kern="100" dirty="0" smtClean="0">
                          <a:effectLst/>
                        </a:rPr>
                        <a:t>基礎</a:t>
                      </a:r>
                      <a:r>
                        <a:rPr lang="ja-JP" altLang="en-US" sz="2000" kern="100" dirty="0" smtClean="0">
                          <a:effectLst/>
                        </a:rPr>
                        <a:t>文法</a:t>
                      </a:r>
                      <a:endParaRPr lang="ja-JP" sz="2000" kern="100" dirty="0">
                        <a:effectLst/>
                      </a:endParaRPr>
                    </a:p>
                    <a:p>
                      <a:pPr algn="l">
                        <a:spcAft>
                          <a:spcPts val="0"/>
                        </a:spcAft>
                      </a:pPr>
                      <a:r>
                        <a:rPr lang="ja-JP" sz="2000" kern="100" dirty="0" smtClean="0">
                          <a:effectLst/>
                        </a:rPr>
                        <a:t>・</a:t>
                      </a:r>
                      <a:r>
                        <a:rPr lang="en-US" altLang="ja-JP" sz="2000" kern="100" dirty="0" smtClean="0">
                          <a:effectLst/>
                        </a:rPr>
                        <a:t>shell</a:t>
                      </a:r>
                      <a:r>
                        <a:rPr lang="ja-JP" altLang="en-US" sz="2000" kern="100" dirty="0" smtClean="0">
                          <a:effectLst/>
                        </a:rPr>
                        <a:t>スクリプト</a:t>
                      </a:r>
                      <a:endParaRPr lang="ja-JP" sz="2000" kern="100" dirty="0">
                        <a:effectLst/>
                        <a:latin typeface="Century"/>
                        <a:ea typeface="ＭＳ 明朝"/>
                        <a:cs typeface="Times New Roman"/>
                      </a:endParaRPr>
                    </a:p>
                  </a:txBody>
                  <a:tcPr marL="68580" marR="68580" marT="0" marB="0" anchor="ctr"/>
                </a:tc>
              </a:tr>
              <a:tr h="744083">
                <a:tc>
                  <a:txBody>
                    <a:bodyPr/>
                    <a:lstStyle/>
                    <a:p>
                      <a:pPr algn="l">
                        <a:spcAft>
                          <a:spcPts val="0"/>
                        </a:spcAft>
                      </a:pPr>
                      <a:r>
                        <a:rPr lang="en-US" sz="2400" kern="100">
                          <a:solidFill>
                            <a:schemeClr val="tx1">
                              <a:lumMod val="95000"/>
                              <a:lumOff val="5000"/>
                            </a:schemeClr>
                          </a:solidFill>
                          <a:effectLst/>
                        </a:rPr>
                        <a:t>Cobol</a:t>
                      </a:r>
                      <a:r>
                        <a:rPr lang="ja-JP" sz="2400" kern="100">
                          <a:solidFill>
                            <a:schemeClr val="tx1">
                              <a:lumMod val="95000"/>
                              <a:lumOff val="5000"/>
                            </a:schemeClr>
                          </a:solidFill>
                          <a:effectLst/>
                        </a:rPr>
                        <a:t>から</a:t>
                      </a:r>
                      <a:r>
                        <a:rPr lang="en-US" sz="2400" kern="100">
                          <a:solidFill>
                            <a:schemeClr val="tx1">
                              <a:lumMod val="95000"/>
                              <a:lumOff val="5000"/>
                            </a:schemeClr>
                          </a:solidFill>
                          <a:effectLst/>
                        </a:rPr>
                        <a:t>Java</a:t>
                      </a:r>
                      <a:r>
                        <a:rPr lang="ja-JP" sz="2400" kern="100">
                          <a:solidFill>
                            <a:schemeClr val="tx1">
                              <a:lumMod val="95000"/>
                              <a:lumOff val="5000"/>
                            </a:schemeClr>
                          </a:solidFill>
                          <a:effectLst/>
                        </a:rPr>
                        <a:t>への</a:t>
                      </a:r>
                    </a:p>
                    <a:p>
                      <a:pPr algn="l">
                        <a:spcAft>
                          <a:spcPts val="0"/>
                        </a:spcAft>
                      </a:pPr>
                      <a:r>
                        <a:rPr lang="ja-JP" sz="2400" kern="100">
                          <a:solidFill>
                            <a:schemeClr val="tx1">
                              <a:lumMod val="95000"/>
                              <a:lumOff val="5000"/>
                            </a:schemeClr>
                          </a:solidFill>
                          <a:effectLst/>
                        </a:rPr>
                        <a:t>移行調査</a:t>
                      </a:r>
                      <a:endParaRPr lang="ja-JP" sz="2400" kern="10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dirty="0">
                          <a:effectLst/>
                        </a:rPr>
                        <a:t>・</a:t>
                      </a:r>
                      <a:r>
                        <a:rPr lang="en-US" sz="2000" kern="100" dirty="0">
                          <a:effectLst/>
                        </a:rPr>
                        <a:t>Cobol</a:t>
                      </a:r>
                      <a:r>
                        <a:rPr lang="ja-JP" sz="2000" kern="100" dirty="0">
                          <a:effectLst/>
                        </a:rPr>
                        <a:t>基礎</a:t>
                      </a:r>
                      <a:r>
                        <a:rPr lang="ja-JP" sz="2000" kern="100" dirty="0" smtClean="0">
                          <a:effectLst/>
                        </a:rPr>
                        <a:t>文法</a:t>
                      </a:r>
                      <a:endParaRPr lang="ja-JP" sz="2000" kern="100" dirty="0">
                        <a:effectLst/>
                      </a:endParaRPr>
                    </a:p>
                  </a:txBody>
                  <a:tcPr marL="68580" marR="68580" marT="0" marB="0" anchor="ctr"/>
                </a:tc>
              </a:tr>
              <a:tr h="744083">
                <a:tc>
                  <a:txBody>
                    <a:bodyPr/>
                    <a:lstStyle/>
                    <a:p>
                      <a:pPr algn="l">
                        <a:spcAft>
                          <a:spcPts val="0"/>
                        </a:spcAft>
                      </a:pPr>
                      <a:r>
                        <a:rPr lang="en-US" sz="2400" kern="100" dirty="0">
                          <a:solidFill>
                            <a:schemeClr val="tx1">
                              <a:lumMod val="95000"/>
                              <a:lumOff val="5000"/>
                            </a:schemeClr>
                          </a:solidFill>
                          <a:effectLst/>
                        </a:rPr>
                        <a:t>IDEV</a:t>
                      </a:r>
                      <a:r>
                        <a:rPr lang="ja-JP" sz="2400" kern="100" dirty="0">
                          <a:solidFill>
                            <a:schemeClr val="tx1">
                              <a:lumMod val="95000"/>
                              <a:lumOff val="5000"/>
                            </a:schemeClr>
                          </a:solidFill>
                          <a:effectLst/>
                        </a:rPr>
                        <a:t>機能拡張</a:t>
                      </a:r>
                      <a:endParaRPr lang="ja-JP" sz="2400" kern="100" dirty="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dirty="0" smtClean="0">
                          <a:effectLst/>
                        </a:rPr>
                        <a:t>・</a:t>
                      </a:r>
                      <a:r>
                        <a:rPr lang="ja-JP" altLang="en-US" sz="2000" kern="100" dirty="0" smtClean="0">
                          <a:effectLst/>
                        </a:rPr>
                        <a:t>既存プログラムの仕様把握、拡張</a:t>
                      </a:r>
                      <a:endParaRPr lang="ja-JP" sz="2000" kern="100" dirty="0">
                        <a:effectLst/>
                        <a:latin typeface="Century"/>
                        <a:ea typeface="ＭＳ 明朝"/>
                        <a:cs typeface="Times New Roman"/>
                      </a:endParaRPr>
                    </a:p>
                  </a:txBody>
                  <a:tcPr marL="68580" marR="68580" marT="0" marB="0" anchor="ctr"/>
                </a:tc>
              </a:tr>
              <a:tr h="744083">
                <a:tc>
                  <a:txBody>
                    <a:bodyPr/>
                    <a:lstStyle/>
                    <a:p>
                      <a:pPr algn="l">
                        <a:spcAft>
                          <a:spcPts val="0"/>
                        </a:spcAft>
                      </a:pPr>
                      <a:r>
                        <a:rPr lang="en-US" sz="2400" kern="100">
                          <a:solidFill>
                            <a:schemeClr val="tx1">
                              <a:lumMod val="95000"/>
                              <a:lumOff val="5000"/>
                            </a:schemeClr>
                          </a:solidFill>
                          <a:effectLst/>
                        </a:rPr>
                        <a:t>SMBC</a:t>
                      </a:r>
                      <a:r>
                        <a:rPr lang="ja-JP" sz="2400" kern="100">
                          <a:solidFill>
                            <a:schemeClr val="tx1">
                              <a:lumMod val="95000"/>
                              <a:lumOff val="5000"/>
                            </a:schemeClr>
                          </a:solidFill>
                          <a:effectLst/>
                        </a:rPr>
                        <a:t>支援</a:t>
                      </a:r>
                      <a:endParaRPr lang="ja-JP" sz="2400" kern="10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dirty="0">
                          <a:effectLst/>
                        </a:rPr>
                        <a:t>・</a:t>
                      </a:r>
                      <a:r>
                        <a:rPr lang="en-US" sz="2000" kern="100" dirty="0">
                          <a:effectLst/>
                        </a:rPr>
                        <a:t>GUI</a:t>
                      </a:r>
                      <a:r>
                        <a:rPr lang="ja-JP" sz="2000" kern="100" dirty="0">
                          <a:effectLst/>
                        </a:rPr>
                        <a:t>操作の</a:t>
                      </a:r>
                      <a:r>
                        <a:rPr lang="ja-JP" sz="2000" kern="100" dirty="0" smtClean="0">
                          <a:effectLst/>
                        </a:rPr>
                        <a:t>自動化</a:t>
                      </a:r>
                      <a:endParaRPr lang="ja-JP" sz="2000" kern="100" dirty="0">
                        <a:effectLst/>
                        <a:latin typeface="Century"/>
                        <a:ea typeface="ＭＳ 明朝"/>
                        <a:cs typeface="Times New Roman"/>
                      </a:endParaRPr>
                    </a:p>
                  </a:txBody>
                  <a:tcPr marL="68580" marR="68580" marT="0" marB="0" anchor="ctr"/>
                </a:tc>
              </a:tr>
              <a:tr h="744083">
                <a:tc>
                  <a:txBody>
                    <a:bodyPr/>
                    <a:lstStyle/>
                    <a:p>
                      <a:pPr algn="l">
                        <a:spcAft>
                          <a:spcPts val="0"/>
                        </a:spcAft>
                      </a:pPr>
                      <a:r>
                        <a:rPr lang="en-US" sz="2400" kern="100" dirty="0">
                          <a:solidFill>
                            <a:schemeClr val="tx1">
                              <a:lumMod val="95000"/>
                              <a:lumOff val="5000"/>
                            </a:schemeClr>
                          </a:solidFill>
                          <a:effectLst/>
                        </a:rPr>
                        <a:t>Conductor</a:t>
                      </a:r>
                      <a:r>
                        <a:rPr lang="ja-JP" sz="2400" kern="100" dirty="0">
                          <a:solidFill>
                            <a:schemeClr val="tx1">
                              <a:lumMod val="95000"/>
                              <a:lumOff val="5000"/>
                            </a:schemeClr>
                          </a:solidFill>
                          <a:effectLst/>
                        </a:rPr>
                        <a:t>開発</a:t>
                      </a:r>
                      <a:endParaRPr lang="ja-JP" sz="2400" kern="100" dirty="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dirty="0">
                          <a:effectLst/>
                        </a:rPr>
                        <a:t>・</a:t>
                      </a:r>
                      <a:r>
                        <a:rPr lang="en-US" sz="2000" kern="100" dirty="0">
                          <a:effectLst/>
                        </a:rPr>
                        <a:t>VBA</a:t>
                      </a:r>
                      <a:r>
                        <a:rPr lang="ja-JP" sz="2000" kern="100" dirty="0">
                          <a:effectLst/>
                        </a:rPr>
                        <a:t>マクロ</a:t>
                      </a:r>
                    </a:p>
                    <a:p>
                      <a:pPr algn="l">
                        <a:spcAft>
                          <a:spcPts val="0"/>
                        </a:spcAft>
                      </a:pPr>
                      <a:r>
                        <a:rPr lang="ja-JP" sz="2000" kern="100" dirty="0">
                          <a:effectLst/>
                        </a:rPr>
                        <a:t>・</a:t>
                      </a:r>
                      <a:r>
                        <a:rPr lang="en-US" sz="2000" kern="100" dirty="0">
                          <a:effectLst/>
                        </a:rPr>
                        <a:t>Java</a:t>
                      </a:r>
                      <a:r>
                        <a:rPr lang="ja-JP" sz="2000" kern="100" dirty="0">
                          <a:effectLst/>
                        </a:rPr>
                        <a:t>による</a:t>
                      </a:r>
                      <a:r>
                        <a:rPr lang="en-US" sz="2000" kern="100" dirty="0">
                          <a:effectLst/>
                        </a:rPr>
                        <a:t>DB</a:t>
                      </a:r>
                      <a:r>
                        <a:rPr lang="ja-JP" sz="2000" kern="100" dirty="0">
                          <a:effectLst/>
                        </a:rPr>
                        <a:t>アクセス機能</a:t>
                      </a:r>
                      <a:endParaRPr lang="ja-JP" sz="2000" kern="100" dirty="0">
                        <a:effectLst/>
                        <a:latin typeface="Century"/>
                        <a:ea typeface="ＭＳ 明朝"/>
                        <a:cs typeface="Times New Roman"/>
                      </a:endParaRPr>
                    </a:p>
                  </a:txBody>
                  <a:tcPr marL="68580" marR="68580" marT="0" marB="0" anchor="ctr"/>
                </a:tc>
              </a:tr>
            </a:tbl>
          </a:graphicData>
        </a:graphic>
      </p:graphicFrame>
      <p:sp>
        <p:nvSpPr>
          <p:cNvPr id="19547" name="スライド番号プレースホルダー 19546"/>
          <p:cNvSpPr>
            <a:spLocks noGrp="1"/>
          </p:cNvSpPr>
          <p:nvPr>
            <p:ph type="sldNum" sz="quarter" idx="10"/>
          </p:nvPr>
        </p:nvSpPr>
        <p:spPr/>
        <p:txBody>
          <a:bodyPr/>
          <a:lstStyle/>
          <a:p>
            <a:pPr>
              <a:defRPr/>
            </a:pPr>
            <a:fld id="{2966688C-23BA-4095-B299-A273387EA306}" type="slidenum">
              <a:rPr lang="de-DE" altLang="ja-JP" smtClean="0"/>
              <a:pPr>
                <a:defRPr/>
              </a:pPr>
              <a:t>2</a:t>
            </a:fld>
            <a:endParaRPr lang="de-DE" altLang="ja-JP"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wner\Pictures\human_pictgram\p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628800"/>
            <a:ext cx="3143932" cy="3143932"/>
          </a:xfrm>
          <a:prstGeom prst="rect">
            <a:avLst/>
          </a:prstGeom>
          <a:noFill/>
          <a:extLst>
            <a:ext uri="{909E8E84-426E-40DD-AFC4-6F175D3DCCD1}">
              <a14:hiddenFill xmlns:a14="http://schemas.microsoft.com/office/drawing/2010/main">
                <a:solidFill>
                  <a:srgbClr val="FFFFFF"/>
                </a:solidFill>
              </a14:hiddenFill>
            </a:ext>
          </a:extLst>
        </p:spPr>
      </p:pic>
      <p:sp>
        <p:nvSpPr>
          <p:cNvPr id="18436" name="Rectangle 41"/>
          <p:cNvSpPr>
            <a:spLocks noGrp="1" noChangeArrowheads="1"/>
          </p:cNvSpPr>
          <p:nvPr>
            <p:ph type="title"/>
          </p:nvPr>
        </p:nvSpPr>
        <p:spPr bwMode="gray"/>
        <p:txBody>
          <a:bodyPr/>
          <a:lstStyle/>
          <a:p>
            <a:pPr eaLnBrk="1" hangingPunct="1"/>
            <a:r>
              <a:rPr lang="ja-JP" altLang="en-US" dirty="0"/>
              <a:t>業務</a:t>
            </a:r>
            <a:r>
              <a:rPr lang="ja-JP" altLang="en-US" dirty="0" smtClean="0"/>
              <a:t>を</a:t>
            </a:r>
            <a:r>
              <a:rPr lang="ja-JP" altLang="en-US" dirty="0" smtClean="0"/>
              <a:t>通じて</a:t>
            </a:r>
            <a:endParaRPr lang="ja-JP" altLang="ja-JP" dirty="0" smtClean="0"/>
          </a:p>
        </p:txBody>
      </p:sp>
      <p:sp>
        <p:nvSpPr>
          <p:cNvPr id="18435" name="Rectangle 32"/>
          <p:cNvSpPr>
            <a:spLocks noGrp="1" noChangeArrowheads="1"/>
          </p:cNvSpPr>
          <p:nvPr>
            <p:ph idx="1"/>
          </p:nvPr>
        </p:nvSpPr>
        <p:spPr bwMode="gray">
          <a:xfrm>
            <a:off x="3203848" y="1628800"/>
            <a:ext cx="5823248" cy="2952328"/>
          </a:xfrm>
        </p:spPr>
        <p:txBody>
          <a:bodyPr/>
          <a:lstStyle/>
          <a:p>
            <a:pPr marL="0" indent="0">
              <a:buNone/>
            </a:pPr>
            <a:r>
              <a:rPr lang="ja-JP" altLang="en-US" sz="2800" b="1" dirty="0" smtClean="0"/>
              <a:t>依頼：現場が処理しきれない膨大な</a:t>
            </a:r>
            <a:endParaRPr lang="en-US" altLang="ja-JP" sz="2800" b="1" dirty="0" smtClean="0"/>
          </a:p>
          <a:p>
            <a:pPr marL="0" indent="0">
              <a:buNone/>
            </a:pPr>
            <a:r>
              <a:rPr lang="ja-JP" altLang="en-US" sz="2800" b="1" dirty="0" smtClean="0"/>
              <a:t>作業があり、ＰＪを圧迫していた</a:t>
            </a:r>
            <a:endParaRPr lang="en-US" altLang="ja-JP" dirty="0" smtClean="0"/>
          </a:p>
          <a:p>
            <a:r>
              <a:rPr lang="en-US" altLang="ja-JP" dirty="0" smtClean="0"/>
              <a:t>GUI</a:t>
            </a:r>
            <a:r>
              <a:rPr lang="ja-JP" altLang="en-US" dirty="0" smtClean="0"/>
              <a:t>による複雑な</a:t>
            </a:r>
            <a:r>
              <a:rPr lang="ja-JP" altLang="en-US" dirty="0" smtClean="0"/>
              <a:t>操作</a:t>
            </a:r>
            <a:endParaRPr lang="en-US" altLang="ja-JP" dirty="0" smtClean="0"/>
          </a:p>
          <a:p>
            <a:r>
              <a:rPr lang="ja-JP" altLang="en-US" dirty="0" smtClean="0"/>
              <a:t>コマンドで実行不可能</a:t>
            </a:r>
            <a:endParaRPr lang="en-US" altLang="ja-JP" dirty="0"/>
          </a:p>
          <a:p>
            <a:r>
              <a:rPr lang="en-US" altLang="ja-JP" dirty="0" smtClean="0"/>
              <a:t>500</a:t>
            </a:r>
            <a:r>
              <a:rPr lang="ja-JP" altLang="en-US" dirty="0" smtClean="0"/>
              <a:t>件以上の繰返し作業</a:t>
            </a:r>
            <a:endParaRPr lang="en-US" altLang="ja-JP" dirty="0" smtClean="0"/>
          </a:p>
          <a:p>
            <a:r>
              <a:rPr lang="ja-JP" altLang="en-US" dirty="0"/>
              <a:t>仕様変更に</a:t>
            </a:r>
            <a:r>
              <a:rPr lang="ja-JP" altLang="en-US" dirty="0" smtClean="0"/>
              <a:t>よるやり直しの</a:t>
            </a:r>
            <a:r>
              <a:rPr lang="ja-JP" altLang="en-US" dirty="0"/>
              <a:t>可能性</a:t>
            </a:r>
            <a:endParaRPr lang="en-US" altLang="ja-JP" dirty="0"/>
          </a:p>
          <a:p>
            <a:endParaRPr lang="en-US" altLang="ja-JP" dirty="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23" name="Rectangle 32"/>
          <p:cNvSpPr txBox="1">
            <a:spLocks noChangeArrowheads="1"/>
          </p:cNvSpPr>
          <p:nvPr/>
        </p:nvSpPr>
        <p:spPr bwMode="gray">
          <a:xfrm>
            <a:off x="395536" y="727629"/>
            <a:ext cx="5823248" cy="47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pPr marL="0" indent="0">
              <a:buNone/>
            </a:pPr>
            <a:r>
              <a:rPr lang="en-US" altLang="ja-JP" sz="3200" kern="0" dirty="0" smtClean="0"/>
              <a:t>SMBC</a:t>
            </a:r>
            <a:r>
              <a:rPr lang="ja-JP" altLang="en-US" sz="3200" kern="0" dirty="0" smtClean="0"/>
              <a:t>共通テーブルＰＪ</a:t>
            </a:r>
            <a:endParaRPr lang="en-US" altLang="ja-JP" sz="3200" kern="0" dirty="0"/>
          </a:p>
        </p:txBody>
      </p:sp>
      <p:sp>
        <p:nvSpPr>
          <p:cNvPr id="25" name="円/楕円 24"/>
          <p:cNvSpPr/>
          <p:nvPr/>
        </p:nvSpPr>
        <p:spPr bwMode="auto">
          <a:xfrm>
            <a:off x="4355976" y="4437112"/>
            <a:ext cx="3744416" cy="1152128"/>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（なんか複雑な手順っぽい図）</a:t>
            </a:r>
            <a:endPar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28" name="爆発 1 27"/>
          <p:cNvSpPr/>
          <p:nvPr/>
        </p:nvSpPr>
        <p:spPr bwMode="auto">
          <a:xfrm>
            <a:off x="6804248" y="282837"/>
            <a:ext cx="4275559" cy="1368152"/>
          </a:xfrm>
          <a:prstGeom prst="irregularSeal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このままではまずい</a:t>
            </a:r>
            <a:endParaRPr kumimoji="1" lang="en-US" altLang="ja-JP"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smtClean="0">
                <a:latin typeface="メイリオ" panose="020B0604030504040204" pitchFamily="50" charset="-128"/>
                <a:ea typeface="メイリオ" panose="020B0604030504040204" pitchFamily="50" charset="-128"/>
              </a:rPr>
              <a:t>（アニメーションで全体に表示）</a:t>
            </a:r>
            <a:endPar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18485" name="スライド番号プレースホルダー 18484"/>
          <p:cNvSpPr>
            <a:spLocks noGrp="1"/>
          </p:cNvSpPr>
          <p:nvPr>
            <p:ph type="sldNum" sz="quarter" idx="10"/>
          </p:nvPr>
        </p:nvSpPr>
        <p:spPr/>
        <p:txBody>
          <a:bodyPr/>
          <a:lstStyle/>
          <a:p>
            <a:pPr>
              <a:defRPr/>
            </a:pPr>
            <a:fld id="{2966688C-23BA-4095-B299-A273387EA306}" type="slidenum">
              <a:rPr lang="de-DE" altLang="ja-JP" smtClean="0"/>
              <a:pPr>
                <a:defRPr/>
              </a:pPr>
              <a:t>3</a:t>
            </a:fld>
            <a:endParaRPr lang="de-DE" altLang="ja-JP" dirty="0"/>
          </a:p>
        </p:txBody>
      </p:sp>
    </p:spTree>
    <p:extLst>
      <p:ext uri="{BB962C8B-B14F-4D97-AF65-F5344CB8AC3E}">
        <p14:creationId xmlns:p14="http://schemas.microsoft.com/office/powerpoint/2010/main" val="2226353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1"/>
          <p:cNvSpPr>
            <a:spLocks noGrp="1" noChangeArrowheads="1"/>
          </p:cNvSpPr>
          <p:nvPr>
            <p:ph type="title"/>
          </p:nvPr>
        </p:nvSpPr>
        <p:spPr bwMode="gray"/>
        <p:txBody>
          <a:bodyPr/>
          <a:lstStyle/>
          <a:p>
            <a:r>
              <a:rPr lang="ja-JP" altLang="en-US" dirty="0" smtClean="0"/>
              <a:t>業務を</a:t>
            </a:r>
            <a:r>
              <a:rPr lang="ja-JP" altLang="en-US" dirty="0" smtClean="0"/>
              <a:t>通じて</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0" name="角丸四角形 9"/>
          <p:cNvSpPr/>
          <p:nvPr/>
        </p:nvSpPr>
        <p:spPr bwMode="gray">
          <a:xfrm>
            <a:off x="899592" y="836712"/>
            <a:ext cx="7272808" cy="936104"/>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effectLst/>
                <a:latin typeface="+mn-ea"/>
                <a:ea typeface="+mn-ea"/>
              </a:rPr>
              <a:t>自動化の方法を検討</a:t>
            </a:r>
            <a:endParaRPr kumimoji="1" lang="ja-JP" altLang="en-US" sz="2400" b="0" i="0" u="none" strike="noStrike" cap="none" normalizeH="0" baseline="0" dirty="0" smtClean="0">
              <a:ln>
                <a:noFill/>
              </a:ln>
              <a:effectLst/>
              <a:latin typeface="+mn-ea"/>
              <a:ea typeface="+mn-ea"/>
            </a:endParaRPr>
          </a:p>
        </p:txBody>
      </p:sp>
      <p:sp>
        <p:nvSpPr>
          <p:cNvPr id="52" name="角丸四角形 51"/>
          <p:cNvSpPr/>
          <p:nvPr/>
        </p:nvSpPr>
        <p:spPr bwMode="gray">
          <a:xfrm>
            <a:off x="899592" y="2661419"/>
            <a:ext cx="7272808" cy="936104"/>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smtClean="0">
                <a:ln>
                  <a:noFill/>
                </a:ln>
                <a:effectLst/>
                <a:latin typeface="+mn-ea"/>
                <a:ea typeface="+mn-ea"/>
              </a:rPr>
              <a:t>Windows</a:t>
            </a:r>
            <a:r>
              <a:rPr kumimoji="1" lang="ja-JP" altLang="en-US" sz="2400" b="0" i="0" u="none" strike="noStrike" cap="none" normalizeH="0" baseline="0" dirty="0" smtClean="0">
                <a:ln>
                  <a:noFill/>
                </a:ln>
                <a:effectLst/>
                <a:latin typeface="+mn-ea"/>
                <a:ea typeface="+mn-ea"/>
              </a:rPr>
              <a:t>自動化ツールを学習</a:t>
            </a:r>
            <a:endParaRPr kumimoji="1" lang="ja-JP" altLang="en-US" sz="2400" b="0" i="0" u="none" strike="noStrike" cap="none" normalizeH="0" baseline="0" dirty="0" smtClean="0">
              <a:ln>
                <a:noFill/>
              </a:ln>
              <a:effectLst/>
              <a:latin typeface="+mn-ea"/>
              <a:ea typeface="+mn-ea"/>
            </a:endParaRPr>
          </a:p>
        </p:txBody>
      </p:sp>
      <p:sp>
        <p:nvSpPr>
          <p:cNvPr id="53" name="角丸四角形 52"/>
          <p:cNvSpPr/>
          <p:nvPr/>
        </p:nvSpPr>
        <p:spPr bwMode="gray">
          <a:xfrm>
            <a:off x="899592" y="4509120"/>
            <a:ext cx="7272808" cy="936104"/>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effectLst/>
                <a:latin typeface="+mn-ea"/>
                <a:ea typeface="+mn-ea"/>
              </a:rPr>
              <a:t>試行錯誤の末、スクリプトを作成</a:t>
            </a:r>
            <a:endParaRPr kumimoji="1" lang="ja-JP" altLang="en-US" sz="2400" b="0" i="0" u="none" strike="noStrike" cap="none" normalizeH="0" baseline="0" dirty="0" smtClean="0">
              <a:ln>
                <a:noFill/>
              </a:ln>
              <a:effectLst/>
              <a:latin typeface="+mn-ea"/>
              <a:ea typeface="+mn-ea"/>
            </a:endParaRPr>
          </a:p>
        </p:txBody>
      </p:sp>
      <p:sp>
        <p:nvSpPr>
          <p:cNvPr id="61" name="テキスト ボックス 60"/>
          <p:cNvSpPr txBox="1"/>
          <p:nvPr/>
        </p:nvSpPr>
        <p:spPr>
          <a:xfrm>
            <a:off x="755576" y="1772816"/>
            <a:ext cx="7272808" cy="646331"/>
          </a:xfrm>
          <a:prstGeom prst="rect">
            <a:avLst/>
          </a:prstGeom>
          <a:noFill/>
        </p:spPr>
        <p:txBody>
          <a:bodyPr wrap="square" rtlCol="0">
            <a:spAutoFit/>
          </a:bodyPr>
          <a:lstStyle/>
          <a:p>
            <a:r>
              <a:rPr kumimoji="1" lang="ja-JP" altLang="en-US" dirty="0" smtClean="0"/>
              <a:t>・コマンドでの実行ができないため、</a:t>
            </a:r>
            <a:r>
              <a:rPr kumimoji="1" lang="en-US" altLang="ja-JP" dirty="0" smtClean="0"/>
              <a:t>Java</a:t>
            </a:r>
            <a:r>
              <a:rPr kumimoji="1" lang="ja-JP" altLang="en-US" dirty="0" smtClean="0"/>
              <a:t>などのプログラムは使えない</a:t>
            </a:r>
            <a:endParaRPr kumimoji="1" lang="en-US" altLang="ja-JP" dirty="0" smtClean="0"/>
          </a:p>
          <a:p>
            <a:r>
              <a:rPr lang="ja-JP" altLang="en-US" dirty="0" smtClean="0"/>
              <a:t>・他のメンバへ提供することを考え、シンプルに使用できるものを意識</a:t>
            </a:r>
            <a:endParaRPr kumimoji="1" lang="ja-JP" altLang="en-US" dirty="0"/>
          </a:p>
        </p:txBody>
      </p:sp>
      <p:sp>
        <p:nvSpPr>
          <p:cNvPr id="98" name="テキスト ボックス 97"/>
          <p:cNvSpPr txBox="1"/>
          <p:nvPr/>
        </p:nvSpPr>
        <p:spPr>
          <a:xfrm>
            <a:off x="755576" y="3597523"/>
            <a:ext cx="7416824" cy="646331"/>
          </a:xfrm>
          <a:prstGeom prst="rect">
            <a:avLst/>
          </a:prstGeom>
          <a:noFill/>
        </p:spPr>
        <p:txBody>
          <a:bodyPr wrap="square" rtlCol="0">
            <a:spAutoFit/>
          </a:bodyPr>
          <a:lstStyle/>
          <a:p>
            <a:r>
              <a:rPr kumimoji="1" lang="ja-JP" altLang="en-US" dirty="0" smtClean="0"/>
              <a:t>・周囲に有識者のいないツールの学習</a:t>
            </a:r>
            <a:endParaRPr kumimoji="1" lang="en-US" altLang="ja-JP" dirty="0" smtClean="0"/>
          </a:p>
          <a:p>
            <a:r>
              <a:rPr kumimoji="1" lang="ja-JP" altLang="en-US" dirty="0" smtClean="0"/>
              <a:t>・</a:t>
            </a:r>
            <a:r>
              <a:rPr kumimoji="1" lang="en-US" altLang="ja-JP" dirty="0" smtClean="0"/>
              <a:t>web</a:t>
            </a:r>
            <a:r>
              <a:rPr kumimoji="1" lang="ja-JP" altLang="en-US" dirty="0" smtClean="0"/>
              <a:t>などの文献を参考に、自分の環境でサンプルを作成し理解していった</a:t>
            </a:r>
            <a:endParaRPr kumimoji="1" lang="ja-JP" altLang="en-US" dirty="0"/>
          </a:p>
        </p:txBody>
      </p:sp>
      <p:sp>
        <p:nvSpPr>
          <p:cNvPr id="99" name="テキスト ボックス 98"/>
          <p:cNvSpPr txBox="1"/>
          <p:nvPr/>
        </p:nvSpPr>
        <p:spPr>
          <a:xfrm>
            <a:off x="755576" y="5445224"/>
            <a:ext cx="7200800" cy="1200329"/>
          </a:xfrm>
          <a:prstGeom prst="rect">
            <a:avLst/>
          </a:prstGeom>
          <a:noFill/>
        </p:spPr>
        <p:txBody>
          <a:bodyPr wrap="square" rtlCol="0">
            <a:spAutoFit/>
          </a:bodyPr>
          <a:lstStyle/>
          <a:p>
            <a:r>
              <a:rPr kumimoji="1" lang="ja-JP" altLang="en-US" dirty="0" smtClean="0"/>
              <a:t>・操作の途中で押下の必要なボタンがスクリプトで感知されず、座標も固定されないものであった→２つの方針（論文）を試し、よりよいものを選択</a:t>
            </a:r>
            <a:endParaRPr kumimoji="1" lang="en-US" altLang="ja-JP" dirty="0" smtClean="0"/>
          </a:p>
          <a:p>
            <a:r>
              <a:rPr kumimoji="1" lang="ja-JP" altLang="en-US" dirty="0" smtClean="0"/>
              <a:t>・予想外の待ち時間による実行ミス→失敗時点での画面をキャプチャする処理を追加し、問題箇所の特定・修正を逐次行った</a:t>
            </a:r>
            <a:endParaRPr kumimoji="1" lang="ja-JP" altLang="en-US" dirty="0"/>
          </a:p>
        </p:txBody>
      </p:sp>
      <p:sp>
        <p:nvSpPr>
          <p:cNvPr id="1027" name="スライド番号プレースホルダー 1026"/>
          <p:cNvSpPr>
            <a:spLocks noGrp="1"/>
          </p:cNvSpPr>
          <p:nvPr>
            <p:ph type="sldNum" sz="quarter" idx="10"/>
          </p:nvPr>
        </p:nvSpPr>
        <p:spPr/>
        <p:txBody>
          <a:bodyPr/>
          <a:lstStyle/>
          <a:p>
            <a:pPr>
              <a:defRPr/>
            </a:pPr>
            <a:fld id="{2966688C-23BA-4095-B299-A273387EA306}" type="slidenum">
              <a:rPr lang="de-DE" altLang="ja-JP" smtClean="0"/>
              <a:pPr>
                <a:defRPr/>
              </a:pPr>
              <a:t>4</a:t>
            </a:fld>
            <a:endParaRPr lang="de-DE" altLang="ja-JP" dirty="0"/>
          </a:p>
        </p:txBody>
      </p:sp>
    </p:spTree>
    <p:extLst>
      <p:ext uri="{BB962C8B-B14F-4D97-AF65-F5344CB8AC3E}">
        <p14:creationId xmlns:p14="http://schemas.microsoft.com/office/powerpoint/2010/main" val="138731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タイトル 57"/>
          <p:cNvSpPr>
            <a:spLocks noGrp="1"/>
          </p:cNvSpPr>
          <p:nvPr>
            <p:ph type="title"/>
          </p:nvPr>
        </p:nvSpPr>
        <p:spPr/>
        <p:txBody>
          <a:bodyPr/>
          <a:lstStyle/>
          <a:p>
            <a:r>
              <a:rPr lang="ja-JP" altLang="en-US" dirty="0" smtClean="0"/>
              <a:t>業務を</a:t>
            </a:r>
            <a:r>
              <a:rPr lang="ja-JP" altLang="en-US" dirty="0"/>
              <a:t>通じて</a:t>
            </a:r>
            <a:endParaRPr kumimoji="1" lang="ja-JP" altLang="en-US" dirty="0"/>
          </a:p>
        </p:txBody>
      </p:sp>
      <p:sp>
        <p:nvSpPr>
          <p:cNvPr id="73" name="角丸四角形 72"/>
          <p:cNvSpPr/>
          <p:nvPr/>
        </p:nvSpPr>
        <p:spPr bwMode="gray">
          <a:xfrm>
            <a:off x="251520" y="836712"/>
            <a:ext cx="3960440" cy="187220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スクリプト作成しなかった場合</a:t>
            </a: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a:latin typeface="+mn-ea"/>
                <a:ea typeface="+mn-ea"/>
              </a:rPr>
              <a:t>・</a:t>
            </a:r>
            <a:r>
              <a:rPr lang="ja-JP" altLang="en-US" sz="2000" dirty="0" smtClean="0">
                <a:latin typeface="+mn-ea"/>
                <a:ea typeface="+mn-ea"/>
              </a:rPr>
              <a:t>１回４人日</a:t>
            </a:r>
            <a:r>
              <a:rPr lang="en-US" altLang="ja-JP" sz="2000" dirty="0" smtClean="0">
                <a:latin typeface="+mn-ea"/>
                <a:ea typeface="+mn-ea"/>
              </a:rPr>
              <a:t>×n </a:t>
            </a:r>
            <a:r>
              <a:rPr lang="ja-JP" altLang="en-US" sz="2000" dirty="0" smtClean="0">
                <a:latin typeface="+mn-ea"/>
                <a:ea typeface="+mn-ea"/>
              </a:rPr>
              <a:t>の手作業</a:t>
            </a: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effectLst/>
                <a:latin typeface="+mn-ea"/>
                <a:ea typeface="+mn-ea"/>
              </a:rPr>
              <a:t>・ヒューマンエラーの可能性</a:t>
            </a:r>
            <a:endParaRPr kumimoji="1" lang="en-US" altLang="ja-JP" sz="2000" b="0" i="0" u="none" strike="noStrike" cap="none" normalizeH="0" baseline="0" dirty="0" smtClean="0">
              <a:ln>
                <a:noFill/>
              </a:ln>
              <a:effectLst/>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・精神的に疲弊</a:t>
            </a:r>
            <a:endParaRPr kumimoji="1" lang="en-US" altLang="ja-JP" sz="2000" b="0" i="0" u="none" strike="noStrike" cap="none" normalizeH="0" baseline="0" dirty="0" smtClean="0">
              <a:ln>
                <a:noFill/>
              </a:ln>
              <a:effectLst/>
              <a:latin typeface="+mn-ea"/>
              <a:ea typeface="+mn-ea"/>
            </a:endParaRPr>
          </a:p>
        </p:txBody>
      </p:sp>
      <p:sp>
        <p:nvSpPr>
          <p:cNvPr id="74" name="角丸四角形 73"/>
          <p:cNvSpPr/>
          <p:nvPr/>
        </p:nvSpPr>
        <p:spPr bwMode="gray">
          <a:xfrm>
            <a:off x="5076056" y="836712"/>
            <a:ext cx="3960440" cy="187220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スクリプト作成した結果</a:t>
            </a: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・手作業を</a:t>
            </a:r>
            <a:r>
              <a:rPr lang="ja-JP" altLang="en-US" sz="2000" dirty="0">
                <a:latin typeface="+mn-ea"/>
                <a:ea typeface="+mn-ea"/>
              </a:rPr>
              <a:t>夜間実行</a:t>
            </a: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effectLst/>
                <a:latin typeface="+mn-ea"/>
                <a:ea typeface="+mn-ea"/>
              </a:rPr>
              <a:t>・仕様変更による再実行もコスト０</a:t>
            </a:r>
            <a:endParaRPr kumimoji="1" lang="en-US" altLang="ja-JP" sz="2000" b="0" i="0" u="none" strike="noStrike" cap="none" normalizeH="0" baseline="0" dirty="0" smtClean="0">
              <a:ln>
                <a:noFill/>
              </a:ln>
              <a:effectLst/>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2000" b="0" i="0" u="none" strike="noStrike" cap="none" normalizeH="0" baseline="0" dirty="0" smtClean="0">
              <a:ln>
                <a:noFill/>
              </a:ln>
              <a:effectLst/>
              <a:latin typeface="+mn-ea"/>
              <a:ea typeface="+mn-ea"/>
            </a:endParaRPr>
          </a:p>
        </p:txBody>
      </p:sp>
      <p:pic>
        <p:nvPicPr>
          <p:cNvPr id="18433" name="図 184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2492896"/>
            <a:ext cx="3029322" cy="3029322"/>
          </a:xfrm>
          <a:prstGeom prst="rect">
            <a:avLst/>
          </a:prstGeom>
        </p:spPr>
      </p:pic>
      <p:sp>
        <p:nvSpPr>
          <p:cNvPr id="76" name="角丸四角形 75"/>
          <p:cNvSpPr/>
          <p:nvPr/>
        </p:nvSpPr>
        <p:spPr bwMode="gray">
          <a:xfrm>
            <a:off x="2627784" y="5124926"/>
            <a:ext cx="3672408" cy="794581"/>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感謝された→達成感</a:t>
            </a:r>
            <a:endParaRPr lang="en-US" altLang="ja-JP" sz="2000" dirty="0" smtClean="0">
              <a:latin typeface="+mn-ea"/>
              <a:ea typeface="+mn-ea"/>
            </a:endParaRPr>
          </a:p>
        </p:txBody>
      </p:sp>
      <p:sp>
        <p:nvSpPr>
          <p:cNvPr id="18468" name="スライド番号プレースホルダー 18467"/>
          <p:cNvSpPr>
            <a:spLocks noGrp="1"/>
          </p:cNvSpPr>
          <p:nvPr>
            <p:ph type="sldNum" sz="quarter" idx="10"/>
          </p:nvPr>
        </p:nvSpPr>
        <p:spPr/>
        <p:txBody>
          <a:bodyPr/>
          <a:lstStyle/>
          <a:p>
            <a:pPr>
              <a:defRPr/>
            </a:pPr>
            <a:fld id="{2966688C-23BA-4095-B299-A273387EA306}" type="slidenum">
              <a:rPr lang="de-DE" altLang="ja-JP" smtClean="0"/>
              <a:pPr>
                <a:defRPr/>
              </a:pPr>
              <a:t>5</a:t>
            </a:fld>
            <a:endParaRPr lang="de-DE" altLang="ja-JP" dirty="0"/>
          </a:p>
        </p:txBody>
      </p:sp>
    </p:spTree>
    <p:extLst>
      <p:ext uri="{BB962C8B-B14F-4D97-AF65-F5344CB8AC3E}">
        <p14:creationId xmlns:p14="http://schemas.microsoft.com/office/powerpoint/2010/main" val="128011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500"/>
                                        <p:tgtEl>
                                          <p:spTgt spid="7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up)">
                                      <p:cBhvr>
                                        <p:cTn id="10" dur="500"/>
                                        <p:tgtEl>
                                          <p:spTgt spid="7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wipe(up)">
                                      <p:cBhvr>
                                        <p:cTn id="1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41"/>
          <p:cNvSpPr>
            <a:spLocks noGrp="1" noChangeArrowheads="1"/>
          </p:cNvSpPr>
          <p:nvPr>
            <p:ph type="title"/>
          </p:nvPr>
        </p:nvSpPr>
        <p:spPr bwMode="gray"/>
        <p:txBody>
          <a:bodyPr/>
          <a:lstStyle/>
          <a:p>
            <a:r>
              <a:rPr lang="ja-JP" altLang="en-US" dirty="0"/>
              <a:t>ＳＭＢＣプロジェクト支援を</a:t>
            </a:r>
            <a:r>
              <a:rPr lang="ja-JP" altLang="en-US" dirty="0" smtClean="0"/>
              <a:t>通じて</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638" y="1209117"/>
            <a:ext cx="3317354" cy="3317354"/>
          </a:xfrm>
          <a:prstGeom prst="rect">
            <a:avLst/>
          </a:prstGeom>
        </p:spPr>
      </p:pic>
      <p:sp>
        <p:nvSpPr>
          <p:cNvPr id="46" name="角丸四角形 45"/>
          <p:cNvSpPr/>
          <p:nvPr/>
        </p:nvSpPr>
        <p:spPr bwMode="gray">
          <a:xfrm>
            <a:off x="1043608" y="2008151"/>
            <a:ext cx="3528392" cy="1420849"/>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smtClean="0">
                <a:latin typeface="メイリオ" panose="020B0604030504040204" pitchFamily="50" charset="-128"/>
                <a:ea typeface="メイリオ" panose="020B0604030504040204" pitchFamily="50" charset="-128"/>
              </a:rPr>
              <a:t>作業：</a:t>
            </a:r>
            <a:r>
              <a:rPr lang="en-US" altLang="ja-JP" sz="2400" dirty="0" smtClean="0">
                <a:latin typeface="メイリオ" panose="020B0604030504040204" pitchFamily="50" charset="-128"/>
                <a:ea typeface="メイリオ" panose="020B0604030504040204" pitchFamily="50" charset="-128"/>
              </a:rPr>
              <a:t>4</a:t>
            </a:r>
            <a:r>
              <a:rPr lang="ja-JP" altLang="en-US" sz="2400" dirty="0" smtClean="0">
                <a:latin typeface="メイリオ" panose="020B0604030504040204" pitchFamily="50" charset="-128"/>
                <a:ea typeface="メイリオ" panose="020B0604030504040204" pitchFamily="50" charset="-128"/>
              </a:rPr>
              <a:t>人日　</a:t>
            </a:r>
            <a:endParaRPr kumimoji="1" lang="en-US" altLang="ja-JP" sz="2400" b="0" i="0" u="none" strike="noStrike" cap="none" normalizeH="0" dirty="0" smtClean="0">
              <a:ln>
                <a:noFill/>
              </a:ln>
              <a:effectLst/>
              <a:latin typeface="メイリオ" panose="020B0604030504040204" pitchFamily="50" charset="-128"/>
              <a:ea typeface="メイリオ"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dirty="0" smtClean="0">
                <a:ln>
                  <a:noFill/>
                </a:ln>
                <a:effectLst/>
                <a:latin typeface="メイリオ" panose="020B0604030504040204" pitchFamily="50" charset="-128"/>
                <a:ea typeface="メイリオ" panose="020B0604030504040204" pitchFamily="50" charset="-128"/>
              </a:rPr>
              <a:t>　　　　（</a:t>
            </a:r>
            <a:r>
              <a:rPr kumimoji="1" lang="en-US" altLang="ja-JP" sz="2000" b="0" i="0" u="none" strike="noStrike" cap="none" normalizeH="0" dirty="0" smtClean="0">
                <a:ln>
                  <a:noFill/>
                </a:ln>
                <a:effectLst/>
                <a:latin typeface="メイリオ" panose="020B0604030504040204" pitchFamily="50" charset="-128"/>
                <a:ea typeface="メイリオ" panose="020B0604030504040204" pitchFamily="50" charset="-128"/>
              </a:rPr>
              <a:t>※ 500</a:t>
            </a:r>
            <a:r>
              <a:rPr kumimoji="1" lang="ja-JP" altLang="en-US" sz="2000" b="0" i="0" u="none" strike="noStrike" cap="none" normalizeH="0" dirty="0" smtClean="0">
                <a:ln>
                  <a:noFill/>
                </a:ln>
                <a:effectLst/>
                <a:latin typeface="メイリオ" panose="020B0604030504040204" pitchFamily="50" charset="-128"/>
                <a:ea typeface="メイリオ" panose="020B0604030504040204" pitchFamily="50" charset="-128"/>
              </a:rPr>
              <a:t>件 </a:t>
            </a:r>
            <a:r>
              <a:rPr kumimoji="1" lang="en-US" altLang="ja-JP" sz="2000" b="0" i="0" u="none" strike="noStrike" cap="none" normalizeH="0" dirty="0" smtClean="0">
                <a:ln>
                  <a:noFill/>
                </a:ln>
                <a:effectLst/>
                <a:latin typeface="メイリオ" panose="020B0604030504040204" pitchFamily="50" charset="-128"/>
                <a:ea typeface="メイリオ" panose="020B0604030504040204" pitchFamily="50" charset="-128"/>
              </a:rPr>
              <a:t>* 4</a:t>
            </a:r>
            <a:r>
              <a:rPr kumimoji="1" lang="ja-JP" altLang="en-US" sz="2000" b="0" i="0" u="none" strike="noStrike" cap="none" normalizeH="0" dirty="0" smtClean="0">
                <a:ln>
                  <a:noFill/>
                </a:ln>
                <a:effectLst/>
                <a:latin typeface="メイリオ" panose="020B0604030504040204" pitchFamily="50" charset="-128"/>
                <a:ea typeface="メイリオ" panose="020B0604030504040204" pitchFamily="50" charset="-128"/>
              </a:rPr>
              <a:t>分）</a:t>
            </a:r>
          </a:p>
        </p:txBody>
      </p:sp>
      <p:sp>
        <p:nvSpPr>
          <p:cNvPr id="49" name="爆発 1 48"/>
          <p:cNvSpPr/>
          <p:nvPr/>
        </p:nvSpPr>
        <p:spPr bwMode="gray">
          <a:xfrm>
            <a:off x="5940152" y="3866034"/>
            <a:ext cx="2969840" cy="1872208"/>
          </a:xfrm>
          <a:prstGeom prst="irregularSeal1">
            <a:avLst/>
          </a:prstGeom>
          <a:gradFill flip="none" rotWithShape="1">
            <a:gsLst>
              <a:gs pos="0">
                <a:srgbClr val="FFFFFF"/>
              </a:gs>
              <a:gs pos="100000">
                <a:srgbClr val="CBBDFF"/>
              </a:gs>
            </a:gsLst>
            <a:lin ang="5400000" scaled="1"/>
            <a:tileRect/>
          </a:gradFill>
          <a:ln w="9525" cap="flat" cmpd="sng" algn="ctr">
            <a:solidFill>
              <a:srgbClr val="4B459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smtClean="0">
                <a:latin typeface="メイリオ" panose="020B0604030504040204" pitchFamily="50" charset="-128"/>
                <a:ea typeface="メイリオ" panose="020B0604030504040204" pitchFamily="50" charset="-128"/>
              </a:rPr>
              <a:t>達成感</a:t>
            </a:r>
            <a:endParaRPr kumimoji="1" lang="ja-JP" altLang="en-US" sz="2400" b="0" i="0" u="none" strike="noStrike" cap="none" normalizeH="0" dirty="0" smtClean="0">
              <a:ln>
                <a:noFill/>
              </a:ln>
              <a:effectLst/>
              <a:latin typeface="メイリオ" panose="020B0604030504040204" pitchFamily="50" charset="-128"/>
              <a:ea typeface="メイリオ" panose="020B0604030504040204" pitchFamily="50" charset="-128"/>
            </a:endParaRPr>
          </a:p>
        </p:txBody>
      </p:sp>
      <p:sp>
        <p:nvSpPr>
          <p:cNvPr id="39" name="爆発 1 38"/>
          <p:cNvSpPr/>
          <p:nvPr/>
        </p:nvSpPr>
        <p:spPr bwMode="gray">
          <a:xfrm>
            <a:off x="4788024" y="2207356"/>
            <a:ext cx="2969840" cy="1872208"/>
          </a:xfrm>
          <a:prstGeom prst="irregularSeal1">
            <a:avLst/>
          </a:prstGeom>
          <a:gradFill flip="none" rotWithShape="1">
            <a:gsLst>
              <a:gs pos="0">
                <a:srgbClr val="FFFFFF"/>
              </a:gs>
              <a:gs pos="100000">
                <a:srgbClr val="CBBDFF"/>
              </a:gs>
            </a:gsLst>
            <a:lin ang="5400000" scaled="1"/>
            <a:tileRect/>
          </a:gradFill>
          <a:ln w="9525" cap="flat" cmpd="sng" algn="ctr">
            <a:solidFill>
              <a:srgbClr val="4B459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effectLst/>
                <a:latin typeface="メイリオ" panose="020B0604030504040204" pitchFamily="50" charset="-128"/>
                <a:ea typeface="メイリオ" panose="020B0604030504040204" pitchFamily="50" charset="-128"/>
              </a:rPr>
              <a:t>楽しい</a:t>
            </a:r>
          </a:p>
        </p:txBody>
      </p:sp>
      <p:sp>
        <p:nvSpPr>
          <p:cNvPr id="18470" name="円/楕円 18469"/>
          <p:cNvSpPr/>
          <p:nvPr/>
        </p:nvSpPr>
        <p:spPr bwMode="gray">
          <a:xfrm>
            <a:off x="60969" y="1646865"/>
            <a:ext cx="1800200" cy="722572"/>
          </a:xfrm>
          <a:prstGeom prst="ellipse">
            <a:avLst/>
          </a:prstGeom>
          <a:solidFill>
            <a:srgbClr val="E7344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rPr>
              <a:t>手作業</a:t>
            </a:r>
          </a:p>
        </p:txBody>
      </p:sp>
      <p:sp>
        <p:nvSpPr>
          <p:cNvPr id="114" name="角丸四角形 113"/>
          <p:cNvSpPr/>
          <p:nvPr/>
        </p:nvSpPr>
        <p:spPr bwMode="gray">
          <a:xfrm>
            <a:off x="1043608" y="4528431"/>
            <a:ext cx="3528392" cy="1420849"/>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2400" dirty="0" smtClean="0">
                <a:latin typeface="メイリオ" panose="020B0604030504040204" pitchFamily="50" charset="-128"/>
                <a:ea typeface="メイリオ" panose="020B0604030504040204" pitchFamily="50" charset="-128"/>
              </a:rPr>
              <a:t>作業：夜間実施</a:t>
            </a:r>
            <a:endParaRPr lang="en-US" altLang="ja-JP" sz="2400" dirty="0" smtClean="0">
              <a:latin typeface="メイリオ" panose="020B0604030504040204" pitchFamily="50" charset="-128"/>
              <a:ea typeface="メイリオ" panose="020B0604030504040204" pitchFamily="50" charset="-128"/>
            </a:endParaRPr>
          </a:p>
          <a:p>
            <a:r>
              <a:rPr lang="en-US" altLang="ja-JP" sz="2400" dirty="0" smtClean="0">
                <a:latin typeface="メイリオ" panose="020B0604030504040204" pitchFamily="50" charset="-128"/>
                <a:ea typeface="メイリオ" panose="020B0604030504040204" pitchFamily="50" charset="-128"/>
              </a:rPr>
              <a:t>Script</a:t>
            </a:r>
            <a:r>
              <a:rPr lang="ja-JP" altLang="en-US" sz="2400" dirty="0">
                <a:latin typeface="メイリオ" panose="020B0604030504040204" pitchFamily="50" charset="-128"/>
                <a:ea typeface="メイリオ" panose="020B0604030504040204" pitchFamily="50" charset="-128"/>
              </a:rPr>
              <a:t>作成：</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人</a:t>
            </a:r>
            <a:r>
              <a:rPr lang="ja-JP" altLang="en-US" sz="2400" dirty="0" smtClean="0">
                <a:latin typeface="メイリオ" panose="020B0604030504040204" pitchFamily="50" charset="-128"/>
                <a:ea typeface="メイリオ" panose="020B0604030504040204" pitchFamily="50" charset="-128"/>
              </a:rPr>
              <a:t>日</a:t>
            </a:r>
            <a:endParaRPr lang="en-US" altLang="ja-JP" sz="2400" dirty="0">
              <a:latin typeface="メイリオ" panose="020B0604030504040204" pitchFamily="50" charset="-128"/>
              <a:ea typeface="メイリオ" panose="020B0604030504040204" pitchFamily="50" charset="-128"/>
            </a:endParaRPr>
          </a:p>
        </p:txBody>
      </p:sp>
      <p:sp>
        <p:nvSpPr>
          <p:cNvPr id="103" name="円/楕円 102"/>
          <p:cNvSpPr/>
          <p:nvPr/>
        </p:nvSpPr>
        <p:spPr bwMode="gray">
          <a:xfrm>
            <a:off x="60969" y="4165185"/>
            <a:ext cx="1800200" cy="722572"/>
          </a:xfrm>
          <a:prstGeom prst="ellipse">
            <a:avLst/>
          </a:prstGeom>
          <a:solidFill>
            <a:srgbClr val="E7344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rPr>
              <a:t>自動化</a:t>
            </a:r>
          </a:p>
        </p:txBody>
      </p:sp>
      <p:sp>
        <p:nvSpPr>
          <p:cNvPr id="102" name="正方形/長方形 101"/>
          <p:cNvSpPr/>
          <p:nvPr/>
        </p:nvSpPr>
        <p:spPr bwMode="gray">
          <a:xfrm>
            <a:off x="2267744" y="5589240"/>
            <a:ext cx="2736304" cy="864096"/>
          </a:xfrm>
          <a:prstGeom prst="rect">
            <a:avLst/>
          </a:prstGeom>
          <a:solidFill>
            <a:srgbClr val="F2A6A8"/>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3200" b="1" i="0" u="none" strike="noStrike" cap="none" normalizeH="0" dirty="0" smtClean="0">
                <a:ln>
                  <a:noFill/>
                </a:ln>
                <a:effectLst/>
                <a:latin typeface="メイリオ" panose="020B0604030504040204" pitchFamily="50" charset="-128"/>
                <a:ea typeface="メイリオ" panose="020B0604030504040204" pitchFamily="50" charset="-128"/>
              </a:rPr>
              <a:t>新スキル取得</a:t>
            </a:r>
          </a:p>
        </p:txBody>
      </p:sp>
      <p:sp>
        <p:nvSpPr>
          <p:cNvPr id="101" name="加算記号 100"/>
          <p:cNvSpPr/>
          <p:nvPr/>
        </p:nvSpPr>
        <p:spPr bwMode="gray">
          <a:xfrm>
            <a:off x="1691680" y="5589240"/>
            <a:ext cx="792088" cy="792088"/>
          </a:xfrm>
          <a:prstGeom prst="mathPlus">
            <a:avLst>
              <a:gd name="adj1" fmla="val 9736"/>
            </a:avLst>
          </a:prstGeom>
          <a:gradFill flip="none" rotWithShape="1">
            <a:gsLst>
              <a:gs pos="0">
                <a:srgbClr val="E73440"/>
              </a:gs>
              <a:gs pos="100000">
                <a:srgbClr val="7A1E1C"/>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400" b="0"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endParaRPr>
          </a:p>
        </p:txBody>
      </p:sp>
      <p:sp>
        <p:nvSpPr>
          <p:cNvPr id="144" name="下矢印 143"/>
          <p:cNvSpPr/>
          <p:nvPr/>
        </p:nvSpPr>
        <p:spPr bwMode="auto">
          <a:xfrm>
            <a:off x="2500667" y="3724629"/>
            <a:ext cx="648072" cy="440556"/>
          </a:xfrm>
          <a:prstGeom prst="downArrow">
            <a:avLst/>
          </a:prstGeom>
          <a:solidFill>
            <a:schemeClr val="accent1">
              <a:lumMod val="75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8444" name="スライド番号プレースホルダー 18443"/>
          <p:cNvSpPr>
            <a:spLocks noGrp="1"/>
          </p:cNvSpPr>
          <p:nvPr>
            <p:ph type="sldNum" sz="quarter" idx="10"/>
          </p:nvPr>
        </p:nvSpPr>
        <p:spPr/>
        <p:txBody>
          <a:bodyPr/>
          <a:lstStyle/>
          <a:p>
            <a:pPr>
              <a:defRPr/>
            </a:pPr>
            <a:fld id="{2966688C-23BA-4095-B299-A273387EA306}" type="slidenum">
              <a:rPr lang="de-DE" altLang="ja-JP" smtClean="0"/>
              <a:pPr>
                <a:defRPr/>
              </a:pPr>
              <a:t>6</a:t>
            </a:fld>
            <a:endParaRPr lang="de-DE" altLang="ja-JP" dirty="0"/>
          </a:p>
        </p:txBody>
      </p:sp>
    </p:spTree>
    <p:extLst>
      <p:ext uri="{BB962C8B-B14F-4D97-AF65-F5344CB8AC3E}">
        <p14:creationId xmlns:p14="http://schemas.microsoft.com/office/powerpoint/2010/main" val="653489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up)">
                                      <p:cBhvr>
                                        <p:cTn id="7" dur="500"/>
                                        <p:tgtEl>
                                          <p:spTgt spid="1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up)">
                                      <p:cBhvr>
                                        <p:cTn id="10" dur="500"/>
                                        <p:tgtEl>
                                          <p:spTgt spid="10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wipe(up)">
                                      <p:cBhvr>
                                        <p:cTn id="13" dur="500"/>
                                        <p:tgtEl>
                                          <p:spTgt spid="1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animEffect transition="in" filter="fade">
                                      <p:cBhvr>
                                        <p:cTn id="21" dur="500"/>
                                        <p:tgtEl>
                                          <p:spTgt spid="10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p:cTn id="26" dur="500" fill="hold"/>
                                        <p:tgtEl>
                                          <p:spTgt spid="39"/>
                                        </p:tgtEl>
                                        <p:attrNameLst>
                                          <p:attrName>ppt_w</p:attrName>
                                        </p:attrNameLst>
                                      </p:cBhvr>
                                      <p:tavLst>
                                        <p:tav tm="0">
                                          <p:val>
                                            <p:fltVal val="0"/>
                                          </p:val>
                                        </p:tav>
                                        <p:tav tm="100000">
                                          <p:val>
                                            <p:strVal val="#ppt_w"/>
                                          </p:val>
                                        </p:tav>
                                      </p:tavLst>
                                    </p:anim>
                                    <p:anim calcmode="lin" valueType="num">
                                      <p:cBhvr>
                                        <p:cTn id="27" dur="500" fill="hold"/>
                                        <p:tgtEl>
                                          <p:spTgt spid="39"/>
                                        </p:tgtEl>
                                        <p:attrNameLst>
                                          <p:attrName>ppt_h</p:attrName>
                                        </p:attrNameLst>
                                      </p:cBhvr>
                                      <p:tavLst>
                                        <p:tav tm="0">
                                          <p:val>
                                            <p:fltVal val="0"/>
                                          </p:val>
                                        </p:tav>
                                        <p:tav tm="100000">
                                          <p:val>
                                            <p:strVal val="#ppt_h"/>
                                          </p:val>
                                        </p:tav>
                                      </p:tavLst>
                                    </p:anim>
                                    <p:animEffect transition="in" filter="fade">
                                      <p:cBhvr>
                                        <p:cTn id="28" dur="500"/>
                                        <p:tgtEl>
                                          <p:spTgt spid="39"/>
                                        </p:tgtEl>
                                      </p:cBhvr>
                                    </p:animEffect>
                                  </p:childTnLst>
                                </p:cTn>
                              </p:par>
                              <p:par>
                                <p:cTn id="29" presetID="53" presetClass="entr" presetSubtype="16"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9" grpId="0" animBg="1"/>
      <p:bldP spid="114" grpId="0" animBg="1"/>
      <p:bldP spid="103" grpId="0" animBg="1"/>
      <p:bldP spid="102" grpId="0" animBg="1"/>
      <p:bldP spid="101" grpId="0" animBg="1"/>
      <p:bldP spid="1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コンテンツ プレースホルダー 64"/>
          <p:cNvSpPr>
            <a:spLocks noGrp="1"/>
          </p:cNvSpPr>
          <p:nvPr>
            <p:ph idx="1"/>
          </p:nvPr>
        </p:nvSpPr>
        <p:spPr>
          <a:xfrm>
            <a:off x="1416902" y="1763439"/>
            <a:ext cx="7538186" cy="4401865"/>
          </a:xfrm>
        </p:spPr>
        <p:txBody>
          <a:bodyPr/>
          <a:lstStyle/>
          <a:p>
            <a:r>
              <a:rPr lang="ja-JP" altLang="en-US" dirty="0" smtClean="0"/>
              <a:t>工夫次第で効率化が可能</a:t>
            </a:r>
            <a:endParaRPr lang="en-US" altLang="ja-JP" dirty="0" smtClean="0"/>
          </a:p>
          <a:p>
            <a:endParaRPr lang="en-US" altLang="ja-JP" dirty="0"/>
          </a:p>
          <a:p>
            <a:pPr marL="0" indent="0">
              <a:buNone/>
            </a:pPr>
            <a:endParaRPr lang="en-US" altLang="ja-JP" dirty="0"/>
          </a:p>
          <a:p>
            <a:r>
              <a:rPr lang="ja-JP" altLang="en-US" dirty="0"/>
              <a:t>業務とは直接かかわりのない技術でも、</a:t>
            </a:r>
            <a:endParaRPr lang="en-US" altLang="ja-JP" dirty="0"/>
          </a:p>
          <a:p>
            <a:pPr marL="0" indent="0">
              <a:buNone/>
            </a:pPr>
            <a:r>
              <a:rPr lang="ja-JP" altLang="en-US" dirty="0"/>
              <a:t>　学ぶことで有利になれるものがある</a:t>
            </a:r>
            <a:endParaRPr lang="en-US" altLang="ja-JP" dirty="0"/>
          </a:p>
        </p:txBody>
      </p:sp>
      <p:sp>
        <p:nvSpPr>
          <p:cNvPr id="19460" name="Rectangle 41"/>
          <p:cNvSpPr>
            <a:spLocks noGrp="1" noChangeArrowheads="1"/>
          </p:cNvSpPr>
          <p:nvPr>
            <p:ph type="title"/>
          </p:nvPr>
        </p:nvSpPr>
        <p:spPr bwMode="gray"/>
        <p:txBody>
          <a:bodyPr/>
          <a:lstStyle/>
          <a:p>
            <a:pPr eaLnBrk="1" hangingPunct="1"/>
            <a:r>
              <a:rPr lang="ja-JP" altLang="en-US" dirty="0"/>
              <a:t>気付き</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9521" name="円/楕円 19520"/>
          <p:cNvSpPr/>
          <p:nvPr/>
        </p:nvSpPr>
        <p:spPr bwMode="gray">
          <a:xfrm>
            <a:off x="1403649" y="4653136"/>
            <a:ext cx="5616624" cy="1512168"/>
          </a:xfrm>
          <a:prstGeom prst="ellipse">
            <a:avLst/>
          </a:prstGeom>
          <a:gradFill flip="none" rotWithShape="1">
            <a:gsLst>
              <a:gs pos="0">
                <a:srgbClr val="E73440"/>
              </a:gs>
              <a:gs pos="100000">
                <a:srgbClr val="7A1E1C"/>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3200" b="1"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rPr>
              <a:t>想いの変化</a:t>
            </a:r>
            <a:endParaRPr kumimoji="1" lang="en-US" altLang="ja-JP" sz="3200" b="1"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smtClean="0">
                <a:solidFill>
                  <a:srgbClr val="FFFFFF"/>
                </a:solidFill>
                <a:latin typeface="メイリオ" panose="020B0604030504040204" pitchFamily="50" charset="-128"/>
                <a:ea typeface="メイリオ" panose="020B0604030504040204" pitchFamily="50" charset="-128"/>
              </a:rPr>
              <a:t>“仕事に模範解答はない“</a:t>
            </a:r>
            <a:endParaRPr kumimoji="1" lang="ja-JP" altLang="en-US" sz="2400"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endParaRPr>
          </a:p>
        </p:txBody>
      </p:sp>
      <p:sp>
        <p:nvSpPr>
          <p:cNvPr id="114" name="角丸四角形 113"/>
          <p:cNvSpPr/>
          <p:nvPr/>
        </p:nvSpPr>
        <p:spPr bwMode="gray">
          <a:xfrm>
            <a:off x="1403649" y="843267"/>
            <a:ext cx="55812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2400" dirty="0" smtClean="0">
                <a:latin typeface="+mn-ea"/>
                <a:ea typeface="+mn-ea"/>
              </a:rPr>
              <a:t>工夫大事。</a:t>
            </a:r>
            <a:endParaRPr lang="ja-JP" altLang="en-US" sz="2400" dirty="0">
              <a:latin typeface="+mn-ea"/>
              <a:ea typeface="+mn-ea"/>
            </a:endParaRPr>
          </a:p>
        </p:txBody>
      </p:sp>
      <p:sp>
        <p:nvSpPr>
          <p:cNvPr id="56" name="角丸四角形 55"/>
          <p:cNvSpPr/>
          <p:nvPr/>
        </p:nvSpPr>
        <p:spPr bwMode="gray">
          <a:xfrm>
            <a:off x="1403649" y="2708920"/>
            <a:ext cx="55812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2400" dirty="0">
                <a:latin typeface="+mn-ea"/>
                <a:ea typeface="+mn-ea"/>
              </a:rPr>
              <a:t>業務外の有効な知識</a:t>
            </a:r>
          </a:p>
        </p:txBody>
      </p:sp>
      <p:sp>
        <p:nvSpPr>
          <p:cNvPr id="19580" name="スライド番号プレースホルダー 19579"/>
          <p:cNvSpPr>
            <a:spLocks noGrp="1"/>
          </p:cNvSpPr>
          <p:nvPr>
            <p:ph type="sldNum" sz="quarter" idx="10"/>
          </p:nvPr>
        </p:nvSpPr>
        <p:spPr/>
        <p:txBody>
          <a:bodyPr/>
          <a:lstStyle/>
          <a:p>
            <a:pPr>
              <a:defRPr/>
            </a:pPr>
            <a:fld id="{2966688C-23BA-4095-B299-A273387EA306}" type="slidenum">
              <a:rPr lang="de-DE" altLang="ja-JP" smtClean="0"/>
              <a:pPr>
                <a:defRPr/>
              </a:pPr>
              <a:t>7</a:t>
            </a:fld>
            <a:endParaRPr lang="de-DE" altLang="ja-JP" dirty="0"/>
          </a:p>
        </p:txBody>
      </p:sp>
    </p:spTree>
    <p:extLst>
      <p:ext uri="{BB962C8B-B14F-4D97-AF65-F5344CB8AC3E}">
        <p14:creationId xmlns:p14="http://schemas.microsoft.com/office/powerpoint/2010/main" val="1549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521"/>
                                        </p:tgtEl>
                                        <p:attrNameLst>
                                          <p:attrName>style.visibility</p:attrName>
                                        </p:attrNameLst>
                                      </p:cBhvr>
                                      <p:to>
                                        <p:strVal val="visible"/>
                                      </p:to>
                                    </p:set>
                                    <p:animEffect transition="in" filter="wipe(up)">
                                      <p:cBhvr>
                                        <p:cTn id="7" dur="500"/>
                                        <p:tgtEl>
                                          <p:spTgt spid="19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41"/>
          <p:cNvSpPr>
            <a:spLocks noGrp="1" noChangeArrowheads="1"/>
          </p:cNvSpPr>
          <p:nvPr>
            <p:ph type="title"/>
          </p:nvPr>
        </p:nvSpPr>
        <p:spPr bwMode="gray"/>
        <p:txBody>
          <a:bodyPr/>
          <a:lstStyle/>
          <a:p>
            <a:pPr eaLnBrk="1" hangingPunct="1"/>
            <a:r>
              <a:rPr lang="ja-JP" altLang="en-US" dirty="0" smtClean="0"/>
              <a:t>気付きから</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9513" name="角丸四角形 19512"/>
          <p:cNvSpPr/>
          <p:nvPr/>
        </p:nvSpPr>
        <p:spPr bwMode="auto">
          <a:xfrm>
            <a:off x="899592" y="1628800"/>
            <a:ext cx="7488832" cy="3744416"/>
          </a:xfrm>
          <a:prstGeom prst="round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4800" b="1" dirty="0" smtClean="0">
                <a:latin typeface="メイリオ" panose="020B0604030504040204" pitchFamily="50" charset="-128"/>
                <a:ea typeface="メイリオ" panose="020B0604030504040204" pitchFamily="50" charset="-128"/>
              </a:rPr>
              <a:t>学ぶ必要性を感じた</a:t>
            </a:r>
            <a:endParaRPr kumimoji="1" lang="ja-JP" altLang="en-US" sz="4800" b="1"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19483" name="スライド番号プレースホルダー 19482"/>
          <p:cNvSpPr>
            <a:spLocks noGrp="1"/>
          </p:cNvSpPr>
          <p:nvPr>
            <p:ph type="sldNum" sz="quarter" idx="10"/>
          </p:nvPr>
        </p:nvSpPr>
        <p:spPr/>
        <p:txBody>
          <a:bodyPr/>
          <a:lstStyle/>
          <a:p>
            <a:pPr>
              <a:defRPr/>
            </a:pPr>
            <a:fld id="{2966688C-23BA-4095-B299-A273387EA306}" type="slidenum">
              <a:rPr lang="de-DE" altLang="ja-JP" smtClean="0"/>
              <a:pPr>
                <a:defRPr/>
              </a:pPr>
              <a:t>8</a:t>
            </a:fld>
            <a:endParaRPr lang="de-DE" altLang="ja-JP" dirty="0"/>
          </a:p>
        </p:txBody>
      </p:sp>
    </p:spTree>
    <p:extLst>
      <p:ext uri="{BB962C8B-B14F-4D97-AF65-F5344CB8AC3E}">
        <p14:creationId xmlns:p14="http://schemas.microsoft.com/office/powerpoint/2010/main" val="3839464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1162</Words>
  <Application>Microsoft Office PowerPoint</Application>
  <PresentationFormat>画面に合わせる (4:3)</PresentationFormat>
  <Paragraphs>221</Paragraphs>
  <Slides>13</Slides>
  <Notes>13</Notes>
  <HiddenSlides>3</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F_Tool_2_JA_R</vt:lpstr>
      <vt:lpstr>業務を通じ、新しいことを学ぶ</vt:lpstr>
      <vt:lpstr>担当業務</vt:lpstr>
      <vt:lpstr>習得スキル</vt:lpstr>
      <vt:lpstr>業務を通じて</vt:lpstr>
      <vt:lpstr>業務を通じて</vt:lpstr>
      <vt:lpstr>業務を通じて</vt:lpstr>
      <vt:lpstr>ＳＭＢＣプロジェクト支援を通じて</vt:lpstr>
      <vt:lpstr>気付き</vt:lpstr>
      <vt:lpstr>気付きから</vt:lpstr>
      <vt:lpstr>ありたい姿</vt:lpstr>
      <vt:lpstr>今後の取り組み</vt:lpstr>
      <vt:lpstr>今後の取り組み</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2014-05-30T10:25:28Z</dcterms:modified>
</cp:coreProperties>
</file>