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40" r:id="rId1"/>
  </p:sldMasterIdLst>
  <p:notesMasterIdLst>
    <p:notesMasterId r:id="rId13"/>
  </p:notesMasterIdLst>
  <p:handoutMasterIdLst>
    <p:handoutMasterId r:id="rId14"/>
  </p:handoutMasterIdLst>
  <p:sldIdLst>
    <p:sldId id="535" r:id="rId2"/>
    <p:sldId id="542" r:id="rId3"/>
    <p:sldId id="567" r:id="rId4"/>
    <p:sldId id="559" r:id="rId5"/>
    <p:sldId id="552" r:id="rId6"/>
    <p:sldId id="548" r:id="rId7"/>
    <p:sldId id="562" r:id="rId8"/>
    <p:sldId id="541" r:id="rId9"/>
    <p:sldId id="566" r:id="rId10"/>
    <p:sldId id="545" r:id="rId11"/>
    <p:sldId id="550" r:id="rId12"/>
  </p:sldIdLst>
  <p:sldSz cx="9144000" cy="6858000" type="screen4x3"/>
  <p:notesSz cx="6735763" cy="9866313"/>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Arial" charset="0"/>
      </a:defRPr>
    </a:lvl5pPr>
    <a:lvl6pPr marL="2286000" algn="l" defTabSz="914400" rtl="0" eaLnBrk="1" latinLnBrk="0" hangingPunct="1">
      <a:defRPr kumimoji="1" kern="1200">
        <a:solidFill>
          <a:srgbClr val="000000"/>
        </a:solidFill>
        <a:latin typeface="ＭＳ Ｐゴシック" charset="-128"/>
        <a:ea typeface="ＭＳ Ｐゴシック" charset="-128"/>
        <a:cs typeface="Arial" charset="0"/>
      </a:defRPr>
    </a:lvl6pPr>
    <a:lvl7pPr marL="2743200" algn="l" defTabSz="914400" rtl="0" eaLnBrk="1" latinLnBrk="0" hangingPunct="1">
      <a:defRPr kumimoji="1" kern="1200">
        <a:solidFill>
          <a:srgbClr val="000000"/>
        </a:solidFill>
        <a:latin typeface="ＭＳ Ｐゴシック" charset="-128"/>
        <a:ea typeface="ＭＳ Ｐゴシック" charset="-128"/>
        <a:cs typeface="Arial" charset="0"/>
      </a:defRPr>
    </a:lvl7pPr>
    <a:lvl8pPr marL="3200400" algn="l" defTabSz="914400" rtl="0" eaLnBrk="1" latinLnBrk="0" hangingPunct="1">
      <a:defRPr kumimoji="1" kern="1200">
        <a:solidFill>
          <a:srgbClr val="000000"/>
        </a:solidFill>
        <a:latin typeface="ＭＳ Ｐゴシック" charset="-128"/>
        <a:ea typeface="ＭＳ Ｐゴシック" charset="-128"/>
        <a:cs typeface="Arial" charset="0"/>
      </a:defRPr>
    </a:lvl8pPr>
    <a:lvl9pPr marL="3657600" algn="l" defTabSz="914400" rtl="0" eaLnBrk="1" latinLnBrk="0" hangingPunct="1">
      <a:defRPr kumimoji="1" kern="1200">
        <a:solidFill>
          <a:srgbClr val="000000"/>
        </a:solidFill>
        <a:latin typeface="ＭＳ Ｐゴシック" charset="-128"/>
        <a:ea typeface="ＭＳ Ｐゴシック"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0989" autoAdjust="0"/>
  </p:normalViewPr>
  <p:slideViewPr>
    <p:cSldViewPr>
      <p:cViewPr>
        <p:scale>
          <a:sx n="80" d="100"/>
          <a:sy n="80" d="100"/>
        </p:scale>
        <p:origin x="-390" y="-47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0" d="100"/>
          <a:sy n="80" d="100"/>
        </p:scale>
        <p:origin x="-2094" y="-78"/>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GB" altLang="ja-JP"/>
          </a:p>
        </p:txBody>
      </p:sp>
      <p:sp>
        <p:nvSpPr>
          <p:cNvPr id="393220"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D22D7355-3FB7-45FE-AF27-9DBD5E637EE2}" type="slidenum">
              <a:rPr lang="en-GB" altLang="ja-JP"/>
              <a:pPr>
                <a:defRPr/>
              </a:pPr>
              <a:t>‹#›</a:t>
            </a:fld>
            <a:endParaRPr lang="en-GB"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smtClean="0">
                <a:latin typeface="Arial"/>
                <a:sym typeface="Arial"/>
              </a:rPr>
              <a:t>FUJITSU CONFIDENTIAL</a:t>
            </a:r>
            <a:endParaRPr kumimoji="1" lang="ja-JP" altLang="en-US" sz="1000" b="1">
              <a:latin typeface="Arial"/>
              <a:sym typeface="Arial"/>
            </a:endParaRPr>
          </a:p>
        </p:txBody>
      </p:sp>
    </p:spTree>
    <p:extLst>
      <p:ext uri="{BB962C8B-B14F-4D97-AF65-F5344CB8AC3E}">
        <p14:creationId xmlns:p14="http://schemas.microsoft.com/office/powerpoint/2010/main" val="18445584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cs typeface="+mn-cs"/>
              </a:defRPr>
            </a:lvl1pPr>
          </a:lstStyle>
          <a:p>
            <a:pPr>
              <a:defRPr/>
            </a:pPr>
            <a:endParaRPr lang="en-US" altLang="ja-JP"/>
          </a:p>
        </p:txBody>
      </p:sp>
      <p:sp>
        <p:nvSpPr>
          <p:cNvPr id="167939" name="Rectangle 3"/>
          <p:cNvSpPr>
            <a:spLocks noGrp="1" noChangeArrowheads="1"/>
          </p:cNvSpPr>
          <p:nvPr>
            <p:ph type="dt" idx="1"/>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cs typeface="+mn-cs"/>
              </a:defRPr>
            </a:lvl1pPr>
          </a:lstStyle>
          <a:p>
            <a:pPr>
              <a:defRPr/>
            </a:pPr>
            <a:endParaRPr lang="en-US" altLang="ja-JP"/>
          </a:p>
        </p:txBody>
      </p:sp>
      <p:sp>
        <p:nvSpPr>
          <p:cNvPr id="2355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cs typeface="+mn-cs"/>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cs typeface="+mn-cs"/>
              </a:defRPr>
            </a:lvl1pPr>
          </a:lstStyle>
          <a:p>
            <a:pPr>
              <a:defRPr/>
            </a:pPr>
            <a:fld id="{703CF123-25A8-4FCD-BF9E-A8DBB6C74F8D}" type="slidenum">
              <a:rPr lang="en-US" altLang="ja-JP"/>
              <a:pPr>
                <a:defRPr/>
              </a:pPr>
              <a:t>‹#›</a:t>
            </a:fld>
            <a:endParaRPr lang="en-US" altLang="ja-JP"/>
          </a:p>
        </p:txBody>
      </p:sp>
      <p:sp>
        <p:nvSpPr>
          <p:cNvPr id="2" name="テキスト ボックス 1"/>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extLst>
      <p:ext uri="{BB962C8B-B14F-4D97-AF65-F5344CB8AC3E}">
        <p14:creationId xmlns:p14="http://schemas.microsoft.com/office/powerpoint/2010/main" val="30298864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457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9BF8BFCD-FEA6-47F2-B33A-5005267D50F3}" type="slidenum">
              <a:rPr lang="en-US" altLang="ja-JP" sz="1000" smtClean="0"/>
              <a:pPr algn="r" defTabSz="914400" eaLnBrk="1" hangingPunct="1">
                <a:spcBef>
                  <a:spcPct val="0"/>
                </a:spcBef>
              </a:pPr>
              <a:t>0</a:t>
            </a:fld>
            <a:endParaRPr lang="en-US" altLang="ja-JP" sz="1000" smtClean="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p:spPr>
        <p:txBody>
          <a:bodyPr/>
          <a:lstStyle/>
          <a:p>
            <a:pPr eaLnBrk="1" hangingPunct="1"/>
            <a:endParaRPr lang="en-GB"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60A2E8A-898B-4B9B-A452-8C6E28182036}" type="slidenum">
              <a:rPr lang="en-US" altLang="ja-JP" sz="1000" smtClean="0"/>
              <a:pPr algn="r" defTabSz="914400" eaLnBrk="1" hangingPunct="1">
                <a:spcBef>
                  <a:spcPct val="0"/>
                </a:spcBef>
              </a:pPr>
              <a:t>9</a:t>
            </a:fld>
            <a:endParaRPr lang="en-US" altLang="ja-JP" sz="1000" smtClean="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ja-JP" smtClean="0"/>
              <a:t>日常的に作業の効率化を行うことで日々の業務にゆとりが生まれ、更なる技術取得の機会となる。これによって技術取得→効率化のサイクルが生まれる。</a:t>
            </a:r>
            <a:endParaRPr lang="en-GB"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r>
              <a:rPr lang="en-US" altLang="ja-JP" smtClean="0"/>
              <a:t>Copyright 2014 FUJITSU LIMITED</a:t>
            </a:r>
            <a:endParaRPr lang="en-US" altLang="ja-JP"/>
          </a:p>
        </p:txBody>
      </p:sp>
      <p:sp>
        <p:nvSpPr>
          <p:cNvPr id="5" name="スライド番号プレースホルダー 4"/>
          <p:cNvSpPr>
            <a:spLocks noGrp="1"/>
          </p:cNvSpPr>
          <p:nvPr>
            <p:ph type="sldNum" sz="quarter" idx="11"/>
          </p:nvPr>
        </p:nvSpPr>
        <p:spPr/>
        <p:txBody>
          <a:bodyPr/>
          <a:lstStyle/>
          <a:p>
            <a:pPr>
              <a:defRPr/>
            </a:pPr>
            <a:fld id="{703CF123-25A8-4FCD-BF9E-A8DBB6C74F8D}" type="slidenum">
              <a:rPr lang="en-US" altLang="ja-JP" smtClean="0"/>
              <a:pPr>
                <a:defRPr/>
              </a:pPr>
              <a:t>10</a:t>
            </a:fld>
            <a:endParaRPr lang="en-US" altLang="ja-JP"/>
          </a:p>
        </p:txBody>
      </p:sp>
    </p:spTree>
    <p:extLst>
      <p:ext uri="{BB962C8B-B14F-4D97-AF65-F5344CB8AC3E}">
        <p14:creationId xmlns:p14="http://schemas.microsoft.com/office/powerpoint/2010/main" val="105040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765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7BEB5597-2923-43D8-B9F9-637EADE0AC9B}" type="slidenum">
              <a:rPr lang="en-US" altLang="ja-JP" sz="1000" smtClean="0"/>
              <a:pPr algn="r" defTabSz="914400" eaLnBrk="1" hangingPunct="1">
                <a:spcBef>
                  <a:spcPct val="0"/>
                </a:spcBef>
              </a:pPr>
              <a:t>1</a:t>
            </a:fld>
            <a:endParaRPr lang="en-US" altLang="ja-JP" sz="1000" smtClean="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担当業務の変遷図を出しながら、やってきたことを軽く説明。</a:t>
            </a:r>
            <a:endParaRPr lang="en-US" altLang="ja-JP"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2</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en-GB" altLang="ja-JP" dirty="0" smtClean="0"/>
              <a:t>SMBC</a:t>
            </a:r>
            <a:r>
              <a:rPr lang="ja-JP" altLang="en-US" dirty="0" smtClean="0"/>
              <a:t>プロジェクト支援において使用するツールの中に、一部の操作に複雑で、手間がかかるものがあった。</a:t>
            </a:r>
            <a:endParaRPr lang="en-US" altLang="ja-JP" dirty="0" smtClean="0"/>
          </a:p>
          <a:p>
            <a:pPr defTabSz="906463" eaLnBrk="1" hangingPunct="1">
              <a:spcBef>
                <a:spcPct val="20000"/>
              </a:spcBef>
              <a:buClr>
                <a:srgbClr val="FF0000"/>
              </a:buClr>
              <a:buSzPct val="80000"/>
            </a:pPr>
            <a:r>
              <a:rPr lang="ja-JP" altLang="en-US" dirty="0" smtClean="0"/>
              <a:t>またそれは何度も繰り返し行う操作であった。</a:t>
            </a:r>
            <a:endParaRPr lang="en-US" altLang="ja-JP" dirty="0" smtClean="0"/>
          </a:p>
          <a:p>
            <a:pPr defTabSz="906463" eaLnBrk="1" hangingPunct="1">
              <a:spcBef>
                <a:spcPct val="20000"/>
              </a:spcBef>
              <a:buClr>
                <a:srgbClr val="FF0000"/>
              </a:buClr>
              <a:buSzPct val="80000"/>
            </a:pPr>
            <a:endParaRPr lang="en-US" altLang="ja-JP" dirty="0" smtClean="0"/>
          </a:p>
          <a:p>
            <a:pPr defTabSz="906463" eaLnBrk="1" hangingPunct="1">
              <a:spcBef>
                <a:spcPct val="20000"/>
              </a:spcBef>
              <a:buClr>
                <a:srgbClr val="FF0000"/>
              </a:buClr>
              <a:buSzPct val="80000"/>
            </a:pPr>
            <a:r>
              <a:rPr lang="ja-JP" altLang="en-US" dirty="0" smtClean="0"/>
              <a:t>そこで、所属ＰＪの方針として「３回同じことを繰り返すなら自動化する」というものがあり、私はその方針に従いこの操作の自動化を試みることとなったのである。</a:t>
            </a:r>
            <a:endParaRPr lang="en-US" altLang="ja-JP" dirty="0" smtClean="0"/>
          </a:p>
          <a:p>
            <a:pPr defTabSz="906463" eaLnBrk="1" hangingPunct="1">
              <a:spcBef>
                <a:spcPct val="20000"/>
              </a:spcBef>
              <a:buClr>
                <a:srgbClr val="FF0000"/>
              </a:buClr>
              <a:buSzPct val="80000"/>
            </a:pPr>
            <a:endParaRPr lang="en-GB" altLang="ja-JP" dirty="0" smtClean="0"/>
          </a:p>
          <a:p>
            <a:pPr defTabSz="906463" eaLnBrk="1" hangingPunct="1">
              <a:spcBef>
                <a:spcPct val="20000"/>
              </a:spcBef>
              <a:buClr>
                <a:srgbClr val="FF0000"/>
              </a:buClr>
              <a:buSzPct val="80000"/>
            </a:pPr>
            <a:r>
              <a:rPr lang="ja-JP" altLang="en-US" dirty="0" smtClean="0"/>
              <a:t>自動化するための方針検討、実施には時間がかかったが、その後想定していなかった作業のやり直しがあり、結果的に大幅な効率化となった。</a:t>
            </a:r>
            <a:endParaRPr lang="en-US" altLang="ja-JP" dirty="0" smtClean="0"/>
          </a:p>
          <a:p>
            <a:pPr defTabSz="906463" eaLnBrk="1" hangingPunct="1">
              <a:spcBef>
                <a:spcPct val="20000"/>
              </a:spcBef>
              <a:buClr>
                <a:srgbClr val="FF0000"/>
              </a:buClr>
              <a:buSzPct val="80000"/>
            </a:pPr>
            <a:r>
              <a:rPr lang="ja-JP" altLang="en-US" dirty="0" smtClean="0"/>
              <a:t>これによって自動化の重要性を知った。</a:t>
            </a:r>
            <a:endParaRPr lang="en-GB" altLang="ja-JP"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3</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スクリプトは試行錯誤を繰り返して学習した。</a:t>
            </a:r>
            <a:endParaRPr lang="en-GB" altLang="ja-JP"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2969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B4923096-AFA1-42DC-A857-B50912926F85}" type="slidenum">
              <a:rPr lang="en-US" altLang="ja-JP" sz="1000" smtClean="0"/>
              <a:pPr algn="r" defTabSz="914400" eaLnBrk="1" hangingPunct="1">
                <a:spcBef>
                  <a:spcPct val="0"/>
                </a:spcBef>
              </a:pPr>
              <a:t>4</a:t>
            </a:fld>
            <a:endParaRPr lang="en-US" altLang="ja-JP" sz="1000"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実はスクリプト作成時間を考えると４人日では大した効率化ではないが、</a:t>
            </a:r>
            <a:endParaRPr lang="en-US" altLang="ja-JP" dirty="0" smtClean="0"/>
          </a:p>
          <a:p>
            <a:pPr defTabSz="906463" eaLnBrk="1" hangingPunct="1">
              <a:spcBef>
                <a:spcPct val="20000"/>
              </a:spcBef>
              <a:buClr>
                <a:srgbClr val="FF0000"/>
              </a:buClr>
              <a:buSzPct val="80000"/>
            </a:pPr>
            <a:r>
              <a:rPr lang="ja-JP" altLang="en-US" dirty="0" smtClean="0"/>
              <a:t>その後想定外のやり直しが発生したため結果的に大幅効率化となった。</a:t>
            </a:r>
            <a:endParaRPr lang="en-US" altLang="ja-JP" dirty="0" smtClean="0"/>
          </a:p>
          <a:p>
            <a:pPr defTabSz="906463" eaLnBrk="1" hangingPunct="1">
              <a:spcBef>
                <a:spcPct val="20000"/>
              </a:spcBef>
              <a:buClr>
                <a:srgbClr val="FF0000"/>
              </a:buClr>
              <a:buSzPct val="80000"/>
            </a:pPr>
            <a:r>
              <a:rPr lang="ja-JP" altLang="en-US" dirty="0" smtClean="0"/>
              <a:t>さらにスキルも上がった。</a:t>
            </a:r>
            <a:endParaRPr lang="en-GB" altLang="ja-JP"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5</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業務とは直接かかわりのないと思われる技術でも、学ぶことで有利になれるものがあることを知った。</a:t>
            </a:r>
            <a:endParaRPr lang="en-US" altLang="ja-JP" dirty="0" smtClean="0"/>
          </a:p>
          <a:p>
            <a:pPr defTabSz="906463" eaLnBrk="1" hangingPunct="1">
              <a:spcBef>
                <a:spcPct val="20000"/>
              </a:spcBef>
              <a:buClr>
                <a:srgbClr val="FF0000"/>
              </a:buClr>
              <a:buSzPct val="80000"/>
            </a:pPr>
            <a:r>
              <a:rPr lang="ja-JP" altLang="en-US" dirty="0" smtClean="0"/>
              <a:t>計画的なスケジュールのもとに学ぶことで、「急がば回れ」となる</a:t>
            </a:r>
            <a:endParaRPr lang="en-US" altLang="ja-JP" dirty="0" smtClean="0"/>
          </a:p>
          <a:p>
            <a:pPr defTabSz="906463" eaLnBrk="1" hangingPunct="1">
              <a:spcBef>
                <a:spcPct val="20000"/>
              </a:spcBef>
              <a:buClr>
                <a:srgbClr val="FF0000"/>
              </a:buClr>
              <a:buSzPct val="80000"/>
            </a:pPr>
            <a:r>
              <a:rPr lang="ja-JP" altLang="en-US" dirty="0" smtClean="0"/>
              <a:t>入社当初は仕事のやり方に指示が出るものと思っていたが、自分で工夫できると分かった</a:t>
            </a:r>
            <a:endParaRPr lang="en-US" altLang="ja-JP" dirty="0" smtClean="0"/>
          </a:p>
          <a:p>
            <a:pPr defTabSz="906463" eaLnBrk="1" hangingPunct="1">
              <a:spcBef>
                <a:spcPct val="20000"/>
              </a:spcBef>
              <a:buClr>
                <a:srgbClr val="FF0000"/>
              </a:buClr>
              <a:buSzPct val="80000"/>
            </a:pPr>
            <a:r>
              <a:rPr lang="ja-JP" altLang="en-US" dirty="0" smtClean="0"/>
              <a:t>→今後も学び続けることが必要だと思った。</a:t>
            </a:r>
            <a:endParaRPr lang="en-GB" altLang="ja-JP"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072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E93AF831-69AA-49DA-8F5D-8EA414EE9C70}" type="slidenum">
              <a:rPr lang="en-US" altLang="ja-JP" sz="1000" smtClean="0"/>
              <a:pPr algn="r" defTabSz="914400" eaLnBrk="1" hangingPunct="1">
                <a:spcBef>
                  <a:spcPct val="0"/>
                </a:spcBef>
              </a:pPr>
              <a:t>6</a:t>
            </a:fld>
            <a:endParaRPr lang="en-US" altLang="ja-JP" sz="1000" smtClean="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xfrm>
            <a:off x="673100" y="4686300"/>
            <a:ext cx="5567363" cy="4856163"/>
          </a:xfrm>
          <a:noFill/>
        </p:spPr>
        <p:txBody>
          <a:bodyPr/>
          <a:lstStyle/>
          <a:p>
            <a:pPr defTabSz="906463" eaLnBrk="1" hangingPunct="1">
              <a:spcBef>
                <a:spcPct val="20000"/>
              </a:spcBef>
              <a:buClr>
                <a:srgbClr val="FF0000"/>
              </a:buClr>
              <a:buSzPct val="80000"/>
            </a:pPr>
            <a:r>
              <a:rPr lang="ja-JP" altLang="en-US" dirty="0" smtClean="0"/>
              <a:t>仕事のやり方への考えが変化した</a:t>
            </a:r>
            <a:endParaRPr lang="en-US" altLang="ja-JP" dirty="0" smtClean="0"/>
          </a:p>
          <a:p>
            <a:pPr defTabSz="906463" eaLnBrk="1" hangingPunct="1">
              <a:spcBef>
                <a:spcPct val="20000"/>
              </a:spcBef>
              <a:buClr>
                <a:srgbClr val="FF0000"/>
              </a:buClr>
              <a:buSzPct val="80000"/>
            </a:pPr>
            <a:r>
              <a:rPr lang="ja-JP" altLang="en-US" dirty="0" smtClean="0"/>
              <a:t>→やり方を工夫するには新しいスキルが必要</a:t>
            </a:r>
            <a:endParaRPr lang="en-US" altLang="ja-JP" dirty="0" smtClean="0"/>
          </a:p>
          <a:p>
            <a:pPr defTabSz="906463" eaLnBrk="1" hangingPunct="1">
              <a:spcBef>
                <a:spcPct val="20000"/>
              </a:spcBef>
              <a:buClr>
                <a:srgbClr val="FF0000"/>
              </a:buClr>
              <a:buSzPct val="80000"/>
            </a:pPr>
            <a:r>
              <a:rPr lang="ja-JP" altLang="en-US" dirty="0" smtClean="0"/>
              <a:t>→今後も学び続けることが必要だと思った。</a:t>
            </a:r>
            <a:endParaRPr lang="en-GB"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1747"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647898A6-FAC4-4793-BF53-355902906D93}" type="slidenum">
              <a:rPr lang="en-US" altLang="ja-JP" sz="1000" smtClean="0"/>
              <a:pPr algn="r" defTabSz="914400" eaLnBrk="1" hangingPunct="1">
                <a:spcBef>
                  <a:spcPct val="0"/>
                </a:spcBef>
              </a:pPr>
              <a:t>7</a:t>
            </a:fld>
            <a:endParaRPr lang="en-US" altLang="ja-JP" sz="1000"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今後も学びを習慣化していきたい。</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近い目標（１、２年）として、後輩にいい影響を。</a:t>
            </a:r>
            <a:endParaRPr lang="en-GB" altLang="ja-JP"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defTabSz="914400" eaLnBrk="1" hangingPunct="1">
              <a:spcBef>
                <a:spcPct val="0"/>
              </a:spcBef>
            </a:pPr>
            <a:r>
              <a:rPr lang="en-US" altLang="ja-JP" sz="1000" smtClean="0"/>
              <a:t>Copyright 2014 FUJITSU LIMITED</a:t>
            </a:r>
          </a:p>
        </p:txBody>
      </p:sp>
      <p:sp>
        <p:nvSpPr>
          <p:cNvPr id="31747"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ゴシック" charset="-128"/>
              </a:defRPr>
            </a:lvl1pPr>
            <a:lvl2pPr marL="735013" indent="-282575" algn="l" eaLnBrk="0" fontAlgn="base" hangingPunct="0">
              <a:spcBef>
                <a:spcPct val="30000"/>
              </a:spcBef>
              <a:defRPr kumimoji="1" sz="1200">
                <a:solidFill>
                  <a:schemeClr val="tx1"/>
                </a:solidFill>
                <a:latin typeface="Arial" charset="0"/>
                <a:ea typeface="ＭＳ Ｐゴシック" charset="-128"/>
              </a:defRPr>
            </a:lvl2pPr>
            <a:lvl3pPr marL="1131888" indent="-225425" algn="l" eaLnBrk="0" fontAlgn="base" hangingPunct="0">
              <a:spcBef>
                <a:spcPct val="30000"/>
              </a:spcBef>
              <a:defRPr kumimoji="1" sz="1200">
                <a:solidFill>
                  <a:schemeClr val="tx1"/>
                </a:solidFill>
                <a:latin typeface="Arial" charset="0"/>
                <a:ea typeface="ＭＳ Ｐゴシック" charset="-128"/>
              </a:defRPr>
            </a:lvl3pPr>
            <a:lvl4pPr marL="1585913" indent="-225425" algn="l" eaLnBrk="0" fontAlgn="base" hangingPunct="0">
              <a:spcBef>
                <a:spcPct val="30000"/>
              </a:spcBef>
              <a:defRPr kumimoji="1" sz="1200">
                <a:solidFill>
                  <a:schemeClr val="tx1"/>
                </a:solidFill>
                <a:latin typeface="Arial" charset="0"/>
                <a:ea typeface="ＭＳ Ｐゴシック" charset="-128"/>
              </a:defRPr>
            </a:lvl4pPr>
            <a:lvl5pPr marL="2038350" indent="-225425" algn="l" eaLnBrk="0" fontAlgn="base" hangingPunct="0">
              <a:spcBef>
                <a:spcPct val="30000"/>
              </a:spcBef>
              <a:defRPr kumimoji="1" sz="1200">
                <a:solidFill>
                  <a:schemeClr val="tx1"/>
                </a:solidFill>
                <a:latin typeface="Arial" charset="0"/>
                <a:ea typeface="ＭＳ Ｐゴシック" charset="-128"/>
              </a:defRPr>
            </a:lvl5pPr>
            <a:lvl6pPr marL="2495550" indent="-225425" eaLnBrk="0" fontAlgn="base" hangingPunct="0">
              <a:spcBef>
                <a:spcPct val="30000"/>
              </a:spcBef>
              <a:spcAft>
                <a:spcPct val="0"/>
              </a:spcAft>
              <a:defRPr kumimoji="1" sz="1200">
                <a:solidFill>
                  <a:schemeClr val="tx1"/>
                </a:solidFill>
                <a:latin typeface="Arial" charset="0"/>
                <a:ea typeface="ＭＳ Ｐゴシック" charset="-128"/>
              </a:defRPr>
            </a:lvl6pPr>
            <a:lvl7pPr marL="2952750" indent="-225425" eaLnBrk="0" fontAlgn="base" hangingPunct="0">
              <a:spcBef>
                <a:spcPct val="30000"/>
              </a:spcBef>
              <a:spcAft>
                <a:spcPct val="0"/>
              </a:spcAft>
              <a:defRPr kumimoji="1" sz="1200">
                <a:solidFill>
                  <a:schemeClr val="tx1"/>
                </a:solidFill>
                <a:latin typeface="Arial" charset="0"/>
                <a:ea typeface="ＭＳ Ｐゴシック" charset="-128"/>
              </a:defRPr>
            </a:lvl7pPr>
            <a:lvl8pPr marL="3409950" indent="-225425" eaLnBrk="0" fontAlgn="base" hangingPunct="0">
              <a:spcBef>
                <a:spcPct val="30000"/>
              </a:spcBef>
              <a:spcAft>
                <a:spcPct val="0"/>
              </a:spcAft>
              <a:defRPr kumimoji="1" sz="1200">
                <a:solidFill>
                  <a:schemeClr val="tx1"/>
                </a:solidFill>
                <a:latin typeface="Arial" charset="0"/>
                <a:ea typeface="ＭＳ Ｐゴシック" charset="-128"/>
              </a:defRPr>
            </a:lvl8pPr>
            <a:lvl9pPr marL="3867150" indent="-225425"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defTabSz="914400" eaLnBrk="1" hangingPunct="1">
              <a:spcBef>
                <a:spcPct val="0"/>
              </a:spcBef>
            </a:pPr>
            <a:fld id="{647898A6-FAC4-4793-BF53-355902906D93}" type="slidenum">
              <a:rPr lang="en-US" altLang="ja-JP" sz="1000" smtClean="0"/>
              <a:pPr algn="r" defTabSz="914400" eaLnBrk="1" hangingPunct="1">
                <a:spcBef>
                  <a:spcPct val="0"/>
                </a:spcBef>
              </a:pPr>
              <a:t>8</a:t>
            </a:fld>
            <a:endParaRPr lang="en-US" altLang="ja-JP" sz="1000" smtClean="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673100" y="4686300"/>
            <a:ext cx="5567363" cy="4856163"/>
          </a:xfrm>
          <a:noFill/>
        </p:spPr>
        <p:txBody>
          <a:bodyPr/>
          <a:lstStyle/>
          <a:p>
            <a:pPr eaLnBrk="1" hangingPunct="1">
              <a:spcBef>
                <a:spcPct val="20000"/>
              </a:spcBef>
              <a:buClr>
                <a:srgbClr val="FF0000"/>
              </a:buClr>
              <a:buSzPct val="80000"/>
              <a:buFont typeface="Wingdings" pitchFamily="2" charset="2"/>
              <a:buNone/>
            </a:pPr>
            <a:r>
              <a:rPr lang="ja-JP" altLang="en-US" dirty="0" smtClean="0"/>
              <a:t>今後も学びを習慣化していきたい。</a:t>
            </a:r>
            <a:endParaRPr lang="en-US" altLang="ja-JP" dirty="0" smtClean="0"/>
          </a:p>
          <a:p>
            <a:pPr eaLnBrk="1" hangingPunct="1">
              <a:spcBef>
                <a:spcPct val="20000"/>
              </a:spcBef>
              <a:buClr>
                <a:srgbClr val="FF0000"/>
              </a:buClr>
              <a:buSzPct val="80000"/>
              <a:buFont typeface="Wingdings" pitchFamily="2" charset="2"/>
              <a:buNone/>
            </a:pPr>
            <a:r>
              <a:rPr lang="ja-JP" altLang="en-US" dirty="0" smtClean="0"/>
              <a:t>近い目標（１、２年）として、後輩にいい影響を。</a:t>
            </a:r>
            <a:endParaRPr lang="en-GB"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dirty="0" smtClean="0">
                <a:solidFill>
                  <a:srgbClr val="000000"/>
                </a:solidFill>
                <a:latin typeface="Arial"/>
                <a:sym typeface="Arial"/>
              </a:rPr>
              <a:t>FUJITSU CONFIDENTIAL</a:t>
            </a:r>
            <a:endParaRPr kumimoji="1" lang="ja-JP" altLang="en-US" sz="1000" b="1" i="0" u="none" baseline="0" dirty="0">
              <a:solidFill>
                <a:srgbClr val="000000"/>
              </a:solidFill>
              <a:latin typeface="Arial"/>
              <a:sym typeface="Arial"/>
            </a:endParaRPr>
          </a:p>
        </p:txBody>
      </p:sp>
    </p:spTree>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9BA4453-3DD0-4EE2-93D3-DD8B30E22B3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3537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9F4FCF31-D524-4837-ADB8-03B3BCF30C10}"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3602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a:xfrm>
            <a:off x="8518792" y="6210780"/>
            <a:ext cx="517704" cy="345628"/>
          </a:xfrm>
          <a:solidFill>
            <a:schemeClr val="accent1">
              <a:lumMod val="75000"/>
            </a:schemeClr>
          </a:solidFill>
          <a:ln>
            <a:solidFill>
              <a:schemeClr val="tx1"/>
            </a:solidFill>
          </a:ln>
        </p:spPr>
        <p:txBody>
          <a:bodyPr/>
          <a:lstStyle>
            <a:lvl1pPr>
              <a:defRPr sz="2400" b="1">
                <a:solidFill>
                  <a:schemeClr val="bg1"/>
                </a:solidFill>
              </a:defRPr>
            </a:lvl1pPr>
          </a:lstStyle>
          <a:p>
            <a:pPr>
              <a:defRPr/>
            </a:pPr>
            <a:fld id="{2966688C-23BA-4095-B299-A273387EA306}" type="slidenum">
              <a:rPr lang="de-DE" altLang="ja-JP" smtClean="0"/>
              <a:pPr>
                <a:defRPr/>
              </a:pPr>
              <a:t>‹#›</a:t>
            </a:fld>
            <a:endParaRPr lang="de-DE" altLang="ja-JP" dirty="0"/>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958725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6203DB29-C57B-4FE0-9885-1DF498BCB0E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0173190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CC034C38-5DE5-4176-8128-1828EC5AEF03}"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5087571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425408C0-8041-4A62-9E43-ACC05AEB9620}" type="slidenum">
              <a:rPr lang="de-DE" altLang="ja-JP" smtClean="0"/>
              <a:pPr>
                <a:defRPr/>
              </a:pPr>
              <a:t>‹#›</a:t>
            </a:fld>
            <a:endParaRPr lang="de-DE" altLang="ja-JP"/>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22704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55C6C5C-C867-485F-8765-AB3C010F3222}" type="slidenum">
              <a:rPr lang="de-DE" altLang="ja-JP" smtClean="0"/>
              <a:pPr>
                <a:defRPr/>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1908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38D5494F-DBB8-4837-A534-46698BAF905D}" type="slidenum">
              <a:rPr lang="de-DE" altLang="ja-JP" smtClean="0"/>
              <a:pPr>
                <a:defRPr/>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2717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4C3B6341-117D-4847-BFCB-B35E3AFFC431}"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77392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3BCEA61-9F2C-4FB7-BF47-859A3D84280C}" type="slidenum">
              <a:rPr lang="de-DE" altLang="ja-JP" smtClean="0"/>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2010 FUJITSU LIMITED</a:t>
            </a:r>
            <a:endParaRPr lang="de-DE" altLang="ja-JP"/>
          </a:p>
        </p:txBody>
      </p:sp>
    </p:spTree>
    <p:extLst>
      <p:ext uri="{BB962C8B-B14F-4D97-AF65-F5344CB8AC3E}">
        <p14:creationId xmlns:p14="http://schemas.microsoft.com/office/powerpoint/2010/main" val="169277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C23896EA-8987-4564-8065-86CDFDFFDEBE}"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2014 FUJITSU LIMITED</a:t>
            </a:r>
            <a:endParaRPr lang="de-DE" altLang="ja-JP"/>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itchFamily="34"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subTitle" idx="1"/>
            <p:custDataLst>
              <p:tags r:id="rId1"/>
            </p:custDataLst>
          </p:nvPr>
        </p:nvSpPr>
        <p:spPr bwMode="gray"/>
        <p:txBody>
          <a:bodyPr/>
          <a:lstStyle/>
          <a:p>
            <a:pPr eaLnBrk="1" hangingPunct="1"/>
            <a:r>
              <a:rPr lang="ja-JP" altLang="en-US" smtClean="0"/>
              <a:t>第四ソリューション事業部</a:t>
            </a:r>
            <a:endParaRPr lang="en-US" altLang="ja-JP" smtClean="0"/>
          </a:p>
          <a:p>
            <a:pPr eaLnBrk="1" hangingPunct="1"/>
            <a:r>
              <a:rPr lang="ja-JP" altLang="en-US" smtClean="0"/>
              <a:t>第三ソリューション統括部</a:t>
            </a:r>
            <a:endParaRPr lang="en-US" altLang="ja-JP" smtClean="0"/>
          </a:p>
          <a:p>
            <a:pPr eaLnBrk="1" hangingPunct="1"/>
            <a:r>
              <a:rPr lang="ja-JP" altLang="en-US" smtClean="0"/>
              <a:t>第一ソリューション部</a:t>
            </a:r>
            <a:endParaRPr lang="en-US" altLang="ja-JP" smtClean="0"/>
          </a:p>
          <a:p>
            <a:pPr eaLnBrk="1" hangingPunct="1"/>
            <a:r>
              <a:rPr lang="ja-JP" altLang="en-US" smtClean="0"/>
              <a:t>鈴木　康二郎</a:t>
            </a:r>
            <a:endParaRPr lang="ja-JP" altLang="ja-JP" smtClean="0"/>
          </a:p>
        </p:txBody>
      </p:sp>
      <p:sp>
        <p:nvSpPr>
          <p:cNvPr id="13315" name="Rectangle 2"/>
          <p:cNvSpPr>
            <a:spLocks noGrp="1" noChangeArrowheads="1"/>
          </p:cNvSpPr>
          <p:nvPr>
            <p:ph type="ctrTitle"/>
          </p:nvPr>
        </p:nvSpPr>
        <p:spPr bwMode="gray"/>
        <p:txBody>
          <a:bodyPr/>
          <a:lstStyle/>
          <a:p>
            <a:pPr eaLnBrk="1" hangingPunct="1"/>
            <a:r>
              <a:rPr lang="ja-JP" altLang="en-US" dirty="0" smtClean="0"/>
              <a:t>業務を通じ、新しいことを学ぶ</a:t>
            </a:r>
            <a:endParaRPr lang="ja-JP" altLang="ja-JP" dirty="0" smtClean="0"/>
          </a:p>
        </p:txBody>
      </p:sp>
      <p:sp>
        <p:nvSpPr>
          <p:cNvPr id="4" name="Rectangle 47"/>
          <p:cNvSpPr>
            <a:spLocks noGrp="1" noChangeArrowheads="1"/>
          </p:cNvSpPr>
          <p:nvPr>
            <p:ph type="ftr" sz="quarter" idx="3"/>
          </p:nvPr>
        </p:nvSpPr>
        <p:spPr bwMode="gray"/>
        <p:txBody>
          <a:bodyPr/>
          <a:lstStyle/>
          <a:p>
            <a:pPr>
              <a:defRPr/>
            </a:pPr>
            <a:r>
              <a:rPr lang="de-DE" altLang="ja-JP" smtClean="0"/>
              <a:t>Copyright 2014 FUJITSU LIMITED</a:t>
            </a:r>
            <a:endParaRPr lang="de-DE"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32"/>
          <p:cNvSpPr>
            <a:spLocks noGrp="1" noChangeArrowheads="1"/>
          </p:cNvSpPr>
          <p:nvPr>
            <p:ph idx="1"/>
          </p:nvPr>
        </p:nvSpPr>
        <p:spPr bwMode="gray">
          <a:xfrm>
            <a:off x="168275" y="869950"/>
            <a:ext cx="8786813" cy="5592763"/>
          </a:xfrm>
        </p:spPr>
        <p:txBody>
          <a:bodyPr/>
          <a:lstStyle/>
          <a:p>
            <a:pPr marL="0" indent="0" eaLnBrk="1" hangingPunct="1">
              <a:buFont typeface="Wingdings" pitchFamily="2" charset="2"/>
              <a:buNone/>
            </a:pPr>
            <a:endParaRPr lang="en-US" altLang="ja-JP" dirty="0" smtClean="0"/>
          </a:p>
        </p:txBody>
      </p:sp>
      <p:sp>
        <p:nvSpPr>
          <p:cNvPr id="21507" name="Rectangle 41"/>
          <p:cNvSpPr>
            <a:spLocks noGrp="1" noChangeArrowheads="1"/>
          </p:cNvSpPr>
          <p:nvPr>
            <p:ph type="title"/>
          </p:nvPr>
        </p:nvSpPr>
        <p:spPr bwMode="gray"/>
        <p:txBody>
          <a:bodyPr/>
          <a:lstStyle/>
          <a:p>
            <a:pPr eaLnBrk="1" hangingPunct="1"/>
            <a:r>
              <a:rPr lang="ja-JP" altLang="en-US" dirty="0" smtClean="0"/>
              <a:t>今後の取り組み</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pSp>
        <p:nvGrpSpPr>
          <p:cNvPr id="36" name="グループ化 35"/>
          <p:cNvGrpSpPr/>
          <p:nvPr/>
        </p:nvGrpSpPr>
        <p:grpSpPr>
          <a:xfrm>
            <a:off x="3570895" y="2123927"/>
            <a:ext cx="1765101" cy="1765101"/>
            <a:chOff x="2165449" y="606"/>
            <a:chExt cx="1765101" cy="1765101"/>
          </a:xfrm>
        </p:grpSpPr>
        <p:sp>
          <p:nvSpPr>
            <p:cNvPr id="52" name="円/楕円 51"/>
            <p:cNvSpPr/>
            <p:nvPr/>
          </p:nvSpPr>
          <p:spPr>
            <a:xfrm>
              <a:off x="2165449" y="606"/>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円/楕円 4"/>
            <p:cNvSpPr/>
            <p:nvPr/>
          </p:nvSpPr>
          <p:spPr>
            <a:xfrm>
              <a:off x="2423942" y="259099"/>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効率化</a:t>
              </a:r>
              <a:endParaRPr kumimoji="1" lang="ja-JP" altLang="en-US" sz="2200" kern="1200" dirty="0"/>
            </a:p>
          </p:txBody>
        </p:sp>
      </p:grpSp>
      <p:grpSp>
        <p:nvGrpSpPr>
          <p:cNvPr id="37" name="グループ化 36"/>
          <p:cNvGrpSpPr/>
          <p:nvPr/>
        </p:nvGrpSpPr>
        <p:grpSpPr>
          <a:xfrm>
            <a:off x="4877210" y="3991231"/>
            <a:ext cx="595721" cy="470660"/>
            <a:chOff x="3406763" y="1785134"/>
            <a:chExt cx="595721" cy="470660"/>
          </a:xfrm>
        </p:grpSpPr>
        <p:sp>
          <p:nvSpPr>
            <p:cNvPr id="50" name="右矢印 49"/>
            <p:cNvSpPr/>
            <p:nvPr/>
          </p:nvSpPr>
          <p:spPr>
            <a:xfrm rot="3600000">
              <a:off x="3469294" y="1722603"/>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1" name="右矢印 6"/>
            <p:cNvSpPr/>
            <p:nvPr/>
          </p:nvSpPr>
          <p:spPr>
            <a:xfrm rot="3600000">
              <a:off x="3504594" y="178060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38" name="グループ化 37"/>
          <p:cNvGrpSpPr/>
          <p:nvPr/>
        </p:nvGrpSpPr>
        <p:grpSpPr>
          <a:xfrm>
            <a:off x="4962465" y="4504389"/>
            <a:ext cx="1765101" cy="1765101"/>
            <a:chOff x="3492018" y="2298292"/>
            <a:chExt cx="1765101" cy="1765101"/>
          </a:xfrm>
        </p:grpSpPr>
        <p:sp>
          <p:nvSpPr>
            <p:cNvPr id="48" name="円/楕円 47"/>
            <p:cNvSpPr/>
            <p:nvPr/>
          </p:nvSpPr>
          <p:spPr>
            <a:xfrm>
              <a:off x="3492018"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円/楕円 8"/>
            <p:cNvSpPr/>
            <p:nvPr/>
          </p:nvSpPr>
          <p:spPr>
            <a:xfrm>
              <a:off x="3750511"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時間的</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余裕</a:t>
              </a:r>
              <a:endParaRPr kumimoji="1" lang="ja-JP" altLang="en-US" sz="2200" kern="1200" dirty="0"/>
            </a:p>
          </p:txBody>
        </p:sp>
      </p:grpSp>
      <p:grpSp>
        <p:nvGrpSpPr>
          <p:cNvPr id="39" name="グループ化 38"/>
          <p:cNvGrpSpPr/>
          <p:nvPr/>
        </p:nvGrpSpPr>
        <p:grpSpPr>
          <a:xfrm>
            <a:off x="4296437" y="5089079"/>
            <a:ext cx="470660" cy="595721"/>
            <a:chOff x="2825990" y="2882982"/>
            <a:chExt cx="470660" cy="595721"/>
          </a:xfrm>
        </p:grpSpPr>
        <p:sp>
          <p:nvSpPr>
            <p:cNvPr id="46" name="右矢印 45"/>
            <p:cNvSpPr/>
            <p:nvPr/>
          </p:nvSpPr>
          <p:spPr>
            <a:xfrm rot="10800000">
              <a:off x="2825990" y="2882982"/>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7" name="右矢印 10"/>
            <p:cNvSpPr/>
            <p:nvPr/>
          </p:nvSpPr>
          <p:spPr>
            <a:xfrm rot="21600000">
              <a:off x="2967188" y="3002126"/>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40" name="グループ化 39"/>
          <p:cNvGrpSpPr/>
          <p:nvPr/>
        </p:nvGrpSpPr>
        <p:grpSpPr>
          <a:xfrm>
            <a:off x="2309326" y="4504389"/>
            <a:ext cx="1765101" cy="1765101"/>
            <a:chOff x="838879" y="2298292"/>
            <a:chExt cx="1765101" cy="1765101"/>
          </a:xfrm>
        </p:grpSpPr>
        <p:sp>
          <p:nvSpPr>
            <p:cNvPr id="44" name="円/楕円 43"/>
            <p:cNvSpPr/>
            <p:nvPr/>
          </p:nvSpPr>
          <p:spPr>
            <a:xfrm>
              <a:off x="838879" y="2298292"/>
              <a:ext cx="1765101" cy="1765101"/>
            </a:xfrm>
            <a:prstGeom prst="ellipse">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円/楕円 12"/>
            <p:cNvSpPr/>
            <p:nvPr/>
          </p:nvSpPr>
          <p:spPr>
            <a:xfrm>
              <a:off x="1097372" y="2556785"/>
              <a:ext cx="1248115" cy="1248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新規</a:t>
              </a:r>
              <a:endParaRPr kumimoji="1" lang="en-US" altLang="ja-JP" sz="2200" kern="1200" dirty="0" smtClean="0"/>
            </a:p>
            <a:p>
              <a:pPr lvl="0" algn="ctr" defTabSz="977900">
                <a:lnSpc>
                  <a:spcPct val="90000"/>
                </a:lnSpc>
                <a:spcBef>
                  <a:spcPct val="0"/>
                </a:spcBef>
                <a:spcAft>
                  <a:spcPct val="35000"/>
                </a:spcAft>
              </a:pPr>
              <a:r>
                <a:rPr kumimoji="1" lang="ja-JP" altLang="en-US" sz="2200" kern="1200" dirty="0" smtClean="0"/>
                <a:t>学習</a:t>
              </a:r>
              <a:endParaRPr kumimoji="1" lang="ja-JP" altLang="en-US" sz="2200" kern="1200" dirty="0"/>
            </a:p>
          </p:txBody>
        </p:sp>
      </p:grpSp>
      <p:grpSp>
        <p:nvGrpSpPr>
          <p:cNvPr id="41" name="グループ化 40"/>
          <p:cNvGrpSpPr/>
          <p:nvPr/>
        </p:nvGrpSpPr>
        <p:grpSpPr>
          <a:xfrm>
            <a:off x="3550640" y="4014303"/>
            <a:ext cx="595721" cy="470660"/>
            <a:chOff x="2080193" y="1808206"/>
            <a:chExt cx="595721" cy="470660"/>
          </a:xfrm>
        </p:grpSpPr>
        <p:sp>
          <p:nvSpPr>
            <p:cNvPr id="42" name="右矢印 41"/>
            <p:cNvSpPr/>
            <p:nvPr/>
          </p:nvSpPr>
          <p:spPr>
            <a:xfrm rot="18000000">
              <a:off x="2142724" y="1745675"/>
              <a:ext cx="470660" cy="595721"/>
            </a:xfrm>
            <a:prstGeom prst="rightArrow">
              <a:avLst>
                <a:gd name="adj1" fmla="val 60000"/>
                <a:gd name="adj2" fmla="val 50000"/>
              </a:avLst>
            </a:prstGeom>
            <a:solidFill>
              <a:schemeClr val="accent1">
                <a:lumMod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3" name="右矢印 14"/>
            <p:cNvSpPr/>
            <p:nvPr/>
          </p:nvSpPr>
          <p:spPr>
            <a:xfrm rot="18000000">
              <a:off x="2178024" y="1925960"/>
              <a:ext cx="329462" cy="357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p:txBody>
        </p:sp>
      </p:grpSp>
      <p:grpSp>
        <p:nvGrpSpPr>
          <p:cNvPr id="56" name="グループ化 55"/>
          <p:cNvGrpSpPr/>
          <p:nvPr/>
        </p:nvGrpSpPr>
        <p:grpSpPr>
          <a:xfrm>
            <a:off x="3334226" y="1887258"/>
            <a:ext cx="2238440" cy="2238440"/>
            <a:chOff x="2165449" y="606"/>
            <a:chExt cx="1765101" cy="1765101"/>
          </a:xfrm>
          <a:solidFill>
            <a:schemeClr val="accent1">
              <a:lumMod val="75000"/>
            </a:schemeClr>
          </a:solidFill>
        </p:grpSpPr>
        <p:sp>
          <p:nvSpPr>
            <p:cNvPr id="57" name="円/楕円 56"/>
            <p:cNvSpPr/>
            <p:nvPr/>
          </p:nvSpPr>
          <p:spPr>
            <a:xfrm>
              <a:off x="2165449" y="606"/>
              <a:ext cx="1765101" cy="1765101"/>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円/楕円 4"/>
            <p:cNvSpPr/>
            <p:nvPr/>
          </p:nvSpPr>
          <p:spPr>
            <a:xfrm>
              <a:off x="2423942" y="259099"/>
              <a:ext cx="1248115" cy="12481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800" b="1" kern="1200" dirty="0" smtClean="0">
                  <a:solidFill>
                    <a:schemeClr val="tx1"/>
                  </a:solidFill>
                </a:rPr>
                <a:t>効率化</a:t>
              </a:r>
              <a:endParaRPr kumimoji="1" lang="ja-JP" altLang="en-US" sz="2800" b="1" kern="1200" dirty="0">
                <a:solidFill>
                  <a:schemeClr val="tx1"/>
                </a:solidFill>
              </a:endParaRPr>
            </a:p>
          </p:txBody>
        </p:sp>
      </p:grpSp>
      <p:sp>
        <p:nvSpPr>
          <p:cNvPr id="103" name="角丸四角形 102"/>
          <p:cNvSpPr/>
          <p:nvPr/>
        </p:nvSpPr>
        <p:spPr bwMode="gray">
          <a:xfrm>
            <a:off x="323528" y="980728"/>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smtClean="0">
                <a:latin typeface="+mn-ea"/>
                <a:ea typeface="+mn-ea"/>
              </a:rPr>
              <a:t>学びのサイクル</a:t>
            </a:r>
            <a:endParaRPr lang="ja-JP" altLang="en-US" sz="2400" dirty="0">
              <a:latin typeface="+mn-ea"/>
              <a:ea typeface="+mn-ea"/>
            </a:endParaRPr>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9</a:t>
            </a:fld>
            <a:endParaRPr lang="de-DE" altLang="ja-JP"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right)">
                                      <p:cBhvr>
                                        <p:cTn id="15" dur="500"/>
                                        <p:tgtEl>
                                          <p:spTgt spid="40"/>
                                        </p:tgtEl>
                                      </p:cBhvr>
                                    </p:animEffect>
                                  </p:childTnLst>
                                </p:cTn>
                              </p:par>
                              <p:par>
                                <p:cTn id="16" presetID="22" presetClass="entr" presetSubtype="2"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4"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down)">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フッター プレースホルダー 4"/>
          <p:cNvSpPr>
            <a:spLocks noGrp="1"/>
          </p:cNvSpPr>
          <p:nvPr>
            <p:ph type="ftr" sz="quarter" idx="11"/>
          </p:nvPr>
        </p:nvSpPr>
        <p:spPr/>
        <p:txBody>
          <a:bodyPr/>
          <a:lstStyle/>
          <a:p>
            <a:r>
              <a:rPr lang="de-DE" altLang="ja-JP"/>
              <a:t>Copyright 2010 FUJITSU LIMITED</a:t>
            </a:r>
          </a:p>
        </p:txBody>
      </p:sp>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3" name="スライド番号プレースホルダー 2"/>
          <p:cNvSpPr>
            <a:spLocks noGrp="1"/>
          </p:cNvSpPr>
          <p:nvPr>
            <p:ph type="sldNum" sz="quarter" idx="10"/>
          </p:nvPr>
        </p:nvSpPr>
        <p:spPr/>
        <p:txBody>
          <a:bodyPr/>
          <a:lstStyle/>
          <a:p>
            <a:pPr>
              <a:defRPr/>
            </a:pPr>
            <a:fld id="{2966688C-23BA-4095-B299-A273387EA306}" type="slidenum">
              <a:rPr lang="de-DE" altLang="ja-JP" smtClean="0"/>
              <a:pPr>
                <a:defRPr/>
              </a:pPr>
              <a:t>10</a:t>
            </a:fld>
            <a:endParaRPr lang="de-DE" altLang="ja-JP"/>
          </a:p>
        </p:txBody>
      </p:sp>
    </p:spTree>
    <p:extLst>
      <p:ext uri="{BB962C8B-B14F-4D97-AF65-F5344CB8AC3E}">
        <p14:creationId xmlns:p14="http://schemas.microsoft.com/office/powerpoint/2010/main" val="257485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1"/>
          <p:cNvSpPr>
            <a:spLocks noGrp="1" noChangeArrowheads="1"/>
          </p:cNvSpPr>
          <p:nvPr>
            <p:ph type="title"/>
          </p:nvPr>
        </p:nvSpPr>
        <p:spPr bwMode="gray"/>
        <p:txBody>
          <a:bodyPr/>
          <a:lstStyle/>
          <a:p>
            <a:pPr eaLnBrk="1" hangingPunct="1"/>
            <a:r>
              <a:rPr lang="ja-JP" altLang="en-US" smtClean="0"/>
              <a:t>担当業務</a:t>
            </a:r>
            <a:endParaRPr lang="ja-JP" altLang="ja-JP"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15" name="表 14"/>
          <p:cNvGraphicFramePr>
            <a:graphicFrameLocks noGrp="1"/>
          </p:cNvGraphicFramePr>
          <p:nvPr>
            <p:extLst>
              <p:ext uri="{D42A27DB-BD31-4B8C-83A1-F6EECF244321}">
                <p14:modId xmlns:p14="http://schemas.microsoft.com/office/powerpoint/2010/main" val="1530602718"/>
              </p:ext>
            </p:extLst>
          </p:nvPr>
        </p:nvGraphicFramePr>
        <p:xfrm>
          <a:off x="623368" y="1064041"/>
          <a:ext cx="7788161" cy="5029255"/>
        </p:xfrm>
        <a:graphic>
          <a:graphicData uri="http://schemas.openxmlformats.org/drawingml/2006/table">
            <a:tbl>
              <a:tblPr firstRow="1" bandRow="1">
                <a:tableStyleId>{21E4AEA4-8DFA-4A89-87EB-49C32662AFE0}</a:tableStyleId>
              </a:tblPr>
              <a:tblGrid>
                <a:gridCol w="2088232"/>
                <a:gridCol w="720080"/>
                <a:gridCol w="1018436"/>
                <a:gridCol w="208282"/>
                <a:gridCol w="219271"/>
                <a:gridCol w="244795"/>
                <a:gridCol w="219271"/>
                <a:gridCol w="219271"/>
                <a:gridCol w="219271"/>
                <a:gridCol w="219271"/>
                <a:gridCol w="219271"/>
                <a:gridCol w="219271"/>
                <a:gridCol w="219271"/>
                <a:gridCol w="219271"/>
                <a:gridCol w="219271"/>
                <a:gridCol w="219271"/>
                <a:gridCol w="219271"/>
                <a:gridCol w="219271"/>
                <a:gridCol w="219271"/>
                <a:gridCol w="219271"/>
                <a:gridCol w="219271"/>
              </a:tblGrid>
              <a:tr h="640088">
                <a:tc rowSpan="2">
                  <a:txBody>
                    <a:bodyPr/>
                    <a:lstStyle/>
                    <a:p>
                      <a:endParaRPr kumimoji="1" lang="ja-JP" altLang="en-US" sz="1800" dirty="0"/>
                    </a:p>
                  </a:txBody>
                  <a:tcPr marL="91441" marR="91441" marT="45721" marB="45721"/>
                </a:tc>
                <a:tc rowSpan="2">
                  <a:txBody>
                    <a:bodyPr/>
                    <a:lstStyle/>
                    <a:p>
                      <a:r>
                        <a:rPr kumimoji="1" lang="ja-JP" altLang="en-US" sz="2000" dirty="0" smtClean="0"/>
                        <a:t>種類</a:t>
                      </a:r>
                      <a:endParaRPr kumimoji="1" lang="ja-JP" altLang="en-US" sz="2000" dirty="0"/>
                    </a:p>
                  </a:txBody>
                  <a:tcPr marL="91441" marR="91441" marT="45721" marB="45721"/>
                </a:tc>
                <a:tc rowSpan="2">
                  <a:txBody>
                    <a:bodyPr/>
                    <a:lstStyle/>
                    <a:p>
                      <a:r>
                        <a:rPr kumimoji="1" lang="ja-JP" altLang="en-US" sz="2000" dirty="0" smtClean="0"/>
                        <a:t>規模</a:t>
                      </a:r>
                      <a:r>
                        <a:rPr kumimoji="1" lang="en-US" altLang="ja-JP" sz="2000" dirty="0" smtClean="0"/>
                        <a:t>(</a:t>
                      </a:r>
                      <a:r>
                        <a:rPr kumimoji="1" lang="ja-JP" altLang="en-US" sz="2000" dirty="0" smtClean="0"/>
                        <a:t>担当</a:t>
                      </a:r>
                      <a:r>
                        <a:rPr kumimoji="1" lang="en-US" altLang="ja-JP" sz="2000" dirty="0" smtClean="0"/>
                        <a:t>/</a:t>
                      </a:r>
                      <a:r>
                        <a:rPr kumimoji="1" lang="ja-JP" altLang="en-US" sz="2000" dirty="0" smtClean="0"/>
                        <a:t>全体</a:t>
                      </a:r>
                      <a:r>
                        <a:rPr kumimoji="1" lang="en-US" altLang="ja-JP" sz="2000" dirty="0" smtClean="0"/>
                        <a:t>)</a:t>
                      </a:r>
                      <a:endParaRPr kumimoji="1" lang="ja-JP" altLang="en-US" sz="2000" dirty="0"/>
                    </a:p>
                  </a:txBody>
                  <a:tcPr marL="91441" marR="91441" marT="45721" marB="45721"/>
                </a:tc>
                <a:tc gridSpan="6">
                  <a:txBody>
                    <a:bodyPr/>
                    <a:lstStyle/>
                    <a:p>
                      <a:r>
                        <a:rPr kumimoji="1" lang="en-US" altLang="ja-JP" sz="2000" dirty="0" smtClean="0"/>
                        <a:t>2012</a:t>
                      </a:r>
                      <a:r>
                        <a:rPr kumimoji="1" lang="ja-JP" altLang="en-US" sz="2000" dirty="0" smtClean="0"/>
                        <a:t>年</a:t>
                      </a:r>
                      <a:endParaRPr kumimoji="1" lang="ja-JP" altLang="en-US" sz="20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12">
                  <a:txBody>
                    <a:bodyPr/>
                    <a:lstStyle/>
                    <a:p>
                      <a:r>
                        <a:rPr kumimoji="1" lang="en-US" altLang="ja-JP" sz="2000" dirty="0" smtClean="0"/>
                        <a:t>2013</a:t>
                      </a:r>
                      <a:r>
                        <a:rPr kumimoji="1" lang="ja-JP" altLang="en-US" sz="2000" dirty="0" smtClean="0"/>
                        <a:t>年</a:t>
                      </a:r>
                      <a:endParaRPr kumimoji="1" lang="ja-JP" altLang="en-US" sz="2000" dirty="0"/>
                    </a:p>
                  </a:txBody>
                  <a:tcPr marL="91441" marR="91441" marT="45721" marB="4572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14900">
                <a:tc vMerge="1">
                  <a:txBody>
                    <a:bodyPr/>
                    <a:lstStyle/>
                    <a:p>
                      <a:endParaRPr kumimoji="1" lang="ja-JP" altLang="en-US" dirty="0"/>
                    </a:p>
                  </a:txBody>
                  <a:tcPr>
                    <a:solidFill>
                      <a:schemeClr val="accent2"/>
                    </a:solidFill>
                  </a:tcPr>
                </a:tc>
                <a:tc vMerge="1">
                  <a:txBody>
                    <a:bodyPr/>
                    <a:lstStyle/>
                    <a:p>
                      <a:endParaRPr kumimoji="1" lang="ja-JP" altLang="en-US"/>
                    </a:p>
                  </a:txBody>
                  <a:tcPr/>
                </a:tc>
                <a:tc vMerge="1">
                  <a:txBody>
                    <a:bodyPr/>
                    <a:lstStyle/>
                    <a:p>
                      <a:endParaRPr kumimoji="1" lang="ja-JP" altLang="en-US"/>
                    </a:p>
                  </a:txBody>
                  <a:tcPr/>
                </a:tc>
                <a:tc gridSpan="3">
                  <a:txBody>
                    <a:bodyPr/>
                    <a:lstStyle/>
                    <a:p>
                      <a:r>
                        <a:rPr kumimoji="1" lang="en-US" altLang="ja-JP" sz="1600" dirty="0" smtClean="0">
                          <a:solidFill>
                            <a:schemeClr val="bg1"/>
                          </a:solidFill>
                        </a:rPr>
                        <a:t>2Q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3Q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4Q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1Q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2Q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gridSpan="3">
                  <a:txBody>
                    <a:bodyPr/>
                    <a:lstStyle/>
                    <a:p>
                      <a:r>
                        <a:rPr kumimoji="1" lang="en-US" altLang="ja-JP" sz="1600" dirty="0" smtClean="0">
                          <a:solidFill>
                            <a:schemeClr val="bg1"/>
                          </a:solidFill>
                        </a:rPr>
                        <a:t>3Q</a:t>
                      </a:r>
                      <a:endParaRPr kumimoji="1" lang="ja-JP" altLang="en-US" sz="1600" dirty="0">
                        <a:solidFill>
                          <a:schemeClr val="bg1"/>
                        </a:solidFill>
                      </a:endParaRPr>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c hMerge="1">
                  <a:txBody>
                    <a:bodyPr/>
                    <a:lstStyle/>
                    <a:p>
                      <a:endParaRPr kumimoji="1" lang="ja-JP" altLang="en-US" sz="1200" dirty="0"/>
                    </a:p>
                  </a:txBody>
                  <a:tcPr marL="91441" marR="91441" marT="45721" marB="45721">
                    <a:solidFill>
                      <a:schemeClr val="accent2"/>
                    </a:solidFill>
                  </a:tcPr>
                </a:tc>
              </a:tr>
              <a:tr h="822971">
                <a:tc>
                  <a:txBody>
                    <a:bodyPr/>
                    <a:lstStyle/>
                    <a:p>
                      <a:pPr algn="ctr"/>
                      <a:r>
                        <a:rPr kumimoji="1" lang="ja-JP" altLang="en-US" sz="2400" b="1" dirty="0" smtClean="0"/>
                        <a:t>日本政策</a:t>
                      </a:r>
                      <a:r>
                        <a:rPr kumimoji="1" lang="en-US" altLang="ja-JP" sz="2400" b="1" dirty="0" smtClean="0"/>
                        <a:t>PMO</a:t>
                      </a:r>
                      <a:r>
                        <a:rPr kumimoji="1" lang="ja-JP" altLang="en-US" sz="2400" b="1" dirty="0" smtClean="0"/>
                        <a:t>支援</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3.5Ks/49.7Ks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Cobol</a:t>
                      </a:r>
                      <a:r>
                        <a:rPr kumimoji="1" lang="ja-JP" altLang="en-US" sz="2400" b="1" dirty="0" smtClean="0"/>
                        <a:t>→</a:t>
                      </a:r>
                      <a:r>
                        <a:rPr kumimoji="1" lang="en-US" altLang="ja-JP" sz="2400" b="1" dirty="0" smtClean="0"/>
                        <a:t>Java</a:t>
                      </a:r>
                      <a:r>
                        <a:rPr kumimoji="1" lang="ja-JP" altLang="en-US" sz="2400" b="1" dirty="0" smtClean="0"/>
                        <a:t>調査研究</a:t>
                      </a:r>
                      <a:endParaRPr kumimoji="1" lang="ja-JP" altLang="en-US" sz="2400" b="1" dirty="0"/>
                    </a:p>
                  </a:txBody>
                  <a:tcPr marL="91441" marR="91441" marT="45721" marB="45721" anchor="ctr"/>
                </a:tc>
                <a:tc>
                  <a:txBody>
                    <a:bodyPr/>
                    <a:lstStyle/>
                    <a:p>
                      <a:pPr algn="ctr"/>
                      <a:r>
                        <a:rPr kumimoji="1" lang="ja-JP" altLang="en-US" sz="2000" b="1" dirty="0" smtClean="0"/>
                        <a:t>調査</a:t>
                      </a:r>
                      <a:endParaRPr kumimoji="1" lang="ja-JP" altLang="en-US" sz="2000" b="1" dirty="0"/>
                    </a:p>
                  </a:txBody>
                  <a:tcPr marL="91441" marR="91441" marT="45721" marB="45721" anchor="ctr"/>
                </a:tc>
                <a:tc>
                  <a:txBody>
                    <a:bodyPr/>
                    <a:lstStyle/>
                    <a:p>
                      <a:pPr algn="ctr"/>
                      <a:r>
                        <a:rPr kumimoji="1" lang="en-US" altLang="ja-JP" sz="2000" b="1" dirty="0" smtClean="0"/>
                        <a:t>0.6Ks/-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731529">
                <a:tc>
                  <a:txBody>
                    <a:bodyPr/>
                    <a:lstStyle/>
                    <a:p>
                      <a:pPr algn="ctr"/>
                      <a:r>
                        <a:rPr kumimoji="1" lang="en-US" altLang="ja-JP" sz="1800" b="1" dirty="0" err="1" smtClean="0"/>
                        <a:t>InterDevelopJava</a:t>
                      </a:r>
                      <a:endParaRPr kumimoji="1" lang="en-US" altLang="ja-JP" sz="1800" b="1" dirty="0" smtClean="0"/>
                    </a:p>
                    <a:p>
                      <a:pPr algn="ctr"/>
                      <a:r>
                        <a:rPr kumimoji="1" lang="ja-JP" altLang="en-US" sz="2400" b="1" dirty="0" smtClean="0"/>
                        <a:t>機能拡張</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1.6Ks/19.5Ks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r>
              <a:tr h="822971">
                <a:tc>
                  <a:txBody>
                    <a:bodyPr/>
                    <a:lstStyle/>
                    <a:p>
                      <a:pPr algn="ctr"/>
                      <a:r>
                        <a:rPr kumimoji="1" lang="en-US" altLang="ja-JP" sz="2400" b="1" dirty="0" smtClean="0"/>
                        <a:t>SMBC</a:t>
                      </a:r>
                    </a:p>
                    <a:p>
                      <a:pPr algn="ctr"/>
                      <a:r>
                        <a:rPr kumimoji="1" lang="en-US" altLang="ja-JP" sz="2400" b="1" dirty="0" smtClean="0"/>
                        <a:t>PJ</a:t>
                      </a:r>
                      <a:r>
                        <a:rPr kumimoji="1" lang="ja-JP" altLang="en-US" sz="2400" b="1" dirty="0" smtClean="0"/>
                        <a:t>支援</a:t>
                      </a:r>
                      <a:endParaRPr kumimoji="1" lang="ja-JP" altLang="en-US" sz="2400" b="1" dirty="0"/>
                    </a:p>
                  </a:txBody>
                  <a:tcPr marL="91441" marR="91441" marT="45721" marB="45721" anchor="ctr"/>
                </a:tc>
                <a:tc>
                  <a:txBody>
                    <a:bodyPr/>
                    <a:lstStyle/>
                    <a:p>
                      <a:pPr algn="ctr"/>
                      <a:r>
                        <a:rPr kumimoji="1" lang="ja-JP" altLang="en-US" sz="2000" b="1" dirty="0" smtClean="0"/>
                        <a:t>支援</a:t>
                      </a:r>
                      <a:endParaRPr kumimoji="1" lang="ja-JP" altLang="en-US" sz="2000" b="1" dirty="0"/>
                    </a:p>
                  </a:txBody>
                  <a:tcPr marL="91441" marR="91441" marT="45721" marB="45721" anchor="ctr"/>
                </a:tc>
                <a:tc>
                  <a:txBody>
                    <a:bodyPr/>
                    <a:lstStyle/>
                    <a:p>
                      <a:pPr algn="ctr"/>
                      <a:r>
                        <a:rPr kumimoji="1" lang="en-US" altLang="ja-JP" sz="2000" b="1" dirty="0" smtClean="0"/>
                        <a:t>5.8Ks/16.8Ks</a:t>
                      </a:r>
                      <a:endParaRPr kumimoji="1" lang="ja-JP" altLang="en-US" sz="2000" b="1" dirty="0"/>
                    </a:p>
                  </a:txBody>
                  <a:tcPr marL="91441" marR="91441" marT="45721" marB="45721" anchor="ctr"/>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r>
              <a:tr h="822971">
                <a:tc>
                  <a:txBody>
                    <a:bodyPr/>
                    <a:lstStyle/>
                    <a:p>
                      <a:pPr algn="ctr"/>
                      <a:r>
                        <a:rPr kumimoji="1" lang="en-US" altLang="ja-JP" sz="2400" b="1" dirty="0" smtClean="0"/>
                        <a:t>Conductor</a:t>
                      </a:r>
                    </a:p>
                    <a:p>
                      <a:pPr algn="ctr"/>
                      <a:r>
                        <a:rPr kumimoji="1" lang="ja-JP" altLang="en-US" sz="2400" b="1" dirty="0" smtClean="0"/>
                        <a:t>部品開発</a:t>
                      </a:r>
                      <a:endParaRPr kumimoji="1" lang="ja-JP" altLang="en-US" sz="2400" b="1" dirty="0"/>
                    </a:p>
                  </a:txBody>
                  <a:tcPr marL="91441" marR="91441" marT="45721" marB="45721" anchor="ctr"/>
                </a:tc>
                <a:tc>
                  <a:txBody>
                    <a:bodyPr/>
                    <a:lstStyle/>
                    <a:p>
                      <a:pPr algn="ctr"/>
                      <a:r>
                        <a:rPr kumimoji="1" lang="ja-JP" altLang="en-US" sz="2000" b="1" dirty="0" smtClean="0"/>
                        <a:t>開発</a:t>
                      </a:r>
                      <a:endParaRPr kumimoji="1" lang="ja-JP" altLang="en-US" sz="2000" b="1" dirty="0"/>
                    </a:p>
                  </a:txBody>
                  <a:tcPr marL="91441" marR="91441" marT="45721" marB="45721" anchor="ctr"/>
                </a:tc>
                <a:tc>
                  <a:txBody>
                    <a:bodyPr/>
                    <a:lstStyle/>
                    <a:p>
                      <a:pPr algn="ctr"/>
                      <a:r>
                        <a:rPr kumimoji="1" lang="en-US" altLang="ja-JP" sz="2000" b="1" dirty="0" smtClean="0"/>
                        <a:t>3.5Ks/37.9Ks</a:t>
                      </a:r>
                      <a:endParaRPr kumimoji="1" lang="ja-JP" altLang="en-US" sz="2000" b="1" dirty="0"/>
                    </a:p>
                  </a:txBody>
                  <a:tcPr marL="91441" marR="91441" marT="45721" marB="45721" anchor="ctr"/>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c>
                  <a:txBody>
                    <a:bodyPr/>
                    <a:lstStyle/>
                    <a:p>
                      <a:endParaRPr kumimoji="1" lang="ja-JP" altLang="en-US" sz="1800" dirty="0"/>
                    </a:p>
                  </a:txBody>
                  <a:tcPr marL="91441" marR="91441" marT="45721" marB="45721"/>
                </a:tc>
              </a:tr>
            </a:tbl>
          </a:graphicData>
        </a:graphic>
      </p:graphicFrame>
      <p:sp>
        <p:nvSpPr>
          <p:cNvPr id="16" name="右矢印 15"/>
          <p:cNvSpPr/>
          <p:nvPr/>
        </p:nvSpPr>
        <p:spPr bwMode="gray">
          <a:xfrm>
            <a:off x="4464520" y="2284821"/>
            <a:ext cx="650604"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7" name="右矢印 16"/>
          <p:cNvSpPr/>
          <p:nvPr/>
        </p:nvSpPr>
        <p:spPr bwMode="gray">
          <a:xfrm>
            <a:off x="5115124" y="3076984"/>
            <a:ext cx="1268883"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8" name="右矢印 17"/>
          <p:cNvSpPr/>
          <p:nvPr/>
        </p:nvSpPr>
        <p:spPr bwMode="gray">
          <a:xfrm>
            <a:off x="5126826" y="3864384"/>
            <a:ext cx="393085"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9" name="右矢印 18"/>
          <p:cNvSpPr/>
          <p:nvPr/>
        </p:nvSpPr>
        <p:spPr bwMode="gray">
          <a:xfrm>
            <a:off x="6458597" y="4661309"/>
            <a:ext cx="1509588"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0" name="右矢印 19"/>
          <p:cNvSpPr/>
          <p:nvPr/>
        </p:nvSpPr>
        <p:spPr bwMode="gray">
          <a:xfrm>
            <a:off x="6886109" y="5453471"/>
            <a:ext cx="1514124"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2" name="右矢印 21"/>
          <p:cNvSpPr/>
          <p:nvPr/>
        </p:nvSpPr>
        <p:spPr bwMode="gray">
          <a:xfrm>
            <a:off x="5807943" y="3869146"/>
            <a:ext cx="400286" cy="431800"/>
          </a:xfrm>
          <a:prstGeom prst="rightArrow">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 name="角丸四角形 1"/>
          <p:cNvSpPr/>
          <p:nvPr/>
        </p:nvSpPr>
        <p:spPr bwMode="auto">
          <a:xfrm>
            <a:off x="6886109" y="4448417"/>
            <a:ext cx="650026" cy="792088"/>
          </a:xfrm>
          <a:prstGeom prst="round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3" name="四角形吹き出し 2"/>
          <p:cNvSpPr/>
          <p:nvPr/>
        </p:nvSpPr>
        <p:spPr bwMode="auto">
          <a:xfrm>
            <a:off x="7032079" y="3470684"/>
            <a:ext cx="1500361" cy="787400"/>
          </a:xfrm>
          <a:prstGeom prst="wedgeRectCallout">
            <a:avLst>
              <a:gd name="adj1" fmla="val -40989"/>
              <a:gd name="adj2" fmla="val 7758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今回の話</a:t>
            </a: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0"/>
          </p:nvPr>
        </p:nvSpPr>
        <p:spPr/>
        <p:txBody>
          <a:bodyPr/>
          <a:lstStyle/>
          <a:p>
            <a:pPr>
              <a:defRPr/>
            </a:pPr>
            <a:fld id="{2966688C-23BA-4095-B299-A273387EA306}" type="slidenum">
              <a:rPr lang="de-DE" altLang="ja-JP" smtClean="0"/>
              <a:pPr>
                <a:defRPr/>
              </a:pPr>
              <a:t>1</a:t>
            </a:fld>
            <a:endParaRPr lang="de-DE" altLang="ja-JP"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Pictures\human_pictgram\p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7500" y="2539473"/>
            <a:ext cx="1844732" cy="1844732"/>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41"/>
          <p:cNvSpPr>
            <a:spLocks noGrp="1" noChangeArrowheads="1"/>
          </p:cNvSpPr>
          <p:nvPr>
            <p:ph type="title"/>
          </p:nvPr>
        </p:nvSpPr>
        <p:spPr bwMode="gray"/>
        <p:txBody>
          <a:bodyPr/>
          <a:lstStyle/>
          <a:p>
            <a:pPr eaLnBrk="1" hangingPunct="1"/>
            <a:r>
              <a:rPr lang="ja-JP" altLang="en-US" dirty="0"/>
              <a:t>業務</a:t>
            </a:r>
            <a:r>
              <a:rPr lang="ja-JP" altLang="en-US" dirty="0" smtClean="0"/>
              <a:t>を通じて</a:t>
            </a:r>
            <a:endParaRPr lang="ja-JP" altLang="ja-JP" dirty="0" smtClean="0"/>
          </a:p>
        </p:txBody>
      </p:sp>
      <p:sp>
        <p:nvSpPr>
          <p:cNvPr id="18435" name="Rectangle 32"/>
          <p:cNvSpPr>
            <a:spLocks noGrp="1" noChangeArrowheads="1"/>
          </p:cNvSpPr>
          <p:nvPr>
            <p:ph idx="1"/>
          </p:nvPr>
        </p:nvSpPr>
        <p:spPr bwMode="gray">
          <a:xfrm>
            <a:off x="420890" y="3068960"/>
            <a:ext cx="7047384" cy="1080120"/>
          </a:xfrm>
        </p:spPr>
        <p:txBody>
          <a:bodyPr/>
          <a:lstStyle/>
          <a:p>
            <a:r>
              <a:rPr lang="en-US" altLang="ja-JP" dirty="0" smtClean="0"/>
              <a:t>GUI</a:t>
            </a:r>
            <a:r>
              <a:rPr lang="ja-JP" altLang="en-US" dirty="0" smtClean="0"/>
              <a:t>による複雑な</a:t>
            </a:r>
            <a:r>
              <a:rPr lang="ja-JP" altLang="en-US" dirty="0" smtClean="0"/>
              <a:t>操作</a:t>
            </a:r>
            <a:r>
              <a:rPr lang="en-US" altLang="ja-JP" dirty="0" smtClean="0"/>
              <a:t>/</a:t>
            </a:r>
            <a:r>
              <a:rPr lang="ja-JP" altLang="en-US" dirty="0" smtClean="0"/>
              <a:t>コマンド</a:t>
            </a:r>
            <a:r>
              <a:rPr lang="ja-JP" altLang="en-US" dirty="0" smtClean="0"/>
              <a:t>で実行不可能</a:t>
            </a:r>
            <a:endParaRPr lang="en-US" altLang="ja-JP" dirty="0"/>
          </a:p>
          <a:p>
            <a:r>
              <a:rPr lang="en-US" altLang="ja-JP" dirty="0" smtClean="0"/>
              <a:t>500</a:t>
            </a:r>
            <a:r>
              <a:rPr lang="ja-JP" altLang="en-US" dirty="0" smtClean="0"/>
              <a:t>件</a:t>
            </a:r>
            <a:r>
              <a:rPr lang="ja-JP" altLang="en-US" dirty="0" smtClean="0"/>
              <a:t>以上</a:t>
            </a:r>
            <a:r>
              <a:rPr lang="en-US" altLang="ja-JP" dirty="0" smtClean="0"/>
              <a:t>(10</a:t>
            </a:r>
            <a:r>
              <a:rPr lang="ja-JP" altLang="en-US" dirty="0" smtClean="0"/>
              <a:t>人日</a:t>
            </a:r>
            <a:r>
              <a:rPr lang="en-US" altLang="ja-JP" dirty="0" smtClean="0"/>
              <a:t>)</a:t>
            </a:r>
            <a:r>
              <a:rPr lang="ja-JP" altLang="en-US" dirty="0" smtClean="0"/>
              <a:t>の</a:t>
            </a:r>
            <a:r>
              <a:rPr lang="ja-JP" altLang="en-US" dirty="0"/>
              <a:t>単純</a:t>
            </a:r>
            <a:r>
              <a:rPr lang="ja-JP" altLang="en-US" dirty="0" smtClean="0"/>
              <a:t>繰返し作業 </a:t>
            </a:r>
            <a:r>
              <a:rPr lang="en-US" altLang="ja-JP" dirty="0" smtClean="0"/>
              <a:t>( </a:t>
            </a:r>
            <a:r>
              <a:rPr lang="ja-JP" altLang="en-US" dirty="0" smtClean="0"/>
              <a:t>つらい</a:t>
            </a:r>
            <a:r>
              <a:rPr lang="en-US" altLang="ja-JP" dirty="0" smtClean="0"/>
              <a:t> )</a:t>
            </a:r>
            <a:endParaRPr lang="en-US" altLang="ja-JP" dirty="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23" name="Rectangle 32"/>
          <p:cNvSpPr txBox="1">
            <a:spLocks noChangeArrowheads="1"/>
          </p:cNvSpPr>
          <p:nvPr/>
        </p:nvSpPr>
        <p:spPr bwMode="gray">
          <a:xfrm>
            <a:off x="395536" y="727629"/>
            <a:ext cx="5823248" cy="47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4"/>
              </a:buBlip>
              <a:defRPr kumimoji="1" sz="2000">
                <a:solidFill>
                  <a:srgbClr val="000000"/>
                </a:solidFill>
                <a:latin typeface="+mn-lt"/>
                <a:ea typeface="+mn-ea"/>
                <a:cs typeface="+mn-cs"/>
              </a:defRPr>
            </a:lvl9pPr>
          </a:lstStyle>
          <a:p>
            <a:pPr marL="0" indent="0">
              <a:buNone/>
            </a:pPr>
            <a:r>
              <a:rPr lang="en-US" altLang="ja-JP" sz="3200" kern="0" dirty="0" smtClean="0"/>
              <a:t>SMBC</a:t>
            </a:r>
            <a:r>
              <a:rPr lang="ja-JP" altLang="en-US" sz="3200" kern="0" dirty="0" smtClean="0"/>
              <a:t>共通テーブルＰＪ</a:t>
            </a:r>
            <a:endParaRPr lang="en-US" altLang="ja-JP" sz="3200" kern="0" dirty="0"/>
          </a:p>
        </p:txBody>
      </p:sp>
      <p:sp>
        <p:nvSpPr>
          <p:cNvPr id="25" name="円/楕円 24"/>
          <p:cNvSpPr/>
          <p:nvPr/>
        </p:nvSpPr>
        <p:spPr bwMode="auto">
          <a:xfrm>
            <a:off x="602160" y="4797152"/>
            <a:ext cx="3744416" cy="1152128"/>
          </a:xfrm>
          <a:prstGeom prst="ellips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（なんか複雑な手順っぽい図）</a:t>
            </a:r>
          </a:p>
        </p:txBody>
      </p:sp>
      <p:sp>
        <p:nvSpPr>
          <p:cNvPr id="28" name="爆発 1 27"/>
          <p:cNvSpPr/>
          <p:nvPr/>
        </p:nvSpPr>
        <p:spPr bwMode="auto">
          <a:xfrm>
            <a:off x="5364088" y="4005064"/>
            <a:ext cx="5531556" cy="2448272"/>
          </a:xfrm>
          <a:prstGeom prst="irregularSeal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rPr>
              <a:t>このままではまずい</a:t>
            </a:r>
            <a:endParaRPr kumimoji="1" lang="en-US" altLang="ja-JP"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latin typeface="メイリオ" panose="020B0604030504040204" pitchFamily="50" charset="-128"/>
                <a:ea typeface="メイリオ" panose="020B0604030504040204" pitchFamily="50" charset="-128"/>
              </a:rPr>
              <a:t>（アニメーションで全体に表示）</a:t>
            </a: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4" name="角丸四角形吹き出し 3"/>
          <p:cNvSpPr/>
          <p:nvPr/>
        </p:nvSpPr>
        <p:spPr bwMode="auto">
          <a:xfrm>
            <a:off x="2807907" y="1295110"/>
            <a:ext cx="5112361" cy="1244363"/>
          </a:xfrm>
          <a:prstGeom prst="wedgeRoundRectCallout">
            <a:avLst>
              <a:gd name="adj1" fmla="val -59695"/>
              <a:gd name="adj2" fmla="val -15186"/>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latin typeface="メイリオ" panose="020B0604030504040204" pitchFamily="50" charset="-128"/>
                <a:ea typeface="メイリオ" panose="020B0604030504040204" pitchFamily="50" charset="-128"/>
              </a:rPr>
              <a:t>単純作業が山ほどあって</a:t>
            </a:r>
            <a:endParaRPr lang="en-US" altLang="ja-JP" sz="2400" dirty="0" smtClean="0">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a:latin typeface="メイリオ" panose="020B0604030504040204" pitchFamily="50" charset="-128"/>
                <a:ea typeface="メイリオ" panose="020B0604030504040204" pitchFamily="50" charset="-128"/>
              </a:rPr>
              <a:t>死にそう</a:t>
            </a:r>
            <a:r>
              <a:rPr lang="ja-JP" altLang="en-US" sz="2400" dirty="0" smtClean="0">
                <a:latin typeface="メイリオ" panose="020B0604030504040204" pitchFamily="50" charset="-128"/>
                <a:ea typeface="メイリオ" panose="020B0604030504040204" pitchFamily="50" charset="-128"/>
              </a:rPr>
              <a:t>です</a:t>
            </a:r>
            <a:r>
              <a:rPr lang="ja-JP" altLang="en-US" sz="2400" dirty="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a:t>
            </a:r>
            <a:endParaRPr kumimoji="1" lang="ja-JP" altLang="en-US"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pic>
        <p:nvPicPr>
          <p:cNvPr id="1029" name="Picture 5" descr="C:\Users\FASOL\AppData\Local\Microsoft\Windows\Temporary Internet Files\Content.IE5\4JZJMRAT\MC90043394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0890" y="1060041"/>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ー 8"/>
          <p:cNvSpPr>
            <a:spLocks noGrp="1"/>
          </p:cNvSpPr>
          <p:nvPr>
            <p:ph type="sldNum" sz="quarter" idx="10"/>
          </p:nvPr>
        </p:nvSpPr>
        <p:spPr/>
        <p:txBody>
          <a:bodyPr/>
          <a:lstStyle/>
          <a:p>
            <a:pPr>
              <a:defRPr/>
            </a:pPr>
            <a:fld id="{2966688C-23BA-4095-B299-A273387EA306}" type="slidenum">
              <a:rPr lang="de-DE" altLang="ja-JP" smtClean="0"/>
              <a:pPr>
                <a:defRPr/>
              </a:pPr>
              <a:t>2</a:t>
            </a:fld>
            <a:endParaRPr lang="de-DE" altLang="ja-JP" dirty="0"/>
          </a:p>
        </p:txBody>
      </p:sp>
    </p:spTree>
    <p:extLst>
      <p:ext uri="{BB962C8B-B14F-4D97-AF65-F5344CB8AC3E}">
        <p14:creationId xmlns:p14="http://schemas.microsoft.com/office/powerpoint/2010/main" val="222635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1"/>
          <p:cNvSpPr>
            <a:spLocks noGrp="1" noChangeArrowheads="1"/>
          </p:cNvSpPr>
          <p:nvPr>
            <p:ph type="title"/>
          </p:nvPr>
        </p:nvSpPr>
        <p:spPr bwMode="gray"/>
        <p:txBody>
          <a:bodyPr/>
          <a:lstStyle/>
          <a:p>
            <a:r>
              <a:rPr lang="ja-JP" altLang="en-US" dirty="0" smtClean="0"/>
              <a:t>業務を通じて</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0" name="角丸四角形 9"/>
          <p:cNvSpPr/>
          <p:nvPr/>
        </p:nvSpPr>
        <p:spPr bwMode="gray">
          <a:xfrm>
            <a:off x="467544" y="884582"/>
            <a:ext cx="5328592" cy="648072"/>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effectLst/>
                <a:latin typeface="+mn-ea"/>
                <a:ea typeface="+mn-ea"/>
              </a:rPr>
              <a:t>自動化の方法を検討</a:t>
            </a:r>
          </a:p>
        </p:txBody>
      </p:sp>
      <p:sp>
        <p:nvSpPr>
          <p:cNvPr id="53" name="角丸四角形 52"/>
          <p:cNvSpPr/>
          <p:nvPr/>
        </p:nvSpPr>
        <p:spPr bwMode="gray">
          <a:xfrm>
            <a:off x="467544" y="3140968"/>
            <a:ext cx="5328592" cy="680625"/>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effectLst/>
                <a:latin typeface="+mn-ea"/>
                <a:ea typeface="+mn-ea"/>
              </a:rPr>
              <a:t>試行錯誤の末、スクリプトを作成</a:t>
            </a:r>
          </a:p>
        </p:txBody>
      </p:sp>
      <p:sp>
        <p:nvSpPr>
          <p:cNvPr id="61" name="テキスト ボックス 60"/>
          <p:cNvSpPr txBox="1"/>
          <p:nvPr/>
        </p:nvSpPr>
        <p:spPr>
          <a:xfrm>
            <a:off x="755576" y="1576736"/>
            <a:ext cx="7776864" cy="646331"/>
          </a:xfrm>
          <a:prstGeom prst="rect">
            <a:avLst/>
          </a:prstGeom>
          <a:noFill/>
        </p:spPr>
        <p:txBody>
          <a:bodyPr wrap="square" rtlCol="0">
            <a:spAutoFit/>
          </a:bodyPr>
          <a:lstStyle/>
          <a:p>
            <a:pPr algn="l"/>
            <a:r>
              <a:rPr kumimoji="1" lang="ja-JP" altLang="en-US" dirty="0" smtClean="0">
                <a:latin typeface="+mn-ea"/>
                <a:ea typeface="+mn-ea"/>
              </a:rPr>
              <a:t>・コマンドでの実行ができないため、</a:t>
            </a:r>
            <a:r>
              <a:rPr kumimoji="1" lang="en-US" altLang="ja-JP" dirty="0" smtClean="0">
                <a:latin typeface="+mn-ea"/>
                <a:ea typeface="+mn-ea"/>
              </a:rPr>
              <a:t>Java</a:t>
            </a:r>
            <a:r>
              <a:rPr kumimoji="1" lang="ja-JP" altLang="en-US" dirty="0" smtClean="0">
                <a:latin typeface="+mn-ea"/>
                <a:ea typeface="+mn-ea"/>
              </a:rPr>
              <a:t>などのプログラムは使えない</a:t>
            </a:r>
            <a:endParaRPr kumimoji="1" lang="en-US" altLang="ja-JP" dirty="0" smtClean="0">
              <a:latin typeface="+mn-ea"/>
              <a:ea typeface="+mn-ea"/>
            </a:endParaRPr>
          </a:p>
          <a:p>
            <a:pPr algn="l"/>
            <a:r>
              <a:rPr lang="ja-JP" altLang="en-US" dirty="0" smtClean="0">
                <a:latin typeface="+mn-ea"/>
                <a:ea typeface="+mn-ea"/>
              </a:rPr>
              <a:t>・他のメンバへ提供することを考え、シンプルに使用できるものを意識</a:t>
            </a:r>
            <a:endParaRPr kumimoji="1" lang="ja-JP" altLang="en-US" dirty="0">
              <a:latin typeface="+mn-ea"/>
              <a:ea typeface="+mn-ea"/>
            </a:endParaRPr>
          </a:p>
        </p:txBody>
      </p:sp>
      <p:sp>
        <p:nvSpPr>
          <p:cNvPr id="98" name="テキスト ボックス 97"/>
          <p:cNvSpPr txBox="1"/>
          <p:nvPr/>
        </p:nvSpPr>
        <p:spPr>
          <a:xfrm>
            <a:off x="759668" y="2257993"/>
            <a:ext cx="8132811" cy="646331"/>
          </a:xfrm>
          <a:prstGeom prst="rect">
            <a:avLst/>
          </a:prstGeom>
          <a:noFill/>
        </p:spPr>
        <p:txBody>
          <a:bodyPr wrap="square" rtlCol="0">
            <a:spAutoFit/>
          </a:bodyPr>
          <a:lstStyle/>
          <a:p>
            <a:pPr algn="l"/>
            <a:r>
              <a:rPr kumimoji="1" lang="ja-JP" altLang="en-US" dirty="0" smtClean="0">
                <a:latin typeface="+mn-ea"/>
                <a:ea typeface="+mn-ea"/>
              </a:rPr>
              <a:t>・周囲に有識者のいないツールの学習</a:t>
            </a:r>
            <a:endParaRPr kumimoji="1" lang="en-US" altLang="ja-JP" dirty="0" smtClean="0">
              <a:latin typeface="+mn-ea"/>
              <a:ea typeface="+mn-ea"/>
            </a:endParaRPr>
          </a:p>
          <a:p>
            <a:pPr algn="l"/>
            <a:r>
              <a:rPr kumimoji="1" lang="ja-JP" altLang="en-US" dirty="0" smtClean="0">
                <a:latin typeface="+mn-ea"/>
                <a:ea typeface="+mn-ea"/>
              </a:rPr>
              <a:t>・</a:t>
            </a:r>
            <a:r>
              <a:rPr kumimoji="1" lang="en-US" altLang="ja-JP" dirty="0" smtClean="0">
                <a:latin typeface="+mn-ea"/>
                <a:ea typeface="+mn-ea"/>
              </a:rPr>
              <a:t>web</a:t>
            </a:r>
            <a:r>
              <a:rPr kumimoji="1" lang="ja-JP" altLang="en-US" dirty="0" smtClean="0">
                <a:latin typeface="+mn-ea"/>
                <a:ea typeface="+mn-ea"/>
              </a:rPr>
              <a:t>などの文献を参考に、自分の環境でサンプルを作成し理解していった</a:t>
            </a:r>
            <a:endParaRPr kumimoji="1" lang="ja-JP" altLang="en-US" dirty="0">
              <a:latin typeface="+mn-ea"/>
              <a:ea typeface="+mn-ea"/>
            </a:endParaRPr>
          </a:p>
        </p:txBody>
      </p:sp>
      <p:sp>
        <p:nvSpPr>
          <p:cNvPr id="99" name="テキスト ボックス 98"/>
          <p:cNvSpPr txBox="1"/>
          <p:nvPr/>
        </p:nvSpPr>
        <p:spPr>
          <a:xfrm>
            <a:off x="755575" y="4005064"/>
            <a:ext cx="8136903" cy="1200329"/>
          </a:xfrm>
          <a:prstGeom prst="rect">
            <a:avLst/>
          </a:prstGeom>
          <a:noFill/>
        </p:spPr>
        <p:txBody>
          <a:bodyPr wrap="square" rtlCol="0">
            <a:spAutoFit/>
          </a:bodyPr>
          <a:lstStyle/>
          <a:p>
            <a:pPr algn="l"/>
            <a:r>
              <a:rPr kumimoji="1" lang="ja-JP" altLang="en-US" dirty="0" smtClean="0">
                <a:latin typeface="+mn-ea"/>
                <a:ea typeface="+mn-ea"/>
              </a:rPr>
              <a:t>・操作の途中で押下の必要なボタンがスクリプトで感知されず、座標も固定されないものであった→２つの方針（論文）を試し、よりよいものを選択</a:t>
            </a:r>
            <a:endParaRPr kumimoji="1" lang="en-US" altLang="ja-JP" dirty="0" smtClean="0">
              <a:latin typeface="+mn-ea"/>
              <a:ea typeface="+mn-ea"/>
            </a:endParaRPr>
          </a:p>
          <a:p>
            <a:pPr algn="l"/>
            <a:r>
              <a:rPr kumimoji="1" lang="ja-JP" altLang="en-US" dirty="0" smtClean="0">
                <a:latin typeface="+mn-ea"/>
                <a:ea typeface="+mn-ea"/>
              </a:rPr>
              <a:t>・予想外の待ち時間による実行ミス→失敗時点での画面をキャプチャする処理を追加し、問題箇所の特定・修正を逐次行った</a:t>
            </a:r>
            <a:endParaRPr kumimoji="1" lang="ja-JP" altLang="en-US" dirty="0">
              <a:latin typeface="+mn-ea"/>
              <a:ea typeface="+mn-ea"/>
            </a:endParaRPr>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3</a:t>
            </a:fld>
            <a:endParaRPr lang="de-DE" altLang="ja-JP" dirty="0"/>
          </a:p>
        </p:txBody>
      </p:sp>
    </p:spTree>
    <p:extLst>
      <p:ext uri="{BB962C8B-B14F-4D97-AF65-F5344CB8AC3E}">
        <p14:creationId xmlns:p14="http://schemas.microsoft.com/office/powerpoint/2010/main" val="138731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タイトル 57"/>
          <p:cNvSpPr>
            <a:spLocks noGrp="1"/>
          </p:cNvSpPr>
          <p:nvPr>
            <p:ph type="title"/>
          </p:nvPr>
        </p:nvSpPr>
        <p:spPr/>
        <p:txBody>
          <a:bodyPr/>
          <a:lstStyle/>
          <a:p>
            <a:r>
              <a:rPr lang="ja-JP" altLang="en-US" dirty="0" smtClean="0"/>
              <a:t>業務を</a:t>
            </a:r>
            <a:r>
              <a:rPr lang="ja-JP" altLang="en-US" dirty="0"/>
              <a:t>通じて</a:t>
            </a:r>
            <a:endParaRPr kumimoji="1" lang="ja-JP" altLang="en-US" dirty="0"/>
          </a:p>
        </p:txBody>
      </p:sp>
      <p:sp>
        <p:nvSpPr>
          <p:cNvPr id="73" name="角丸四角形 72"/>
          <p:cNvSpPr/>
          <p:nvPr/>
        </p:nvSpPr>
        <p:spPr bwMode="gray">
          <a:xfrm>
            <a:off x="251520" y="1340768"/>
            <a:ext cx="3960440" cy="187220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3200" b="1" dirty="0" smtClean="0">
                <a:solidFill>
                  <a:srgbClr val="FF0000"/>
                </a:solidFill>
                <a:latin typeface="+mn-ea"/>
                <a:ea typeface="+mn-ea"/>
              </a:rPr>
              <a:t>500H</a:t>
            </a:r>
            <a:r>
              <a:rPr lang="ja-JP" altLang="en-US" sz="2000" dirty="0" smtClean="0">
                <a:latin typeface="+mn-ea"/>
                <a:ea typeface="+mn-ea"/>
              </a:rPr>
              <a:t>の</a:t>
            </a:r>
            <a:r>
              <a:rPr lang="ja-JP" altLang="en-US" sz="2000" dirty="0">
                <a:latin typeface="+mn-ea"/>
                <a:ea typeface="+mn-ea"/>
              </a:rPr>
              <a:t>単純</a:t>
            </a:r>
            <a:r>
              <a:rPr lang="ja-JP" altLang="en-US" sz="2000" dirty="0" smtClean="0">
                <a:latin typeface="+mn-ea"/>
                <a:ea typeface="+mn-ea"/>
              </a:rPr>
              <a:t>作業</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2000" b="0" i="0" u="none" strike="noStrike" cap="none" normalizeH="0" baseline="0" dirty="0" smtClean="0">
              <a:ln>
                <a:noFill/>
              </a:ln>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effectLst/>
                <a:latin typeface="+mn-ea"/>
                <a:ea typeface="+mn-ea"/>
              </a:rPr>
              <a:t>・</a:t>
            </a:r>
            <a:r>
              <a:rPr kumimoji="1" lang="ja-JP" altLang="en-US" sz="2000" b="0" i="0" u="none" strike="noStrike" cap="none" normalizeH="0" baseline="0" dirty="0" smtClean="0">
                <a:ln>
                  <a:noFill/>
                </a:ln>
                <a:effectLst/>
                <a:latin typeface="+mn-ea"/>
                <a:ea typeface="+mn-ea"/>
              </a:rPr>
              <a:t>ヒューマンエラーの可能性</a:t>
            </a:r>
            <a:endParaRPr kumimoji="1" lang="en-US" altLang="ja-JP" sz="2000" b="0" i="0" u="none" strike="noStrike" cap="none" normalizeH="0" baseline="0" dirty="0" smtClean="0">
              <a:ln>
                <a:noFill/>
              </a:ln>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・精神的に疲弊</a:t>
            </a:r>
            <a:endParaRPr kumimoji="1" lang="en-US" altLang="ja-JP" sz="2000" b="0" i="0" u="none" strike="noStrike" cap="none" normalizeH="0" baseline="0" dirty="0" smtClean="0">
              <a:ln>
                <a:noFill/>
              </a:ln>
              <a:effectLst/>
              <a:latin typeface="+mn-ea"/>
              <a:ea typeface="+mn-ea"/>
            </a:endParaRPr>
          </a:p>
        </p:txBody>
      </p:sp>
      <p:sp>
        <p:nvSpPr>
          <p:cNvPr id="74" name="角丸四角形 73"/>
          <p:cNvSpPr/>
          <p:nvPr/>
        </p:nvSpPr>
        <p:spPr bwMode="gray">
          <a:xfrm>
            <a:off x="5048968" y="1280469"/>
            <a:ext cx="3960440" cy="187220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a:t>
            </a:r>
            <a:r>
              <a:rPr lang="ja-JP" altLang="en-US" sz="2000" dirty="0" smtClean="0">
                <a:latin typeface="+mn-ea"/>
                <a:ea typeface="+mn-ea"/>
              </a:rPr>
              <a:t>手作業を</a:t>
            </a:r>
            <a:r>
              <a:rPr lang="ja-JP" altLang="en-US" sz="2000" dirty="0">
                <a:latin typeface="+mn-ea"/>
                <a:ea typeface="+mn-ea"/>
              </a:rPr>
              <a:t>夜間</a:t>
            </a:r>
            <a:r>
              <a:rPr lang="ja-JP" altLang="en-US" sz="2000" dirty="0" smtClean="0">
                <a:latin typeface="+mn-ea"/>
                <a:ea typeface="+mn-ea"/>
              </a:rPr>
              <a:t>実行</a:t>
            </a: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20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effectLst/>
                <a:latin typeface="+mn-ea"/>
                <a:ea typeface="+mn-ea"/>
              </a:rPr>
              <a:t>・仕様変更による再実行もコスト０</a:t>
            </a:r>
            <a:endParaRPr kumimoji="1" lang="en-US" altLang="ja-JP" sz="2000" b="0" i="0" u="none" strike="noStrike" cap="none" normalizeH="0" baseline="0" dirty="0" smtClean="0">
              <a:ln>
                <a:noFill/>
              </a:ln>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2000" b="0" i="0" u="none" strike="noStrike" cap="none" normalizeH="0" baseline="0" dirty="0" smtClean="0">
              <a:ln>
                <a:noFill/>
              </a:ln>
              <a:effectLst/>
              <a:latin typeface="+mn-ea"/>
              <a:ea typeface="+mn-ea"/>
            </a:endParaRPr>
          </a:p>
        </p:txBody>
      </p:sp>
      <p:pic>
        <p:nvPicPr>
          <p:cNvPr id="18433" name="図 184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2492896"/>
            <a:ext cx="3029322" cy="3029322"/>
          </a:xfrm>
          <a:prstGeom prst="rect">
            <a:avLst/>
          </a:prstGeom>
        </p:spPr>
      </p:pic>
      <p:sp>
        <p:nvSpPr>
          <p:cNvPr id="76" name="角丸四角形 75"/>
          <p:cNvSpPr/>
          <p:nvPr/>
        </p:nvSpPr>
        <p:spPr bwMode="gray">
          <a:xfrm>
            <a:off x="2592829" y="5189898"/>
            <a:ext cx="3672408" cy="794581"/>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latin typeface="+mn-ea"/>
                <a:ea typeface="+mn-ea"/>
              </a:rPr>
              <a:t>感謝された→達成感</a:t>
            </a:r>
            <a:endParaRPr lang="en-US" altLang="ja-JP" sz="2000" dirty="0" smtClean="0">
              <a:latin typeface="+mn-ea"/>
              <a:ea typeface="+mn-ea"/>
            </a:endParaRPr>
          </a:p>
        </p:txBody>
      </p:sp>
      <p:sp>
        <p:nvSpPr>
          <p:cNvPr id="5" name="スライド番号プレースホルダー 4"/>
          <p:cNvSpPr>
            <a:spLocks noGrp="1"/>
          </p:cNvSpPr>
          <p:nvPr>
            <p:ph type="sldNum" sz="quarter" idx="10"/>
          </p:nvPr>
        </p:nvSpPr>
        <p:spPr/>
        <p:txBody>
          <a:bodyPr/>
          <a:lstStyle/>
          <a:p>
            <a:pPr>
              <a:defRPr/>
            </a:pPr>
            <a:fld id="{2966688C-23BA-4095-B299-A273387EA306}" type="slidenum">
              <a:rPr lang="de-DE" altLang="ja-JP" smtClean="0"/>
              <a:pPr>
                <a:defRPr/>
              </a:pPr>
              <a:t>4</a:t>
            </a:fld>
            <a:endParaRPr lang="de-DE" altLang="ja-JP" dirty="0"/>
          </a:p>
        </p:txBody>
      </p:sp>
    </p:spTree>
    <p:extLst>
      <p:ext uri="{BB962C8B-B14F-4D97-AF65-F5344CB8AC3E}">
        <p14:creationId xmlns:p14="http://schemas.microsoft.com/office/powerpoint/2010/main" val="128011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500"/>
                                        <p:tgtEl>
                                          <p:spTgt spid="7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up)">
                                      <p:cBhvr>
                                        <p:cTn id="10" dur="500"/>
                                        <p:tgtEl>
                                          <p:spTgt spid="7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up)">
                                      <p:cBhvr>
                                        <p:cTn id="1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コンテンツ プレースホルダー 64"/>
          <p:cNvSpPr>
            <a:spLocks noGrp="1"/>
          </p:cNvSpPr>
          <p:nvPr>
            <p:ph idx="1"/>
          </p:nvPr>
        </p:nvSpPr>
        <p:spPr>
          <a:xfrm>
            <a:off x="1416902" y="1763439"/>
            <a:ext cx="7538186" cy="4689897"/>
          </a:xfrm>
        </p:spPr>
        <p:txBody>
          <a:bodyPr/>
          <a:lstStyle/>
          <a:p>
            <a:r>
              <a:rPr lang="ja-JP" altLang="en-US" dirty="0" smtClean="0"/>
              <a:t>工夫次第で効率化が可能</a:t>
            </a:r>
            <a:endParaRPr lang="en-US" altLang="ja-JP" dirty="0" smtClean="0"/>
          </a:p>
          <a:p>
            <a:endParaRPr lang="en-US" altLang="ja-JP" dirty="0"/>
          </a:p>
          <a:p>
            <a:pPr marL="0" indent="0">
              <a:buNone/>
            </a:pPr>
            <a:endParaRPr lang="en-US" altLang="ja-JP" dirty="0"/>
          </a:p>
          <a:p>
            <a:r>
              <a:rPr lang="ja-JP" altLang="en-US" dirty="0"/>
              <a:t>業務とは直接かかわりのない技術でも、</a:t>
            </a:r>
            <a:endParaRPr lang="en-US" altLang="ja-JP" dirty="0"/>
          </a:p>
          <a:p>
            <a:pPr marL="0" indent="0">
              <a:buNone/>
            </a:pPr>
            <a:r>
              <a:rPr lang="ja-JP" altLang="en-US" dirty="0"/>
              <a:t>　学ぶことで有利になれるものがある</a:t>
            </a:r>
            <a:endParaRPr lang="en-US" altLang="ja-JP" dirty="0"/>
          </a:p>
        </p:txBody>
      </p:sp>
      <p:sp>
        <p:nvSpPr>
          <p:cNvPr id="19460" name="Rectangle 41"/>
          <p:cNvSpPr>
            <a:spLocks noGrp="1" noChangeArrowheads="1"/>
          </p:cNvSpPr>
          <p:nvPr>
            <p:ph type="title"/>
          </p:nvPr>
        </p:nvSpPr>
        <p:spPr bwMode="gray"/>
        <p:txBody>
          <a:bodyPr/>
          <a:lstStyle/>
          <a:p>
            <a:pPr eaLnBrk="1" hangingPunct="1"/>
            <a:r>
              <a:rPr lang="ja-JP" altLang="en-US" dirty="0"/>
              <a:t>気付き</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9521" name="円/楕円 19520"/>
          <p:cNvSpPr/>
          <p:nvPr/>
        </p:nvSpPr>
        <p:spPr bwMode="gray">
          <a:xfrm>
            <a:off x="1403649" y="4653136"/>
            <a:ext cx="5616624" cy="1512168"/>
          </a:xfrm>
          <a:prstGeom prst="ellipse">
            <a:avLst/>
          </a:prstGeom>
          <a:gradFill flip="none" rotWithShape="1">
            <a:gsLst>
              <a:gs pos="0">
                <a:srgbClr val="E73440"/>
              </a:gs>
              <a:gs pos="100000">
                <a:srgbClr val="7A1E1C"/>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3200" b="1"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rPr>
              <a:t>想いの変化</a:t>
            </a:r>
            <a:endParaRPr kumimoji="1" lang="en-US" altLang="ja-JP" sz="3200" b="1"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400" dirty="0" smtClean="0">
                <a:solidFill>
                  <a:srgbClr val="FFFFFF"/>
                </a:solidFill>
                <a:latin typeface="メイリオ" panose="020B0604030504040204" pitchFamily="50" charset="-128"/>
                <a:ea typeface="メイリオ" panose="020B0604030504040204" pitchFamily="50" charset="-128"/>
              </a:rPr>
              <a:t>“仕事に模範解答はない“</a:t>
            </a:r>
            <a:endParaRPr kumimoji="1" lang="ja-JP" altLang="en-US" sz="2400" i="0" u="none" strike="noStrike" cap="none" normalizeH="0" dirty="0" smtClean="0">
              <a:ln>
                <a:noFill/>
              </a:ln>
              <a:solidFill>
                <a:srgbClr val="FFFFFF"/>
              </a:solidFill>
              <a:effectLst/>
              <a:latin typeface="メイリオ" panose="020B0604030504040204" pitchFamily="50" charset="-128"/>
              <a:ea typeface="メイリオ" panose="020B0604030504040204" pitchFamily="50" charset="-128"/>
            </a:endParaRPr>
          </a:p>
        </p:txBody>
      </p:sp>
      <p:sp>
        <p:nvSpPr>
          <p:cNvPr id="114" name="角丸四角形 113"/>
          <p:cNvSpPr/>
          <p:nvPr/>
        </p:nvSpPr>
        <p:spPr bwMode="gray">
          <a:xfrm>
            <a:off x="1403649" y="843267"/>
            <a:ext cx="55812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2400" dirty="0" smtClean="0">
                <a:latin typeface="+mn-ea"/>
                <a:ea typeface="+mn-ea"/>
              </a:rPr>
              <a:t>工夫大事。</a:t>
            </a:r>
            <a:endParaRPr lang="ja-JP" altLang="en-US" sz="2400" dirty="0">
              <a:latin typeface="+mn-ea"/>
              <a:ea typeface="+mn-ea"/>
            </a:endParaRPr>
          </a:p>
        </p:txBody>
      </p:sp>
      <p:sp>
        <p:nvSpPr>
          <p:cNvPr id="56" name="角丸四角形 55"/>
          <p:cNvSpPr/>
          <p:nvPr/>
        </p:nvSpPr>
        <p:spPr bwMode="gray">
          <a:xfrm>
            <a:off x="1403649" y="2708920"/>
            <a:ext cx="55812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2400" dirty="0">
                <a:latin typeface="+mn-ea"/>
                <a:ea typeface="+mn-ea"/>
              </a:rPr>
              <a:t>業務外の有効な知識</a:t>
            </a:r>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5</a:t>
            </a:fld>
            <a:endParaRPr lang="de-DE" altLang="ja-JP" dirty="0"/>
          </a:p>
        </p:txBody>
      </p:sp>
    </p:spTree>
    <p:extLst>
      <p:ext uri="{BB962C8B-B14F-4D97-AF65-F5344CB8AC3E}">
        <p14:creationId xmlns:p14="http://schemas.microsoft.com/office/powerpoint/2010/main" val="1549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521"/>
                                        </p:tgtEl>
                                        <p:attrNameLst>
                                          <p:attrName>style.visibility</p:attrName>
                                        </p:attrNameLst>
                                      </p:cBhvr>
                                      <p:to>
                                        <p:strVal val="visible"/>
                                      </p:to>
                                    </p:set>
                                    <p:animEffect transition="in" filter="wipe(up)">
                                      <p:cBhvr>
                                        <p:cTn id="7" dur="500"/>
                                        <p:tgtEl>
                                          <p:spTgt spid="19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41"/>
          <p:cNvSpPr>
            <a:spLocks noGrp="1" noChangeArrowheads="1"/>
          </p:cNvSpPr>
          <p:nvPr>
            <p:ph type="title"/>
          </p:nvPr>
        </p:nvSpPr>
        <p:spPr bwMode="gray"/>
        <p:txBody>
          <a:bodyPr/>
          <a:lstStyle/>
          <a:p>
            <a:pPr eaLnBrk="1" hangingPunct="1"/>
            <a:r>
              <a:rPr lang="ja-JP" altLang="en-US" dirty="0" smtClean="0"/>
              <a:t>気付きから</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9513" name="角丸四角形 19512"/>
          <p:cNvSpPr/>
          <p:nvPr/>
        </p:nvSpPr>
        <p:spPr bwMode="auto">
          <a:xfrm>
            <a:off x="899592" y="1628800"/>
            <a:ext cx="7488832" cy="3744416"/>
          </a:xfrm>
          <a:prstGeom prst="round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4800" b="1" dirty="0" smtClean="0">
                <a:latin typeface="メイリオ" panose="020B0604030504040204" pitchFamily="50" charset="-128"/>
                <a:ea typeface="メイリオ" panose="020B0604030504040204" pitchFamily="50" charset="-128"/>
              </a:rPr>
              <a:t>学ぶ必要性を感じた</a:t>
            </a:r>
            <a:endParaRPr kumimoji="1" lang="ja-JP" altLang="en-US" sz="4800" b="1"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6</a:t>
            </a:fld>
            <a:endParaRPr lang="de-DE" altLang="ja-JP" dirty="0"/>
          </a:p>
        </p:txBody>
      </p:sp>
    </p:spTree>
    <p:extLst>
      <p:ext uri="{BB962C8B-B14F-4D97-AF65-F5344CB8AC3E}">
        <p14:creationId xmlns:p14="http://schemas.microsoft.com/office/powerpoint/2010/main" val="3839464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1"/>
          <p:cNvSpPr>
            <a:spLocks noGrp="1" noChangeArrowheads="1"/>
          </p:cNvSpPr>
          <p:nvPr>
            <p:ph type="title"/>
          </p:nvPr>
        </p:nvSpPr>
        <p:spPr bwMode="gray"/>
        <p:txBody>
          <a:bodyPr/>
          <a:lstStyle/>
          <a:p>
            <a:pPr eaLnBrk="1" hangingPunct="1"/>
            <a:r>
              <a:rPr lang="ja-JP" altLang="en-US" dirty="0"/>
              <a:t>ありたい姿</a:t>
            </a:r>
            <a:endParaRPr lang="ja-JP"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sp>
        <p:nvSpPr>
          <p:cNvPr id="12" name="角丸四角形 11"/>
          <p:cNvSpPr/>
          <p:nvPr/>
        </p:nvSpPr>
        <p:spPr bwMode="gray">
          <a:xfrm>
            <a:off x="323528" y="1052736"/>
            <a:ext cx="86409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a:latin typeface="+mn-ea"/>
                <a:ea typeface="+mn-ea"/>
              </a:rPr>
              <a:t>「学ぶことが当然の文化」を作り</a:t>
            </a:r>
            <a:r>
              <a:rPr lang="ja-JP" altLang="en-US" sz="2400" dirty="0" smtClean="0">
                <a:latin typeface="+mn-ea"/>
                <a:ea typeface="+mn-ea"/>
              </a:rPr>
              <a:t>、周囲に良い</a:t>
            </a:r>
            <a:r>
              <a:rPr lang="ja-JP" altLang="en-US" sz="2400" dirty="0">
                <a:latin typeface="+mn-ea"/>
                <a:ea typeface="+mn-ea"/>
              </a:rPr>
              <a:t>影響を</a:t>
            </a:r>
            <a:r>
              <a:rPr lang="ja-JP" altLang="en-US" sz="2400" dirty="0" smtClean="0">
                <a:latin typeface="+mn-ea"/>
                <a:ea typeface="+mn-ea"/>
              </a:rPr>
              <a:t>与える</a:t>
            </a:r>
            <a:endParaRPr lang="ja-JP" altLang="en-US" sz="2400" dirty="0">
              <a:latin typeface="+mn-ea"/>
              <a:ea typeface="+mn-ea"/>
            </a:endParaRPr>
          </a:p>
        </p:txBody>
      </p:sp>
      <p:sp>
        <p:nvSpPr>
          <p:cNvPr id="63" name="角丸四角形 62"/>
          <p:cNvSpPr/>
          <p:nvPr/>
        </p:nvSpPr>
        <p:spPr bwMode="gray">
          <a:xfrm>
            <a:off x="323528" y="3429000"/>
            <a:ext cx="8640960"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indent="0" algn="l" eaLnBrk="1" hangingPunct="1">
              <a:buFont typeface="Wingdings" pitchFamily="2" charset="2"/>
              <a:buNone/>
            </a:pPr>
            <a:r>
              <a:rPr lang="ja-JP" altLang="en-US" sz="2400" dirty="0" smtClean="0">
                <a:latin typeface="+mn-ea"/>
                <a:ea typeface="+mn-ea"/>
              </a:rPr>
              <a:t>「</a:t>
            </a:r>
            <a:r>
              <a:rPr lang="ja-JP" altLang="en-US" sz="2400" dirty="0">
                <a:latin typeface="+mn-ea"/>
                <a:ea typeface="+mn-ea"/>
              </a:rPr>
              <a:t>強み」となる</a:t>
            </a:r>
            <a:r>
              <a:rPr lang="ja-JP" altLang="en-US" sz="2400" dirty="0" smtClean="0">
                <a:latin typeface="+mn-ea"/>
                <a:ea typeface="+mn-ea"/>
              </a:rPr>
              <a:t>技術を持つ人材</a:t>
            </a:r>
            <a:endParaRPr lang="en-US" altLang="ja-JP" sz="2400" dirty="0">
              <a:latin typeface="+mn-ea"/>
              <a:ea typeface="+mn-ea"/>
            </a:endParaRPr>
          </a:p>
        </p:txBody>
      </p:sp>
      <p:sp>
        <p:nvSpPr>
          <p:cNvPr id="17" name="コンテンツ プレースホルダー 64"/>
          <p:cNvSpPr>
            <a:spLocks noGrp="1"/>
          </p:cNvSpPr>
          <p:nvPr>
            <p:ph idx="1"/>
          </p:nvPr>
        </p:nvSpPr>
        <p:spPr>
          <a:xfrm>
            <a:off x="395536" y="1988840"/>
            <a:ext cx="7538186" cy="4401865"/>
          </a:xfrm>
        </p:spPr>
        <p:txBody>
          <a:bodyPr/>
          <a:lstStyle/>
          <a:p>
            <a:r>
              <a:rPr lang="ja-JP" altLang="en-US" dirty="0" smtClean="0"/>
              <a:t>勉強会の開催とか。</a:t>
            </a:r>
            <a:endParaRPr lang="en-US" altLang="ja-JP" dirty="0" smtClean="0"/>
          </a:p>
          <a:p>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a:p>
          <a:p>
            <a:r>
              <a:rPr kumimoji="1" lang="ja-JP" altLang="en-US" dirty="0" smtClean="0"/>
              <a:t>新しい技術。他者の持っていないスキル</a:t>
            </a:r>
            <a:endParaRPr lang="en-US" altLang="ja-JP" dirty="0"/>
          </a:p>
          <a:p>
            <a:endParaRPr lang="en-US" altLang="ja-JP" dirty="0" smtClean="0"/>
          </a:p>
          <a:p>
            <a:pPr marL="0" indent="0">
              <a:buNone/>
            </a:pPr>
            <a:r>
              <a:rPr lang="ja-JP" altLang="en-US" dirty="0" smtClean="0"/>
              <a:t>今は</a:t>
            </a:r>
            <a:r>
              <a:rPr lang="en-US" altLang="ja-JP" dirty="0" smtClean="0"/>
              <a:t>iPhone</a:t>
            </a:r>
            <a:r>
              <a:rPr lang="ja-JP" altLang="en-US" dirty="0" smtClean="0"/>
              <a:t>アプリの開発に興味がある。</a:t>
            </a:r>
            <a:endParaRPr lang="en-US" altLang="ja-JP" dirty="0"/>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7</a:t>
            </a:fld>
            <a:endParaRPr lang="de-DE" altLang="ja-JP"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1"/>
          <p:cNvSpPr>
            <a:spLocks noGrp="1" noChangeArrowheads="1"/>
          </p:cNvSpPr>
          <p:nvPr>
            <p:ph type="title"/>
          </p:nvPr>
        </p:nvSpPr>
        <p:spPr bwMode="gray"/>
        <p:txBody>
          <a:bodyPr/>
          <a:lstStyle/>
          <a:p>
            <a:pPr eaLnBrk="1" hangingPunct="1"/>
            <a:r>
              <a:rPr lang="ja-JP" altLang="en-US" smtClean="0"/>
              <a:t>今後の取り組み</a:t>
            </a:r>
            <a:endParaRPr lang="ja-JP" altLang="ja-JP" smtClean="0"/>
          </a:p>
        </p:txBody>
      </p:sp>
      <p:sp>
        <p:nvSpPr>
          <p:cNvPr id="20483" name="Rectangle 32"/>
          <p:cNvSpPr>
            <a:spLocks noGrp="1" noChangeArrowheads="1"/>
          </p:cNvSpPr>
          <p:nvPr>
            <p:ph idx="1"/>
          </p:nvPr>
        </p:nvSpPr>
        <p:spPr bwMode="gray"/>
        <p:txBody>
          <a:bodyPr/>
          <a:lstStyle/>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r>
              <a:rPr lang="ja-JP" altLang="en-US" dirty="0"/>
              <a:t>　</a:t>
            </a:r>
            <a:endParaRPr lang="en-US" altLang="ja-JP" dirty="0" smtClean="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a:p>
          <a:p>
            <a:pPr marL="0" indent="0" eaLnBrk="1" hangingPunct="1">
              <a:buFont typeface="Wingdings" pitchFamily="2" charset="2"/>
              <a:buNone/>
            </a:pPr>
            <a:endParaRPr lang="en-US" altLang="ja-JP" dirty="0" smtClean="0"/>
          </a:p>
          <a:p>
            <a:pPr marL="0" indent="0" eaLnBrk="1" hangingPunct="1">
              <a:buFont typeface="Wingdings" pitchFamily="2" charset="2"/>
              <a:buNone/>
            </a:pPr>
            <a:endParaRPr lang="en-US" altLang="ja-JP" dirty="0" smtClean="0"/>
          </a:p>
        </p:txBody>
      </p:sp>
      <p:sp>
        <p:nvSpPr>
          <p:cNvPr id="5" name="フッター プレースホルダー 4"/>
          <p:cNvSpPr>
            <a:spLocks noGrp="1"/>
          </p:cNvSpPr>
          <p:nvPr>
            <p:ph type="ftr" sz="quarter" idx="11"/>
          </p:nvPr>
        </p:nvSpPr>
        <p:spPr bwMode="gray"/>
        <p:txBody>
          <a:bodyPr/>
          <a:lstStyle/>
          <a:p>
            <a:pPr>
              <a:defRPr/>
            </a:pPr>
            <a:r>
              <a:rPr lang="de-DE" altLang="ja-JP" smtClean="0"/>
              <a:t>Copyright 2014 FUJITSU LIMITED</a:t>
            </a:r>
            <a:endParaRPr lang="de-DE" altLang="ja-JP"/>
          </a:p>
        </p:txBody>
      </p:sp>
      <p:graphicFrame>
        <p:nvGraphicFramePr>
          <p:cNvPr id="20678" name="表 20677"/>
          <p:cNvGraphicFramePr>
            <a:graphicFrameLocks noGrp="1"/>
          </p:cNvGraphicFramePr>
          <p:nvPr>
            <p:extLst>
              <p:ext uri="{D42A27DB-BD31-4B8C-83A1-F6EECF244321}">
                <p14:modId xmlns:p14="http://schemas.microsoft.com/office/powerpoint/2010/main" val="2746316018"/>
              </p:ext>
            </p:extLst>
          </p:nvPr>
        </p:nvGraphicFramePr>
        <p:xfrm>
          <a:off x="2123728" y="4149080"/>
          <a:ext cx="5063173" cy="2214880"/>
        </p:xfrm>
        <a:graphic>
          <a:graphicData uri="http://schemas.openxmlformats.org/drawingml/2006/table">
            <a:tbl>
              <a:tblPr firstRow="1" bandRow="1">
                <a:tableStyleId>{5C22544A-7EE6-4342-B048-85BDC9FD1C3A}</a:tableStyleId>
              </a:tblPr>
              <a:tblGrid>
                <a:gridCol w="1160780"/>
                <a:gridCol w="3902393"/>
              </a:tblGrid>
              <a:tr h="0">
                <a:tc gridSpan="2">
                  <a:txBody>
                    <a:bodyPr/>
                    <a:lstStyle/>
                    <a:p>
                      <a:pPr algn="ctr"/>
                      <a:r>
                        <a:rPr kumimoji="1" lang="ja-JP" altLang="en-US" b="1" dirty="0" smtClean="0"/>
                        <a:t>（参考）過去の実績</a:t>
                      </a:r>
                      <a:endParaRPr kumimoji="1" lang="ja-JP" altLang="en-US" b="1" dirty="0"/>
                    </a:p>
                  </a:txBody>
                  <a:tcPr>
                    <a:solidFill>
                      <a:schemeClr val="accent2"/>
                    </a:solidFill>
                  </a:tcPr>
                </a:tc>
                <a:tc hMerge="1">
                  <a:txBody>
                    <a:bodyPr/>
                    <a:lstStyle/>
                    <a:p>
                      <a:endParaRPr kumimoji="1" lang="ja-JP" altLang="en-US" b="0" dirty="0">
                        <a:solidFill>
                          <a:schemeClr val="tx2"/>
                        </a:solidFill>
                      </a:endParaRPr>
                    </a:p>
                  </a:txBody>
                  <a:tcPr/>
                </a:tc>
              </a:tr>
              <a:tr h="0">
                <a:tc>
                  <a:txBody>
                    <a:bodyPr/>
                    <a:lstStyle/>
                    <a:p>
                      <a:r>
                        <a:rPr kumimoji="1" lang="ja-JP" altLang="en-US" b="1" dirty="0" smtClean="0">
                          <a:solidFill>
                            <a:schemeClr val="bg1"/>
                          </a:solidFill>
                        </a:rPr>
                        <a:t>発表回数</a:t>
                      </a:r>
                      <a:endParaRPr kumimoji="1" lang="ja-JP" altLang="en-US" b="1" dirty="0">
                        <a:solidFill>
                          <a:schemeClr val="bg1"/>
                        </a:solidFill>
                      </a:endParaRPr>
                    </a:p>
                  </a:txBody>
                  <a:tcPr>
                    <a:solidFill>
                      <a:schemeClr val="accent2"/>
                    </a:solidFill>
                  </a:tcPr>
                </a:tc>
                <a:tc>
                  <a:txBody>
                    <a:bodyPr/>
                    <a:lstStyle/>
                    <a:p>
                      <a:r>
                        <a:rPr kumimoji="1" lang="en-US" altLang="ja-JP" b="0" dirty="0" smtClean="0">
                          <a:solidFill>
                            <a:schemeClr val="tx2"/>
                          </a:solidFill>
                        </a:rPr>
                        <a:t>30</a:t>
                      </a:r>
                      <a:r>
                        <a:rPr kumimoji="1" lang="ja-JP" altLang="en-US" b="0" dirty="0" smtClean="0">
                          <a:solidFill>
                            <a:schemeClr val="tx2"/>
                          </a:solidFill>
                        </a:rPr>
                        <a:t>分  </a:t>
                      </a:r>
                      <a:r>
                        <a:rPr kumimoji="1" lang="en-US" altLang="ja-JP" b="0" dirty="0" smtClean="0">
                          <a:solidFill>
                            <a:schemeClr val="tx2"/>
                          </a:solidFill>
                        </a:rPr>
                        <a:t>×  8</a:t>
                      </a:r>
                      <a:r>
                        <a:rPr kumimoji="1" lang="ja-JP" altLang="en-US" b="0" dirty="0" smtClean="0">
                          <a:solidFill>
                            <a:schemeClr val="tx2"/>
                          </a:solidFill>
                        </a:rPr>
                        <a:t>回</a:t>
                      </a:r>
                      <a:endParaRPr kumimoji="1" lang="ja-JP" altLang="en-US" b="0" dirty="0">
                        <a:solidFill>
                          <a:schemeClr val="tx2"/>
                        </a:solidFill>
                      </a:endParaRPr>
                    </a:p>
                  </a:txBody>
                  <a:tcPr/>
                </a:tc>
              </a:tr>
              <a:tr h="370840">
                <a:tc rowSpan="4">
                  <a:txBody>
                    <a:bodyPr/>
                    <a:lstStyle/>
                    <a:p>
                      <a:r>
                        <a:rPr kumimoji="1" lang="ja-JP" altLang="en-US" b="1" dirty="0" smtClean="0">
                          <a:solidFill>
                            <a:schemeClr val="bg1"/>
                          </a:solidFill>
                        </a:rPr>
                        <a:t>内容抜粋</a:t>
                      </a:r>
                      <a:endParaRPr kumimoji="1" lang="ja-JP" altLang="en-US" b="1" dirty="0">
                        <a:solidFill>
                          <a:schemeClr val="bg1"/>
                        </a:solidFill>
                      </a:endParaRPr>
                    </a:p>
                  </a:txBody>
                  <a:tcPr anchor="ctr">
                    <a:solidFill>
                      <a:schemeClr val="accent2"/>
                    </a:solidFill>
                  </a:tcPr>
                </a:tc>
                <a:tc>
                  <a:txBody>
                    <a:bodyPr/>
                    <a:lstStyle/>
                    <a:p>
                      <a:r>
                        <a:rPr kumimoji="1" lang="ja-JP" altLang="en-US" dirty="0" smtClean="0"/>
                        <a:t>・ゲーミフィケーションと顧客満足</a:t>
                      </a:r>
                      <a:endParaRPr kumimoji="1" lang="ja-JP" altLang="en-US" dirty="0"/>
                    </a:p>
                  </a:txBody>
                  <a:tcPr/>
                </a:tc>
              </a:tr>
              <a:tr h="370840">
                <a:tc vMerge="1">
                  <a:txBody>
                    <a:bodyPr/>
                    <a:lstStyle/>
                    <a:p>
                      <a:endParaRPr kumimoji="1" lang="ja-JP" altLang="en-US" dirty="0"/>
                    </a:p>
                  </a:txBody>
                  <a:tcPr/>
                </a:tc>
                <a:tc>
                  <a:txBody>
                    <a:bodyPr/>
                    <a:lstStyle/>
                    <a:p>
                      <a:r>
                        <a:rPr kumimoji="1" lang="ja-JP" altLang="en-US" dirty="0" smtClean="0"/>
                        <a:t>・日本語プログラム「なでしこ」</a:t>
                      </a:r>
                      <a:endParaRPr kumimoji="1" lang="ja-JP" altLang="en-US" dirty="0"/>
                    </a:p>
                  </a:txBody>
                  <a:tcPr/>
                </a:tc>
              </a:tr>
              <a:tr h="370840">
                <a:tc vMerge="1">
                  <a:txBody>
                    <a:bodyPr/>
                    <a:lstStyle/>
                    <a:p>
                      <a:endParaRPr kumimoji="1" lang="ja-JP" altLang="en-US" dirty="0"/>
                    </a:p>
                  </a:txBody>
                  <a:tcPr/>
                </a:tc>
                <a:tc>
                  <a:txBody>
                    <a:bodyPr/>
                    <a:lstStyle/>
                    <a:p>
                      <a:r>
                        <a:rPr kumimoji="1" lang="ja-JP" altLang="en-US" dirty="0" smtClean="0"/>
                        <a:t>・オブジェクト指向基礎</a:t>
                      </a:r>
                      <a:endParaRPr kumimoji="1" lang="ja-JP" altLang="en-US" dirty="0"/>
                    </a:p>
                  </a:txBody>
                  <a:tcPr/>
                </a:tc>
              </a:tr>
              <a:tr h="370840">
                <a:tc vMerge="1">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Windows</a:t>
                      </a:r>
                      <a:r>
                        <a:rPr kumimoji="1" lang="ja-JP" altLang="en-US" dirty="0" smtClean="0"/>
                        <a:t>自動化ツール紹介</a:t>
                      </a:r>
                      <a:endParaRPr kumimoji="1" lang="ja-JP" altLang="en-US" dirty="0"/>
                    </a:p>
                  </a:txBody>
                  <a:tcPr/>
                </a:tc>
              </a:tr>
            </a:tbl>
          </a:graphicData>
        </a:graphic>
      </p:graphicFrame>
      <p:sp>
        <p:nvSpPr>
          <p:cNvPr id="62" name="角丸四角形 61"/>
          <p:cNvSpPr/>
          <p:nvPr/>
        </p:nvSpPr>
        <p:spPr bwMode="gray">
          <a:xfrm>
            <a:off x="323528" y="872328"/>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smtClean="0">
                <a:latin typeface="+mn-ea"/>
                <a:ea typeface="+mn-ea"/>
              </a:rPr>
              <a:t>「同じことを行う場合、あえて違う方法で」</a:t>
            </a:r>
            <a:endParaRPr lang="ja-JP" altLang="en-US" sz="2400" dirty="0">
              <a:latin typeface="+mn-ea"/>
              <a:ea typeface="+mn-ea"/>
            </a:endParaRPr>
          </a:p>
        </p:txBody>
      </p:sp>
      <p:sp>
        <p:nvSpPr>
          <p:cNvPr id="63" name="角丸四角形 62"/>
          <p:cNvSpPr/>
          <p:nvPr/>
        </p:nvSpPr>
        <p:spPr bwMode="gray">
          <a:xfrm>
            <a:off x="323528" y="2564904"/>
            <a:ext cx="6336704" cy="792088"/>
          </a:xfrm>
          <a:prstGeom prst="roundRect">
            <a:avLst/>
          </a:prstGeom>
          <a:gradFill flip="none" rotWithShape="1">
            <a:gsLst>
              <a:gs pos="0">
                <a:srgbClr val="FFFFFF"/>
              </a:gs>
              <a:gs pos="100000">
                <a:srgbClr val="F8C6C5"/>
              </a:gs>
            </a:gsLst>
            <a:lin ang="5400000" scaled="1"/>
            <a:tileRect/>
          </a:gra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lang="ja-JP" altLang="en-US" sz="2400" dirty="0">
                <a:latin typeface="+mn-ea"/>
                <a:ea typeface="+mn-ea"/>
              </a:rPr>
              <a:t>勉強会へ</a:t>
            </a:r>
            <a:r>
              <a:rPr lang="ja-JP" altLang="en-US" sz="2400" dirty="0" smtClean="0">
                <a:latin typeface="+mn-ea"/>
                <a:ea typeface="+mn-ea"/>
              </a:rPr>
              <a:t>の</a:t>
            </a:r>
            <a:r>
              <a:rPr lang="ja-JP" altLang="en-US" sz="2400" dirty="0">
                <a:latin typeface="+mn-ea"/>
                <a:ea typeface="+mn-ea"/>
              </a:rPr>
              <a:t>継続参加</a:t>
            </a:r>
          </a:p>
        </p:txBody>
      </p:sp>
      <p:sp>
        <p:nvSpPr>
          <p:cNvPr id="20503" name="テキスト ボックス 20502"/>
          <p:cNvSpPr txBox="1"/>
          <p:nvPr/>
        </p:nvSpPr>
        <p:spPr>
          <a:xfrm>
            <a:off x="395536" y="1680440"/>
            <a:ext cx="7848872" cy="646331"/>
          </a:xfrm>
          <a:prstGeom prst="rect">
            <a:avLst/>
          </a:prstGeom>
          <a:noFill/>
        </p:spPr>
        <p:txBody>
          <a:bodyPr wrap="square" rtlCol="0">
            <a:spAutoFit/>
          </a:bodyPr>
          <a:lstStyle/>
          <a:p>
            <a:r>
              <a:rPr kumimoji="1" lang="ja-JP" altLang="en-US" dirty="0" smtClean="0"/>
              <a:t>ツール作成に</a:t>
            </a:r>
            <a:r>
              <a:rPr kumimoji="1" lang="en-US" altLang="ja-JP" dirty="0" smtClean="0"/>
              <a:t>Java</a:t>
            </a:r>
            <a:r>
              <a:rPr kumimoji="1" lang="ja-JP" altLang="en-US" dirty="0" smtClean="0"/>
              <a:t>を使用→次は</a:t>
            </a:r>
            <a:r>
              <a:rPr kumimoji="1" lang="en-US" altLang="ja-JP" dirty="0" smtClean="0"/>
              <a:t>Ruby</a:t>
            </a:r>
            <a:r>
              <a:rPr kumimoji="1" lang="ja-JP" altLang="en-US" dirty="0" smtClean="0"/>
              <a:t>など他言語を使ってみる</a:t>
            </a:r>
            <a:r>
              <a:rPr kumimoji="1" lang="en-US" altLang="ja-JP" dirty="0" smtClean="0"/>
              <a:t/>
            </a:r>
            <a:br>
              <a:rPr kumimoji="1" lang="en-US" altLang="ja-JP" dirty="0" smtClean="0"/>
            </a:br>
            <a:r>
              <a:rPr kumimoji="1" lang="ja-JP" altLang="en-US" dirty="0" smtClean="0"/>
              <a:t>これにより、新しいことを学ぶ癖をつける。</a:t>
            </a:r>
            <a:endParaRPr kumimoji="1" lang="ja-JP" altLang="en-US" dirty="0"/>
          </a:p>
        </p:txBody>
      </p:sp>
      <p:sp>
        <p:nvSpPr>
          <p:cNvPr id="124" name="テキスト ボックス 123"/>
          <p:cNvSpPr txBox="1"/>
          <p:nvPr/>
        </p:nvSpPr>
        <p:spPr>
          <a:xfrm>
            <a:off x="395536" y="3356992"/>
            <a:ext cx="7848872" cy="646331"/>
          </a:xfrm>
          <a:prstGeom prst="rect">
            <a:avLst/>
          </a:prstGeom>
          <a:noFill/>
        </p:spPr>
        <p:txBody>
          <a:bodyPr wrap="square" rtlCol="0">
            <a:spAutoFit/>
          </a:bodyPr>
          <a:lstStyle/>
          <a:p>
            <a:r>
              <a:rPr lang="ja-JP" altLang="en-US" dirty="0"/>
              <a:t>発表を</a:t>
            </a:r>
            <a:r>
              <a:rPr lang="ja-JP" altLang="en-US" dirty="0" smtClean="0"/>
              <a:t>し、そのフィードバックを受けることで新たな気付きを得られる</a:t>
            </a:r>
            <a:endParaRPr lang="en-US" altLang="ja-JP" dirty="0" smtClean="0"/>
          </a:p>
          <a:p>
            <a:r>
              <a:rPr kumimoji="1" lang="ja-JP" altLang="en-US" dirty="0" smtClean="0"/>
              <a:t>他者の発表内容、興味などからアンテナを広げる</a:t>
            </a:r>
            <a:endParaRPr kumimoji="1" lang="ja-JP" altLang="en-US" dirty="0"/>
          </a:p>
        </p:txBody>
      </p:sp>
      <p:sp>
        <p:nvSpPr>
          <p:cNvPr id="6" name="スライド番号プレースホルダー 5"/>
          <p:cNvSpPr>
            <a:spLocks noGrp="1"/>
          </p:cNvSpPr>
          <p:nvPr>
            <p:ph type="sldNum" sz="quarter" idx="10"/>
          </p:nvPr>
        </p:nvSpPr>
        <p:spPr/>
        <p:txBody>
          <a:bodyPr/>
          <a:lstStyle/>
          <a:p>
            <a:pPr>
              <a:defRPr/>
            </a:pPr>
            <a:fld id="{2966688C-23BA-4095-B299-A273387EA306}" type="slidenum">
              <a:rPr lang="de-DE" altLang="ja-JP" smtClean="0"/>
              <a:pPr>
                <a:defRPr/>
              </a:pPr>
              <a:t>8</a:t>
            </a:fld>
            <a:endParaRPr lang="de-DE" altLang="ja-JP" dirty="0"/>
          </a:p>
        </p:txBody>
      </p:sp>
    </p:spTree>
    <p:extLst>
      <p:ext uri="{BB962C8B-B14F-4D97-AF65-F5344CB8AC3E}">
        <p14:creationId xmlns:p14="http://schemas.microsoft.com/office/powerpoint/2010/main" val="16523614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2400" b="0" i="0" u="none" strike="noStrike" cap="none" normalizeH="0" dirty="0" smtClean="0">
            <a:ln>
              <a:noFill/>
            </a:ln>
            <a:solidFill>
              <a:srgbClr val="000000"/>
            </a:solidFill>
            <a:effectLst/>
            <a:latin typeface="メイリオ" panose="020B0604030504040204" pitchFamily="50" charset="-128"/>
            <a:ea typeface="メイリオ"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993</Words>
  <Application>Microsoft Office PowerPoint</Application>
  <PresentationFormat>画面に合わせる (4:3)</PresentationFormat>
  <Paragraphs>182</Paragraphs>
  <Slides>11</Slides>
  <Notes>11</Notes>
  <HiddenSlides>1</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F_Tool_2_JA_R</vt:lpstr>
      <vt:lpstr>業務を通じ、新しいことを学ぶ</vt:lpstr>
      <vt:lpstr>担当業務</vt:lpstr>
      <vt:lpstr>業務を通じて</vt:lpstr>
      <vt:lpstr>業務を通じて</vt:lpstr>
      <vt:lpstr>業務を通じて</vt:lpstr>
      <vt:lpstr>気付き</vt:lpstr>
      <vt:lpstr>気付きから</vt:lpstr>
      <vt:lpstr>ありたい姿</vt:lpstr>
      <vt:lpstr>今後の取り組み</vt:lpstr>
      <vt:lpstr>今後の取り組み</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2014-05-30T10:16:40Z</dcterms:modified>
</cp:coreProperties>
</file>