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20" r:id="rId3"/>
    <p:sldId id="324" r:id="rId4"/>
    <p:sldId id="310" r:id="rId5"/>
    <p:sldId id="321" r:id="rId6"/>
    <p:sldId id="323" r:id="rId7"/>
    <p:sldId id="325" r:id="rId8"/>
    <p:sldId id="327" r:id="rId9"/>
    <p:sldId id="333" r:id="rId10"/>
    <p:sldId id="326" r:id="rId11"/>
    <p:sldId id="330" r:id="rId12"/>
    <p:sldId id="331" r:id="rId13"/>
    <p:sldId id="334" r:id="rId14"/>
    <p:sldId id="335" r:id="rId15"/>
    <p:sldId id="329" r:id="rId16"/>
    <p:sldId id="332" r:id="rId17"/>
    <p:sldId id="322" r:id="rId18"/>
    <p:sldId id="328" r:id="rId19"/>
    <p:sldId id="276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4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やっぱり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Scheme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言語を使いたかった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2016/7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ちそう）鈴木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式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Symbolic expression</a:t>
            </a:r>
            <a:r>
              <a:rPr kumimoji="1" lang="ja-JP" altLang="en-US" sz="3200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S</a:t>
            </a:r>
            <a:r>
              <a:rPr lang="ja-JP" altLang="en-US" dirty="0" smtClean="0"/>
              <a:t>式とは以下の２</a:t>
            </a:r>
            <a:r>
              <a:rPr lang="ja-JP" altLang="en-US" dirty="0" smtClean="0"/>
              <a:t>つ</a:t>
            </a:r>
            <a:r>
              <a:rPr lang="ja-JP" altLang="en-US" dirty="0"/>
              <a:t>に</a:t>
            </a:r>
            <a:r>
              <a:rPr lang="ja-JP" altLang="en-US" dirty="0" smtClean="0"/>
              <a:t>定義される。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・基本要素（数値やオペレータなど）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式を並べて括弧でくくったリスト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1</a:t>
            </a:r>
            <a:r>
              <a:rPr lang="ja-JP" altLang="en-US" dirty="0" smtClean="0"/>
              <a:t>は数値ひとつからなる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+</a:t>
            </a:r>
            <a:r>
              <a:rPr lang="ja-JP" altLang="en-US" dirty="0" smtClean="0"/>
              <a:t>は記号</a:t>
            </a:r>
            <a:r>
              <a:rPr lang="en-US" altLang="ja-JP" dirty="0" smtClean="0"/>
              <a:t>+</a:t>
            </a:r>
            <a:r>
              <a:rPr lang="ja-JP" altLang="en-US" dirty="0" smtClean="0"/>
              <a:t>ひとつからなる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(* 2 3)</a:t>
            </a:r>
            <a:r>
              <a:rPr lang="ja-JP" altLang="en-US" dirty="0" smtClean="0"/>
              <a:t>は記号</a:t>
            </a:r>
            <a:r>
              <a:rPr lang="en-US" altLang="ja-JP" dirty="0" smtClean="0"/>
              <a:t>*</a:t>
            </a:r>
            <a:r>
              <a:rPr lang="ja-JP" altLang="en-US" dirty="0" err="1" smtClean="0"/>
              <a:t>、</a:t>
            </a:r>
            <a:r>
              <a:rPr lang="ja-JP" altLang="en-US" dirty="0"/>
              <a:t>数値</a:t>
            </a:r>
            <a:r>
              <a:rPr lang="en-US" altLang="ja-JP" dirty="0" smtClean="0"/>
              <a:t>2,</a:t>
            </a:r>
            <a:r>
              <a:rPr lang="ja-JP" altLang="en-US" dirty="0" smtClean="0"/>
              <a:t>数値</a:t>
            </a:r>
            <a:r>
              <a:rPr lang="en-US" altLang="ja-JP" dirty="0" smtClean="0"/>
              <a:t>3</a:t>
            </a:r>
            <a:r>
              <a:rPr lang="ja-JP" altLang="en-US" dirty="0" smtClean="0"/>
              <a:t>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08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式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Symbolic expression</a:t>
            </a:r>
            <a:r>
              <a:rPr kumimoji="1" lang="ja-JP" altLang="en-US" sz="3200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(define (add X Y) (+ X Y))</a:t>
            </a:r>
          </a:p>
        </p:txBody>
      </p:sp>
    </p:spTree>
    <p:extLst>
      <p:ext uri="{BB962C8B-B14F-4D97-AF65-F5344CB8AC3E}">
        <p14:creationId xmlns:p14="http://schemas.microsoft.com/office/powerpoint/2010/main" val="17990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式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Symbolic expression</a:t>
            </a:r>
            <a:r>
              <a:rPr kumimoji="1" lang="ja-JP" altLang="en-US" sz="3200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(define (add X Y) (+ X Y))</a:t>
            </a:r>
          </a:p>
        </p:txBody>
      </p:sp>
      <p:sp>
        <p:nvSpPr>
          <p:cNvPr id="5" name="右中かっこ 4"/>
          <p:cNvSpPr/>
          <p:nvPr/>
        </p:nvSpPr>
        <p:spPr>
          <a:xfrm rot="5400000">
            <a:off x="3620436" y="-412012"/>
            <a:ext cx="782960" cy="5152616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 rot="5400000">
            <a:off x="5359524" y="1480220"/>
            <a:ext cx="729208" cy="1728192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/>
          <p:cNvSpPr/>
          <p:nvPr/>
        </p:nvSpPr>
        <p:spPr>
          <a:xfrm rot="5400000">
            <a:off x="3286298" y="1665258"/>
            <a:ext cx="1099284" cy="1728192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09906" y="2555776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53232" y="2689600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47805" y="3078996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 flipV="1">
            <a:off x="1927081" y="1736812"/>
            <a:ext cx="72008" cy="97210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352087" y="3356588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2837151" y="1678242"/>
            <a:ext cx="386095" cy="16076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4502460" y="1736812"/>
            <a:ext cx="230074" cy="246627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3819917" y="1736812"/>
            <a:ext cx="113049" cy="246627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152146" y="1736812"/>
            <a:ext cx="144561" cy="188138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6271166" y="1736812"/>
            <a:ext cx="450872" cy="13421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5766059" y="1736812"/>
            <a:ext cx="230074" cy="246627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23246" y="4257419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193374" y="4257419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850034" y="3724418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668418" y="4257419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43989" y="3123548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602159" y="2724902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10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・基本的な処理の記法は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&lt;</a:t>
            </a:r>
            <a:r>
              <a:rPr lang="ja-JP" altLang="en-US" dirty="0" smtClean="0"/>
              <a:t>手続き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引数</a:t>
            </a:r>
            <a:r>
              <a:rPr lang="en-US" altLang="ja-JP" dirty="0" smtClean="0"/>
              <a:t>1&gt; &lt;</a:t>
            </a:r>
            <a:r>
              <a:rPr lang="ja-JP" altLang="en-US" dirty="0" smtClean="0"/>
              <a:t>引数</a:t>
            </a:r>
            <a:r>
              <a:rPr lang="en-US" altLang="ja-JP" dirty="0" smtClean="0"/>
              <a:t>2&gt;</a:t>
            </a:r>
            <a:r>
              <a:rPr lang="ja-JP" altLang="en-US" dirty="0" smtClean="0"/>
              <a:t>　･･･）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(+ 1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・データとしてのリストはクオートを付ける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‘(1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例）リストの連結処理</a:t>
            </a:r>
            <a:endParaRPr lang="en-US" altLang="ja-JP" dirty="0" smtClean="0"/>
          </a:p>
          <a:p>
            <a:pPr marL="82296" indent="0">
              <a:buNone/>
            </a:pPr>
            <a:r>
              <a:rPr lang="nl-NL" altLang="ja-JP" dirty="0"/>
              <a:t>(append '(1 2 3) '(4 5 6))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38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car</a:t>
            </a:r>
          </a:p>
          <a:p>
            <a:pPr marL="82296" indent="0">
              <a:buNone/>
            </a:pPr>
            <a:r>
              <a:rPr lang="ja-JP" altLang="en-US" dirty="0" smtClean="0"/>
              <a:t>　リストの先頭要素を返す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(car ‘(1 2 3))</a:t>
            </a:r>
          </a:p>
          <a:p>
            <a:pPr marL="82296" indent="0">
              <a:buNone/>
            </a:pPr>
            <a:r>
              <a:rPr lang="en-US" altLang="ja-JP" dirty="0" smtClean="0"/>
              <a:t>&gt; 1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err="1" smtClean="0"/>
              <a:t>cdr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リストの先頭を除いた残りを返す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(</a:t>
            </a:r>
            <a:r>
              <a:rPr lang="en-US" altLang="ja-JP" dirty="0" err="1" smtClean="0"/>
              <a:t>cdr</a:t>
            </a:r>
            <a:r>
              <a:rPr lang="en-US" altLang="ja-JP" dirty="0" smtClean="0"/>
              <a:t> </a:t>
            </a:r>
            <a:r>
              <a:rPr lang="en-US" altLang="ja-JP" dirty="0"/>
              <a:t>‘(1 2 3))</a:t>
            </a:r>
          </a:p>
          <a:p>
            <a:pPr marL="82296" indent="0">
              <a:buNone/>
            </a:pPr>
            <a:r>
              <a:rPr lang="en-US" altLang="ja-JP" dirty="0"/>
              <a:t>&gt; </a:t>
            </a:r>
            <a:r>
              <a:rPr lang="en-US" altLang="ja-JP" dirty="0" smtClean="0"/>
              <a:t>(2 3)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5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ハローワールド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/>
              <a:t>(define (main </a:t>
            </a:r>
            <a:r>
              <a:rPr lang="en-US" altLang="ja-JP" dirty="0" err="1"/>
              <a:t>args</a:t>
            </a:r>
            <a:r>
              <a:rPr lang="en-US" altLang="ja-JP" dirty="0"/>
              <a:t>)</a:t>
            </a:r>
          </a:p>
          <a:p>
            <a:pPr marL="82296" indent="0">
              <a:buNone/>
            </a:pPr>
            <a:r>
              <a:rPr lang="ja-JP" altLang="en-US" dirty="0" smtClean="0"/>
              <a:t>  </a:t>
            </a:r>
            <a:r>
              <a:rPr lang="en-US" altLang="ja-JP" dirty="0" smtClean="0"/>
              <a:t>(</a:t>
            </a:r>
            <a:r>
              <a:rPr lang="en-US" altLang="ja-JP" dirty="0"/>
              <a:t>print "Hello, world.")</a:t>
            </a:r>
          </a:p>
          <a:p>
            <a:pPr marL="82296" indent="0">
              <a:buNone/>
            </a:pPr>
            <a:r>
              <a:rPr lang="en-US" altLang="ja-JP" dirty="0" smtClean="0"/>
              <a:t>  0</a:t>
            </a:r>
            <a:r>
              <a:rPr lang="en-US" altLang="ja-JP" dirty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11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Scheme</a:t>
            </a:r>
            <a:r>
              <a:rPr lang="ja-JP" altLang="en-US" dirty="0" smtClean="0"/>
              <a:t>ではすべてが式であり、プログラムの実行は式の結果を求めることに帰着する。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18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前回のおさらい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251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余談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ニコニコ大百科の</a:t>
            </a:r>
            <a:r>
              <a:rPr kumimoji="1" lang="en-US" altLang="ja-JP" dirty="0" smtClean="0"/>
              <a:t>Lisp</a:t>
            </a:r>
            <a:r>
              <a:rPr kumimoji="1" lang="ja-JP" altLang="en-US" dirty="0" smtClean="0"/>
              <a:t>の記事が異様に詳しい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23870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前回のおさらい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4756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Script-Fu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GIMP</a:t>
            </a:r>
            <a:r>
              <a:rPr lang="ja-JP" altLang="en-US" dirty="0" smtClean="0"/>
              <a:t>の自動化スクリプト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b="1" dirty="0" smtClean="0"/>
              <a:t>Scheme</a:t>
            </a:r>
            <a:r>
              <a:rPr lang="ja-JP" altLang="en-US" b="1" dirty="0" smtClean="0"/>
              <a:t>言語</a:t>
            </a:r>
            <a:r>
              <a:rPr lang="ja-JP" altLang="en-US" dirty="0" smtClean="0"/>
              <a:t>で記述する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Lisp</a:t>
            </a:r>
            <a:r>
              <a:rPr lang="ja-JP" altLang="en-US" dirty="0"/>
              <a:t>の方言の一つで、現在でもよく使われる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※Lisp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・なんか古い言語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・括弧で囲う。やたらと括弧が多くなる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416072" y="2492896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ja-JP" dirty="0" smtClean="0"/>
              <a:t>Scheme</a:t>
            </a:r>
            <a:r>
              <a:rPr lang="ja-JP" altLang="en-US" dirty="0" smtClean="0"/>
              <a:t>言語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41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感想２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言語難しい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GIMP</a:t>
            </a:r>
            <a:r>
              <a:rPr lang="ja-JP" altLang="en-US" dirty="0" err="1"/>
              <a:t>に登</a:t>
            </a:r>
            <a:r>
              <a:rPr lang="ja-JP" altLang="en-US" dirty="0"/>
              <a:t>録するための呪文が</a:t>
            </a:r>
            <a:r>
              <a:rPr lang="ja-JP" altLang="en-US" dirty="0" smtClean="0"/>
              <a:t>長い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もうちょっと調べてみたい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883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感想２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言語難しい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GIMP</a:t>
            </a:r>
            <a:r>
              <a:rPr lang="ja-JP" altLang="en-US" dirty="0" err="1"/>
              <a:t>に登</a:t>
            </a:r>
            <a:r>
              <a:rPr lang="ja-JP" altLang="en-US" dirty="0"/>
              <a:t>録するための呪文が</a:t>
            </a:r>
            <a:r>
              <a:rPr lang="ja-JP" altLang="en-US" dirty="0" smtClean="0"/>
              <a:t>長い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もうちょっと調べてみたい</a:t>
            </a:r>
            <a:endParaRPr lang="en-US" altLang="ja-JP" dirty="0"/>
          </a:p>
        </p:txBody>
      </p:sp>
      <p:sp>
        <p:nvSpPr>
          <p:cNvPr id="3" name="円/楕円 2"/>
          <p:cNvSpPr/>
          <p:nvPr/>
        </p:nvSpPr>
        <p:spPr>
          <a:xfrm>
            <a:off x="899592" y="3573016"/>
            <a:ext cx="4680520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99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もうちょっと調べてみた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33136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Lisp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b="1" dirty="0" err="1" smtClean="0"/>
              <a:t>LIS</a:t>
            </a:r>
            <a:r>
              <a:rPr lang="en-US" altLang="ja-JP" dirty="0" err="1" smtClean="0"/>
              <a:t>t</a:t>
            </a:r>
            <a:r>
              <a:rPr lang="en-US" altLang="ja-JP" dirty="0" smtClean="0"/>
              <a:t> </a:t>
            </a:r>
            <a:r>
              <a:rPr lang="en-US" altLang="ja-JP" b="1" dirty="0" smtClean="0"/>
              <a:t>P</a:t>
            </a:r>
            <a:r>
              <a:rPr lang="en-US" altLang="ja-JP" dirty="0" smtClean="0"/>
              <a:t>rocessing</a:t>
            </a:r>
          </a:p>
          <a:p>
            <a:pPr marL="82296" indent="0">
              <a:buNone/>
            </a:pPr>
            <a:r>
              <a:rPr lang="en-US" altLang="ja-JP" sz="2000" strike="sngStrike" dirty="0"/>
              <a:t>Lots of Insane Stupid </a:t>
            </a:r>
            <a:r>
              <a:rPr lang="en-US" altLang="ja-JP" sz="2000" strike="sngStrike" dirty="0" smtClean="0"/>
              <a:t>Parenthesis(</a:t>
            </a:r>
            <a:r>
              <a:rPr lang="ja-JP" altLang="en-US" sz="2000" strike="sngStrike" dirty="0" smtClean="0"/>
              <a:t>アホ</a:t>
            </a:r>
            <a:r>
              <a:rPr lang="ja-JP" altLang="en-US" sz="2000" strike="sngStrike" dirty="0" smtClean="0"/>
              <a:t>みたいな括弧の山</a:t>
            </a:r>
            <a:r>
              <a:rPr lang="en-US" altLang="ja-JP" sz="2000" strike="sngStrike" dirty="0" smtClean="0"/>
              <a:t>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ja-JP" altLang="en-US" dirty="0" smtClean="0"/>
              <a:t>現在使われる高級言語では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Fortran</a:t>
            </a:r>
            <a:r>
              <a:rPr lang="ja-JP" altLang="en-US" dirty="0" smtClean="0"/>
              <a:t>に次いで古い言語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式と前置記法</a:t>
            </a:r>
            <a:r>
              <a:rPr lang="en-US" altLang="ja-JP" dirty="0" smtClean="0"/>
              <a:t>(</a:t>
            </a:r>
            <a:r>
              <a:rPr lang="ja-JP" altLang="en-US" dirty="0" smtClean="0"/>
              <a:t>ポーランド記法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が特徴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81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・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の方言の一つで、現在でもよく使われる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・言語仕様を少数のルールに限定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思想「厳選した少数のルールを用意しておけばいくらでも強力な言語を構築する</a:t>
            </a:r>
            <a:r>
              <a:rPr lang="ja-JP" altLang="en-US" dirty="0" smtClean="0"/>
              <a:t>ことが</a:t>
            </a:r>
            <a:r>
              <a:rPr lang="ja-JP" altLang="en-US" dirty="0"/>
              <a:t>できる」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484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6021414" y="1622824"/>
            <a:ext cx="2764712" cy="936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Common Lisp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873852" y="1788289"/>
            <a:ext cx="2764712" cy="936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Common Lisp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Lisp</a:t>
            </a:r>
            <a:r>
              <a:rPr kumimoji="1" lang="ja-JP" altLang="en-US" dirty="0" smtClean="0"/>
              <a:t>系言語の流れ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115616" y="3429000"/>
            <a:ext cx="2232248" cy="936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Li</a:t>
            </a:r>
            <a:r>
              <a:rPr lang="en-US" altLang="ja-JP" sz="2800" dirty="0" smtClean="0">
                <a:solidFill>
                  <a:schemeClr val="tx1"/>
                </a:solidFill>
              </a:rPr>
              <a:t>sp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3563888" y="2667456"/>
            <a:ext cx="2040096" cy="97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3563888" y="4149080"/>
            <a:ext cx="2018000" cy="108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5767728" y="4766890"/>
            <a:ext cx="2764712" cy="936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Scheme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767728" y="1955267"/>
            <a:ext cx="2764712" cy="936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Common Lisp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63888" y="4421981"/>
            <a:ext cx="1753195" cy="472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機能を厳選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563887" y="3083183"/>
            <a:ext cx="1753195" cy="472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多機能化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2577</TotalTime>
  <Words>390</Words>
  <Application>Microsoft Office PowerPoint</Application>
  <PresentationFormat>画面に合わせる (4:3)</PresentationFormat>
  <Paragraphs>110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Meiryo UI</vt:lpstr>
      <vt:lpstr>Verdana</vt:lpstr>
      <vt:lpstr>Wingdings 2</vt:lpstr>
      <vt:lpstr>フレッシュ</vt:lpstr>
      <vt:lpstr>やっぱり 　　Scheme言語を使いたかった</vt:lpstr>
      <vt:lpstr>PowerPoint プレゼンテーション</vt:lpstr>
      <vt:lpstr>Script-Fu</vt:lpstr>
      <vt:lpstr>感想２</vt:lpstr>
      <vt:lpstr>感想２</vt:lpstr>
      <vt:lpstr>PowerPoint プレゼンテーション</vt:lpstr>
      <vt:lpstr>Lisp</vt:lpstr>
      <vt:lpstr>Scheme</vt:lpstr>
      <vt:lpstr>Lisp系言語の流れ</vt:lpstr>
      <vt:lpstr>S式（Symbolic expression）</vt:lpstr>
      <vt:lpstr>S式（Symbolic expression）</vt:lpstr>
      <vt:lpstr>S式（Symbolic expression）</vt:lpstr>
      <vt:lpstr>基本的なこと</vt:lpstr>
      <vt:lpstr>基本的なこと</vt:lpstr>
      <vt:lpstr>ハローワールド</vt:lpstr>
      <vt:lpstr>Scheme</vt:lpstr>
      <vt:lpstr>PowerPoint プレゼンテーション</vt:lpstr>
      <vt:lpstr>余談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Owner</cp:lastModifiedBy>
  <cp:revision>150</cp:revision>
  <dcterms:created xsi:type="dcterms:W3CDTF">2013-08-04T17:15:54Z</dcterms:created>
  <dcterms:modified xsi:type="dcterms:W3CDTF">2016-08-25T08:27:26Z</dcterms:modified>
</cp:coreProperties>
</file>