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20" r:id="rId3"/>
    <p:sldId id="364" r:id="rId4"/>
    <p:sldId id="324" r:id="rId5"/>
    <p:sldId id="362" r:id="rId6"/>
    <p:sldId id="365" r:id="rId7"/>
    <p:sldId id="361" r:id="rId8"/>
    <p:sldId id="363" r:id="rId9"/>
    <p:sldId id="341" r:id="rId10"/>
    <p:sldId id="325" r:id="rId11"/>
    <p:sldId id="366" r:id="rId12"/>
    <p:sldId id="343" r:id="rId13"/>
    <p:sldId id="367" r:id="rId14"/>
    <p:sldId id="368" r:id="rId15"/>
    <p:sldId id="369" r:id="rId16"/>
    <p:sldId id="344" r:id="rId17"/>
    <p:sldId id="342" r:id="rId18"/>
    <p:sldId id="371" r:id="rId19"/>
    <p:sldId id="372" r:id="rId20"/>
    <p:sldId id="373" r:id="rId21"/>
    <p:sldId id="334" r:id="rId22"/>
    <p:sldId id="375" r:id="rId23"/>
    <p:sldId id="370" r:id="rId24"/>
    <p:sldId id="335" r:id="rId25"/>
    <p:sldId id="352" r:id="rId26"/>
    <p:sldId id="379" r:id="rId27"/>
    <p:sldId id="382" r:id="rId28"/>
    <p:sldId id="380" r:id="rId29"/>
    <p:sldId id="381" r:id="rId30"/>
    <p:sldId id="383" r:id="rId31"/>
    <p:sldId id="377" r:id="rId32"/>
    <p:sldId id="358" r:id="rId33"/>
    <p:sldId id="359" r:id="rId34"/>
    <p:sldId id="376" r:id="rId35"/>
    <p:sldId id="378" r:id="rId36"/>
    <p:sldId id="276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M1Zb3xmvMc" TargetMode="External"/><Relationship Id="rId2" Type="http://schemas.openxmlformats.org/officeDocument/2006/relationships/hyperlink" Target="http://qiita.com/kedama17/items/93ae7ccd1839f4bbb567#_reference-e7b0b820e7eca275723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Land of Lisp</a:t>
            </a:r>
            <a:b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を（途中まで）読んだ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/7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本）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Picture 2" descr="D:\firefox_download\lisplogo_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77072"/>
            <a:ext cx="2438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についておさらい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err="1" smtClean="0"/>
              <a:t>LIS</a:t>
            </a:r>
            <a:r>
              <a:rPr lang="en-US" altLang="ja-JP" dirty="0" err="1" smtClean="0"/>
              <a:t>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rocessing</a:t>
            </a:r>
          </a:p>
          <a:p>
            <a:pPr marL="82296" indent="0">
              <a:buNone/>
            </a:pPr>
            <a:r>
              <a:rPr lang="en-US" altLang="ja-JP" sz="2000" strike="sngStrike" dirty="0"/>
              <a:t>Lots of Insane Stupid </a:t>
            </a:r>
            <a:r>
              <a:rPr lang="en-US" altLang="ja-JP" sz="2000" strike="sngStrike" dirty="0" smtClean="0"/>
              <a:t>Parenthesis(</a:t>
            </a:r>
            <a:r>
              <a:rPr lang="ja-JP" altLang="en-US" sz="2000" strike="sngStrike" dirty="0" smtClean="0"/>
              <a:t>アホみたいな括弧の山</a:t>
            </a:r>
            <a:r>
              <a:rPr lang="en-US" altLang="ja-JP" sz="2000" strike="sngStrike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・現在使われる高級言語では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Fortran</a:t>
            </a:r>
            <a:r>
              <a:rPr lang="ja-JP" altLang="en-US" dirty="0" smtClean="0"/>
              <a:t>に次いで古い言語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(Fortran:1957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 Lisp:1958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ちなみに</a:t>
            </a:r>
            <a:r>
              <a:rPr lang="en-US" altLang="ja-JP" sz="1800" dirty="0" smtClean="0"/>
              <a:t>COBOL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1959~60</a:t>
            </a:r>
            <a:r>
              <a:rPr lang="ja-JP" altLang="en-US" sz="1800" dirty="0" smtClean="0"/>
              <a:t>年</a:t>
            </a:r>
            <a:r>
              <a:rPr lang="en-US" altLang="ja-JP" sz="1800" dirty="0" smtClean="0"/>
              <a:t>)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・いくつも方言がある。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有名どころ</a:t>
            </a:r>
            <a:r>
              <a:rPr lang="ja-JP" altLang="en-US" dirty="0" err="1" smtClean="0"/>
              <a:t>は</a:t>
            </a:r>
            <a:r>
              <a:rPr lang="en-US" altLang="ja-JP" dirty="0" smtClean="0"/>
              <a:t>Common Lisp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Scheme</a:t>
            </a: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についておさらい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err="1" smtClean="0"/>
              <a:t>LIS</a:t>
            </a:r>
            <a:r>
              <a:rPr lang="en-US" altLang="ja-JP" dirty="0" err="1" smtClean="0"/>
              <a:t>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rocessing</a:t>
            </a:r>
          </a:p>
          <a:p>
            <a:pPr marL="82296" indent="0">
              <a:buNone/>
            </a:pPr>
            <a:r>
              <a:rPr lang="en-US" altLang="ja-JP" sz="2000" strike="sngStrike" dirty="0"/>
              <a:t>Lots of Insane Stupid </a:t>
            </a:r>
            <a:r>
              <a:rPr lang="en-US" altLang="ja-JP" sz="2000" strike="sngStrike" dirty="0" smtClean="0"/>
              <a:t>Parenthesis(</a:t>
            </a:r>
            <a:r>
              <a:rPr lang="ja-JP" altLang="en-US" sz="2000" strike="sngStrike" dirty="0" smtClean="0"/>
              <a:t>アホみたいな括弧の山</a:t>
            </a:r>
            <a:r>
              <a:rPr lang="en-US" altLang="ja-JP" sz="2000" strike="sngStrike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・現在使われる高級言語では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Fortran</a:t>
            </a:r>
            <a:r>
              <a:rPr lang="ja-JP" altLang="en-US" dirty="0" smtClean="0"/>
              <a:t>に次いで古い言語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(Fortran:1957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 Lisp:1958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ちなみに</a:t>
            </a:r>
            <a:r>
              <a:rPr lang="en-US" altLang="ja-JP" sz="1800" dirty="0" smtClean="0"/>
              <a:t>COBOL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1959~60</a:t>
            </a:r>
            <a:r>
              <a:rPr lang="ja-JP" altLang="en-US" sz="1800" dirty="0" smtClean="0"/>
              <a:t>年</a:t>
            </a:r>
            <a:r>
              <a:rPr lang="en-US" altLang="ja-JP" sz="1800" dirty="0" smtClean="0"/>
              <a:t>)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・いくつも方言がある。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　有名どころ</a:t>
            </a:r>
            <a:r>
              <a:rPr lang="ja-JP" altLang="en-US" dirty="0" err="1"/>
              <a:t>は</a:t>
            </a:r>
            <a:r>
              <a:rPr lang="en-US" altLang="ja-JP" dirty="0"/>
              <a:t>Common Lisp</a:t>
            </a:r>
            <a:r>
              <a:rPr lang="ja-JP" altLang="en-US" dirty="0"/>
              <a:t>と</a:t>
            </a:r>
            <a:r>
              <a:rPr lang="en-US" altLang="ja-JP" dirty="0"/>
              <a:t>Scheme</a:t>
            </a:r>
            <a:r>
              <a:rPr lang="ja-JP" altLang="en-US" dirty="0"/>
              <a:t>　</a:t>
            </a:r>
            <a:endParaRPr lang="en-US" altLang="ja-JP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115616" y="5700758"/>
            <a:ext cx="7818072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ja-JP" altLang="en-US" dirty="0" smtClean="0"/>
              <a:t>今回は</a:t>
            </a:r>
            <a:r>
              <a:rPr lang="en-US" altLang="ja-JP" dirty="0" smtClean="0"/>
              <a:t>Common Lisp</a:t>
            </a:r>
            <a:r>
              <a:rPr lang="ja-JP" altLang="en-US" dirty="0" smtClean="0"/>
              <a:t>を使います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75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Clisp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Common Lisp</a:t>
            </a:r>
            <a:r>
              <a:rPr lang="ja-JP" altLang="en-US" dirty="0" smtClean="0"/>
              <a:t>の処</a:t>
            </a:r>
            <a:r>
              <a:rPr lang="ja-JP" altLang="en-US" dirty="0" smtClean="0"/>
              <a:t>理系のひとつ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Land of Lisp</a:t>
            </a:r>
            <a:r>
              <a:rPr lang="ja-JP" altLang="en-US" dirty="0" smtClean="0"/>
              <a:t>で推奨されている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・対話型で簡単に始められる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・逆にファイルに残せなくて不安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718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Slime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/>
              <a:t>用</a:t>
            </a:r>
            <a:r>
              <a:rPr lang="en-US" altLang="ja-JP" dirty="0" smtClean="0"/>
              <a:t> Lisp</a:t>
            </a:r>
            <a:r>
              <a:rPr lang="ja-JP" altLang="en-US" dirty="0" smtClean="0"/>
              <a:t>開発環境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でソースを編集しながら対話式にプログラムを実行できる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err="1" smtClean="0"/>
              <a:t>か・・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696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Slime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/>
              <a:t>用</a:t>
            </a:r>
            <a:r>
              <a:rPr lang="en-US" altLang="ja-JP" dirty="0" smtClean="0"/>
              <a:t> Lisp</a:t>
            </a:r>
            <a:r>
              <a:rPr lang="ja-JP" altLang="en-US" dirty="0" smtClean="0"/>
              <a:t>開発環境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でソースを編集しながら対話式にプログラムを実行できる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err="1" smtClean="0"/>
              <a:t>か・・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435608" y="5013176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ja-JP" b="1" dirty="0" smtClean="0"/>
              <a:t>Vim</a:t>
            </a:r>
            <a:r>
              <a:rPr lang="ja-JP" altLang="en-US" b="1" dirty="0" err="1" smtClean="0"/>
              <a:t>にも</a:t>
            </a:r>
            <a:r>
              <a:rPr lang="ja-JP" altLang="en-US" b="1" dirty="0" smtClean="0"/>
              <a:t>似たようなのがある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37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Slimv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Slime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Vim</a:t>
            </a:r>
            <a:r>
              <a:rPr lang="ja-JP" altLang="en-US" dirty="0" smtClean="0"/>
              <a:t>版プラグイン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・微妙に入れるの</a:t>
            </a:r>
            <a:r>
              <a:rPr lang="ja-JP" altLang="en-US" dirty="0"/>
              <a:t>が</a:t>
            </a:r>
            <a:r>
              <a:rPr lang="ja-JP" altLang="en-US" dirty="0" smtClean="0"/>
              <a:t>大変だった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対応環境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　・</a:t>
            </a:r>
            <a:r>
              <a:rPr lang="en-US" altLang="ja-JP" dirty="0" smtClean="0"/>
              <a:t>Vim (</a:t>
            </a:r>
            <a:r>
              <a:rPr lang="en-US" altLang="ja-JP" i="1" u="sng" dirty="0" smtClean="0"/>
              <a:t>32bit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ja-JP" altLang="en-US" dirty="0" smtClean="0"/>
              <a:t>　　・</a:t>
            </a:r>
            <a:r>
              <a:rPr lang="en-US" altLang="ja-JP" dirty="0" smtClean="0"/>
              <a:t>Steel Bank Common Lisp (64bit)</a:t>
            </a:r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</a:t>
            </a:r>
            <a:r>
              <a:rPr lang="en-US" altLang="ja-JP" dirty="0" smtClean="0"/>
              <a:t>Python 2.7 (</a:t>
            </a:r>
            <a:r>
              <a:rPr lang="en-US" altLang="ja-JP" i="1" u="sng" dirty="0" smtClean="0"/>
              <a:t>32bit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9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こんな感じになりました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（デモ）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ということで処理系は</a:t>
            </a:r>
            <a:r>
              <a:rPr lang="en-US" altLang="ja-JP" dirty="0" smtClean="0"/>
              <a:t>SBCL</a:t>
            </a:r>
            <a:r>
              <a:rPr lang="ja-JP" altLang="en-US" dirty="0" smtClean="0"/>
              <a:t>になりました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78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④（８章ぐらいまで）やってみた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77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・基本的にどんどんゲームを作っていく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ja-JP" altLang="en-US" dirty="0" err="1" smtClean="0"/>
              <a:t>合間合間</a:t>
            </a:r>
            <a:r>
              <a:rPr lang="ja-JP" altLang="en-US" dirty="0" smtClean="0"/>
              <a:t>に理論的な話が混ざる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・頻繁に</a:t>
            </a:r>
            <a:r>
              <a:rPr lang="ja-JP" altLang="en-US" strike="sngStrike" dirty="0" smtClean="0"/>
              <a:t>変な</a:t>
            </a:r>
            <a:r>
              <a:rPr lang="ja-JP" altLang="en-US" dirty="0" smtClean="0"/>
              <a:t>挿絵が入る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本の特徴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33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/>
              <a:t>はじめに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１章　さあ</a:t>
            </a:r>
            <a:r>
              <a:rPr lang="en-US" altLang="ja-JP" sz="2400" dirty="0" smtClean="0"/>
              <a:t>Lisp</a:t>
            </a:r>
            <a:r>
              <a:rPr lang="ja-JP" altLang="en-US" sz="2400" dirty="0" smtClean="0"/>
              <a:t>をはじめてみよう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２章　はじめての</a:t>
            </a:r>
            <a:r>
              <a:rPr lang="en-US" altLang="ja-JP" sz="2400" dirty="0" smtClean="0"/>
              <a:t>Lisp</a:t>
            </a:r>
            <a:r>
              <a:rPr lang="ja-JP" altLang="en-US" sz="2400" dirty="0" smtClean="0"/>
              <a:t>プログラム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３章　</a:t>
            </a:r>
            <a:r>
              <a:rPr lang="en-US" altLang="ja-JP" sz="2400" dirty="0" smtClean="0"/>
              <a:t>Lisp</a:t>
            </a:r>
            <a:r>
              <a:rPr lang="ja-JP" altLang="en-US" sz="2400" dirty="0" smtClean="0"/>
              <a:t>の構文の世界を探検する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４章　条件と判断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５章　テキストゲームのエンジンを作る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６章　世界とのインタフェース：</a:t>
            </a:r>
            <a:r>
              <a:rPr lang="en-US" altLang="ja-JP" sz="2400" dirty="0" smtClean="0"/>
              <a:t>Lisp</a:t>
            </a:r>
            <a:r>
              <a:rPr lang="ja-JP" altLang="en-US" sz="2400" dirty="0" err="1" smtClean="0"/>
              <a:t>での</a:t>
            </a:r>
            <a:r>
              <a:rPr lang="ja-JP" altLang="en-US" sz="2400" dirty="0" smtClean="0"/>
              <a:t>データの読み書き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７章　単純なリストの先へ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８章　親父のワンプスとは一味違う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・・・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（ここまでで</a:t>
            </a:r>
            <a:r>
              <a:rPr lang="en-US" altLang="ja-JP" sz="2400" dirty="0" smtClean="0"/>
              <a:t>1/4</a:t>
            </a:r>
            <a:r>
              <a:rPr lang="ja-JP" altLang="en-US" sz="2400" dirty="0" smtClean="0"/>
              <a:t>ぐらい）</a:t>
            </a:r>
            <a:endParaRPr lang="en-US" altLang="ja-JP" sz="2400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本の目次（途上）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22156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4400" dirty="0" smtClean="0"/>
              <a:t>①経緯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②本について</a:t>
            </a:r>
            <a:endParaRPr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③開発環境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④やってみた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⑤理論的な話・気になったこと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⑥感想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/>
              <a:t>はじめに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１章　さあ</a:t>
            </a:r>
            <a:r>
              <a:rPr lang="en-US" altLang="ja-JP" sz="2400" dirty="0" smtClean="0"/>
              <a:t>Lisp</a:t>
            </a:r>
            <a:r>
              <a:rPr lang="ja-JP" altLang="en-US" sz="2400" dirty="0" smtClean="0"/>
              <a:t>をはじめてみよう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２章　はじめての</a:t>
            </a:r>
            <a:r>
              <a:rPr lang="en-US" altLang="ja-JP" sz="2400" dirty="0" smtClean="0"/>
              <a:t>Lisp</a:t>
            </a:r>
            <a:r>
              <a:rPr lang="ja-JP" altLang="en-US" sz="2400" dirty="0" smtClean="0"/>
              <a:t>プログラム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３章　</a:t>
            </a:r>
            <a:r>
              <a:rPr lang="en-US" altLang="ja-JP" sz="2400" dirty="0" smtClean="0"/>
              <a:t>Lisp</a:t>
            </a:r>
            <a:r>
              <a:rPr lang="ja-JP" altLang="en-US" sz="2400" dirty="0" smtClean="0"/>
              <a:t>の構文の世界を探検する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４章　条件と判断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５章　テキストゲームのエンジンを作る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６章　世界とのインタフェース：</a:t>
            </a:r>
            <a:r>
              <a:rPr lang="en-US" altLang="ja-JP" sz="2400" dirty="0" smtClean="0"/>
              <a:t>Lisp</a:t>
            </a:r>
            <a:r>
              <a:rPr lang="ja-JP" altLang="en-US" sz="2400" dirty="0" err="1" smtClean="0"/>
              <a:t>での</a:t>
            </a:r>
            <a:r>
              <a:rPr lang="ja-JP" altLang="en-US" sz="2400" dirty="0" smtClean="0"/>
              <a:t>データの読み書き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７章　単純なリストの先へ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８章　親父のワンプスとは一味違う</a:t>
            </a:r>
            <a:endParaRPr lang="en-US" altLang="ja-JP" sz="2400" dirty="0"/>
          </a:p>
          <a:p>
            <a:pPr marL="82296" indent="0">
              <a:buNone/>
            </a:pPr>
            <a:r>
              <a:rPr lang="ja-JP" altLang="en-US" sz="2400" dirty="0" smtClean="0"/>
              <a:t>・・・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ja-JP" altLang="en-US" sz="2400" dirty="0" smtClean="0"/>
              <a:t>（ここまでで</a:t>
            </a:r>
            <a:r>
              <a:rPr lang="en-US" altLang="ja-JP" sz="2400" dirty="0" smtClean="0"/>
              <a:t>1/4</a:t>
            </a:r>
            <a:r>
              <a:rPr lang="ja-JP" altLang="en-US" sz="2400" dirty="0" smtClean="0"/>
              <a:t>ぐらい）</a:t>
            </a:r>
            <a:endParaRPr lang="en-US" altLang="ja-JP" sz="2400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本の目次（途上）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971600" y="1988840"/>
            <a:ext cx="4680520" cy="5703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88546" y="3284984"/>
            <a:ext cx="4680520" cy="1296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88546" y="4581128"/>
            <a:ext cx="4680520" cy="5703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56176" y="204318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←ゲーム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56176" y="329494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←ゲーム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56176" y="458112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←ゲーム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44008" y="6396335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←これ以降ずっとゲーム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・２章　数当てゲーム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・５～７章　テキストゲーム＋グラフ描画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（</a:t>
            </a:r>
            <a:r>
              <a:rPr lang="en-US" altLang="ja-JP" dirty="0" err="1" smtClean="0"/>
              <a:t>Graphviz</a:t>
            </a:r>
            <a:r>
              <a:rPr lang="ja-JP" altLang="en-US" dirty="0" smtClean="0"/>
              <a:t>を呼び出してます）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・８章　グランド・セフト・ワンプス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デモ見せます。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38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・順調に難しくなっていく・・・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・８章はまだぜんぜん理解できてません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pic>
        <p:nvPicPr>
          <p:cNvPr id="4098" name="Picture 2" descr="D:\firefox_download\smile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3284984"/>
            <a:ext cx="4004139" cy="300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⑤理論的な話・気になったこと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279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Common Lisp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33329"/>
              </p:ext>
            </p:extLst>
          </p:nvPr>
        </p:nvGraphicFramePr>
        <p:xfrm>
          <a:off x="1115616" y="1268761"/>
          <a:ext cx="7920880" cy="1800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3672408"/>
                <a:gridCol w="2952328"/>
              </a:tblGrid>
              <a:tr h="4295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Common Lisp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Scheme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9096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定数定義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defparameter</a:t>
                      </a:r>
                      <a:r>
                        <a:rPr kumimoji="1" lang="en-US" altLang="ja-JP" dirty="0" smtClean="0"/>
                        <a:t> *</a:t>
                      </a:r>
                      <a:r>
                        <a:rPr kumimoji="1" lang="en-US" altLang="ja-JP" dirty="0" err="1" smtClean="0"/>
                        <a:t>hoge</a:t>
                      </a:r>
                      <a:r>
                        <a:rPr kumimoji="1" lang="en-US" altLang="ja-JP" dirty="0" smtClean="0"/>
                        <a:t>*</a:t>
                      </a:r>
                      <a:r>
                        <a:rPr kumimoji="1" lang="en-US" altLang="ja-JP" baseline="0" dirty="0" smtClean="0"/>
                        <a:t> “</a:t>
                      </a:r>
                      <a:r>
                        <a:rPr kumimoji="1" lang="en-US" altLang="ja-JP" baseline="0" dirty="0" err="1" smtClean="0"/>
                        <a:t>hoge</a:t>
                      </a:r>
                      <a:r>
                        <a:rPr kumimoji="1" lang="en-US" altLang="ja-JP" baseline="0" dirty="0" smtClean="0"/>
                        <a:t>”)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(define </a:t>
                      </a:r>
                      <a:r>
                        <a:rPr kumimoji="1" lang="en-US" altLang="ja-JP" dirty="0" err="1" smtClean="0"/>
                        <a:t>hoge</a:t>
                      </a:r>
                      <a:r>
                        <a:rPr kumimoji="1" lang="en-US" altLang="ja-JP" dirty="0" smtClean="0"/>
                        <a:t> “</a:t>
                      </a:r>
                      <a:r>
                        <a:rPr kumimoji="1" lang="en-US" altLang="ja-JP" dirty="0" err="1" smtClean="0"/>
                        <a:t>hoge</a:t>
                      </a:r>
                      <a:r>
                        <a:rPr kumimoji="1" lang="en-US" altLang="ja-JP" dirty="0" smtClean="0"/>
                        <a:t>”)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796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関数定義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defun</a:t>
                      </a:r>
                      <a:r>
                        <a:rPr kumimoji="1" lang="en-US" altLang="ja-JP" dirty="0" smtClean="0"/>
                        <a:t> method (</a:t>
                      </a:r>
                      <a:r>
                        <a:rPr kumimoji="1" lang="en-US" altLang="ja-JP" dirty="0" err="1" smtClean="0"/>
                        <a:t>arg</a:t>
                      </a:r>
                      <a:r>
                        <a:rPr kumimoji="1" lang="en-US" altLang="ja-JP" dirty="0" smtClean="0"/>
                        <a:t>)</a:t>
                      </a:r>
                    </a:p>
                    <a:p>
                      <a:r>
                        <a:rPr kumimoji="1" lang="en-US" altLang="ja-JP" dirty="0" smtClean="0"/>
                        <a:t>    (print </a:t>
                      </a:r>
                      <a:r>
                        <a:rPr kumimoji="1" lang="en-US" altLang="ja-JP" dirty="0" err="1" smtClean="0"/>
                        <a:t>arg</a:t>
                      </a:r>
                      <a:r>
                        <a:rPr kumimoji="1" lang="en-US" altLang="ja-JP" dirty="0" smtClean="0"/>
                        <a:t>))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(define (method </a:t>
                      </a:r>
                      <a:r>
                        <a:rPr kumimoji="1" lang="en-US" altLang="ja-JP" dirty="0" err="1" smtClean="0"/>
                        <a:t>arg</a:t>
                      </a:r>
                      <a:r>
                        <a:rPr kumimoji="1" lang="en-US" altLang="ja-JP" dirty="0" smtClean="0"/>
                        <a:t>)</a:t>
                      </a:r>
                    </a:p>
                    <a:p>
                      <a:r>
                        <a:rPr kumimoji="1" lang="en-US" altLang="ja-JP" dirty="0" smtClean="0"/>
                        <a:t>    (print “</a:t>
                      </a:r>
                      <a:r>
                        <a:rPr kumimoji="1" lang="en-US" altLang="ja-JP" dirty="0" err="1" smtClean="0"/>
                        <a:t>hoge</a:t>
                      </a:r>
                      <a:r>
                        <a:rPr kumimoji="1" lang="en-US" altLang="ja-JP" dirty="0" smtClean="0"/>
                        <a:t>”))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3861048"/>
            <a:ext cx="8172400" cy="280831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smtClean="0"/>
              <a:t>Scheme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define</a:t>
            </a:r>
            <a:r>
              <a:rPr lang="ja-JP" altLang="en-US" sz="2800" dirty="0" smtClean="0"/>
              <a:t>ひとつでいろいろできる！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・が、</a:t>
            </a:r>
            <a:r>
              <a:rPr lang="en-US" altLang="ja-JP" sz="2800" dirty="0" err="1" smtClean="0"/>
              <a:t>CommonLisp</a:t>
            </a:r>
            <a:r>
              <a:rPr lang="ja-JP" altLang="en-US" sz="2800" dirty="0" smtClean="0"/>
              <a:t>の関数定義のほうが</a:t>
            </a:r>
            <a:r>
              <a:rPr lang="en-US" altLang="ja-JP" sz="2800" dirty="0" smtClean="0"/>
              <a:t>Java</a:t>
            </a:r>
            <a:r>
              <a:rPr lang="ja-JP" altLang="en-US" sz="2800" dirty="0" smtClean="0"/>
              <a:t>に似てて見やすい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b="1" dirty="0" smtClean="0"/>
              <a:t>ひとつで色々できる</a:t>
            </a:r>
            <a:r>
              <a:rPr lang="en-US" altLang="ja-JP" sz="2800" b="1" dirty="0" smtClean="0"/>
              <a:t> vs </a:t>
            </a:r>
            <a:r>
              <a:rPr lang="ja-JP" altLang="en-US" sz="2800" b="1" dirty="0" smtClean="0"/>
              <a:t>役割に特化した多数の関数</a:t>
            </a:r>
            <a:endParaRPr lang="en-US" altLang="ja-JP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3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は全関数が戻り値を持ってる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&gt; (print “Hello”)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-&gt;“Hello”</a:t>
            </a:r>
          </a:p>
          <a:p>
            <a:pPr marL="82296" indent="0">
              <a:buNone/>
            </a:pPr>
            <a:r>
              <a:rPr lang="en-US" altLang="ja-JP" dirty="0" smtClean="0"/>
              <a:t>-&gt;“Hello”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たとえば</a:t>
            </a:r>
            <a:r>
              <a:rPr lang="ja-JP" altLang="en-US" dirty="0"/>
              <a:t>、</a:t>
            </a:r>
            <a:r>
              <a:rPr lang="en-US" altLang="ja-JP" dirty="0" smtClean="0"/>
              <a:t>print</a:t>
            </a:r>
            <a:r>
              <a:rPr lang="ja-JP" altLang="en-US" dirty="0" smtClean="0"/>
              <a:t>関数は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「</a:t>
            </a:r>
            <a:r>
              <a:rPr lang="ja-JP" altLang="en-US" dirty="0" smtClean="0"/>
              <a:t>引数を出力し、引数を戻り値として返す」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→・あらゆる関数を分岐の条件に使える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　 ・関数を引数とした関数が作りやすい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5641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Scheme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リストの</a:t>
            </a:r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・コンスセル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内部的</a:t>
            </a:r>
            <a:r>
              <a:rPr lang="ja-JP" altLang="en-US" dirty="0" smtClean="0"/>
              <a:t>には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ポインタを持った</a:t>
            </a:r>
            <a:r>
              <a:rPr lang="ja-JP" altLang="en-US" b="1" dirty="0" smtClean="0"/>
              <a:t>対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b="1" dirty="0" smtClean="0"/>
              <a:t>値そのもの</a:t>
            </a:r>
            <a:r>
              <a:rPr lang="ja-JP" altLang="en-US" dirty="0" smtClean="0"/>
              <a:t>と</a:t>
            </a:r>
            <a:r>
              <a:rPr lang="ja-JP" altLang="en-US" b="1" dirty="0" smtClean="0"/>
              <a:t>次の要素の情報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b="1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711154" y="2924944"/>
            <a:ext cx="2188652" cy="1296144"/>
            <a:chOff x="1711154" y="2924944"/>
            <a:chExt cx="2188652" cy="1296144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835696" y="2924944"/>
              <a:ext cx="1889231" cy="912043"/>
              <a:chOff x="1835696" y="2924944"/>
              <a:chExt cx="2443692" cy="1224136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835696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3055252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" name="直線矢印コネクタ 7"/>
            <p:cNvCxnSpPr/>
            <p:nvPr/>
          </p:nvCxnSpPr>
          <p:spPr>
            <a:xfrm>
              <a:off x="3251734" y="3573016"/>
              <a:ext cx="648072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1711154" y="3573016"/>
              <a:ext cx="501488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5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Scheme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リストの</a:t>
            </a:r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・リスト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コンスセルの連なったもの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例）リスト </a:t>
            </a:r>
            <a:r>
              <a:rPr lang="en-US" altLang="ja-JP" dirty="0"/>
              <a:t>’(1 2 3)</a:t>
            </a:r>
            <a:endParaRPr lang="en-US" altLang="ja-JP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711154" y="2924944"/>
            <a:ext cx="2188652" cy="1296144"/>
            <a:chOff x="1711154" y="2924944"/>
            <a:chExt cx="2188652" cy="1296144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835696" y="2924944"/>
              <a:ext cx="1889231" cy="912043"/>
              <a:chOff x="1835696" y="2924944"/>
              <a:chExt cx="2443692" cy="1224136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835696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3055252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" name="直線矢印コネクタ 7"/>
            <p:cNvCxnSpPr/>
            <p:nvPr/>
          </p:nvCxnSpPr>
          <p:spPr>
            <a:xfrm>
              <a:off x="3251734" y="3573016"/>
              <a:ext cx="648072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1711154" y="3573016"/>
              <a:ext cx="501488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3826449" y="3887589"/>
            <a:ext cx="2188652" cy="1296144"/>
            <a:chOff x="1711154" y="2924944"/>
            <a:chExt cx="2188652" cy="1296144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1835696" y="2924944"/>
              <a:ext cx="1889231" cy="912043"/>
              <a:chOff x="1835696" y="2924944"/>
              <a:chExt cx="2443692" cy="1224136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835696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3055252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3" name="直線矢印コネクタ 12"/>
            <p:cNvCxnSpPr/>
            <p:nvPr/>
          </p:nvCxnSpPr>
          <p:spPr>
            <a:xfrm>
              <a:off x="3251734" y="3573016"/>
              <a:ext cx="648072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H="1">
              <a:off x="1711154" y="3573016"/>
              <a:ext cx="501488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/>
        </p:nvGrpSpPr>
        <p:grpSpPr>
          <a:xfrm>
            <a:off x="5951148" y="4751151"/>
            <a:ext cx="2188652" cy="1296144"/>
            <a:chOff x="1711154" y="2924944"/>
            <a:chExt cx="2188652" cy="1296144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1835696" y="2924944"/>
              <a:ext cx="1889231" cy="912043"/>
              <a:chOff x="1835696" y="2924944"/>
              <a:chExt cx="2443692" cy="1224136"/>
            </a:xfrm>
          </p:grpSpPr>
          <p:sp>
            <p:nvSpPr>
              <p:cNvPr id="21" name="正方形/長方形 20"/>
              <p:cNvSpPr/>
              <p:nvPr/>
            </p:nvSpPr>
            <p:spPr>
              <a:xfrm>
                <a:off x="1835696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3055252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9" name="直線矢印コネクタ 18"/>
            <p:cNvCxnSpPr/>
            <p:nvPr/>
          </p:nvCxnSpPr>
          <p:spPr>
            <a:xfrm>
              <a:off x="3251734" y="3573016"/>
              <a:ext cx="648072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1711154" y="3573016"/>
              <a:ext cx="501488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/>
          <p:cNvSpPr txBox="1"/>
          <p:nvPr/>
        </p:nvSpPr>
        <p:spPr>
          <a:xfrm>
            <a:off x="1266230" y="4326098"/>
            <a:ext cx="72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１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88939" y="5263084"/>
            <a:ext cx="72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２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53590" y="6165304"/>
            <a:ext cx="72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smtClean="0"/>
              <a:t>３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64921" y="6165304"/>
            <a:ext cx="72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nil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60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Scheme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リストの</a:t>
            </a:r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car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cdr</a:t>
            </a:r>
            <a:endParaRPr lang="en-US" altLang="ja-JP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711154" y="2924944"/>
            <a:ext cx="2188652" cy="1296144"/>
            <a:chOff x="1711154" y="2924944"/>
            <a:chExt cx="2188652" cy="1296144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835696" y="2924944"/>
              <a:ext cx="1889231" cy="912043"/>
              <a:chOff x="1835696" y="2924944"/>
              <a:chExt cx="2443692" cy="1224136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835696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3055252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" name="直線矢印コネクタ 7"/>
            <p:cNvCxnSpPr/>
            <p:nvPr/>
          </p:nvCxnSpPr>
          <p:spPr>
            <a:xfrm>
              <a:off x="3251734" y="3573016"/>
              <a:ext cx="648072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1711154" y="3573016"/>
              <a:ext cx="501488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3826449" y="3887589"/>
            <a:ext cx="2188652" cy="1296144"/>
            <a:chOff x="1711154" y="2924944"/>
            <a:chExt cx="2188652" cy="1296144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1835696" y="2924944"/>
              <a:ext cx="1889231" cy="912043"/>
              <a:chOff x="1835696" y="2924944"/>
              <a:chExt cx="2443692" cy="1224136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835696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3055252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3" name="直線矢印コネクタ 12"/>
            <p:cNvCxnSpPr/>
            <p:nvPr/>
          </p:nvCxnSpPr>
          <p:spPr>
            <a:xfrm>
              <a:off x="3251734" y="3573016"/>
              <a:ext cx="648072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H="1">
              <a:off x="1711154" y="3573016"/>
              <a:ext cx="501488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/>
        </p:nvGrpSpPr>
        <p:grpSpPr>
          <a:xfrm>
            <a:off x="5951148" y="4751151"/>
            <a:ext cx="2188652" cy="1296144"/>
            <a:chOff x="1711154" y="2924944"/>
            <a:chExt cx="2188652" cy="1296144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1835696" y="2924944"/>
              <a:ext cx="1889231" cy="912043"/>
              <a:chOff x="1835696" y="2924944"/>
              <a:chExt cx="2443692" cy="1224136"/>
            </a:xfrm>
          </p:grpSpPr>
          <p:sp>
            <p:nvSpPr>
              <p:cNvPr id="21" name="正方形/長方形 20"/>
              <p:cNvSpPr/>
              <p:nvPr/>
            </p:nvSpPr>
            <p:spPr>
              <a:xfrm>
                <a:off x="1835696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3055252" y="2924944"/>
                <a:ext cx="1224136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9" name="直線矢印コネクタ 18"/>
            <p:cNvCxnSpPr/>
            <p:nvPr/>
          </p:nvCxnSpPr>
          <p:spPr>
            <a:xfrm>
              <a:off x="3251734" y="3573016"/>
              <a:ext cx="648072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1711154" y="3573016"/>
              <a:ext cx="501488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/>
          <p:cNvSpPr txBox="1"/>
          <p:nvPr/>
        </p:nvSpPr>
        <p:spPr>
          <a:xfrm>
            <a:off x="1266230" y="4326098"/>
            <a:ext cx="72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１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88939" y="5263084"/>
            <a:ext cx="72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２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53590" y="6165304"/>
            <a:ext cx="72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smtClean="0"/>
              <a:t>３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64921" y="6165304"/>
            <a:ext cx="72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nil</a:t>
            </a:r>
            <a:endParaRPr kumimoji="1" lang="ja-JP" altLang="en-US" sz="2000" dirty="0"/>
          </a:p>
        </p:txBody>
      </p:sp>
      <p:sp>
        <p:nvSpPr>
          <p:cNvPr id="26" name="円/楕円 25"/>
          <p:cNvSpPr/>
          <p:nvPr/>
        </p:nvSpPr>
        <p:spPr>
          <a:xfrm>
            <a:off x="96100" y="3887589"/>
            <a:ext cx="2340260" cy="9120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2782082" y="3573017"/>
            <a:ext cx="5750358" cy="259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53786" y="491641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car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488939" y="608794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</a:rPr>
              <a:t>cdr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では空のリストは</a:t>
            </a:r>
            <a:r>
              <a:rPr kumimoji="1" lang="en-US" altLang="ja-JP" dirty="0" smtClean="0"/>
              <a:t>nil</a:t>
            </a:r>
            <a:r>
              <a:rPr kumimoji="1" lang="ja-JP" altLang="en-US" dirty="0" smtClean="0"/>
              <a:t>である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2800" dirty="0" smtClean="0"/>
              <a:t>&gt; (if ‘()</a:t>
            </a:r>
          </a:p>
          <a:p>
            <a:pPr marL="82296" indent="0">
              <a:buNone/>
            </a:pPr>
            <a:r>
              <a:rPr lang="en-US" altLang="ja-JP" sz="2800" dirty="0" smtClean="0"/>
              <a:t>        “I-am-true”</a:t>
            </a:r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    “I-am-false”</a:t>
            </a:r>
            <a:r>
              <a:rPr lang="en-US" altLang="ja-JP" sz="2800" dirty="0" smtClean="0"/>
              <a:t>)</a:t>
            </a:r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 smtClean="0"/>
              <a:t>-&gt;“I-am-false”</a:t>
            </a:r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 smtClean="0"/>
              <a:t>&gt; (if ‘(1)</a:t>
            </a:r>
          </a:p>
          <a:p>
            <a:pPr marL="82296" indent="0">
              <a:buNone/>
            </a:pPr>
            <a:r>
              <a:rPr lang="en-US" altLang="ja-JP" sz="2800" dirty="0" smtClean="0"/>
              <a:t>        </a:t>
            </a:r>
            <a:r>
              <a:rPr lang="en-US" altLang="ja-JP" sz="2800" dirty="0"/>
              <a:t>“I-am-true”</a:t>
            </a:r>
          </a:p>
          <a:p>
            <a:pPr marL="82296" indent="0">
              <a:buNone/>
            </a:pPr>
            <a:r>
              <a:rPr lang="en-US" altLang="ja-JP" sz="2800" dirty="0"/>
              <a:t>        “I-am-false”)</a:t>
            </a:r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en-US" altLang="ja-JP" sz="2800" dirty="0"/>
              <a:t>-&gt;“</a:t>
            </a:r>
            <a:r>
              <a:rPr lang="en-US" altLang="ja-JP" sz="2800" dirty="0" smtClean="0"/>
              <a:t>I-am-true”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973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 smtClean="0"/>
              <a:t>①経緯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6046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はリストの頭から順に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食べていく再帰処理が書きやすい！！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556792"/>
            <a:ext cx="8172400" cy="53012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 err="1" smtClean="0"/>
              <a:t>defun</a:t>
            </a:r>
            <a:r>
              <a:rPr lang="en-US" altLang="ja-JP" dirty="0" smtClean="0"/>
              <a:t> my-length (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en-US" altLang="ja-JP" dirty="0" smtClean="0"/>
              <a:t>	(if </a:t>
            </a:r>
            <a:r>
              <a:rPr lang="en-US" altLang="ja-JP" dirty="0" err="1" smtClean="0"/>
              <a:t>lis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(1+ (my-length 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)))</a:t>
            </a:r>
          </a:p>
          <a:p>
            <a:pPr marL="82296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0))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z="2800" b="1" dirty="0" smtClean="0"/>
              <a:t>でもいきなり書けと言われてもまだ書ける気がしない！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21195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⑥感想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7966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で慣れたかと思ったけどやっぱ難しい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・関数型の良さを理解する段階まで至っていない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Land of Lisp</a:t>
            </a:r>
            <a:r>
              <a:rPr lang="ja-JP" altLang="en-US" dirty="0" smtClean="0"/>
              <a:t>自体は非常に面白い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・本の後半のゲームが気になる・・・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・正直ゼロから書ける気がしない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31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/>
              <a:t>・最後まで本をやりきる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・ある程度自分で書けるようになりたい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に数学の話はつき物。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数学を再勉強するのもありかもしれない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1600" dirty="0" smtClean="0"/>
              <a:t>		</a:t>
            </a:r>
            <a:r>
              <a:rPr lang="ja-JP" altLang="en-US" sz="1600" dirty="0" smtClean="0"/>
              <a:t>最終目標？→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05" y="4329813"/>
            <a:ext cx="180449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作者？のありがたいお言葉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/>
          </a:p>
        </p:txBody>
      </p:sp>
      <p:pic>
        <p:nvPicPr>
          <p:cNvPr id="5122" name="Picture 2" descr="D:\firefox_download\sm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4744"/>
            <a:ext cx="4670788" cy="350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2264831" y="4941168"/>
            <a:ext cx="5403513" cy="1296144"/>
          </a:xfrm>
          <a:prstGeom prst="wedgeRoundRectCallout">
            <a:avLst>
              <a:gd name="adj1" fmla="val -33821"/>
              <a:gd name="adj2" fmla="val -6683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すべてのプログラマは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Lisp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を学んでみるべし！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プログラミング</a:t>
            </a:r>
            <a:r>
              <a:rPr lang="ja-JP" altLang="en-US" sz="2000" dirty="0" smtClean="0">
                <a:solidFill>
                  <a:schemeClr val="tx1"/>
                </a:solidFill>
              </a:rPr>
              <a:t>の深層を理解できるんじゃ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ほかの言語ではだめなんじゃ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err="1" smtClean="0"/>
              <a:t>Vimmer</a:t>
            </a:r>
            <a:r>
              <a:rPr lang="ja-JP" altLang="en-US" sz="2800" dirty="0"/>
              <a:t>な人たちのための</a:t>
            </a:r>
            <a:r>
              <a:rPr lang="en-US" altLang="ja-JP" sz="2800" dirty="0" err="1"/>
              <a:t>CommonLisp</a:t>
            </a:r>
            <a:r>
              <a:rPr lang="ja-JP" altLang="en-US" sz="2800" dirty="0"/>
              <a:t>環境構築（</a:t>
            </a:r>
            <a:r>
              <a:rPr lang="en-US" altLang="ja-JP" sz="2800" dirty="0" err="1"/>
              <a:t>slimv</a:t>
            </a:r>
            <a:r>
              <a:rPr lang="ja-JP" altLang="en-US" sz="2800" dirty="0" smtClean="0"/>
              <a:t>）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>
                <a:hlinkClick r:id="rId2"/>
              </a:rPr>
              <a:t>http://qiita.com/kedama17/items/93ae7ccd1839f4bbb567#_</a:t>
            </a:r>
            <a:r>
              <a:rPr lang="en-US" altLang="ja-JP" sz="2800" dirty="0" smtClean="0">
                <a:hlinkClick r:id="rId2"/>
              </a:rPr>
              <a:t>reference-e7b0b820e7eca2757238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/>
              <a:t>Land of Lisp- The Music Video! </a:t>
            </a:r>
            <a:r>
              <a:rPr lang="en-US" altLang="ja-JP" sz="2800" dirty="0" smtClean="0"/>
              <a:t>– YouTube</a:t>
            </a:r>
            <a:r>
              <a:rPr lang="ja-JP" altLang="en-US" sz="2800" dirty="0" smtClean="0"/>
              <a:t>（</a:t>
            </a:r>
            <a:r>
              <a:rPr lang="en-US" altLang="ja-JP" sz="2800" dirty="0" smtClean="0"/>
              <a:t>Land </a:t>
            </a:r>
            <a:r>
              <a:rPr lang="en-US" altLang="ja-JP" sz="2800" dirty="0" smtClean="0"/>
              <a:t>of Lisp</a:t>
            </a:r>
            <a:r>
              <a:rPr lang="ja-JP" altLang="en-US" sz="2800" dirty="0" smtClean="0"/>
              <a:t>　公式動画）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>
                <a:hlinkClick r:id="rId3"/>
              </a:rPr>
              <a:t>https://</a:t>
            </a:r>
            <a:r>
              <a:rPr lang="en-US" altLang="ja-JP" sz="2800" dirty="0" smtClean="0">
                <a:hlinkClick r:id="rId3"/>
              </a:rPr>
              <a:t>www.youtube.com/watch?v=HM1Zb3xmvMc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2259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①経緯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0432" y="1008112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2016/7</a:t>
            </a:r>
          </a:p>
          <a:p>
            <a:pPr marL="82296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GIMP</a:t>
            </a:r>
            <a:r>
              <a:rPr lang="ja-JP" altLang="en-US" dirty="0" smtClean="0"/>
              <a:t>でちょっと遊んだ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2016/9</a:t>
            </a:r>
          </a:p>
          <a:p>
            <a:pPr marL="82296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をちょっとさわった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2017 </a:t>
            </a:r>
            <a:r>
              <a:rPr lang="ja-JP" altLang="en-US" dirty="0" smtClean="0"/>
              <a:t>未明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興味あるし何か本を読んでみよう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76" y="1416836"/>
            <a:ext cx="1016232" cy="1016232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4067944" y="2433068"/>
            <a:ext cx="79208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4067944" y="4725144"/>
            <a:ext cx="79208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 descr="D:\firefox_download\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468896" cy="48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②</a:t>
            </a:r>
            <a:r>
              <a:rPr lang="ja-JP" altLang="en-US" sz="4400" dirty="0" smtClean="0"/>
              <a:t>本について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8021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Land of Lisp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 algn="r">
              <a:buNone/>
            </a:pP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22</a:t>
            </a:r>
            <a:r>
              <a:rPr lang="ja-JP" altLang="en-US" dirty="0" smtClean="0"/>
              <a:t>日 初版</a:t>
            </a:r>
            <a:endParaRPr lang="ja-JP" altLang="en-US" dirty="0"/>
          </a:p>
          <a:p>
            <a:pPr marL="82296" indent="0" algn="r">
              <a:buNone/>
            </a:pPr>
            <a:r>
              <a:rPr lang="en-US" altLang="ja-JP" dirty="0" smtClean="0"/>
              <a:t>Conrad </a:t>
            </a:r>
            <a:r>
              <a:rPr lang="en-US" altLang="ja-JP" dirty="0" err="1" smtClean="0"/>
              <a:t>Barski</a:t>
            </a:r>
            <a:r>
              <a:rPr lang="en-US" altLang="ja-JP" dirty="0" smtClean="0"/>
              <a:t>, M.D. </a:t>
            </a:r>
            <a:r>
              <a:rPr lang="ja-JP" altLang="en-US" dirty="0" smtClean="0"/>
              <a:t>著</a:t>
            </a:r>
            <a:endParaRPr lang="en-US" altLang="ja-JP" dirty="0" smtClean="0"/>
          </a:p>
          <a:p>
            <a:pPr marL="82296" indent="0" algn="r">
              <a:buNone/>
            </a:pPr>
            <a:r>
              <a:rPr lang="ja-JP" altLang="en-US" dirty="0" smtClean="0"/>
              <a:t>川合　史郎　訳</a:t>
            </a:r>
            <a:endParaRPr lang="en-US" altLang="ja-JP" dirty="0" smtClean="0"/>
          </a:p>
          <a:p>
            <a:pPr marL="82296" indent="0" algn="r">
              <a:buNone/>
            </a:pPr>
            <a:endParaRPr lang="en-US" altLang="ja-JP" dirty="0" smtClean="0"/>
          </a:p>
          <a:p>
            <a:pPr marL="82296" indent="0" algn="r">
              <a:buNone/>
            </a:pPr>
            <a:r>
              <a:rPr lang="ja-JP" altLang="en-US" dirty="0" smtClean="0"/>
              <a:t>・安定のオライリー</a:t>
            </a:r>
            <a:endParaRPr lang="en-US" altLang="ja-JP" dirty="0" smtClean="0"/>
          </a:p>
          <a:p>
            <a:pPr marL="82296" indent="0" algn="r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490</a:t>
            </a:r>
            <a:r>
              <a:rPr lang="ja-JP" altLang="en-US" dirty="0" smtClean="0"/>
              <a:t>ページぐらいある</a:t>
            </a:r>
            <a:endParaRPr lang="ja-JP" altLang="en-US" dirty="0"/>
          </a:p>
          <a:p>
            <a:pPr marL="82296" indent="0" algn="r">
              <a:buNone/>
            </a:pPr>
            <a:r>
              <a:rPr kumimoji="1" lang="ja-JP" altLang="en-US" dirty="0" smtClean="0"/>
              <a:t>・結構お高い</a:t>
            </a:r>
            <a:endParaRPr kumimoji="1" lang="en-US" altLang="ja-JP" dirty="0" smtClean="0"/>
          </a:p>
          <a:p>
            <a:pPr marL="82296" indent="0" algn="r">
              <a:buNone/>
            </a:pPr>
            <a:r>
              <a:rPr lang="ja-JP" altLang="en-US" dirty="0" smtClean="0"/>
              <a:t>・オライリー本だから当然動物絵だね！</a:t>
            </a:r>
            <a:endParaRPr lang="en-US" altLang="ja-JP" dirty="0"/>
          </a:p>
        </p:txBody>
      </p:sp>
      <p:pic>
        <p:nvPicPr>
          <p:cNvPr id="1026" name="Picture 2" descr="D:\firefox_download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2857500" cy="3705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何故これを？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66703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・とりあえずオライリーに行くミーハー魂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や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関連の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書籍の中ではかなり新しい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・なんか面白そう（重要）</a:t>
            </a:r>
            <a:endParaRPr lang="en-US" altLang="ja-JP" dirty="0"/>
          </a:p>
        </p:txBody>
      </p:sp>
      <p:pic>
        <p:nvPicPr>
          <p:cNvPr id="3074" name="Picture 2" descr="D:\firefox_download\lisplogo_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77072"/>
            <a:ext cx="2438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940152" y="5538980"/>
            <a:ext cx="2993536" cy="46519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sz="2000" dirty="0"/>
              <a:t>↑</a:t>
            </a:r>
            <a:r>
              <a:rPr lang="en-US" altLang="ja-JP" sz="2000" dirty="0" smtClean="0"/>
              <a:t>Lisp</a:t>
            </a:r>
            <a:r>
              <a:rPr lang="ja-JP" altLang="en-US" sz="2000" dirty="0" smtClean="0"/>
              <a:t>エイリアン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9019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③環境準備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800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4112</TotalTime>
  <Words>776</Words>
  <Application>Microsoft Office PowerPoint</Application>
  <PresentationFormat>画面に合わせる (4:3)</PresentationFormat>
  <Paragraphs>263</Paragraphs>
  <Slides>36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フレッシュ</vt:lpstr>
      <vt:lpstr>Land of Lisp 　 を（途中まで）読んだ</vt:lpstr>
      <vt:lpstr>もくじ</vt:lpstr>
      <vt:lpstr>PowerPoint プレゼンテーション</vt:lpstr>
      <vt:lpstr>①経緯</vt:lpstr>
      <vt:lpstr>PowerPoint プレゼンテーション</vt:lpstr>
      <vt:lpstr>PowerPoint プレゼンテーション</vt:lpstr>
      <vt:lpstr>本について</vt:lpstr>
      <vt:lpstr>何故これを？</vt:lpstr>
      <vt:lpstr>PowerPoint プレゼンテーション</vt:lpstr>
      <vt:lpstr>Lispについておさらい</vt:lpstr>
      <vt:lpstr>Lispについておさらい</vt:lpstr>
      <vt:lpstr>Clisp</vt:lpstr>
      <vt:lpstr>Slime</vt:lpstr>
      <vt:lpstr>Slime</vt:lpstr>
      <vt:lpstr>Slimv</vt:lpstr>
      <vt:lpstr>こんな感じになりました</vt:lpstr>
      <vt:lpstr>PowerPoint プレゼンテーション</vt:lpstr>
      <vt:lpstr>本の特徴</vt:lpstr>
      <vt:lpstr>本の目次（途上）</vt:lpstr>
      <vt:lpstr>本の目次（途上）</vt:lpstr>
      <vt:lpstr>デモ見せます。</vt:lpstr>
      <vt:lpstr>感想</vt:lpstr>
      <vt:lpstr>PowerPoint プレゼンテーション</vt:lpstr>
      <vt:lpstr>Common Lisp とScheme</vt:lpstr>
      <vt:lpstr>Lispは全関数が戻り値を持ってる</vt:lpstr>
      <vt:lpstr>Schemeでのリストの考え方</vt:lpstr>
      <vt:lpstr>Schemeでのリストの考え方</vt:lpstr>
      <vt:lpstr>Schemeでのリストの考え方</vt:lpstr>
      <vt:lpstr>Lispでは空のリストはnilである</vt:lpstr>
      <vt:lpstr>Lispはリストの頭から順に 食べていく再帰処理が書きやすい！！</vt:lpstr>
      <vt:lpstr>PowerPoint プレゼンテーション</vt:lpstr>
      <vt:lpstr>感想</vt:lpstr>
      <vt:lpstr>目標</vt:lpstr>
      <vt:lpstr>作者？のありがたいお言葉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271</cp:revision>
  <dcterms:created xsi:type="dcterms:W3CDTF">2013-08-04T17:15:54Z</dcterms:created>
  <dcterms:modified xsi:type="dcterms:W3CDTF">2017-07-10T18:10:37Z</dcterms:modified>
</cp:coreProperties>
</file>