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8"/>
  </p:handoutMasterIdLst>
  <p:sldIdLst>
    <p:sldId id="256" r:id="rId2"/>
    <p:sldId id="360" r:id="rId3"/>
    <p:sldId id="320" r:id="rId4"/>
    <p:sldId id="376" r:id="rId5"/>
    <p:sldId id="324" r:id="rId6"/>
    <p:sldId id="377" r:id="rId7"/>
    <p:sldId id="363" r:id="rId8"/>
    <p:sldId id="325" r:id="rId9"/>
    <p:sldId id="364" r:id="rId10"/>
    <p:sldId id="361" r:id="rId11"/>
    <p:sldId id="392" r:id="rId12"/>
    <p:sldId id="393" r:id="rId13"/>
    <p:sldId id="365" r:id="rId14"/>
    <p:sldId id="367" r:id="rId15"/>
    <p:sldId id="391" r:id="rId16"/>
    <p:sldId id="394" r:id="rId17"/>
    <p:sldId id="378" r:id="rId18"/>
    <p:sldId id="362" r:id="rId19"/>
    <p:sldId id="370" r:id="rId20"/>
    <p:sldId id="371" r:id="rId21"/>
    <p:sldId id="373" r:id="rId22"/>
    <p:sldId id="372" r:id="rId23"/>
    <p:sldId id="374" r:id="rId24"/>
    <p:sldId id="395" r:id="rId25"/>
    <p:sldId id="375" r:id="rId26"/>
    <p:sldId id="379" r:id="rId27"/>
    <p:sldId id="380" r:id="rId28"/>
    <p:sldId id="382" r:id="rId29"/>
    <p:sldId id="383" r:id="rId30"/>
    <p:sldId id="384" r:id="rId31"/>
    <p:sldId id="386" r:id="rId32"/>
    <p:sldId id="387" r:id="rId33"/>
    <p:sldId id="388" r:id="rId34"/>
    <p:sldId id="385" r:id="rId35"/>
    <p:sldId id="389" r:id="rId36"/>
    <p:sldId id="390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0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A26D-194A-4531-B371-D173F73365E6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CD84-0E5A-4664-A4D0-6911257B0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378AC4-C49C-4159-B332-7738B007311C}" type="datetimeFigureOut">
              <a:rPr kumimoji="1" lang="ja-JP" altLang="en-US" smtClean="0"/>
              <a:t>2017/3/13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867600" cy="1472184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一か月半で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設計書を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20,000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枚印刷した男が語る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2017/3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ちそう？）鈴木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２）内容</a:t>
            </a:r>
            <a:r>
              <a:rPr kumimoji="1" lang="ja-JP" altLang="en-US" dirty="0" smtClean="0"/>
              <a:t>の修正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・特定のセルの値修正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・特定文字の置換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・罫線の編集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・フォント変更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・塗りつぶし設定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この辺りは</a:t>
            </a:r>
            <a:r>
              <a:rPr lang="ja-JP" altLang="en-US" dirty="0" smtClean="0"/>
              <a:t>マクロでなんとかできます。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罫線の編集</a:t>
            </a:r>
            <a:r>
              <a:rPr kumimoji="1" lang="en-US" altLang="ja-JP" dirty="0" smtClean="0"/>
              <a:t>VBA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2400" dirty="0" smtClean="0"/>
              <a:t> ‘ </a:t>
            </a:r>
            <a:r>
              <a:rPr lang="ja-JP" altLang="en-US" sz="2400" dirty="0"/>
              <a:t>シートで使用している最終</a:t>
            </a:r>
            <a:r>
              <a:rPr lang="ja-JP" altLang="en-US" sz="2400" dirty="0" smtClean="0"/>
              <a:t>行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en-US" altLang="ja-JP" sz="2400" dirty="0" err="1" smtClean="0"/>
              <a:t>maxRow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ws.Range</a:t>
            </a:r>
            <a:r>
              <a:rPr lang="en-US" altLang="ja-JP" sz="2400" dirty="0"/>
              <a:t>("A1").</a:t>
            </a:r>
            <a:r>
              <a:rPr lang="en-US" altLang="ja-JP" sz="2400" dirty="0" err="1"/>
              <a:t>SpecialCells</a:t>
            </a:r>
            <a:r>
              <a:rPr lang="en-US" altLang="ja-JP" sz="2400" dirty="0"/>
              <a:t>(</a:t>
            </a:r>
            <a:r>
              <a:rPr lang="en-US" altLang="ja-JP" sz="2400" dirty="0" err="1"/>
              <a:t>xlLastCell</a:t>
            </a:r>
            <a:r>
              <a:rPr lang="en-US" altLang="ja-JP" sz="2400" dirty="0"/>
              <a:t>).</a:t>
            </a:r>
            <a:r>
              <a:rPr lang="en-US" altLang="ja-JP" sz="2400" dirty="0" smtClean="0"/>
              <a:t>Row</a:t>
            </a:r>
            <a:endParaRPr lang="ja-JP" altLang="en-US" sz="2400" dirty="0"/>
          </a:p>
          <a:p>
            <a:pPr marL="82296" indent="0">
              <a:buNone/>
            </a:pPr>
            <a:r>
              <a:rPr lang="en-US" altLang="ja-JP" sz="2400" dirty="0" smtClean="0"/>
              <a:t>  For 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= 5 To </a:t>
            </a:r>
            <a:r>
              <a:rPr lang="en-US" altLang="ja-JP" sz="2400" dirty="0" err="1"/>
              <a:t>maxRow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For </a:t>
            </a:r>
            <a:r>
              <a:rPr lang="en-US" altLang="ja-JP" sz="2400" dirty="0"/>
              <a:t>j = 2 To 63 </a:t>
            </a:r>
            <a:r>
              <a:rPr lang="en-US" altLang="ja-JP" sz="2400" dirty="0" smtClean="0"/>
              <a:t> ‘ 63</a:t>
            </a:r>
            <a:r>
              <a:rPr lang="ja-JP" altLang="en-US" sz="2400" dirty="0" smtClean="0"/>
              <a:t>は対象</a:t>
            </a:r>
            <a:r>
              <a:rPr lang="ja-JP" altLang="en-US" sz="2400" dirty="0"/>
              <a:t>シートの横幅</a:t>
            </a:r>
          </a:p>
          <a:p>
            <a:pPr marL="82296" indent="0">
              <a:buNone/>
            </a:pPr>
            <a:r>
              <a:rPr lang="en-US" altLang="ja-JP" sz="2400" dirty="0" smtClean="0"/>
              <a:t>      Set </a:t>
            </a:r>
            <a:r>
              <a:rPr lang="en-US" altLang="ja-JP" sz="2400" dirty="0" err="1" smtClean="0"/>
              <a:t>bs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ws.Cells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, j).Borders(</a:t>
            </a:r>
            <a:r>
              <a:rPr lang="en-US" altLang="ja-JP" sz="2400" dirty="0" err="1" smtClean="0"/>
              <a:t>xlEdgeBottom</a:t>
            </a:r>
            <a:r>
              <a:rPr lang="en-US" altLang="ja-JP" sz="2400" dirty="0" smtClean="0"/>
              <a:t>)</a:t>
            </a:r>
          </a:p>
          <a:p>
            <a:pPr marL="82296" indent="0">
              <a:buNone/>
            </a:pPr>
            <a:r>
              <a:rPr lang="en-US" altLang="ja-JP" sz="2400" dirty="0" smtClean="0"/>
              <a:t>      ‘ </a:t>
            </a:r>
            <a:r>
              <a:rPr lang="ja-JP" altLang="en-US" sz="2400" dirty="0" smtClean="0"/>
              <a:t>二重線→太線</a:t>
            </a:r>
            <a:endParaRPr lang="en-US" altLang="ja-JP" sz="2400" dirty="0" smtClean="0"/>
          </a:p>
          <a:p>
            <a:pPr marL="82296" indent="0">
              <a:buNone/>
            </a:pPr>
            <a:r>
              <a:rPr lang="en-US" altLang="ja-JP" sz="2400" dirty="0" smtClean="0"/>
              <a:t>      If </a:t>
            </a:r>
            <a:r>
              <a:rPr lang="en-US" altLang="ja-JP" sz="2400" dirty="0" err="1"/>
              <a:t>bs.LineStyle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xlDouble</a:t>
            </a:r>
            <a:r>
              <a:rPr lang="en-US" altLang="ja-JP" sz="2400" dirty="0"/>
              <a:t> Then</a:t>
            </a:r>
          </a:p>
          <a:p>
            <a:pPr marL="82296" indent="0">
              <a:buNone/>
            </a:pPr>
            <a:r>
              <a:rPr lang="en-US" altLang="ja-JP" sz="2400" dirty="0" smtClean="0"/>
              <a:t>        </a:t>
            </a:r>
            <a:r>
              <a:rPr lang="en-US" altLang="ja-JP" sz="2400" dirty="0" err="1" smtClean="0"/>
              <a:t>bs.LineStyle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xlContinuous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    </a:t>
            </a:r>
            <a:r>
              <a:rPr lang="en-US" altLang="ja-JP" sz="2400" dirty="0" err="1" smtClean="0"/>
              <a:t>bs.Weight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xlMedium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  End If</a:t>
            </a:r>
          </a:p>
          <a:p>
            <a:pPr marL="82296" indent="0">
              <a:buNone/>
            </a:pPr>
            <a:r>
              <a:rPr lang="en-US" altLang="ja-JP" sz="2400" dirty="0" smtClean="0"/>
              <a:t>      Next</a:t>
            </a:r>
            <a:endParaRPr lang="en-US" altLang="ja-JP" sz="2400" dirty="0"/>
          </a:p>
          <a:p>
            <a:pPr marL="82296" indent="0">
              <a:buNone/>
            </a:pPr>
            <a:r>
              <a:rPr lang="en-US" altLang="ja-JP" sz="2400" dirty="0" smtClean="0"/>
              <a:t>    Next</a:t>
            </a:r>
            <a:endParaRPr lang="en-US" altLang="ja-JP" sz="24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4499992" y="2060848"/>
            <a:ext cx="403244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48264" y="20800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FF00"/>
                </a:solidFill>
              </a:rPr>
              <a:t>べんり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Tips</a:t>
            </a:r>
            <a:r>
              <a:rPr kumimoji="1" lang="ja-JP" altLang="en-US" dirty="0" smtClean="0"/>
              <a:t>）罫線のクソさ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の編集が全てセル単位なことの弊害。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これって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A1</a:t>
            </a:r>
            <a:r>
              <a:rPr lang="ja-JP" altLang="en-US" dirty="0" smtClean="0"/>
              <a:t>セルから見た底部の太線？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A2</a:t>
            </a:r>
            <a:r>
              <a:rPr lang="ja-JP" altLang="en-US" dirty="0" smtClean="0"/>
              <a:t>セルから見た頂部の太線？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・両サイドとも太線？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全体的に</a:t>
            </a:r>
            <a:r>
              <a:rPr lang="ja-JP" altLang="en-US" dirty="0" smtClean="0"/>
              <a:t>挙動が直感的でなく非常にクソです。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→マクロでやる場合も両サイドを意識しましょう。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1800200" cy="9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３）ヘッダー</a:t>
            </a:r>
            <a:r>
              <a:rPr kumimoji="1" lang="ja-JP" altLang="en-US" dirty="0" smtClean="0"/>
              <a:t>の修正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・ヘッダーの内容、フォント変更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なんとなく今回は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apache poi</a:t>
            </a:r>
            <a:r>
              <a:rPr lang="ja-JP" altLang="en-US" dirty="0" smtClean="0"/>
              <a:t>で。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ヘッダーは編集画面で確認しづらいので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効果大。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8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こんなのっぽい</a:t>
            </a:r>
            <a:r>
              <a:rPr kumimoji="1" lang="en-US" altLang="ja-JP" dirty="0" smtClean="0"/>
              <a:t>(</a:t>
            </a:r>
            <a:r>
              <a:rPr lang="ja-JP" altLang="en-US" dirty="0"/>
              <a:t>例外</a:t>
            </a:r>
            <a:r>
              <a:rPr lang="ja-JP" altLang="en-US" dirty="0" smtClean="0"/>
              <a:t>とか色々省略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09634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ja-JP" sz="2000" dirty="0"/>
              <a:t>workbook = </a:t>
            </a:r>
            <a:r>
              <a:rPr lang="en-US" altLang="ja-JP" sz="2000" dirty="0" err="1"/>
              <a:t>WorkbookFactory.create</a:t>
            </a:r>
            <a:r>
              <a:rPr lang="en-US" altLang="ja-JP" sz="2000" dirty="0"/>
              <a:t>(new </a:t>
            </a:r>
            <a:r>
              <a:rPr lang="en-US" altLang="ja-JP" sz="2000" dirty="0" err="1"/>
              <a:t>FileInputStream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filePath</a:t>
            </a:r>
            <a:r>
              <a:rPr lang="en-US" altLang="ja-JP" sz="2000" dirty="0"/>
              <a:t>));</a:t>
            </a:r>
          </a:p>
          <a:p>
            <a:pPr marL="36576" indent="0">
              <a:buNone/>
            </a:pPr>
            <a:r>
              <a:rPr lang="en-US" altLang="ja-JP" sz="2000" dirty="0" err="1"/>
              <a:t>int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sheetCount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workbook.getNumberOfSheets</a:t>
            </a:r>
            <a:r>
              <a:rPr lang="en-US" altLang="ja-JP" sz="2000" dirty="0"/>
              <a:t>();</a:t>
            </a:r>
          </a:p>
          <a:p>
            <a:pPr marL="36576" indent="0">
              <a:buNone/>
            </a:pPr>
            <a:r>
              <a:rPr lang="nn-NO" altLang="ja-JP" sz="2000" dirty="0"/>
              <a:t>for (int i = 0; i &lt; sheetCount; i++) {</a:t>
            </a:r>
          </a:p>
          <a:p>
            <a:pPr marL="36576" indent="0">
              <a:buNone/>
            </a:pPr>
            <a:r>
              <a:rPr lang="en-US" altLang="ja-JP" sz="2000" dirty="0" smtClean="0"/>
              <a:t>  </a:t>
            </a:r>
            <a:r>
              <a:rPr lang="en-US" altLang="ja-JP" sz="2000" dirty="0" err="1" smtClean="0"/>
              <a:t>workbook.getSheetAt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)</a:t>
            </a:r>
          </a:p>
          <a:p>
            <a:pPr marL="36576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.</a:t>
            </a:r>
            <a:r>
              <a:rPr lang="en-US" altLang="ja-JP" sz="2000" dirty="0" err="1" smtClean="0"/>
              <a:t>getFooter</a:t>
            </a:r>
            <a:r>
              <a:rPr lang="en-US" altLang="ja-JP" sz="2000" dirty="0"/>
              <a:t>().</a:t>
            </a:r>
            <a:r>
              <a:rPr lang="en-US" altLang="ja-JP" sz="2000" dirty="0" err="1"/>
              <a:t>setCenter</a:t>
            </a:r>
            <a:r>
              <a:rPr lang="en-US" altLang="ja-JP" sz="2000" dirty="0"/>
              <a:t>(</a:t>
            </a:r>
            <a:r>
              <a:rPr lang="en-US" altLang="ja-JP" sz="2000" dirty="0" err="1"/>
              <a:t>HSSFFooter.font</a:t>
            </a:r>
            <a:r>
              <a:rPr lang="en-US" altLang="ja-JP" sz="2000" dirty="0"/>
              <a:t>("</a:t>
            </a:r>
            <a:r>
              <a:rPr lang="ja-JP" altLang="en-US" sz="2000" dirty="0"/>
              <a:t>ＭＳ Ｐゴシック</a:t>
            </a:r>
            <a:r>
              <a:rPr lang="en-US" altLang="ja-JP" sz="2000" dirty="0"/>
              <a:t>", "</a:t>
            </a:r>
            <a:r>
              <a:rPr lang="ja-JP" altLang="en-US" sz="2000" dirty="0"/>
              <a:t>標準</a:t>
            </a:r>
            <a:r>
              <a:rPr lang="en-US" altLang="ja-JP" sz="2000" dirty="0" smtClean="0"/>
              <a:t>")</a:t>
            </a:r>
            <a:endParaRPr lang="en-US" altLang="ja-JP" sz="2000" dirty="0"/>
          </a:p>
          <a:p>
            <a:pPr marL="36576" indent="0">
              <a:buNone/>
            </a:pPr>
            <a:r>
              <a:rPr lang="en-US" altLang="ja-JP" sz="2000" dirty="0" smtClean="0"/>
              <a:t>     + </a:t>
            </a:r>
            <a:r>
              <a:rPr lang="en-US" altLang="ja-JP" sz="2000" dirty="0" err="1"/>
              <a:t>HSSFFooter.fontSize</a:t>
            </a:r>
            <a:r>
              <a:rPr lang="en-US" altLang="ja-JP" sz="2000" dirty="0"/>
              <a:t>((short) 12) + </a:t>
            </a:r>
            <a:r>
              <a:rPr lang="en-US" altLang="ja-JP" sz="2000" dirty="0" err="1"/>
              <a:t>HSSFFooter.page</a:t>
            </a:r>
            <a:r>
              <a:rPr lang="en-US" altLang="ja-JP" sz="2000" dirty="0" smtClean="0"/>
              <a:t>()</a:t>
            </a:r>
          </a:p>
          <a:p>
            <a:pPr marL="36576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+ </a:t>
            </a:r>
            <a:r>
              <a:rPr lang="en-US" altLang="ja-JP" sz="2000" dirty="0"/>
              <a:t>" / " + </a:t>
            </a:r>
            <a:r>
              <a:rPr lang="en-US" altLang="ja-JP" sz="2000" dirty="0" err="1"/>
              <a:t>HSSFFooter.numPages</a:t>
            </a:r>
            <a:r>
              <a:rPr lang="en-US" altLang="ja-JP" sz="2000" dirty="0"/>
              <a:t>());</a:t>
            </a:r>
          </a:p>
          <a:p>
            <a:pPr marL="36576" indent="0">
              <a:buNone/>
            </a:pPr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11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４）印刷設定がブック毎に保存される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・間違えて片面印刷したファイルとかが曲者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・プリンタの設定より優先されるため無視できない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・保存しないようにはできないらしい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例）↓一括印刷したらこういうことになった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259632" y="4787107"/>
            <a:ext cx="1207434" cy="1594221"/>
            <a:chOff x="1259632" y="4725144"/>
            <a:chExt cx="1207434" cy="1594221"/>
          </a:xfrm>
        </p:grpSpPr>
        <p:sp>
          <p:nvSpPr>
            <p:cNvPr id="4" name="メモ 3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619672" y="4715099"/>
            <a:ext cx="1207434" cy="1594221"/>
            <a:chOff x="1259632" y="4725144"/>
            <a:chExt cx="1207434" cy="1594221"/>
          </a:xfrm>
        </p:grpSpPr>
        <p:sp>
          <p:nvSpPr>
            <p:cNvPr id="10" name="メモ 9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メモ 13"/>
          <p:cNvSpPr/>
          <p:nvPr/>
        </p:nvSpPr>
        <p:spPr bwMode="gray">
          <a:xfrm>
            <a:off x="1972093" y="4643091"/>
            <a:ext cx="1207434" cy="1594221"/>
          </a:xfrm>
          <a:prstGeom prst="foldedCorner">
            <a:avLst>
              <a:gd name="adj" fmla="val 22917"/>
            </a:avLst>
          </a:prstGeom>
          <a:solidFill>
            <a:srgbClr val="FFFFFF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419532" y="4571083"/>
            <a:ext cx="1207434" cy="1594221"/>
            <a:chOff x="1259632" y="4725144"/>
            <a:chExt cx="1207434" cy="1594221"/>
          </a:xfrm>
        </p:grpSpPr>
        <p:sp>
          <p:nvSpPr>
            <p:cNvPr id="18" name="メモ 17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827106" y="4499075"/>
            <a:ext cx="1207434" cy="1594221"/>
            <a:chOff x="1259632" y="4725144"/>
            <a:chExt cx="1207434" cy="1594221"/>
          </a:xfrm>
        </p:grpSpPr>
        <p:sp>
          <p:nvSpPr>
            <p:cNvPr id="22" name="メモ 21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275856" y="4427067"/>
            <a:ext cx="1207434" cy="1594221"/>
            <a:chOff x="1259632" y="4725144"/>
            <a:chExt cx="1207434" cy="1594221"/>
          </a:xfrm>
        </p:grpSpPr>
        <p:sp>
          <p:nvSpPr>
            <p:cNvPr id="26" name="メモ 25"/>
            <p:cNvSpPr/>
            <p:nvPr/>
          </p:nvSpPr>
          <p:spPr bwMode="gray">
            <a:xfrm>
              <a:off x="1259632" y="4725144"/>
              <a:ext cx="1207434" cy="1594221"/>
            </a:xfrm>
            <a:prstGeom prst="foldedCorner">
              <a:avLst>
                <a:gd name="adj" fmla="val 22917"/>
              </a:avLst>
            </a:prstGeom>
            <a:solidFill>
              <a:srgbClr val="FFFFFF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CSV</a:t>
              </a:r>
              <a:endParaRPr lang="ja-JP" altLang="en-US" sz="1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403648" y="508518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03648" y="5805264"/>
              <a:ext cx="144016" cy="14401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8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印刷設定のリセット方法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604448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i="1" u="sng" dirty="0" smtClean="0"/>
              <a:t>一度別のプリンタへ変更し、戻すとリセットできる</a:t>
            </a:r>
            <a:endParaRPr lang="en-US" altLang="ja-JP" i="1" u="sng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参考：</a:t>
            </a:r>
            <a:r>
              <a:rPr lang="en-US" altLang="ja-JP" dirty="0"/>
              <a:t>http://www.freia.jp/taka/blog/697</a:t>
            </a:r>
            <a:r>
              <a:rPr lang="en-US" altLang="ja-JP" dirty="0" smtClean="0"/>
              <a:t>/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「ブックを開く→仮のプリンタを設定→戻す」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なマクロを組めば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環境依存なため使いまわしづらいのに注意！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 </a:t>
            </a:r>
            <a:r>
              <a:rPr lang="ja-JP" altLang="en-US" dirty="0" smtClean="0"/>
              <a:t>プリンタの変更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err="1" smtClean="0"/>
              <a:t>Application.ActivePrinter</a:t>
            </a:r>
            <a:r>
              <a:rPr lang="en-US" altLang="ja-JP" dirty="0" smtClean="0"/>
              <a:t> </a:t>
            </a:r>
            <a:r>
              <a:rPr lang="en-US" altLang="ja-JP" dirty="0"/>
              <a:t>= “Fax on Ne04:”</a:t>
            </a:r>
          </a:p>
        </p:txBody>
      </p:sp>
    </p:spTree>
    <p:extLst>
      <p:ext uri="{BB962C8B-B14F-4D97-AF65-F5344CB8AC3E}">
        <p14:creationId xmlns:p14="http://schemas.microsoft.com/office/powerpoint/2010/main" val="307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③やれなかったこと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94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8" y="1772816"/>
            <a:ext cx="7499350" cy="183670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53136"/>
            <a:ext cx="7649643" cy="2000529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・編集画面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・印刷プレビュー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7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8617"/>
            <a:ext cx="3744416" cy="2106234"/>
          </a:xfrm>
        </p:spPr>
      </p:pic>
      <p:sp>
        <p:nvSpPr>
          <p:cNvPr id="8" name="正方形/長方形 7"/>
          <p:cNvSpPr/>
          <p:nvPr/>
        </p:nvSpPr>
        <p:spPr>
          <a:xfrm>
            <a:off x="2843808" y="1889970"/>
            <a:ext cx="2174177" cy="4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179512" y="3284984"/>
            <a:ext cx="8784976" cy="354068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・ブックの設定でなんとかできるのか？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→有益な情報ヒットせず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・文字数が多いセルを抽出して直す？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→段落分けや改ページとの兼ね合いから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結局手作業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今回は目視で頑張りました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半ギレ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4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主に作った</a:t>
            </a:r>
            <a:r>
              <a:rPr kumimoji="1" lang="ja-JP" altLang="en-US" sz="4400" dirty="0" smtClean="0"/>
              <a:t>マクロ紹介と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愚痴です。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75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改ページがずれてる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・ここに画像を貼る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・正直これが本題とも言える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3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一応マクロはあるけど・・・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0" y="1340768"/>
            <a:ext cx="9144000" cy="55172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altLang="ja-JP" sz="2400" dirty="0" smtClean="0"/>
              <a:t>Set </a:t>
            </a:r>
            <a:r>
              <a:rPr lang="en-US" altLang="ja-JP" sz="2400" dirty="0" err="1"/>
              <a:t>ActiveSheet.HPageBreaks</a:t>
            </a:r>
            <a:r>
              <a:rPr lang="en-US" altLang="ja-JP" sz="2400" dirty="0"/>
              <a:t>(1).Location = Range("A38</a:t>
            </a:r>
            <a:r>
              <a:rPr lang="en-US" altLang="ja-JP" sz="2400" dirty="0" smtClean="0"/>
              <a:t>")</a:t>
            </a:r>
          </a:p>
          <a:p>
            <a:pPr marL="82296" indent="0">
              <a:buNone/>
            </a:pPr>
            <a:endParaRPr lang="en-US" altLang="ja-JP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51520" y="2204864"/>
            <a:ext cx="8496944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・タイトル行によって変わる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方眼紙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の行の高さで変わる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・そもそも印刷サイズによって変わる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・最初に完璧なフォーマットを作っても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編集者がミスるとずれる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96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改ページがずれてる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940355" cy="381642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7544" y="5661248"/>
            <a:ext cx="828092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なんかいい方法あったら教えてください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0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MS</a:t>
            </a:r>
            <a:r>
              <a:rPr kumimoji="1" lang="ja-JP" altLang="en-US" dirty="0" smtClean="0"/>
              <a:t>のエクスプローラもアレ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733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・エクスプローラのファイル並び順が変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プログラムで処理すると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全然違う並び順になるはず・・・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584916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エクスプローラの並び順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733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レジストリを書き換えれば変更できるらしい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参考：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http</a:t>
            </a:r>
            <a:r>
              <a:rPr lang="en-US" altLang="ja-JP" dirty="0"/>
              <a:t>://www.yume-map.net/?p=2575</a:t>
            </a:r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今回は</a:t>
            </a:r>
            <a:r>
              <a:rPr lang="en-US" altLang="ja-JP" dirty="0" smtClean="0"/>
              <a:t>PJ</a:t>
            </a:r>
            <a:r>
              <a:rPr lang="ja-JP" altLang="en-US" dirty="0" smtClean="0"/>
              <a:t>特性上どうにもできませんでした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5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④まとめ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5983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VBA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poi</a:t>
            </a:r>
            <a:r>
              <a:rPr lang="ja-JP" altLang="en-US" dirty="0" smtClean="0"/>
              <a:t>について雑感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・結局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使うのや</a:t>
            </a:r>
            <a:r>
              <a:rPr lang="ja-JP" altLang="en-US" dirty="0" err="1" smtClean="0"/>
              <a:t>めるんが</a:t>
            </a:r>
            <a:r>
              <a:rPr lang="ja-JP" altLang="en-US" dirty="0" smtClean="0"/>
              <a:t>一番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84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⑤大塚駅ランチ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0246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煮干しそば暁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676456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・基本は魚介系ラーメン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”</a:t>
            </a:r>
            <a:r>
              <a:rPr lang="ja-JP" altLang="en-US" dirty="0" smtClean="0"/>
              <a:t>塩分や脂分に頼らず旨味で勝負</a:t>
            </a:r>
            <a:r>
              <a:rPr lang="en-US" altLang="ja-JP" dirty="0" smtClean="0"/>
              <a:t>”</a:t>
            </a:r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の店主の自身にも納得の味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・立地が悪めなおかげで混まないのも</a:t>
            </a:r>
            <a:r>
              <a:rPr lang="en-US" altLang="ja-JP" dirty="0" smtClean="0"/>
              <a:t>good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・個人的に一押し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7019"/>
            <a:ext cx="2304256" cy="30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洋食</a:t>
            </a:r>
            <a:r>
              <a:rPr lang="en-US" altLang="ja-JP" dirty="0" smtClean="0"/>
              <a:t>GOTTO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・大塚駅に</a:t>
            </a:r>
            <a:r>
              <a:rPr lang="ja-JP" altLang="en-US" dirty="0" err="1" smtClean="0"/>
              <a:t>ほど</a:t>
            </a:r>
            <a:r>
              <a:rPr lang="ja-JP" altLang="en-US" dirty="0" smtClean="0"/>
              <a:t>近い、歴史ある洋食屋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・お昼時には毎日行列ができる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・ランチメニューが曜日代わりなのがずるい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・姉妹店に喫茶もあり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（→の写真は喫茶店の方）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32381"/>
            <a:ext cx="2427734" cy="32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②やったこと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</a:t>
            </a:r>
            <a:r>
              <a:rPr lang="ja-JP" altLang="en-US" sz="4400" dirty="0"/>
              <a:t>やれなかったこと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④まとめ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</a:t>
            </a:r>
            <a:r>
              <a:rPr kumimoji="1" lang="ja-JP" altLang="en-US" sz="4400" dirty="0" smtClean="0"/>
              <a:t>大塚</a:t>
            </a:r>
            <a:r>
              <a:rPr kumimoji="1" lang="ja-JP" altLang="en-US" sz="4400" dirty="0" smtClean="0"/>
              <a:t>は良い街です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創作麺工房　鳴龍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・もはや大塚メシを紹介するなら外せない店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・ラーメン屋としては２店舗目のミシュラン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ガイド一つ星店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ミシュランガイド東京</a:t>
            </a:r>
            <a:r>
              <a:rPr lang="en-US" altLang="ja-JP" dirty="0" smtClean="0"/>
              <a:t>2017)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・坦々麺が名物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・サイドメニューも一つ一つ凝っててうまい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・行列には注意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62" y="3897052"/>
            <a:ext cx="2220711" cy="29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カッチャルバッチャル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・インドカレーの店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・酒も飲めるカレー屋。カレーはもちろん、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サイドメニューもやたらうまい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特にチーズクルチャがうまかった</a:t>
            </a:r>
            <a:r>
              <a:rPr lang="en-US" altLang="ja-JP" dirty="0" smtClean="0"/>
              <a:t>…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・昼は営業してないので注意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8174"/>
            <a:ext cx="2427733" cy="3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丼季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・とにかくマグロ尽くしの店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・ランチのマグロ丼だけで５種類ぐらいある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・夜もマグロ尽くしの居酒屋になり、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マグロのすき焼きなど珍しいものが食えそう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56384"/>
            <a:ext cx="240973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志奈そば　田</a:t>
            </a:r>
            <a:r>
              <a:rPr kumimoji="1" lang="ja-JP" altLang="en-US" dirty="0" err="1" smtClean="0"/>
              <a:t>なか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352928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・動物系ダシを一切使わず海産物で勝負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・そのくせチャーシューも非常にうまい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・昆布由来の強いトロみが面白い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・秋葉に支店があるらしい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12976"/>
            <a:ext cx="2499742" cy="3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みとう庵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・もりそば</a:t>
            </a:r>
            <a:r>
              <a:rPr lang="en-US" altLang="ja-JP" dirty="0" smtClean="0"/>
              <a:t>400</a:t>
            </a:r>
            <a:r>
              <a:rPr lang="ja-JP" altLang="en-US" dirty="0" smtClean="0"/>
              <a:t>円から手打ちそばが食える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・量も多めでコスパ良好。うまいし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2204864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ホーリーヘッド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2936805"/>
            <a:ext cx="7818072" cy="178833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・昼はカレー屋、夜はブリティッシュバーという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感じの店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・牛筋カレーとキーマカレーの相がけがオススメ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437112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ぼんご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67544" y="5301209"/>
            <a:ext cx="7818072" cy="15567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・店内に食べるスペースのあるおにぎり屋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TV</a:t>
            </a:r>
            <a:r>
              <a:rPr lang="ja-JP" altLang="en-US" dirty="0" smtClean="0"/>
              <a:t>で何度も紹介された有名店らしい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もっと紹介したいけど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この辺</a:t>
            </a:r>
            <a:r>
              <a:rPr lang="ja-JP" altLang="en-US" sz="4400" dirty="0" smtClean="0"/>
              <a:t>で</a:t>
            </a:r>
            <a:r>
              <a:rPr lang="ja-JP" altLang="en-US" sz="4400" dirty="0"/>
              <a:t>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008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おわり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293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2017/1~ PMO</a:t>
            </a:r>
            <a:r>
              <a:rPr lang="ja-JP" altLang="en-US" dirty="0" smtClean="0"/>
              <a:t>支援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某</a:t>
            </a:r>
            <a:r>
              <a:rPr lang="en-US" altLang="ja-JP" dirty="0" smtClean="0"/>
              <a:t>PJ</a:t>
            </a:r>
            <a:r>
              <a:rPr lang="ja-JP" altLang="en-US" dirty="0" smtClean="0"/>
              <a:t>のドキュメント資産整備チームへ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PMO</a:t>
            </a:r>
            <a:r>
              <a:rPr lang="ja-JP" altLang="en-US" dirty="0" smtClean="0"/>
              <a:t>支援に行きました。大塚（東池袋）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■</a:t>
            </a:r>
            <a:r>
              <a:rPr lang="ja-JP" altLang="en-US" dirty="0" smtClean="0"/>
              <a:t>作業内容（要約）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約</a:t>
            </a:r>
            <a:r>
              <a:rPr lang="ja-JP" altLang="en-US" dirty="0" smtClean="0"/>
              <a:t>２万ページある</a:t>
            </a:r>
            <a:r>
              <a:rPr lang="en-US" altLang="ja-JP" dirty="0" smtClean="0"/>
              <a:t>Excel</a:t>
            </a:r>
            <a:r>
              <a:rPr lang="ja-JP" altLang="en-US" dirty="0"/>
              <a:t>設計書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見</a:t>
            </a:r>
            <a:r>
              <a:rPr lang="ja-JP" altLang="en-US" dirty="0"/>
              <a:t>切れチェック＆修正⇒印刷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様とたっぷり触れ合いました！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 smtClean="0"/>
              <a:t>②やったこと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おも</a:t>
            </a:r>
            <a:r>
              <a:rPr kumimoji="1" lang="ja-JP" altLang="en-US" dirty="0" smtClean="0"/>
              <a:t>な要件・観点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・印刷は両面、パンチ穴あり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タイトル行に誤字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・二重線は全て太線に修正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・本文のフォントを統一する</a:t>
            </a:r>
            <a:r>
              <a:rPr lang="en-US" altLang="ja-JP" dirty="0" smtClean="0"/>
              <a:t>(MS P</a:t>
            </a:r>
            <a:r>
              <a:rPr lang="ja-JP" altLang="en-US" dirty="0" smtClean="0"/>
              <a:t>明朝 </a:t>
            </a:r>
            <a:r>
              <a:rPr lang="en-US" altLang="ja-JP" dirty="0" smtClean="0"/>
              <a:t>12pt)</a:t>
            </a:r>
          </a:p>
          <a:p>
            <a:pPr marL="82296" indent="0">
              <a:buNone/>
            </a:pPr>
            <a:r>
              <a:rPr lang="ja-JP" altLang="en-US" dirty="0" smtClean="0"/>
              <a:t>・フッターにはページ番号を設定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・改ページ位置のずれがあるのを修正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・文字がセルからはみ出て欠けるのを修正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・グレー以外のセル塗りつぶしは解除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8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1" lang="ja-JP" altLang="en-US" dirty="0" smtClean="0"/>
              <a:t>１）一括</a:t>
            </a:r>
            <a:r>
              <a:rPr kumimoji="1" lang="ja-JP" altLang="en-US" dirty="0" smtClean="0"/>
              <a:t>印刷ができない問題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/>
              <a:t>・エクスプローラの右クリック→印刷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　→</a:t>
            </a:r>
            <a:r>
              <a:rPr lang="ja-JP" altLang="en-US" sz="2800" b="1" dirty="0" smtClean="0"/>
              <a:t>１シート目しか印刷されない</a:t>
            </a:r>
            <a:endParaRPr lang="en-US" altLang="ja-JP" sz="2800" b="1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・エクスプローラで複数ファイル選択→印刷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　→可能なのは</a:t>
            </a:r>
            <a:r>
              <a:rPr lang="en-US" altLang="ja-JP" sz="2800" dirty="0" smtClean="0"/>
              <a:t>15</a:t>
            </a:r>
            <a:r>
              <a:rPr lang="ja-JP" altLang="en-US" sz="2800" dirty="0" smtClean="0"/>
              <a:t>ファイルまで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b="1" dirty="0"/>
          </a:p>
          <a:p>
            <a:pPr marL="82296" indent="0">
              <a:buNone/>
            </a:pPr>
            <a:r>
              <a:rPr lang="ja-JP" altLang="en-US" sz="2800" dirty="0" smtClean="0"/>
              <a:t>・ブックを開き、印刷設定で「ブック全体を印刷」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を選択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→全シートが１シートとして印刷される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（ページ数設定が死亡する）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一括印刷</a:t>
            </a:r>
            <a:r>
              <a:rPr kumimoji="1" lang="en-US" altLang="ja-JP" dirty="0" smtClean="0"/>
              <a:t>VBA(</a:t>
            </a:r>
            <a:r>
              <a:rPr kumimoji="1" lang="ja-JP" altLang="en-US" dirty="0" smtClean="0"/>
              <a:t>変数宣言は略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ja-JP" dirty="0" err="1" smtClean="0"/>
              <a:t>Fol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“</a:t>
            </a:r>
            <a:r>
              <a:rPr lang="ja-JP" altLang="en-US" dirty="0" smtClean="0"/>
              <a:t>フォルダパス</a:t>
            </a:r>
            <a:r>
              <a:rPr lang="en-US" altLang="ja-JP" dirty="0" smtClean="0"/>
              <a:t>”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Fname</a:t>
            </a:r>
            <a:r>
              <a:rPr lang="en-US" altLang="ja-JP" dirty="0" smtClean="0"/>
              <a:t> </a:t>
            </a:r>
            <a:r>
              <a:rPr lang="en-US" altLang="ja-JP" dirty="0"/>
              <a:t>= Dir(</a:t>
            </a:r>
            <a:r>
              <a:rPr lang="en-US" altLang="ja-JP" dirty="0" err="1"/>
              <a:t>Fol</a:t>
            </a:r>
            <a:r>
              <a:rPr lang="en-US" altLang="ja-JP" dirty="0"/>
              <a:t> &amp; "\*.</a:t>
            </a:r>
            <a:r>
              <a:rPr lang="en-US" altLang="ja-JP" dirty="0" err="1"/>
              <a:t>xlsx</a:t>
            </a:r>
            <a:r>
              <a:rPr lang="en-US" altLang="ja-JP" dirty="0"/>
              <a:t>")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Do </a:t>
            </a:r>
            <a:r>
              <a:rPr lang="en-US" altLang="ja-JP" dirty="0"/>
              <a:t>While </a:t>
            </a:r>
            <a:r>
              <a:rPr lang="en-US" altLang="ja-JP" dirty="0" err="1"/>
              <a:t>Fname</a:t>
            </a:r>
            <a:r>
              <a:rPr lang="en-US" altLang="ja-JP" dirty="0"/>
              <a:t> &lt;&gt; ""</a:t>
            </a:r>
          </a:p>
          <a:p>
            <a:pPr marL="82296" indent="0">
              <a:buNone/>
            </a:pPr>
            <a:r>
              <a:rPr lang="en-US" altLang="ja-JP" dirty="0" smtClean="0"/>
              <a:t>  If </a:t>
            </a:r>
            <a:r>
              <a:rPr lang="en-US" altLang="ja-JP" dirty="0" err="1"/>
              <a:t>Fname</a:t>
            </a:r>
            <a:r>
              <a:rPr lang="en-US" altLang="ja-JP" dirty="0"/>
              <a:t> &lt;&gt; </a:t>
            </a:r>
            <a:r>
              <a:rPr lang="en-US" altLang="ja-JP" dirty="0" err="1"/>
              <a:t>ThisWorkbook.Name</a:t>
            </a:r>
            <a:r>
              <a:rPr lang="en-US" altLang="ja-JP" dirty="0"/>
              <a:t> Then</a:t>
            </a:r>
          </a:p>
          <a:p>
            <a:pPr marL="82296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Workbooks.Open</a:t>
            </a:r>
            <a:r>
              <a:rPr lang="en-US" altLang="ja-JP" dirty="0" smtClean="0"/>
              <a:t> </a:t>
            </a:r>
            <a:r>
              <a:rPr lang="en-US" altLang="ja-JP" dirty="0" err="1"/>
              <a:t>Fol</a:t>
            </a:r>
            <a:r>
              <a:rPr lang="en-US" altLang="ja-JP" dirty="0"/>
              <a:t> &amp; "\" &amp; </a:t>
            </a:r>
            <a:r>
              <a:rPr lang="en-US" altLang="ja-JP" dirty="0" err="1"/>
              <a:t>Fname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    For </a:t>
            </a:r>
            <a:r>
              <a:rPr lang="en-US" altLang="ja-JP" dirty="0"/>
              <a:t>Each </a:t>
            </a:r>
            <a:r>
              <a:rPr lang="en-US" altLang="ja-JP" dirty="0" err="1"/>
              <a:t>ws</a:t>
            </a:r>
            <a:r>
              <a:rPr lang="en-US" altLang="ja-JP" dirty="0"/>
              <a:t> In Worksheets</a:t>
            </a:r>
          </a:p>
          <a:p>
            <a:pPr marL="82296" indent="0">
              <a:buNone/>
            </a:pPr>
            <a:r>
              <a:rPr lang="en-US" altLang="ja-JP" dirty="0" smtClean="0"/>
              <a:t>      </a:t>
            </a:r>
            <a:r>
              <a:rPr lang="en-US" altLang="ja-JP" dirty="0" err="1" smtClean="0"/>
              <a:t>ws.PrintOut</a:t>
            </a:r>
            <a:endParaRPr lang="en-US" altLang="ja-JP" dirty="0">
              <a:solidFill>
                <a:srgbClr val="FFFF00"/>
              </a:solidFill>
            </a:endParaRPr>
          </a:p>
          <a:p>
            <a:pPr marL="82296" indent="0">
              <a:buNone/>
            </a:pPr>
            <a:r>
              <a:rPr lang="en-US" altLang="ja-JP" dirty="0" smtClean="0"/>
              <a:t>    Next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Workbooks(</a:t>
            </a:r>
            <a:r>
              <a:rPr lang="en-US" altLang="ja-JP" dirty="0" err="1" smtClean="0"/>
              <a:t>Fname</a:t>
            </a:r>
            <a:r>
              <a:rPr lang="en-US" altLang="ja-JP" dirty="0"/>
              <a:t>).</a:t>
            </a:r>
            <a:r>
              <a:rPr lang="en-US" altLang="ja-JP" dirty="0" smtClean="0"/>
              <a:t>Close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SaveChanges</a:t>
            </a:r>
            <a:r>
              <a:rPr lang="en-US" altLang="ja-JP" dirty="0" smtClean="0"/>
              <a:t>:=True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End </a:t>
            </a:r>
            <a:r>
              <a:rPr lang="en-US" altLang="ja-JP" dirty="0"/>
              <a:t>If</a:t>
            </a:r>
          </a:p>
          <a:p>
            <a:pPr marL="82296" indent="0"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Fname</a:t>
            </a:r>
            <a:r>
              <a:rPr lang="en-US" altLang="ja-JP" dirty="0" smtClean="0"/>
              <a:t> </a:t>
            </a:r>
            <a:r>
              <a:rPr lang="en-US" altLang="ja-JP" dirty="0"/>
              <a:t>= Dir()</a:t>
            </a:r>
          </a:p>
          <a:p>
            <a:pPr marL="82296" indent="0">
              <a:buNone/>
            </a:pPr>
            <a:r>
              <a:rPr lang="en-US" altLang="ja-JP" dirty="0" smtClean="0"/>
              <a:t>Loop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3858868"/>
            <a:ext cx="2520280" cy="5040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9912" y="390125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FF00"/>
                </a:solidFill>
              </a:rPr>
              <a:t>←ここでやりたい処理をすればおｋ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4572</TotalTime>
  <Words>1046</Words>
  <Application>Microsoft Office PowerPoint</Application>
  <PresentationFormat>画面に合わせる (4:3)</PresentationFormat>
  <Paragraphs>256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テクノロジー</vt:lpstr>
      <vt:lpstr>一か月半でExcel設計書を20,000枚印刷した男が語るExcelのTips</vt:lpstr>
      <vt:lpstr>注意点</vt:lpstr>
      <vt:lpstr>もくじ</vt:lpstr>
      <vt:lpstr>PowerPoint プレゼンテーション</vt:lpstr>
      <vt:lpstr>2017/1~ PMO支援()</vt:lpstr>
      <vt:lpstr>PowerPoint プレゼンテーション</vt:lpstr>
      <vt:lpstr>(参考)おもな要件・観点</vt:lpstr>
      <vt:lpstr>１）一括印刷ができない問題</vt:lpstr>
      <vt:lpstr>一括印刷VBA(変数宣言は略)</vt:lpstr>
      <vt:lpstr>２）内容の修正</vt:lpstr>
      <vt:lpstr>罫線の編集VBA</vt:lpstr>
      <vt:lpstr>Tips）罫線のクソさ</vt:lpstr>
      <vt:lpstr>３）ヘッダーの修正</vt:lpstr>
      <vt:lpstr>こんなのっぽい(例外とか色々省略)</vt:lpstr>
      <vt:lpstr>４）印刷設定がブック毎に保存される</vt:lpstr>
      <vt:lpstr>印刷設定のリセット方法</vt:lpstr>
      <vt:lpstr>PowerPoint プレゼンテーション</vt:lpstr>
      <vt:lpstr>編集中と印刷結果が違う</vt:lpstr>
      <vt:lpstr>編集中と印刷結果が違う</vt:lpstr>
      <vt:lpstr>改ページがずれてる</vt:lpstr>
      <vt:lpstr>一応マクロはあるけど・・・</vt:lpstr>
      <vt:lpstr>改ページがずれてる</vt:lpstr>
      <vt:lpstr>MSのエクスプローラもアレ</vt:lpstr>
      <vt:lpstr>エクスプローラの並び順</vt:lpstr>
      <vt:lpstr>PowerPoint プレゼンテーション</vt:lpstr>
      <vt:lpstr>まとめ</vt:lpstr>
      <vt:lpstr>PowerPoint プレゼンテーション</vt:lpstr>
      <vt:lpstr>煮干しそば暁</vt:lpstr>
      <vt:lpstr>洋食GOTTO</vt:lpstr>
      <vt:lpstr>創作麺工房　鳴龍</vt:lpstr>
      <vt:lpstr>カッチャルバッチャル</vt:lpstr>
      <vt:lpstr>丼季</vt:lpstr>
      <vt:lpstr>志奈そば　田なか</vt:lpstr>
      <vt:lpstr>みとう庵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335</cp:revision>
  <dcterms:created xsi:type="dcterms:W3CDTF">2013-08-04T17:15:54Z</dcterms:created>
  <dcterms:modified xsi:type="dcterms:W3CDTF">2017-03-13T08:33:54Z</dcterms:modified>
</cp:coreProperties>
</file>