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320" r:id="rId3"/>
    <p:sldId id="340" r:id="rId4"/>
    <p:sldId id="324" r:id="rId5"/>
    <p:sldId id="310" r:id="rId6"/>
    <p:sldId id="321" r:id="rId7"/>
    <p:sldId id="323" r:id="rId8"/>
    <p:sldId id="348" r:id="rId9"/>
    <p:sldId id="325" r:id="rId10"/>
    <p:sldId id="327" r:id="rId11"/>
    <p:sldId id="339" r:id="rId12"/>
    <p:sldId id="326" r:id="rId13"/>
    <p:sldId id="330" r:id="rId14"/>
    <p:sldId id="331" r:id="rId15"/>
    <p:sldId id="332" r:id="rId16"/>
    <p:sldId id="341" r:id="rId17"/>
    <p:sldId id="343" r:id="rId18"/>
    <p:sldId id="344" r:id="rId19"/>
    <p:sldId id="347" r:id="rId20"/>
    <p:sldId id="342" r:id="rId21"/>
    <p:sldId id="334" r:id="rId22"/>
    <p:sldId id="335" r:id="rId23"/>
    <p:sldId id="351" r:id="rId24"/>
    <p:sldId id="336" r:id="rId25"/>
    <p:sldId id="337" r:id="rId26"/>
    <p:sldId id="338" r:id="rId27"/>
    <p:sldId id="329" r:id="rId28"/>
    <p:sldId id="322" r:id="rId29"/>
    <p:sldId id="350" r:id="rId30"/>
    <p:sldId id="349" r:id="rId31"/>
    <p:sldId id="328" r:id="rId32"/>
    <p:sldId id="276" r:id="rId3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ja-JP" altLang="en-US" dirty="0" smtClean="0"/>
              <a:t>マスター タイトルの書式設定</a:t>
            </a:r>
            <a:endParaRPr kumimoji="0" lang="en-US" dirty="0"/>
          </a:p>
        </p:txBody>
      </p:sp>
      <p:sp>
        <p:nvSpPr>
          <p:cNvPr id="22" name="サブタイトル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2016/9/4</a:t>
            </a:fld>
            <a:endParaRPr kumimoji="1" lang="ja-JP" altLang="en-US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2016/9/4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2016/9/4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dirty="0" smtClean="0"/>
              <a:t>マスター タイトルの書式設定</a:t>
            </a:r>
            <a:endParaRPr kumimoji="0"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dirty="0" smtClean="0"/>
              <a:t>マスター テキストの書式設定</a:t>
            </a:r>
          </a:p>
          <a:p>
            <a:pPr lvl="1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kumimoji="0" 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2016/9/4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2016/9/4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2016/9/4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2016/9/4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2016/9/4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2016/9/4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2016/9/4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2016/9/4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9" name="フローチャート: 処理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フローチャート: 処理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パイ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ドーナツ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タイトル プレースホルダー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4" name="日付プレースホルダー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9378AC4-C49C-4159-B332-7738B007311C}" type="datetimeFigureOut">
              <a:rPr kumimoji="1" lang="ja-JP" altLang="en-US" smtClean="0"/>
              <a:t>2016/9/4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1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bach.istc.kobe-u.ac.jp/lect/ProLang/org/lisp-cell.html" TargetMode="External"/><Relationship Id="rId2" Type="http://schemas.openxmlformats.org/officeDocument/2006/relationships/hyperlink" Target="https://www.shido.info/lisp/scheme3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32560" y="1556792"/>
            <a:ext cx="7406640" cy="1472184"/>
          </a:xfrm>
        </p:spPr>
        <p:txBody>
          <a:bodyPr>
            <a:normAutofit/>
          </a:bodyPr>
          <a:lstStyle/>
          <a:p>
            <a:r>
              <a:rPr lang="ja-JP" altLang="en-US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やっぱり</a:t>
            </a:r>
            <a:r>
              <a:rPr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Scheme</a:t>
            </a:r>
            <a:r>
              <a:rPr lang="ja-JP" altLang="en-US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言語を使いたかった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32560" y="4797152"/>
            <a:ext cx="7406640" cy="1752600"/>
          </a:xfrm>
        </p:spPr>
        <p:txBody>
          <a:bodyPr/>
          <a:lstStyle/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2016/9</a:t>
            </a:r>
          </a:p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ちそう）鈴木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858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Scheme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/>
              <a:t>・</a:t>
            </a:r>
            <a:r>
              <a:rPr lang="en-US" altLang="ja-JP" dirty="0" smtClean="0"/>
              <a:t>Lisp</a:t>
            </a:r>
            <a:r>
              <a:rPr lang="ja-JP" altLang="en-US" dirty="0" smtClean="0"/>
              <a:t>の方言の一つで、現在でもよく使われる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・言語仕様を少数のルールに限定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/>
              <a:t>思想「厳選した少数のルールを用意しておけばいくらでも強力な言語を構築する</a:t>
            </a:r>
            <a:r>
              <a:rPr lang="ja-JP" altLang="en-US" dirty="0" smtClean="0"/>
              <a:t>ことが</a:t>
            </a:r>
            <a:r>
              <a:rPr lang="ja-JP" altLang="en-US" dirty="0"/>
              <a:t>できる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多機能化を目指した</a:t>
            </a:r>
            <a:r>
              <a:rPr lang="en-US" altLang="ja-JP" dirty="0" smtClean="0"/>
              <a:t>Common Lisp</a:t>
            </a:r>
            <a:r>
              <a:rPr lang="ja-JP" altLang="en-US" dirty="0" smtClean="0"/>
              <a:t>とは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対照的な</a:t>
            </a:r>
            <a:r>
              <a:rPr lang="ja-JP" altLang="en-US" dirty="0"/>
              <a:t>存在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4846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5263746" y="1751598"/>
            <a:ext cx="3669942" cy="12426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Common Lisp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Lisp</a:t>
            </a:r>
            <a:r>
              <a:rPr kumimoji="1" lang="ja-JP" altLang="en-US" dirty="0" smtClean="0"/>
              <a:t>系言語の流れ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1426936" y="3481234"/>
            <a:ext cx="1826704" cy="7660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Li</a:t>
            </a:r>
            <a:r>
              <a:rPr lang="en-US" altLang="ja-JP" sz="2800" dirty="0" smtClean="0">
                <a:solidFill>
                  <a:schemeClr val="tx1"/>
                </a:solidFill>
              </a:rPr>
              <a:t>sp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3563888" y="2667456"/>
            <a:ext cx="2040096" cy="97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3563888" y="4149080"/>
            <a:ext cx="2018000" cy="1085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5892136" y="4851923"/>
            <a:ext cx="2262432" cy="7660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Scheme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563888" y="4421981"/>
            <a:ext cx="1753195" cy="4728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機能を厳選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3563887" y="3083183"/>
            <a:ext cx="1753195" cy="4728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多機能化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2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</a:t>
            </a:r>
            <a:r>
              <a:rPr kumimoji="1" lang="ja-JP" altLang="en-US" dirty="0" smtClean="0"/>
              <a:t>式</a:t>
            </a:r>
            <a:r>
              <a:rPr kumimoji="1" lang="ja-JP" altLang="en-US" sz="3200" dirty="0" smtClean="0"/>
              <a:t>（</a:t>
            </a:r>
            <a:r>
              <a:rPr kumimoji="1" lang="en-US" altLang="ja-JP" sz="3200" dirty="0" smtClean="0"/>
              <a:t>Symbolic expression</a:t>
            </a:r>
            <a:r>
              <a:rPr kumimoji="1" lang="ja-JP" altLang="en-US" sz="3200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/>
              <a:t>S</a:t>
            </a:r>
            <a:r>
              <a:rPr lang="ja-JP" altLang="en-US" dirty="0" smtClean="0"/>
              <a:t>式とは以下の２つ</a:t>
            </a:r>
            <a:r>
              <a:rPr lang="ja-JP" altLang="en-US" dirty="0"/>
              <a:t>に</a:t>
            </a:r>
            <a:r>
              <a:rPr lang="ja-JP" altLang="en-US" dirty="0" smtClean="0"/>
              <a:t>定義される。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・基本要素（数値やオペレータなど）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S</a:t>
            </a:r>
            <a:r>
              <a:rPr lang="ja-JP" altLang="en-US" dirty="0" smtClean="0"/>
              <a:t>式を並べて括弧でくくったリスト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例）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1</a:t>
            </a:r>
            <a:r>
              <a:rPr lang="ja-JP" altLang="en-US" dirty="0" smtClean="0"/>
              <a:t>は数値ひとつからなる</a:t>
            </a:r>
            <a:r>
              <a:rPr lang="en-US" altLang="ja-JP" dirty="0" smtClean="0"/>
              <a:t>S</a:t>
            </a:r>
            <a:r>
              <a:rPr lang="ja-JP" altLang="en-US" dirty="0" smtClean="0"/>
              <a:t>式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+</a:t>
            </a:r>
            <a:r>
              <a:rPr lang="ja-JP" altLang="en-US" dirty="0" smtClean="0"/>
              <a:t>は記号</a:t>
            </a:r>
            <a:r>
              <a:rPr lang="en-US" altLang="ja-JP" dirty="0" smtClean="0"/>
              <a:t>+</a:t>
            </a:r>
            <a:r>
              <a:rPr lang="ja-JP" altLang="en-US" dirty="0" smtClean="0"/>
              <a:t>ひとつからなる</a:t>
            </a:r>
            <a:r>
              <a:rPr lang="en-US" altLang="ja-JP" dirty="0" smtClean="0"/>
              <a:t>S</a:t>
            </a:r>
            <a:r>
              <a:rPr lang="ja-JP" altLang="en-US" dirty="0" smtClean="0"/>
              <a:t>式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(* 2 3)</a:t>
            </a:r>
            <a:r>
              <a:rPr lang="ja-JP" altLang="en-US" dirty="0" smtClean="0"/>
              <a:t>は記号</a:t>
            </a:r>
            <a:r>
              <a:rPr lang="en-US" altLang="ja-JP" dirty="0" smtClean="0"/>
              <a:t>*</a:t>
            </a:r>
            <a:r>
              <a:rPr lang="ja-JP" altLang="en-US" dirty="0" err="1" smtClean="0"/>
              <a:t>、</a:t>
            </a:r>
            <a:r>
              <a:rPr lang="ja-JP" altLang="en-US" dirty="0"/>
              <a:t>数値</a:t>
            </a:r>
            <a:r>
              <a:rPr lang="en-US" altLang="ja-JP" dirty="0" smtClean="0"/>
              <a:t>2,</a:t>
            </a:r>
            <a:r>
              <a:rPr lang="ja-JP" altLang="en-US" dirty="0" smtClean="0"/>
              <a:t>数値</a:t>
            </a:r>
            <a:r>
              <a:rPr lang="en-US" altLang="ja-JP" dirty="0" smtClean="0"/>
              <a:t>3</a:t>
            </a:r>
            <a:r>
              <a:rPr lang="ja-JP" altLang="en-US" dirty="0" smtClean="0"/>
              <a:t>からなる</a:t>
            </a:r>
            <a:r>
              <a:rPr lang="en-US" altLang="ja-JP" dirty="0" smtClean="0"/>
              <a:t>S</a:t>
            </a:r>
            <a:r>
              <a:rPr lang="ja-JP" altLang="en-US" dirty="0" smtClean="0"/>
              <a:t>式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8086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</a:t>
            </a:r>
            <a:r>
              <a:rPr kumimoji="1" lang="ja-JP" altLang="en-US" dirty="0" smtClean="0"/>
              <a:t>式</a:t>
            </a:r>
            <a:r>
              <a:rPr kumimoji="1" lang="ja-JP" altLang="en-US" sz="3200" dirty="0" smtClean="0"/>
              <a:t>（</a:t>
            </a:r>
            <a:r>
              <a:rPr kumimoji="1" lang="en-US" altLang="ja-JP" sz="3200" dirty="0" smtClean="0"/>
              <a:t>Symbolic expression</a:t>
            </a:r>
            <a:r>
              <a:rPr kumimoji="1" lang="ja-JP" altLang="en-US" sz="3200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/>
              <a:t>(define (add X Y) (+ X Y))</a:t>
            </a:r>
          </a:p>
        </p:txBody>
      </p:sp>
    </p:spTree>
    <p:extLst>
      <p:ext uri="{BB962C8B-B14F-4D97-AF65-F5344CB8AC3E}">
        <p14:creationId xmlns:p14="http://schemas.microsoft.com/office/powerpoint/2010/main" val="179909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</a:t>
            </a:r>
            <a:r>
              <a:rPr kumimoji="1" lang="ja-JP" altLang="en-US" dirty="0" smtClean="0"/>
              <a:t>式</a:t>
            </a:r>
            <a:r>
              <a:rPr kumimoji="1" lang="ja-JP" altLang="en-US" sz="3200" dirty="0" smtClean="0"/>
              <a:t>（</a:t>
            </a:r>
            <a:r>
              <a:rPr kumimoji="1" lang="en-US" altLang="ja-JP" sz="3200" dirty="0" smtClean="0"/>
              <a:t>Symbolic expression</a:t>
            </a:r>
            <a:r>
              <a:rPr kumimoji="1" lang="ja-JP" altLang="en-US" sz="3200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/>
              <a:t>(define (add X Y) (+ X Y))</a:t>
            </a:r>
          </a:p>
        </p:txBody>
      </p:sp>
      <p:sp>
        <p:nvSpPr>
          <p:cNvPr id="5" name="右中かっこ 4"/>
          <p:cNvSpPr/>
          <p:nvPr/>
        </p:nvSpPr>
        <p:spPr>
          <a:xfrm rot="5400000">
            <a:off x="3620436" y="-412012"/>
            <a:ext cx="782960" cy="5152616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右中かっこ 5"/>
          <p:cNvSpPr/>
          <p:nvPr/>
        </p:nvSpPr>
        <p:spPr>
          <a:xfrm rot="5400000">
            <a:off x="5359524" y="1480220"/>
            <a:ext cx="729208" cy="1728192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中かっこ 8"/>
          <p:cNvSpPr/>
          <p:nvPr/>
        </p:nvSpPr>
        <p:spPr>
          <a:xfrm rot="5400000">
            <a:off x="3286298" y="1665258"/>
            <a:ext cx="1099284" cy="1728192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09906" y="2555776"/>
            <a:ext cx="97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S</a:t>
            </a:r>
            <a:r>
              <a:rPr kumimoji="1" lang="ja-JP" altLang="en-US" sz="2800" dirty="0" smtClean="0"/>
              <a:t>式</a:t>
            </a:r>
            <a:endParaRPr kumimoji="1" lang="ja-JP" altLang="en-US" sz="28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353232" y="2689600"/>
            <a:ext cx="97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S</a:t>
            </a:r>
            <a:r>
              <a:rPr kumimoji="1" lang="ja-JP" altLang="en-US" sz="2800" dirty="0" smtClean="0"/>
              <a:t>式</a:t>
            </a:r>
            <a:endParaRPr kumimoji="1" lang="ja-JP" altLang="en-US" sz="28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47805" y="3078996"/>
            <a:ext cx="97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S</a:t>
            </a:r>
            <a:r>
              <a:rPr kumimoji="1" lang="ja-JP" altLang="en-US" sz="2800" dirty="0" smtClean="0"/>
              <a:t>式</a:t>
            </a:r>
            <a:endParaRPr kumimoji="1" lang="ja-JP" altLang="en-US" sz="2800" dirty="0"/>
          </a:p>
        </p:txBody>
      </p:sp>
      <p:cxnSp>
        <p:nvCxnSpPr>
          <p:cNvPr id="14" name="直線矢印コネクタ 13"/>
          <p:cNvCxnSpPr/>
          <p:nvPr/>
        </p:nvCxnSpPr>
        <p:spPr>
          <a:xfrm flipH="1" flipV="1">
            <a:off x="1927081" y="1736812"/>
            <a:ext cx="72008" cy="97210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2352087" y="3356588"/>
            <a:ext cx="97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S</a:t>
            </a:r>
            <a:r>
              <a:rPr kumimoji="1" lang="ja-JP" altLang="en-US" sz="2800" dirty="0" smtClean="0"/>
              <a:t>式</a:t>
            </a:r>
            <a:endParaRPr kumimoji="1" lang="ja-JP" altLang="en-US" sz="2800" dirty="0"/>
          </a:p>
        </p:txBody>
      </p:sp>
      <p:cxnSp>
        <p:nvCxnSpPr>
          <p:cNvPr id="16" name="直線矢印コネクタ 15"/>
          <p:cNvCxnSpPr/>
          <p:nvPr/>
        </p:nvCxnSpPr>
        <p:spPr>
          <a:xfrm flipV="1">
            <a:off x="2837151" y="1678242"/>
            <a:ext cx="386095" cy="160765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 flipV="1">
            <a:off x="4502460" y="1736812"/>
            <a:ext cx="230074" cy="246627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V="1">
            <a:off x="3819917" y="1736812"/>
            <a:ext cx="113049" cy="246627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H="1" flipV="1">
            <a:off x="5152146" y="1736812"/>
            <a:ext cx="144561" cy="188138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 flipV="1">
            <a:off x="6271166" y="1736812"/>
            <a:ext cx="450872" cy="13421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H="1" flipV="1">
            <a:off x="5766059" y="1736812"/>
            <a:ext cx="230074" cy="246627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3223246" y="4257419"/>
            <a:ext cx="97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S</a:t>
            </a:r>
            <a:r>
              <a:rPr kumimoji="1" lang="ja-JP" altLang="en-US" sz="2800" dirty="0" smtClean="0"/>
              <a:t>式</a:t>
            </a:r>
            <a:endParaRPr kumimoji="1" lang="ja-JP" altLang="en-US" sz="28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193374" y="4257419"/>
            <a:ext cx="97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S</a:t>
            </a:r>
            <a:r>
              <a:rPr kumimoji="1" lang="ja-JP" altLang="en-US" sz="2800" dirty="0" smtClean="0"/>
              <a:t>式</a:t>
            </a:r>
            <a:endParaRPr kumimoji="1" lang="ja-JP" altLang="en-US" sz="28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850034" y="3724418"/>
            <a:ext cx="97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S</a:t>
            </a:r>
            <a:r>
              <a:rPr kumimoji="1" lang="ja-JP" altLang="en-US" sz="2800" dirty="0" smtClean="0"/>
              <a:t>式</a:t>
            </a:r>
            <a:endParaRPr kumimoji="1" lang="ja-JP" altLang="en-US" sz="28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668418" y="4257419"/>
            <a:ext cx="97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S</a:t>
            </a:r>
            <a:r>
              <a:rPr kumimoji="1" lang="ja-JP" altLang="en-US" sz="2800" dirty="0" smtClean="0"/>
              <a:t>式</a:t>
            </a:r>
            <a:endParaRPr kumimoji="1" lang="ja-JP" altLang="en-US" sz="28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443989" y="3123548"/>
            <a:ext cx="97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S</a:t>
            </a:r>
            <a:r>
              <a:rPr kumimoji="1" lang="ja-JP" altLang="en-US" sz="2800" dirty="0" smtClean="0"/>
              <a:t>式</a:t>
            </a:r>
            <a:endParaRPr kumimoji="1" lang="ja-JP" altLang="en-US" sz="28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602159" y="2724902"/>
            <a:ext cx="97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S</a:t>
            </a:r>
            <a:r>
              <a:rPr kumimoji="1" lang="ja-JP" altLang="en-US" sz="2800" dirty="0" smtClean="0"/>
              <a:t>式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1103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Scheme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/>
              <a:t>Scheme</a:t>
            </a:r>
            <a:r>
              <a:rPr lang="ja-JP" altLang="en-US" dirty="0" smtClean="0"/>
              <a:t>ではすべてが式であり、プログラムの実行は式の結果を求めることに帰着する。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180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③環境準備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138008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Gauche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Scheme</a:t>
            </a:r>
            <a:r>
              <a:rPr lang="ja-JP" altLang="en-US" dirty="0" smtClean="0"/>
              <a:t>処理系のひとつ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処理系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プログラムを実行するためのソフトウェア。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・日本人作らしい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356992"/>
            <a:ext cx="2582222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3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エディタ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/>
              <a:t>Lisp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Scheme</a:t>
            </a:r>
            <a:r>
              <a:rPr lang="ja-JP" altLang="en-US" dirty="0" smtClean="0"/>
              <a:t>界隈では</a:t>
            </a:r>
            <a:r>
              <a:rPr lang="en-US" altLang="ja-JP" dirty="0" err="1" smtClean="0"/>
              <a:t>Emacs</a:t>
            </a:r>
            <a:r>
              <a:rPr lang="ja-JP" altLang="en-US" dirty="0" smtClean="0"/>
              <a:t>の使用が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推奨されている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err="1" smtClean="0"/>
              <a:t>Emacs</a:t>
            </a:r>
            <a:r>
              <a:rPr lang="ja-JP" altLang="en-US" dirty="0" smtClean="0"/>
              <a:t>スクリプトが</a:t>
            </a:r>
            <a:r>
              <a:rPr lang="en-US" altLang="ja-JP" dirty="0" smtClean="0"/>
              <a:t>Lisp</a:t>
            </a:r>
            <a:r>
              <a:rPr lang="ja-JP" altLang="en-US" dirty="0" smtClean="0"/>
              <a:t>で書ける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Lisp</a:t>
            </a:r>
            <a:r>
              <a:rPr lang="ja-JP" altLang="en-US" dirty="0" smtClean="0"/>
              <a:t>系言語の開発支援機能あり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7789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エディタ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/>
              <a:t>Lisp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Scheme</a:t>
            </a:r>
            <a:r>
              <a:rPr lang="ja-JP" altLang="en-US" dirty="0" smtClean="0"/>
              <a:t>界隈では</a:t>
            </a:r>
            <a:r>
              <a:rPr lang="en-US" altLang="ja-JP" dirty="0" err="1" smtClean="0"/>
              <a:t>Emacs</a:t>
            </a:r>
            <a:r>
              <a:rPr lang="ja-JP" altLang="en-US" dirty="0" smtClean="0"/>
              <a:t>の使用が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推奨されている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/>
              <a:t>・</a:t>
            </a:r>
            <a:r>
              <a:rPr lang="en-US" altLang="ja-JP" dirty="0" err="1" smtClean="0"/>
              <a:t>Emacs</a:t>
            </a:r>
            <a:r>
              <a:rPr lang="ja-JP" altLang="en-US" dirty="0" smtClean="0"/>
              <a:t>スクリプトが</a:t>
            </a:r>
            <a:r>
              <a:rPr lang="en-US" altLang="ja-JP" dirty="0" smtClean="0"/>
              <a:t>Lisp</a:t>
            </a:r>
            <a:r>
              <a:rPr lang="ja-JP" altLang="en-US" dirty="0" smtClean="0"/>
              <a:t>で書ける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Lisp</a:t>
            </a:r>
            <a:r>
              <a:rPr lang="ja-JP" altLang="en-US" dirty="0" smtClean="0"/>
              <a:t>系言語の開発支援機能あり</a:t>
            </a:r>
            <a:endParaRPr lang="en-US" altLang="ja-JP" dirty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 algn="ctr">
              <a:buNone/>
            </a:pPr>
            <a:r>
              <a:rPr lang="ja-JP" altLang="en-US" sz="5400" b="1" dirty="0" smtClean="0"/>
              <a:t>でも</a:t>
            </a:r>
            <a:r>
              <a:rPr lang="ja-JP" altLang="en-US" sz="2000" dirty="0" smtClean="0"/>
              <a:t>今回は</a:t>
            </a:r>
            <a:r>
              <a:rPr lang="en-US" altLang="ja-JP" sz="5400" b="1" dirty="0" smtClean="0"/>
              <a:t>Vim</a:t>
            </a:r>
            <a:r>
              <a:rPr lang="ja-JP" altLang="en-US" sz="5400" b="1" dirty="0" smtClean="0"/>
              <a:t>を使う</a:t>
            </a:r>
            <a:endParaRPr lang="en-US" altLang="ja-JP" sz="5400" b="1" dirty="0" smtClean="0"/>
          </a:p>
        </p:txBody>
      </p:sp>
    </p:spTree>
    <p:extLst>
      <p:ext uri="{BB962C8B-B14F-4D97-AF65-F5344CB8AC3E}">
        <p14:creationId xmlns:p14="http://schemas.microsoft.com/office/powerpoint/2010/main" val="145327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もくじ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kumimoji="1" lang="ja-JP" altLang="en-US" sz="4400" dirty="0" smtClean="0"/>
              <a:t>①前回のおさらい</a:t>
            </a:r>
            <a:endParaRPr kumimoji="1" lang="en-US" altLang="ja-JP" sz="4400" dirty="0" smtClean="0"/>
          </a:p>
          <a:p>
            <a:pPr marL="82296" indent="0">
              <a:buNone/>
            </a:pPr>
            <a:r>
              <a:rPr lang="ja-JP" altLang="en-US" sz="4400" dirty="0" smtClean="0"/>
              <a:t>②</a:t>
            </a:r>
            <a:r>
              <a:rPr lang="en-US" altLang="ja-JP" sz="4400" dirty="0" smtClean="0"/>
              <a:t>Scheme</a:t>
            </a:r>
            <a:r>
              <a:rPr lang="ja-JP" altLang="en-US" sz="4400" dirty="0" err="1" smtClean="0"/>
              <a:t>って</a:t>
            </a:r>
            <a:r>
              <a:rPr lang="ja-JP" altLang="en-US" sz="4400" dirty="0" smtClean="0"/>
              <a:t>どんな言語？</a:t>
            </a:r>
            <a:endParaRPr lang="en-US" altLang="ja-JP" sz="4400" dirty="0" smtClean="0"/>
          </a:p>
          <a:p>
            <a:pPr marL="82296" indent="0">
              <a:buNone/>
            </a:pPr>
            <a:r>
              <a:rPr lang="ja-JP" altLang="en-US" sz="4400" dirty="0" smtClean="0"/>
              <a:t>③環境準備</a:t>
            </a:r>
            <a:endParaRPr lang="en-US" altLang="ja-JP" sz="4400" dirty="0" smtClean="0"/>
          </a:p>
          <a:p>
            <a:pPr marL="82296" indent="0">
              <a:buNone/>
            </a:pPr>
            <a:r>
              <a:rPr kumimoji="1" lang="ja-JP" altLang="en-US" sz="4400" dirty="0" smtClean="0"/>
              <a:t>④基本的な</a:t>
            </a:r>
            <a:r>
              <a:rPr kumimoji="1" lang="ja-JP" altLang="en-US" sz="4400" dirty="0" smtClean="0"/>
              <a:t>こと</a:t>
            </a:r>
            <a:endParaRPr kumimoji="1" lang="en-US" altLang="ja-JP" sz="4400" dirty="0" smtClean="0"/>
          </a:p>
          <a:p>
            <a:pPr marL="82296" indent="0">
              <a:buNone/>
            </a:pPr>
            <a:r>
              <a:rPr lang="ja-JP" altLang="en-US" sz="4400" dirty="0" smtClean="0"/>
              <a:t>⑤再帰処理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247562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④基本的なこと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267722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基本的なこと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・基本的な処理の記法は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u="sng" dirty="0" smtClean="0"/>
              <a:t>（</a:t>
            </a:r>
            <a:r>
              <a:rPr lang="en-US" altLang="ja-JP" u="sng" dirty="0" smtClean="0"/>
              <a:t>&lt;</a:t>
            </a:r>
            <a:r>
              <a:rPr lang="ja-JP" altLang="en-US" u="sng" dirty="0" smtClean="0"/>
              <a:t>手続き</a:t>
            </a:r>
            <a:r>
              <a:rPr lang="en-US" altLang="ja-JP" u="sng" dirty="0" smtClean="0"/>
              <a:t>&gt; &lt;</a:t>
            </a:r>
            <a:r>
              <a:rPr lang="ja-JP" altLang="en-US" u="sng" dirty="0" smtClean="0"/>
              <a:t>引数</a:t>
            </a:r>
            <a:r>
              <a:rPr lang="en-US" altLang="ja-JP" u="sng" dirty="0" smtClean="0"/>
              <a:t>1&gt; &lt;</a:t>
            </a:r>
            <a:r>
              <a:rPr lang="ja-JP" altLang="en-US" u="sng" dirty="0" smtClean="0"/>
              <a:t>引数</a:t>
            </a:r>
            <a:r>
              <a:rPr lang="en-US" altLang="ja-JP" u="sng" dirty="0" smtClean="0"/>
              <a:t>2&gt;</a:t>
            </a:r>
            <a:r>
              <a:rPr lang="ja-JP" altLang="en-US" u="sng" dirty="0" smtClean="0"/>
              <a:t>　･･･）</a:t>
            </a:r>
            <a:endParaRPr lang="en-US" altLang="ja-JP" u="sng" dirty="0" smtClean="0"/>
          </a:p>
          <a:p>
            <a:pPr marL="82296" indent="0">
              <a:buNone/>
            </a:pPr>
            <a:r>
              <a:rPr lang="en-US" altLang="ja-JP" dirty="0" smtClean="0"/>
              <a:t>(+ 1 2 3)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・データとしてのリストはクオートを付ける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‘(1 2 3)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例）リストの連結処理</a:t>
            </a:r>
            <a:endParaRPr lang="en-US" altLang="ja-JP" dirty="0" smtClean="0"/>
          </a:p>
          <a:p>
            <a:pPr marL="82296" indent="0">
              <a:buNone/>
            </a:pPr>
            <a:r>
              <a:rPr lang="nl-NL" altLang="ja-JP" dirty="0"/>
              <a:t>(append '(1 2 3) '(4 5 6))</a:t>
            </a:r>
            <a:endParaRPr lang="en-US" altLang="ja-JP" dirty="0"/>
          </a:p>
        </p:txBody>
      </p:sp>
      <p:sp>
        <p:nvSpPr>
          <p:cNvPr id="4" name="角丸四角形吹き出し 3"/>
          <p:cNvSpPr/>
          <p:nvPr/>
        </p:nvSpPr>
        <p:spPr>
          <a:xfrm>
            <a:off x="3995936" y="2564904"/>
            <a:ext cx="2952328" cy="720080"/>
          </a:xfrm>
          <a:prstGeom prst="wedgeRoundRectCallout">
            <a:avLst>
              <a:gd name="adj1" fmla="val -62129"/>
              <a:gd name="adj2" fmla="val -327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Scheme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演算子というものは無いのだよ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386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重要な組み込み</a:t>
            </a:r>
            <a:r>
              <a:rPr kumimoji="1" lang="ja-JP" altLang="en-US" dirty="0" smtClean="0"/>
              <a:t>手続き</a:t>
            </a:r>
            <a:r>
              <a:rPr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・手続き </a:t>
            </a:r>
            <a:r>
              <a:rPr lang="en-US" altLang="ja-JP" dirty="0" smtClean="0"/>
              <a:t>define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smtClean="0"/>
              <a:t>　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582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重要な組み込み</a:t>
            </a:r>
            <a:r>
              <a:rPr kumimoji="1" lang="ja-JP" altLang="en-US" dirty="0" smtClean="0"/>
              <a:t>手続き</a:t>
            </a:r>
            <a:r>
              <a:rPr lang="ja-JP" altLang="en-US" dirty="0"/>
              <a:t>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・手続き </a:t>
            </a:r>
            <a:r>
              <a:rPr lang="en-US" altLang="ja-JP" dirty="0" smtClean="0"/>
              <a:t>car</a:t>
            </a:r>
          </a:p>
          <a:p>
            <a:pPr marL="82296" indent="0">
              <a:buNone/>
            </a:pPr>
            <a:r>
              <a:rPr lang="ja-JP" altLang="en-US" dirty="0" smtClean="0"/>
              <a:t>　リストの先頭要素を返す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(car ‘(1 2 3))</a:t>
            </a:r>
          </a:p>
          <a:p>
            <a:pPr marL="82296" indent="0">
              <a:buNone/>
            </a:pPr>
            <a:r>
              <a:rPr lang="en-US" altLang="ja-JP" dirty="0" smtClean="0"/>
              <a:t>=&gt; 1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・手続き </a:t>
            </a:r>
            <a:r>
              <a:rPr lang="en-US" altLang="ja-JP" dirty="0" err="1" smtClean="0"/>
              <a:t>cdr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　リストの先頭を除いた残りの要素を返す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/>
              <a:t>(</a:t>
            </a:r>
            <a:r>
              <a:rPr lang="en-US" altLang="ja-JP" dirty="0" err="1" smtClean="0"/>
              <a:t>cdr</a:t>
            </a:r>
            <a:r>
              <a:rPr lang="en-US" altLang="ja-JP" dirty="0" smtClean="0"/>
              <a:t> </a:t>
            </a:r>
            <a:r>
              <a:rPr lang="en-US" altLang="ja-JP" dirty="0"/>
              <a:t>‘(1 2 3))</a:t>
            </a:r>
          </a:p>
          <a:p>
            <a:pPr marL="82296" indent="0">
              <a:buNone/>
            </a:pPr>
            <a:r>
              <a:rPr lang="en-US" altLang="ja-JP" dirty="0" smtClean="0"/>
              <a:t>=&gt; (2 3)</a:t>
            </a:r>
          </a:p>
        </p:txBody>
      </p:sp>
    </p:spTree>
    <p:extLst>
      <p:ext uri="{BB962C8B-B14F-4D97-AF65-F5344CB8AC3E}">
        <p14:creationId xmlns:p14="http://schemas.microsoft.com/office/powerpoint/2010/main" val="188038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重要な組み込み</a:t>
            </a:r>
            <a:r>
              <a:rPr kumimoji="1" lang="ja-JP" altLang="en-US" dirty="0" smtClean="0"/>
              <a:t>手続き</a:t>
            </a:r>
            <a:r>
              <a:rPr lang="ja-JP" altLang="en-US" dirty="0"/>
              <a:t>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・手続き </a:t>
            </a:r>
            <a:r>
              <a:rPr lang="en-US" altLang="ja-JP" dirty="0" smtClean="0"/>
              <a:t>cons</a:t>
            </a:r>
          </a:p>
          <a:p>
            <a:pPr marL="82296" indent="0">
              <a:buNone/>
            </a:pPr>
            <a:r>
              <a:rPr lang="ja-JP" altLang="en-US" dirty="0" smtClean="0"/>
              <a:t>　先頭要素と残りのリストを</a:t>
            </a:r>
            <a:r>
              <a:rPr lang="ja-JP" altLang="en-US" dirty="0"/>
              <a:t>連結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(cons 1 ‘(2 3))</a:t>
            </a:r>
          </a:p>
          <a:p>
            <a:pPr marL="82296" indent="0">
              <a:buNone/>
            </a:pPr>
            <a:r>
              <a:rPr lang="en-US" altLang="ja-JP" dirty="0" smtClean="0"/>
              <a:t>=&gt; (1 2 3)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(define </a:t>
            </a:r>
            <a:r>
              <a:rPr lang="en-US" altLang="ja-JP" dirty="0" err="1" smtClean="0"/>
              <a:t>lis</a:t>
            </a:r>
            <a:r>
              <a:rPr lang="en-US" altLang="ja-JP" dirty="0" smtClean="0"/>
              <a:t> ‘(1 2 3))</a:t>
            </a:r>
          </a:p>
          <a:p>
            <a:pPr marL="82296" indent="0">
              <a:buNone/>
            </a:pPr>
            <a:r>
              <a:rPr lang="en-US" altLang="ja-JP" dirty="0" smtClean="0"/>
              <a:t>(cons (car </a:t>
            </a:r>
            <a:r>
              <a:rPr lang="en-US" altLang="ja-JP" dirty="0" err="1" smtClean="0"/>
              <a:t>lis</a:t>
            </a:r>
            <a:r>
              <a:rPr lang="en-US" altLang="ja-JP" dirty="0" smtClean="0"/>
              <a:t>) (</a:t>
            </a:r>
            <a:r>
              <a:rPr lang="en-US" altLang="ja-JP" dirty="0" err="1" smtClean="0"/>
              <a:t>cdr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lis</a:t>
            </a:r>
            <a:r>
              <a:rPr lang="en-US" altLang="ja-JP" dirty="0" smtClean="0"/>
              <a:t>))</a:t>
            </a:r>
          </a:p>
          <a:p>
            <a:pPr marL="82296" indent="0">
              <a:buNone/>
            </a:pPr>
            <a:r>
              <a:rPr lang="en-US" altLang="ja-JP" dirty="0" smtClean="0"/>
              <a:t>=&gt; </a:t>
            </a:r>
            <a:r>
              <a:rPr lang="en-US" altLang="ja-JP" dirty="0" err="1" smtClean="0"/>
              <a:t>lis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2963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Scheme</a:t>
            </a:r>
            <a:r>
              <a:rPr lang="ja-JP" altLang="en-US" dirty="0" err="1" smtClean="0"/>
              <a:t>での</a:t>
            </a:r>
            <a:r>
              <a:rPr lang="ja-JP" altLang="en-US" dirty="0" smtClean="0"/>
              <a:t>リストの</a:t>
            </a:r>
            <a:r>
              <a:rPr lang="ja-JP" altLang="en-US" dirty="0"/>
              <a:t>考え方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1124744"/>
            <a:ext cx="8172400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/>
              <a:t>内部的</a:t>
            </a:r>
            <a:r>
              <a:rPr lang="ja-JP" altLang="en-US" dirty="0" smtClean="0"/>
              <a:t>には</a:t>
            </a:r>
            <a:r>
              <a:rPr lang="en-US" altLang="ja-JP" b="1" dirty="0" smtClean="0"/>
              <a:t>2</a:t>
            </a:r>
            <a:r>
              <a:rPr lang="ja-JP" altLang="en-US" b="1" dirty="0" err="1" smtClean="0"/>
              <a:t>つの</a:t>
            </a:r>
            <a:r>
              <a:rPr lang="ja-JP" altLang="en-US" b="1" dirty="0" smtClean="0"/>
              <a:t>ポインタを持った対の連なり。</a:t>
            </a:r>
            <a:endParaRPr lang="en-US" altLang="ja-JP" b="1" dirty="0" smtClean="0"/>
          </a:p>
          <a:p>
            <a:pPr marL="82296" indent="0">
              <a:buNone/>
            </a:pPr>
            <a:r>
              <a:rPr lang="ja-JP" altLang="en-US" b="1" dirty="0" smtClean="0"/>
              <a:t>値</a:t>
            </a:r>
            <a:r>
              <a:rPr lang="ja-JP" altLang="en-US" dirty="0" smtClean="0"/>
              <a:t>そのものと</a:t>
            </a:r>
            <a:r>
              <a:rPr lang="ja-JP" altLang="en-US" b="1" dirty="0" smtClean="0"/>
              <a:t>次の要素の情報</a:t>
            </a:r>
            <a:r>
              <a:rPr lang="ja-JP" altLang="en-US" dirty="0" smtClean="0"/>
              <a:t>を持つ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b="1" dirty="0"/>
          </a:p>
          <a:p>
            <a:pPr marL="82296" indent="0">
              <a:buNone/>
            </a:pPr>
            <a:r>
              <a:rPr lang="ja-JP" altLang="en-US" dirty="0" smtClean="0"/>
              <a:t>・最後の</a:t>
            </a:r>
            <a:r>
              <a:rPr lang="en-US" altLang="ja-JP" dirty="0" err="1" smtClean="0"/>
              <a:t>cdr</a:t>
            </a:r>
            <a:r>
              <a:rPr lang="ja-JP" altLang="en-US" dirty="0" smtClean="0"/>
              <a:t>部が空リスト：正式なリスト</a:t>
            </a:r>
            <a:endParaRPr lang="en-US" altLang="ja-JP" b="1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・最後の</a:t>
            </a:r>
            <a:r>
              <a:rPr lang="en-US" altLang="ja-JP" dirty="0" err="1" smtClean="0"/>
              <a:t>cdr</a:t>
            </a:r>
            <a:r>
              <a:rPr lang="ja-JP" altLang="en-US" dirty="0" smtClean="0"/>
              <a:t>部が空リストでない：ドットリスト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sz="2000" dirty="0">
                <a:hlinkClick r:id="rId2"/>
              </a:rPr>
              <a:t>https://</a:t>
            </a:r>
            <a:r>
              <a:rPr lang="en-US" altLang="ja-JP" sz="2000" dirty="0" smtClean="0">
                <a:hlinkClick r:id="rId2"/>
              </a:rPr>
              <a:t>www.shido.info/lisp/scheme3.html</a:t>
            </a:r>
            <a:endParaRPr lang="en-US" altLang="ja-JP" sz="2000" dirty="0" smtClean="0"/>
          </a:p>
          <a:p>
            <a:pPr marL="82296" indent="0">
              <a:buNone/>
            </a:pPr>
            <a:endParaRPr lang="en-US" altLang="ja-JP" sz="2000" dirty="0" smtClean="0">
              <a:hlinkClick r:id="rId3"/>
            </a:endParaRPr>
          </a:p>
          <a:p>
            <a:pPr marL="82296" indent="0">
              <a:buNone/>
            </a:pPr>
            <a:r>
              <a:rPr lang="en-US" altLang="ja-JP" sz="2000" dirty="0" smtClean="0">
                <a:hlinkClick r:id="rId3"/>
              </a:rPr>
              <a:t>http</a:t>
            </a:r>
            <a:r>
              <a:rPr lang="en-US" altLang="ja-JP" sz="2000" dirty="0">
                <a:hlinkClick r:id="rId3"/>
              </a:rPr>
              <a:t>://</a:t>
            </a:r>
            <a:r>
              <a:rPr lang="en-US" altLang="ja-JP" sz="2000" dirty="0" smtClean="0">
                <a:hlinkClick r:id="rId3"/>
              </a:rPr>
              <a:t>bach.istc.kobe-u.ac.jp/lect/ProLang/org/lisp-cell.html</a:t>
            </a:r>
            <a:endParaRPr lang="en-US" altLang="ja-JP" dirty="0"/>
          </a:p>
          <a:p>
            <a:pPr marL="82296" indent="0">
              <a:buNone/>
            </a:pPr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117639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重要な組み込み</a:t>
            </a:r>
            <a:r>
              <a:rPr kumimoji="1" lang="ja-JP" altLang="en-US" dirty="0" smtClean="0"/>
              <a:t>手続き</a:t>
            </a:r>
            <a:r>
              <a:rPr lang="ja-JP" altLang="en-US" dirty="0"/>
              <a:t>４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1124744"/>
            <a:ext cx="810039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・手続き </a:t>
            </a:r>
            <a:r>
              <a:rPr lang="en-US" altLang="ja-JP" dirty="0" smtClean="0"/>
              <a:t>fold</a:t>
            </a:r>
          </a:p>
          <a:p>
            <a:pPr marL="82296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(fold &lt;</a:t>
            </a:r>
            <a:r>
              <a:rPr lang="ja-JP" altLang="en-US" dirty="0" smtClean="0"/>
              <a:t>手続き</a:t>
            </a:r>
            <a:r>
              <a:rPr lang="en-US" altLang="ja-JP" dirty="0" smtClean="0"/>
              <a:t>&gt; &lt;</a:t>
            </a:r>
            <a:r>
              <a:rPr lang="ja-JP" altLang="en-US" dirty="0" smtClean="0"/>
              <a:t>初期値</a:t>
            </a:r>
            <a:r>
              <a:rPr lang="en-US" altLang="ja-JP" dirty="0" smtClean="0"/>
              <a:t>&gt; &lt;</a:t>
            </a:r>
            <a:r>
              <a:rPr lang="ja-JP" altLang="en-US" dirty="0" smtClean="0"/>
              <a:t>リスト</a:t>
            </a:r>
            <a:r>
              <a:rPr lang="en-US" altLang="ja-JP" dirty="0" smtClean="0"/>
              <a:t>&gt;)</a:t>
            </a:r>
          </a:p>
          <a:p>
            <a:pPr marL="82296" indent="0">
              <a:buNone/>
            </a:pPr>
            <a:r>
              <a:rPr lang="ja-JP" altLang="en-US" sz="2800" dirty="0" smtClean="0"/>
              <a:t>①リストの第一要素と初期値を引数に</a:t>
            </a:r>
            <a:r>
              <a:rPr lang="en-US" altLang="ja-JP" sz="2800" dirty="0" smtClean="0"/>
              <a:t>&lt;</a:t>
            </a:r>
            <a:r>
              <a:rPr lang="ja-JP" altLang="en-US" sz="2800" dirty="0" smtClean="0"/>
              <a:t>手続き</a:t>
            </a:r>
            <a:r>
              <a:rPr lang="en-US" altLang="ja-JP" sz="2800" dirty="0" smtClean="0"/>
              <a:t>&gt;</a:t>
            </a:r>
            <a:r>
              <a:rPr lang="ja-JP" altLang="en-US" sz="2800" dirty="0" smtClean="0"/>
              <a:t>実施</a:t>
            </a:r>
            <a:endParaRPr lang="en-US" altLang="ja-JP" sz="2800" dirty="0" smtClean="0"/>
          </a:p>
          <a:p>
            <a:pPr marL="82296" indent="0">
              <a:buNone/>
            </a:pPr>
            <a:r>
              <a:rPr lang="ja-JP" altLang="en-US" sz="2800" dirty="0" smtClean="0"/>
              <a:t>②第二要素と①の結果を引数に</a:t>
            </a:r>
            <a:r>
              <a:rPr lang="en-US" altLang="ja-JP" sz="2800" dirty="0" smtClean="0"/>
              <a:t>&lt;</a:t>
            </a:r>
            <a:r>
              <a:rPr lang="ja-JP" altLang="en-US" sz="2800" dirty="0" smtClean="0"/>
              <a:t>手続き</a:t>
            </a:r>
            <a:r>
              <a:rPr lang="en-US" altLang="ja-JP" sz="2800" dirty="0" smtClean="0"/>
              <a:t>&gt;</a:t>
            </a:r>
            <a:r>
              <a:rPr lang="ja-JP" altLang="en-US" sz="2800" dirty="0" smtClean="0"/>
              <a:t>実施</a:t>
            </a:r>
            <a:endParaRPr lang="en-US" altLang="ja-JP" sz="2800" dirty="0" smtClean="0"/>
          </a:p>
          <a:p>
            <a:pPr marL="82296" indent="0">
              <a:buNone/>
            </a:pPr>
            <a:r>
              <a:rPr lang="ja-JP" altLang="en-US" sz="2800" dirty="0" smtClean="0"/>
              <a:t>③以下、リストが終わるまで繰り返し</a:t>
            </a:r>
            <a:endParaRPr lang="en-US" altLang="ja-JP" sz="2800" dirty="0" smtClean="0"/>
          </a:p>
          <a:p>
            <a:pPr marL="82296" indent="0">
              <a:buNone/>
            </a:pPr>
            <a:endParaRPr lang="en-US" altLang="ja-JP" sz="2800" dirty="0"/>
          </a:p>
          <a:p>
            <a:pPr marL="82296" indent="0">
              <a:buNone/>
            </a:pPr>
            <a:r>
              <a:rPr lang="en-US" altLang="ja-JP" dirty="0" smtClean="0"/>
              <a:t>(fold * 1 ‘(1 2 3 4 5))</a:t>
            </a:r>
          </a:p>
          <a:p>
            <a:pPr marL="82296" indent="0">
              <a:buNone/>
            </a:pPr>
            <a:r>
              <a:rPr lang="en-US" altLang="ja-JP" dirty="0" smtClean="0"/>
              <a:t>=&gt; 120</a:t>
            </a:r>
          </a:p>
        </p:txBody>
      </p:sp>
    </p:spTree>
    <p:extLst>
      <p:ext uri="{BB962C8B-B14F-4D97-AF65-F5344CB8AC3E}">
        <p14:creationId xmlns:p14="http://schemas.microsoft.com/office/powerpoint/2010/main" val="196444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ハローワールド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・対話型の場合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(print “Hello, world.”)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smtClean="0"/>
              <a:t>・ファイル呼び出しの場合</a:t>
            </a:r>
            <a:endParaRPr lang="en-US" altLang="ja-JP" dirty="0"/>
          </a:p>
          <a:p>
            <a:pPr marL="82296" indent="0">
              <a:buNone/>
            </a:pPr>
            <a:r>
              <a:rPr lang="en-US" altLang="ja-JP" dirty="0" smtClean="0"/>
              <a:t>(</a:t>
            </a:r>
            <a:r>
              <a:rPr lang="en-US" altLang="ja-JP" dirty="0"/>
              <a:t>define (main </a:t>
            </a:r>
            <a:r>
              <a:rPr lang="en-US" altLang="ja-JP" dirty="0" err="1"/>
              <a:t>args</a:t>
            </a:r>
            <a:r>
              <a:rPr lang="en-US" altLang="ja-JP" dirty="0"/>
              <a:t>)</a:t>
            </a:r>
          </a:p>
          <a:p>
            <a:pPr marL="82296" indent="0">
              <a:buNone/>
            </a:pPr>
            <a:r>
              <a:rPr lang="ja-JP" altLang="en-US" dirty="0" smtClean="0"/>
              <a:t>  </a:t>
            </a:r>
            <a:r>
              <a:rPr lang="en-US" altLang="ja-JP" dirty="0" smtClean="0"/>
              <a:t>(</a:t>
            </a:r>
            <a:r>
              <a:rPr lang="en-US" altLang="ja-JP" dirty="0"/>
              <a:t>print "Hello, world.")</a:t>
            </a:r>
          </a:p>
          <a:p>
            <a:pPr marL="82296" indent="0">
              <a:buNone/>
            </a:pPr>
            <a:r>
              <a:rPr lang="en-US" altLang="ja-JP" dirty="0" smtClean="0"/>
              <a:t>  0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117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⑤再帰処理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12513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ハローワールド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・対話型の場合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(print “Hello, world.”)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smtClean="0"/>
              <a:t>・ファイル呼び出しの場合</a:t>
            </a:r>
            <a:endParaRPr lang="en-US" altLang="ja-JP" dirty="0"/>
          </a:p>
          <a:p>
            <a:pPr marL="82296" indent="0">
              <a:buNone/>
            </a:pPr>
            <a:r>
              <a:rPr lang="en-US" altLang="ja-JP" dirty="0" smtClean="0"/>
              <a:t>(</a:t>
            </a:r>
            <a:r>
              <a:rPr lang="en-US" altLang="ja-JP" dirty="0"/>
              <a:t>define (main </a:t>
            </a:r>
            <a:r>
              <a:rPr lang="en-US" altLang="ja-JP" dirty="0" err="1"/>
              <a:t>args</a:t>
            </a:r>
            <a:r>
              <a:rPr lang="en-US" altLang="ja-JP" dirty="0"/>
              <a:t>)</a:t>
            </a:r>
          </a:p>
          <a:p>
            <a:pPr marL="82296" indent="0">
              <a:buNone/>
            </a:pPr>
            <a:r>
              <a:rPr lang="ja-JP" altLang="en-US" dirty="0" smtClean="0"/>
              <a:t>  </a:t>
            </a:r>
            <a:r>
              <a:rPr lang="en-US" altLang="ja-JP" dirty="0" smtClean="0"/>
              <a:t>(</a:t>
            </a:r>
            <a:r>
              <a:rPr lang="en-US" altLang="ja-JP" dirty="0"/>
              <a:t>print "Hello, world.")</a:t>
            </a:r>
          </a:p>
          <a:p>
            <a:pPr marL="82296" indent="0">
              <a:buNone/>
            </a:pPr>
            <a:r>
              <a:rPr lang="en-US" altLang="ja-JP" dirty="0" smtClean="0"/>
              <a:t>  0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4797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①前回のおさらい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133745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前回のおさらい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192380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余談</a:t>
            </a:r>
            <a:endParaRPr kumimoji="1" lang="ja-JP" altLang="en-US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5077544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ニコニコ大百科の</a:t>
            </a:r>
            <a:r>
              <a:rPr kumimoji="1" lang="en-US" altLang="ja-JP" dirty="0" smtClean="0"/>
              <a:t>Lisp</a:t>
            </a:r>
            <a:r>
              <a:rPr kumimoji="1" lang="ja-JP" altLang="en-US" dirty="0" smtClean="0"/>
              <a:t>の記事が異様に詳しい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23870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3068960"/>
            <a:ext cx="7498080" cy="3179440"/>
          </a:xfrm>
        </p:spPr>
        <p:txBody>
          <a:bodyPr/>
          <a:lstStyle/>
          <a:p>
            <a:pPr marL="82296" indent="0">
              <a:buNone/>
            </a:pPr>
            <a:r>
              <a:rPr kumimoji="1" lang="ja-JP" altLang="en-US" dirty="0" smtClean="0"/>
              <a:t>ご清聴ありがとうございました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536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Script-Fu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/>
              <a:t>GIMP</a:t>
            </a:r>
            <a:r>
              <a:rPr lang="ja-JP" altLang="en-US" dirty="0" smtClean="0"/>
              <a:t>の自動化スクリプト</a:t>
            </a:r>
            <a:endParaRPr lang="en-US" altLang="ja-JP" dirty="0"/>
          </a:p>
          <a:p>
            <a:pPr marL="82296" indent="0">
              <a:buNone/>
            </a:pPr>
            <a:r>
              <a:rPr lang="en-US" altLang="ja-JP" b="1" dirty="0" smtClean="0"/>
              <a:t>Scheme</a:t>
            </a:r>
            <a:r>
              <a:rPr lang="ja-JP" altLang="en-US" b="1" dirty="0" smtClean="0"/>
              <a:t>言語</a:t>
            </a:r>
            <a:r>
              <a:rPr lang="ja-JP" altLang="en-US" dirty="0" smtClean="0"/>
              <a:t>で記述する。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dirty="0"/>
              <a:t>Lisp</a:t>
            </a:r>
            <a:r>
              <a:rPr lang="ja-JP" altLang="en-US" dirty="0"/>
              <a:t>の方言の一つで、現在でもよく使われる</a:t>
            </a:r>
            <a:endParaRPr lang="en-US" altLang="ja-JP" dirty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dirty="0" smtClean="0"/>
              <a:t>※Lisp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dirty="0"/>
              <a:t>・なんか古い言語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dirty="0"/>
              <a:t>・括弧で囲う。やたらと括弧が多くなる</a:t>
            </a:r>
            <a:endParaRPr lang="en-US" altLang="ja-JP" dirty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endParaRPr lang="en-US" altLang="ja-JP" dirty="0" smtClean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1416072" y="2492896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1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ja-JP" dirty="0" smtClean="0"/>
              <a:t>Scheme</a:t>
            </a:r>
            <a:r>
              <a:rPr lang="ja-JP" altLang="en-US" dirty="0" smtClean="0"/>
              <a:t>言語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413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感想２</a:t>
            </a:r>
            <a:endParaRPr kumimoji="1" lang="ja-JP" altLang="en-US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5077544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Scheme</a:t>
            </a:r>
            <a:r>
              <a:rPr kumimoji="1" lang="ja-JP" altLang="en-US" dirty="0" smtClean="0"/>
              <a:t>言語難しい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en-US" altLang="ja-JP" dirty="0"/>
              <a:t>GIMP</a:t>
            </a:r>
            <a:r>
              <a:rPr lang="ja-JP" altLang="en-US" dirty="0" err="1"/>
              <a:t>に登</a:t>
            </a:r>
            <a:r>
              <a:rPr lang="ja-JP" altLang="en-US" dirty="0"/>
              <a:t>録するための呪文が</a:t>
            </a:r>
            <a:r>
              <a:rPr lang="ja-JP" altLang="en-US" dirty="0" smtClean="0"/>
              <a:t>長い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もうちょっと調べてみたい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58832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感想２</a:t>
            </a:r>
            <a:endParaRPr kumimoji="1" lang="ja-JP" altLang="en-US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5077544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Scheme</a:t>
            </a:r>
            <a:r>
              <a:rPr kumimoji="1" lang="ja-JP" altLang="en-US" dirty="0" smtClean="0"/>
              <a:t>言語難しい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en-US" altLang="ja-JP" dirty="0"/>
              <a:t>GIMP</a:t>
            </a:r>
            <a:r>
              <a:rPr lang="ja-JP" altLang="en-US" dirty="0" err="1"/>
              <a:t>に登</a:t>
            </a:r>
            <a:r>
              <a:rPr lang="ja-JP" altLang="en-US" dirty="0"/>
              <a:t>録するための呪文が</a:t>
            </a:r>
            <a:r>
              <a:rPr lang="ja-JP" altLang="en-US" dirty="0" smtClean="0"/>
              <a:t>長い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もうちょっと調べてみたい</a:t>
            </a:r>
            <a:endParaRPr lang="en-US" altLang="ja-JP" dirty="0"/>
          </a:p>
        </p:txBody>
      </p:sp>
      <p:sp>
        <p:nvSpPr>
          <p:cNvPr id="3" name="円/楕円 2"/>
          <p:cNvSpPr/>
          <p:nvPr/>
        </p:nvSpPr>
        <p:spPr>
          <a:xfrm>
            <a:off x="899592" y="3573016"/>
            <a:ext cx="4680520" cy="8640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991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もうちょっと調べてみた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331360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②</a:t>
            </a:r>
            <a:r>
              <a:rPr kumimoji="1" lang="en-US" altLang="ja-JP" sz="4400" dirty="0" smtClean="0"/>
              <a:t>Scheme</a:t>
            </a:r>
            <a:r>
              <a:rPr kumimoji="1" lang="ja-JP" altLang="en-US" sz="4400" dirty="0" err="1" smtClean="0"/>
              <a:t>って</a:t>
            </a:r>
            <a:r>
              <a:rPr kumimoji="1" lang="ja-JP" altLang="en-US" sz="4400" dirty="0" smtClean="0"/>
              <a:t>どんな言語？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270662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Lisp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b="1" dirty="0" err="1" smtClean="0"/>
              <a:t>LIS</a:t>
            </a:r>
            <a:r>
              <a:rPr lang="en-US" altLang="ja-JP" dirty="0" err="1" smtClean="0"/>
              <a:t>t</a:t>
            </a:r>
            <a:r>
              <a:rPr lang="en-US" altLang="ja-JP" dirty="0" smtClean="0"/>
              <a:t> </a:t>
            </a:r>
            <a:r>
              <a:rPr lang="en-US" altLang="ja-JP" b="1" dirty="0" smtClean="0"/>
              <a:t>P</a:t>
            </a:r>
            <a:r>
              <a:rPr lang="en-US" altLang="ja-JP" dirty="0" smtClean="0"/>
              <a:t>rocessing</a:t>
            </a:r>
          </a:p>
          <a:p>
            <a:pPr marL="82296" indent="0">
              <a:buNone/>
            </a:pPr>
            <a:r>
              <a:rPr lang="en-US" altLang="ja-JP" sz="2000" strike="sngStrike" dirty="0"/>
              <a:t>Lots of Insane Stupid </a:t>
            </a:r>
            <a:r>
              <a:rPr lang="en-US" altLang="ja-JP" sz="2000" strike="sngStrike" dirty="0" smtClean="0"/>
              <a:t>Parenthesis(</a:t>
            </a:r>
            <a:r>
              <a:rPr lang="ja-JP" altLang="en-US" sz="2000" strike="sngStrike" dirty="0" smtClean="0"/>
              <a:t>アホみたいな括弧の山</a:t>
            </a:r>
            <a:r>
              <a:rPr lang="en-US" altLang="ja-JP" sz="2000" strike="sngStrike" dirty="0" smtClean="0"/>
              <a:t>)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・現在使われる高級言語では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Fortran</a:t>
            </a:r>
            <a:r>
              <a:rPr lang="ja-JP" altLang="en-US" dirty="0" smtClean="0"/>
              <a:t>に次いで古い言語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S</a:t>
            </a:r>
            <a:r>
              <a:rPr lang="ja-JP" altLang="en-US" dirty="0" smtClean="0"/>
              <a:t>式と前置記法</a:t>
            </a:r>
            <a:r>
              <a:rPr lang="en-US" altLang="ja-JP" dirty="0" smtClean="0"/>
              <a:t>(</a:t>
            </a:r>
            <a:r>
              <a:rPr lang="ja-JP" altLang="en-US" dirty="0" smtClean="0"/>
              <a:t>ポーランド記法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が特徴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/>
              <a:t>　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4814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フレッシュ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eiryo 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フレッシュ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3371</TotalTime>
  <Words>655</Words>
  <Application>Microsoft Office PowerPoint</Application>
  <PresentationFormat>画面に合わせる (4:3)</PresentationFormat>
  <Paragraphs>200</Paragraphs>
  <Slides>32</Slides>
  <Notes>0</Notes>
  <HiddenSlides>4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3" baseType="lpstr">
      <vt:lpstr>フレッシュ</vt:lpstr>
      <vt:lpstr>やっぱり 　　Scheme言語を使いたかった</vt:lpstr>
      <vt:lpstr>もくじ</vt:lpstr>
      <vt:lpstr>PowerPoint プレゼンテーション</vt:lpstr>
      <vt:lpstr>Script-Fu</vt:lpstr>
      <vt:lpstr>感想２</vt:lpstr>
      <vt:lpstr>感想２</vt:lpstr>
      <vt:lpstr>PowerPoint プレゼンテーション</vt:lpstr>
      <vt:lpstr>PowerPoint プレゼンテーション</vt:lpstr>
      <vt:lpstr>Lisp</vt:lpstr>
      <vt:lpstr>Scheme</vt:lpstr>
      <vt:lpstr>Lisp系言語の流れ</vt:lpstr>
      <vt:lpstr>S式（Symbolic expression）</vt:lpstr>
      <vt:lpstr>S式（Symbolic expression）</vt:lpstr>
      <vt:lpstr>S式（Symbolic expression）</vt:lpstr>
      <vt:lpstr>Scheme</vt:lpstr>
      <vt:lpstr>PowerPoint プレゼンテーション</vt:lpstr>
      <vt:lpstr>Gauche</vt:lpstr>
      <vt:lpstr>エディタ</vt:lpstr>
      <vt:lpstr>エディタ</vt:lpstr>
      <vt:lpstr>PowerPoint プレゼンテーション</vt:lpstr>
      <vt:lpstr>基本的なこと</vt:lpstr>
      <vt:lpstr>重要な組み込み手続き１</vt:lpstr>
      <vt:lpstr>重要な組み込み手続き２</vt:lpstr>
      <vt:lpstr>重要な組み込み手続き３</vt:lpstr>
      <vt:lpstr>Schemeでのリストの考え方</vt:lpstr>
      <vt:lpstr>重要な組み込み手続き４</vt:lpstr>
      <vt:lpstr>ハローワールド</vt:lpstr>
      <vt:lpstr>PowerPoint プレゼンテーション</vt:lpstr>
      <vt:lpstr>ハローワールド</vt:lpstr>
      <vt:lpstr>PowerPoint プレゼンテーション</vt:lpstr>
      <vt:lpstr>余談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オブジェクト指向</dc:title>
  <dc:creator>FJ-USER</dc:creator>
  <cp:lastModifiedBy>FJ-USER</cp:lastModifiedBy>
  <cp:revision>183</cp:revision>
  <dcterms:created xsi:type="dcterms:W3CDTF">2013-08-04T17:15:54Z</dcterms:created>
  <dcterms:modified xsi:type="dcterms:W3CDTF">2016-09-04T17:19:56Z</dcterms:modified>
</cp:coreProperties>
</file>