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handoutMasterIdLst>
    <p:handoutMasterId r:id="rId36"/>
  </p:handoutMasterIdLst>
  <p:sldIdLst>
    <p:sldId id="256" r:id="rId2"/>
    <p:sldId id="360" r:id="rId3"/>
    <p:sldId id="320" r:id="rId4"/>
    <p:sldId id="340" r:id="rId5"/>
    <p:sldId id="324" r:id="rId6"/>
    <p:sldId id="361" r:id="rId7"/>
    <p:sldId id="348" r:id="rId8"/>
    <p:sldId id="325" r:id="rId9"/>
    <p:sldId id="362" r:id="rId10"/>
    <p:sldId id="326" r:id="rId11"/>
    <p:sldId id="327" r:id="rId12"/>
    <p:sldId id="341" r:id="rId13"/>
    <p:sldId id="343" r:id="rId14"/>
    <p:sldId id="344" r:id="rId15"/>
    <p:sldId id="347" r:id="rId16"/>
    <p:sldId id="342" r:id="rId17"/>
    <p:sldId id="334" r:id="rId18"/>
    <p:sldId id="335" r:id="rId19"/>
    <p:sldId id="352" r:id="rId20"/>
    <p:sldId id="351" r:id="rId21"/>
    <p:sldId id="336" r:id="rId22"/>
    <p:sldId id="337" r:id="rId23"/>
    <p:sldId id="338" r:id="rId24"/>
    <p:sldId id="355" r:id="rId25"/>
    <p:sldId id="329" r:id="rId26"/>
    <p:sldId id="322" r:id="rId27"/>
    <p:sldId id="350" r:id="rId28"/>
    <p:sldId id="353" r:id="rId29"/>
    <p:sldId id="356" r:id="rId30"/>
    <p:sldId id="357" r:id="rId31"/>
    <p:sldId id="349" r:id="rId32"/>
    <p:sldId id="358" r:id="rId33"/>
    <p:sldId id="359" r:id="rId34"/>
    <p:sldId id="276" r:id="rId3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4A26D-194A-4531-B371-D173F73365E6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0CD84-0E5A-4664-A4D0-6911257B0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582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dirty="0" smtClean="0"/>
              <a:t>マスター タイトルの書式設定</a:t>
            </a:r>
            <a:endParaRPr kumimoji="0" lang="en-US" dirty="0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dirty="0" smtClean="0"/>
              <a:t>マスター タイトルの書式設定</a:t>
            </a:r>
            <a:endParaRPr kumimoji="0"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dirty="0" smtClean="0"/>
              <a:t>マスター テキストの書式設定</a:t>
            </a:r>
          </a:p>
          <a:p>
            <a:pPr lvl="1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kumimoji="0"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9378AC4-C49C-4159-B332-7738B007311C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bach.istc.kobe-u.ac.jp/lect/ProLang/org/lisp-cell.html" TargetMode="External"/><Relationship Id="rId2" Type="http://schemas.openxmlformats.org/officeDocument/2006/relationships/hyperlink" Target="https://www.shido.info/lisp/scheme3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32560" y="1556792"/>
            <a:ext cx="7406640" cy="1472184"/>
          </a:xfrm>
        </p:spPr>
        <p:txBody>
          <a:bodyPr>
            <a:normAutofit fontScale="90000"/>
          </a:bodyPr>
          <a:lstStyle/>
          <a:p>
            <a:r>
              <a:rPr kumimoji="1"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一か月半で</a:t>
            </a:r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設計書を</a:t>
            </a:r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20,000</a:t>
            </a:r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枚印刷した男が語る</a:t>
            </a:r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Tips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32560" y="4797152"/>
            <a:ext cx="7406640" cy="1752600"/>
          </a:xfrm>
        </p:spPr>
        <p:txBody>
          <a:bodyPr/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2017/3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ちそう？）鈴木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85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</a:t>
            </a:r>
            <a:r>
              <a:rPr kumimoji="1" lang="ja-JP" altLang="en-US" dirty="0" smtClean="0"/>
              <a:t>式</a:t>
            </a:r>
            <a:r>
              <a:rPr kumimoji="1" lang="ja-JP" altLang="en-US" sz="3200" dirty="0" smtClean="0"/>
              <a:t>（</a:t>
            </a:r>
            <a:r>
              <a:rPr kumimoji="1" lang="en-US" altLang="ja-JP" sz="3200" dirty="0" smtClean="0"/>
              <a:t>Symbolic expression</a:t>
            </a:r>
            <a:r>
              <a:rPr kumimoji="1" lang="ja-JP" altLang="en-US" sz="3200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S</a:t>
            </a:r>
            <a:r>
              <a:rPr lang="ja-JP" altLang="en-US" dirty="0" smtClean="0"/>
              <a:t>式とは以下の２つによって定義される。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・基本要素（数値やオペレータなど）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S</a:t>
            </a:r>
            <a:r>
              <a:rPr lang="ja-JP" altLang="en-US" dirty="0" smtClean="0"/>
              <a:t>式を並べて括弧でくくったリスト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例）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1</a:t>
            </a:r>
            <a:r>
              <a:rPr lang="ja-JP" altLang="en-US" dirty="0" smtClean="0"/>
              <a:t>　は数値ひとつからなる</a:t>
            </a:r>
            <a:r>
              <a:rPr lang="en-US" altLang="ja-JP" dirty="0" smtClean="0"/>
              <a:t>S</a:t>
            </a:r>
            <a:r>
              <a:rPr lang="ja-JP" altLang="en-US" dirty="0" smtClean="0"/>
              <a:t>式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+</a:t>
            </a:r>
            <a:r>
              <a:rPr lang="ja-JP" altLang="en-US" dirty="0" smtClean="0"/>
              <a:t>　は記号</a:t>
            </a:r>
            <a:r>
              <a:rPr lang="en-US" altLang="ja-JP" dirty="0" smtClean="0"/>
              <a:t>+</a:t>
            </a:r>
            <a:r>
              <a:rPr lang="ja-JP" altLang="en-US" dirty="0" smtClean="0"/>
              <a:t>ひとつからなる</a:t>
            </a:r>
            <a:r>
              <a:rPr lang="en-US" altLang="ja-JP" dirty="0" smtClean="0"/>
              <a:t>S</a:t>
            </a:r>
            <a:r>
              <a:rPr lang="ja-JP" altLang="en-US" dirty="0" smtClean="0"/>
              <a:t>式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(* 2 3)</a:t>
            </a:r>
            <a:r>
              <a:rPr lang="ja-JP" altLang="en-US" dirty="0" smtClean="0"/>
              <a:t>は記号</a:t>
            </a:r>
            <a:r>
              <a:rPr lang="en-US" altLang="ja-JP" dirty="0" smtClean="0"/>
              <a:t>*,</a:t>
            </a:r>
            <a:r>
              <a:rPr lang="ja-JP" altLang="en-US" dirty="0" smtClean="0"/>
              <a:t>数値</a:t>
            </a:r>
            <a:r>
              <a:rPr lang="en-US" altLang="ja-JP" dirty="0" smtClean="0"/>
              <a:t>2,</a:t>
            </a:r>
            <a:r>
              <a:rPr lang="ja-JP" altLang="en-US" dirty="0" smtClean="0"/>
              <a:t>数値</a:t>
            </a:r>
            <a:r>
              <a:rPr lang="en-US" altLang="ja-JP" dirty="0" smtClean="0"/>
              <a:t>3</a:t>
            </a:r>
            <a:r>
              <a:rPr lang="ja-JP" altLang="en-US" dirty="0" smtClean="0"/>
              <a:t>からなる</a:t>
            </a:r>
            <a:r>
              <a:rPr lang="en-US" altLang="ja-JP" dirty="0" smtClean="0"/>
              <a:t>S</a:t>
            </a:r>
            <a:r>
              <a:rPr lang="ja-JP" altLang="en-US" dirty="0" smtClean="0"/>
              <a:t>式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8086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Scheme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/>
              <a:t>・</a:t>
            </a:r>
            <a:r>
              <a:rPr lang="en-US" altLang="ja-JP" dirty="0" smtClean="0"/>
              <a:t>Lisp</a:t>
            </a:r>
            <a:r>
              <a:rPr lang="ja-JP" altLang="en-US" dirty="0" smtClean="0"/>
              <a:t>の方言の一つで、現在でも使われる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(1975</a:t>
            </a:r>
            <a:r>
              <a:rPr lang="ja-JP" altLang="en-US" dirty="0" smtClean="0"/>
              <a:t>年ごろ設計</a:t>
            </a:r>
            <a:r>
              <a:rPr lang="en-US" altLang="ja-JP" dirty="0" smtClean="0"/>
              <a:t>)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余談：</a:t>
            </a:r>
            <a:r>
              <a:rPr lang="en-US" altLang="ja-JP" sz="1600" dirty="0" smtClean="0"/>
              <a:t>Apple I</a:t>
            </a:r>
            <a:r>
              <a:rPr lang="ja-JP" altLang="en-US" sz="1600" dirty="0" smtClean="0"/>
              <a:t>が</a:t>
            </a:r>
            <a:r>
              <a:rPr lang="en-US" altLang="ja-JP" sz="1600" dirty="0" smtClean="0"/>
              <a:t>1976</a:t>
            </a:r>
            <a:r>
              <a:rPr lang="ja-JP" altLang="en-US" sz="1600" dirty="0" smtClean="0"/>
              <a:t>年</a:t>
            </a:r>
            <a:r>
              <a:rPr lang="en-US" altLang="ja-JP" sz="1600" dirty="0" smtClean="0"/>
              <a:t>)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・言語仕様を少数のルールに限定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/>
              <a:t>思想「厳選した少数のルールを用意しておけばいくらでも強力な言語を構築する</a:t>
            </a:r>
            <a:r>
              <a:rPr lang="ja-JP" altLang="en-US" dirty="0" smtClean="0"/>
              <a:t>ことが</a:t>
            </a:r>
            <a:r>
              <a:rPr lang="ja-JP" altLang="en-US" dirty="0"/>
              <a:t>できる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/>
              <a:t>・</a:t>
            </a:r>
            <a:r>
              <a:rPr lang="ja-JP" altLang="en-US" dirty="0" smtClean="0"/>
              <a:t>多機能化を目指した</a:t>
            </a:r>
            <a:r>
              <a:rPr lang="en-US" altLang="ja-JP" dirty="0" smtClean="0"/>
              <a:t>Common Lisp</a:t>
            </a:r>
            <a:r>
              <a:rPr lang="ja-JP" altLang="en-US" dirty="0" smtClean="0"/>
              <a:t>とは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対照的な</a:t>
            </a:r>
            <a:r>
              <a:rPr lang="ja-JP" altLang="en-US" dirty="0"/>
              <a:t>存在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4846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③環境準備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138008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Gauche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Scheme</a:t>
            </a:r>
            <a:r>
              <a:rPr lang="ja-JP" altLang="en-US" dirty="0" smtClean="0"/>
              <a:t>処理系のひとつ</a:t>
            </a:r>
            <a:endParaRPr lang="en-US" altLang="ja-JP" dirty="0"/>
          </a:p>
          <a:p>
            <a:pPr marL="82296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処理系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プログラムを実行するためのソフトウェア。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・日本人作らしい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・単独でオライリー本</a:t>
            </a:r>
            <a:r>
              <a:rPr lang="ja-JP" altLang="en-US" dirty="0"/>
              <a:t>出</a:t>
            </a:r>
            <a:r>
              <a:rPr lang="ja-JP" altLang="en-US" dirty="0" smtClean="0"/>
              <a:t>てる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356992"/>
            <a:ext cx="258222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3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エディタ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Lisp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Scheme</a:t>
            </a:r>
            <a:r>
              <a:rPr lang="ja-JP" altLang="en-US" dirty="0" smtClean="0"/>
              <a:t>界隈では</a:t>
            </a:r>
            <a:r>
              <a:rPr lang="en-US" altLang="ja-JP" dirty="0" err="1" smtClean="0"/>
              <a:t>Emacs</a:t>
            </a:r>
            <a:r>
              <a:rPr lang="ja-JP" altLang="en-US" dirty="0" smtClean="0"/>
              <a:t>の使用が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推奨されている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Lisp</a:t>
            </a:r>
            <a:r>
              <a:rPr lang="ja-JP" altLang="en-US" dirty="0" smtClean="0"/>
              <a:t>系言語の開発支援機能あり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・</a:t>
            </a:r>
            <a:r>
              <a:rPr lang="en-US" altLang="ja-JP" dirty="0" err="1"/>
              <a:t>Emacs</a:t>
            </a:r>
            <a:r>
              <a:rPr lang="ja-JP" altLang="en-US" dirty="0"/>
              <a:t>スクリプトが</a:t>
            </a:r>
            <a:r>
              <a:rPr lang="en-US" altLang="ja-JP" dirty="0"/>
              <a:t>Lisp</a:t>
            </a:r>
            <a:r>
              <a:rPr lang="ja-JP" altLang="en-US" dirty="0"/>
              <a:t>で書ける</a:t>
            </a: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7789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エディタ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Lisp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Scheme</a:t>
            </a:r>
            <a:r>
              <a:rPr lang="ja-JP" altLang="en-US" dirty="0" smtClean="0"/>
              <a:t>界隈では</a:t>
            </a:r>
            <a:r>
              <a:rPr lang="en-US" altLang="ja-JP" dirty="0" err="1" smtClean="0"/>
              <a:t>Emacs</a:t>
            </a:r>
            <a:r>
              <a:rPr lang="ja-JP" altLang="en-US" dirty="0" smtClean="0"/>
              <a:t>の使用が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推奨されている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Lisp</a:t>
            </a:r>
            <a:r>
              <a:rPr lang="ja-JP" altLang="en-US" dirty="0" smtClean="0"/>
              <a:t>系言語の開発支援機能あり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/>
              <a:t>・</a:t>
            </a:r>
            <a:r>
              <a:rPr lang="en-US" altLang="ja-JP" dirty="0" err="1"/>
              <a:t>Emacs</a:t>
            </a:r>
            <a:r>
              <a:rPr lang="ja-JP" altLang="en-US" dirty="0"/>
              <a:t>スクリプトが</a:t>
            </a:r>
            <a:r>
              <a:rPr lang="en-US" altLang="ja-JP" dirty="0"/>
              <a:t>Lisp</a:t>
            </a:r>
            <a:r>
              <a:rPr lang="ja-JP" altLang="en-US" dirty="0"/>
              <a:t>で書ける</a:t>
            </a: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 algn="ctr">
              <a:buNone/>
            </a:pPr>
            <a:r>
              <a:rPr lang="ja-JP" altLang="en-US" sz="5400" b="1" dirty="0" smtClean="0"/>
              <a:t>でも</a:t>
            </a:r>
            <a:r>
              <a:rPr lang="ja-JP" altLang="en-US" sz="2000" dirty="0" smtClean="0"/>
              <a:t>今回は</a:t>
            </a:r>
            <a:r>
              <a:rPr lang="en-US" altLang="ja-JP" sz="5400" b="1" dirty="0" smtClean="0"/>
              <a:t>Vim</a:t>
            </a:r>
            <a:r>
              <a:rPr lang="ja-JP" altLang="en-US" sz="5400" b="1" dirty="0" smtClean="0"/>
              <a:t>を使う</a:t>
            </a:r>
            <a:endParaRPr lang="en-US" altLang="ja-JP" sz="5400" b="1" dirty="0" smtClean="0"/>
          </a:p>
        </p:txBody>
      </p:sp>
    </p:spTree>
    <p:extLst>
      <p:ext uri="{BB962C8B-B14F-4D97-AF65-F5344CB8AC3E}">
        <p14:creationId xmlns:p14="http://schemas.microsoft.com/office/powerpoint/2010/main" val="14532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④基本的なこと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67722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基本的なこと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・基本的な処理の記法は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u="sng" dirty="0" smtClean="0"/>
              <a:t>（</a:t>
            </a:r>
            <a:r>
              <a:rPr lang="en-US" altLang="ja-JP" u="sng" dirty="0" smtClean="0"/>
              <a:t>&lt;</a:t>
            </a:r>
            <a:r>
              <a:rPr lang="ja-JP" altLang="en-US" u="sng" dirty="0" smtClean="0"/>
              <a:t>手続き</a:t>
            </a:r>
            <a:r>
              <a:rPr lang="en-US" altLang="ja-JP" u="sng" dirty="0" smtClean="0"/>
              <a:t>&gt; &lt;</a:t>
            </a:r>
            <a:r>
              <a:rPr lang="ja-JP" altLang="en-US" u="sng" dirty="0" smtClean="0"/>
              <a:t>引数</a:t>
            </a:r>
            <a:r>
              <a:rPr lang="en-US" altLang="ja-JP" u="sng" dirty="0" smtClean="0"/>
              <a:t>1&gt; &lt;</a:t>
            </a:r>
            <a:r>
              <a:rPr lang="ja-JP" altLang="en-US" u="sng" dirty="0" smtClean="0"/>
              <a:t>引数</a:t>
            </a:r>
            <a:r>
              <a:rPr lang="en-US" altLang="ja-JP" u="sng" dirty="0" smtClean="0"/>
              <a:t>2&gt;</a:t>
            </a:r>
            <a:r>
              <a:rPr lang="ja-JP" altLang="en-US" u="sng" dirty="0" smtClean="0"/>
              <a:t>　･･･）</a:t>
            </a:r>
            <a:endParaRPr lang="en-US" altLang="ja-JP" u="sng" dirty="0" smtClean="0"/>
          </a:p>
          <a:p>
            <a:pPr marL="82296" indent="0">
              <a:buNone/>
            </a:pPr>
            <a:r>
              <a:rPr lang="en-US" altLang="ja-JP" dirty="0" smtClean="0"/>
              <a:t>(+ 1 2 3)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・データとしてのリストはクオートを付ける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‘(1 2 3)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例）リストの連結処理</a:t>
            </a:r>
            <a:endParaRPr lang="en-US" altLang="ja-JP" dirty="0" smtClean="0"/>
          </a:p>
          <a:p>
            <a:pPr marL="82296" indent="0">
              <a:buNone/>
            </a:pPr>
            <a:r>
              <a:rPr lang="nl-NL" altLang="ja-JP" dirty="0"/>
              <a:t>(append '(1 2 3) '(4 5 6))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1386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重要な組み込み手続き</a:t>
            </a:r>
            <a:r>
              <a:rPr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1124744"/>
            <a:ext cx="8172400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・手続き </a:t>
            </a:r>
            <a:r>
              <a:rPr lang="en-US" altLang="ja-JP" dirty="0" smtClean="0"/>
              <a:t>define</a:t>
            </a:r>
          </a:p>
          <a:p>
            <a:pPr marL="82296" indent="0">
              <a:buNone/>
            </a:pPr>
            <a:r>
              <a:rPr lang="ja-JP" altLang="en-US" dirty="0" smtClean="0"/>
              <a:t>　式の</a:t>
            </a:r>
            <a:r>
              <a:rPr lang="ja-JP" altLang="en-US" dirty="0"/>
              <a:t>値</a:t>
            </a:r>
            <a:r>
              <a:rPr lang="ja-JP" altLang="en-US" dirty="0" smtClean="0"/>
              <a:t>を</a:t>
            </a:r>
            <a:r>
              <a:rPr lang="ja-JP" altLang="en-US" dirty="0"/>
              <a:t>変数</a:t>
            </a:r>
            <a:r>
              <a:rPr lang="ja-JP" altLang="en-US" dirty="0" smtClean="0"/>
              <a:t>に</a:t>
            </a:r>
            <a:r>
              <a:rPr lang="ja-JP" altLang="en-US" dirty="0"/>
              <a:t>格納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/>
              <a:t> </a:t>
            </a:r>
            <a:r>
              <a:rPr lang="en-US" altLang="ja-JP" sz="2800" dirty="0"/>
              <a:t>(define  &lt; </a:t>
            </a:r>
            <a:r>
              <a:rPr lang="ja-JP" altLang="en-US" sz="2800" dirty="0"/>
              <a:t>変数名 </a:t>
            </a:r>
            <a:r>
              <a:rPr lang="en-US" altLang="ja-JP" sz="2800" dirty="0"/>
              <a:t>&gt; &lt; </a:t>
            </a:r>
            <a:r>
              <a:rPr lang="ja-JP" altLang="en-US" sz="2800" dirty="0"/>
              <a:t>式 </a:t>
            </a:r>
            <a:r>
              <a:rPr lang="en-US" altLang="ja-JP" sz="2800" dirty="0"/>
              <a:t>&gt; 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　手続きの定義もできる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/>
              <a:t> </a:t>
            </a:r>
            <a:r>
              <a:rPr lang="en-US" altLang="ja-JP" sz="2800" dirty="0"/>
              <a:t>(define ( &lt; </a:t>
            </a:r>
            <a:r>
              <a:rPr lang="ja-JP" altLang="en-US" sz="2800" dirty="0"/>
              <a:t>手続き名 </a:t>
            </a:r>
            <a:r>
              <a:rPr lang="en-US" altLang="ja-JP" sz="2800" dirty="0"/>
              <a:t>&gt; &lt; </a:t>
            </a:r>
            <a:r>
              <a:rPr lang="ja-JP" altLang="en-US" sz="2800" dirty="0"/>
              <a:t>引数 </a:t>
            </a:r>
            <a:r>
              <a:rPr lang="en-US" altLang="ja-JP" sz="2800" dirty="0"/>
              <a:t>&gt; </a:t>
            </a:r>
            <a:r>
              <a:rPr lang="en-US" altLang="ja-JP" sz="2800" dirty="0" smtClean="0"/>
              <a:t>)  </a:t>
            </a:r>
            <a:r>
              <a:rPr lang="en-US" altLang="ja-JP" sz="2800" dirty="0"/>
              <a:t>&lt; </a:t>
            </a:r>
            <a:r>
              <a:rPr lang="ja-JP" altLang="en-US" sz="2800" dirty="0"/>
              <a:t>式 </a:t>
            </a:r>
            <a:r>
              <a:rPr lang="en-US" altLang="ja-JP" sz="2800" dirty="0"/>
              <a:t>&gt; </a:t>
            </a:r>
            <a:r>
              <a:rPr lang="en-US" altLang="ja-JP" sz="2800" dirty="0" smtClean="0"/>
              <a:t>)</a:t>
            </a:r>
            <a:endParaRPr lang="en-US" altLang="ja-JP" sz="2800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sz="2800" dirty="0" smtClean="0"/>
              <a:t>例）</a:t>
            </a:r>
            <a:endParaRPr lang="en-US" altLang="ja-JP" sz="2800" dirty="0"/>
          </a:p>
          <a:p>
            <a:pPr marL="82296" indent="0">
              <a:buNone/>
            </a:pPr>
            <a:r>
              <a:rPr lang="ja-JP" altLang="en-US" sz="2800" dirty="0"/>
              <a:t> </a:t>
            </a:r>
            <a:r>
              <a:rPr lang="en-US" altLang="ja-JP" sz="2800" dirty="0" smtClean="0"/>
              <a:t>(</a:t>
            </a:r>
            <a:r>
              <a:rPr lang="en-US" altLang="ja-JP" sz="2800" dirty="0"/>
              <a:t>define (</a:t>
            </a:r>
            <a:r>
              <a:rPr lang="en-US" altLang="ja-JP" sz="2800" dirty="0" err="1" smtClean="0"/>
              <a:t>addXY</a:t>
            </a:r>
            <a:r>
              <a:rPr lang="en-US" altLang="ja-JP" sz="2800" dirty="0" smtClean="0"/>
              <a:t> </a:t>
            </a:r>
            <a:r>
              <a:rPr lang="en-US" altLang="ja-JP" sz="2800" dirty="0"/>
              <a:t>X Y) (+ X Y))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58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define</a:t>
            </a:r>
            <a:r>
              <a:rPr kumimoji="1" lang="ja-JP" altLang="en-US" dirty="0" smtClean="0"/>
              <a:t>についての補足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1124744"/>
            <a:ext cx="8172400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define</a:t>
            </a:r>
            <a:r>
              <a:rPr lang="ja-JP" altLang="en-US" dirty="0" smtClean="0"/>
              <a:t>で変数に値を結びつけることを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「束縛する」と言うことがある。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（</a:t>
            </a:r>
            <a:r>
              <a:rPr lang="en-US" altLang="ja-JP" dirty="0" smtClean="0"/>
              <a:t>bind</a:t>
            </a:r>
            <a:r>
              <a:rPr lang="ja-JP" altLang="en-US" dirty="0" smtClean="0"/>
              <a:t>の直訳）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b="1" dirty="0" smtClean="0"/>
              <a:t>Scheme</a:t>
            </a:r>
            <a:r>
              <a:rPr lang="ja-JP" altLang="en-US" b="1" dirty="0" smtClean="0"/>
              <a:t>に予約語や演算子は無い</a:t>
            </a:r>
            <a:endParaRPr lang="en-US" altLang="ja-JP" b="1" dirty="0" smtClean="0"/>
          </a:p>
          <a:p>
            <a:pPr marL="82296" indent="0">
              <a:buNone/>
            </a:pPr>
            <a:r>
              <a:rPr lang="ja-JP" altLang="en-US" dirty="0" smtClean="0"/>
              <a:t>例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marL="82296" indent="0">
              <a:buNone/>
            </a:pPr>
            <a:r>
              <a:rPr lang="en-US" altLang="ja-JP" dirty="0" smtClean="0"/>
              <a:t>(define </a:t>
            </a:r>
            <a:r>
              <a:rPr lang="en-US" altLang="ja-JP" dirty="0" err="1" smtClean="0"/>
              <a:t>define</a:t>
            </a:r>
            <a:r>
              <a:rPr lang="en-US" altLang="ja-JP" dirty="0" smtClean="0"/>
              <a:t> “</a:t>
            </a:r>
            <a:r>
              <a:rPr lang="en-US" altLang="ja-JP" dirty="0" err="1" smtClean="0"/>
              <a:t>hoge</a:t>
            </a:r>
            <a:r>
              <a:rPr lang="en-US" altLang="ja-JP" dirty="0" smtClean="0"/>
              <a:t>”)</a:t>
            </a:r>
          </a:p>
          <a:p>
            <a:pPr marL="82296" indent="0">
              <a:buNone/>
            </a:pPr>
            <a:r>
              <a:rPr lang="ja-JP" altLang="en-US" dirty="0" smtClean="0"/>
              <a:t>→正常処理される。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　それ以降</a:t>
            </a:r>
            <a:r>
              <a:rPr lang="en-US" altLang="ja-JP" dirty="0" smtClean="0"/>
              <a:t>define</a:t>
            </a:r>
            <a:r>
              <a:rPr lang="ja-JP" altLang="en-US" dirty="0" smtClean="0"/>
              <a:t>はただの文字列</a:t>
            </a:r>
            <a:r>
              <a:rPr lang="en-US" altLang="ja-JP" dirty="0" err="1" smtClean="0"/>
              <a:t>hoge</a:t>
            </a:r>
            <a:r>
              <a:rPr lang="ja-JP" altLang="en-US" dirty="0" smtClean="0"/>
              <a:t>になる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5641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注意点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主に愚痴です。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7528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重要な組み込み手続き</a:t>
            </a:r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・手続き </a:t>
            </a:r>
            <a:r>
              <a:rPr lang="en-US" altLang="ja-JP" dirty="0" smtClean="0"/>
              <a:t>car</a:t>
            </a:r>
          </a:p>
          <a:p>
            <a:pPr marL="82296" indent="0">
              <a:buNone/>
            </a:pPr>
            <a:r>
              <a:rPr lang="ja-JP" altLang="en-US" dirty="0" smtClean="0"/>
              <a:t>　リストの先頭要素を返す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(car ‘(1 2 3))</a:t>
            </a:r>
          </a:p>
          <a:p>
            <a:pPr marL="82296" indent="0">
              <a:buNone/>
            </a:pPr>
            <a:r>
              <a:rPr lang="en-US" altLang="ja-JP" dirty="0" smtClean="0"/>
              <a:t>=&gt; 1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・手続き </a:t>
            </a:r>
            <a:r>
              <a:rPr lang="en-US" altLang="ja-JP" dirty="0" err="1" smtClean="0"/>
              <a:t>cdr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　リストの先頭</a:t>
            </a:r>
            <a:r>
              <a:rPr lang="ja-JP" altLang="en-US" dirty="0"/>
              <a:t>要素</a:t>
            </a:r>
            <a:r>
              <a:rPr lang="ja-JP" altLang="en-US" dirty="0" smtClean="0"/>
              <a:t>を除いた残りを返す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/>
              <a:t>(</a:t>
            </a:r>
            <a:r>
              <a:rPr lang="en-US" altLang="ja-JP" dirty="0" err="1" smtClean="0"/>
              <a:t>cdr</a:t>
            </a:r>
            <a:r>
              <a:rPr lang="en-US" altLang="ja-JP" dirty="0" smtClean="0"/>
              <a:t> </a:t>
            </a:r>
            <a:r>
              <a:rPr lang="en-US" altLang="ja-JP" dirty="0"/>
              <a:t>‘(1 2 3))</a:t>
            </a:r>
          </a:p>
          <a:p>
            <a:pPr marL="82296" indent="0">
              <a:buNone/>
            </a:pPr>
            <a:r>
              <a:rPr lang="en-US" altLang="ja-JP" dirty="0" smtClean="0"/>
              <a:t>=&gt; (2 3)</a:t>
            </a:r>
          </a:p>
        </p:txBody>
      </p:sp>
    </p:spTree>
    <p:extLst>
      <p:ext uri="{BB962C8B-B14F-4D97-AF65-F5344CB8AC3E}">
        <p14:creationId xmlns:p14="http://schemas.microsoft.com/office/powerpoint/2010/main" val="188038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重要な組み込み手続き</a:t>
            </a:r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・手続き </a:t>
            </a:r>
            <a:r>
              <a:rPr lang="en-US" altLang="ja-JP" dirty="0" smtClean="0"/>
              <a:t>cons</a:t>
            </a:r>
          </a:p>
          <a:p>
            <a:pPr marL="82296" indent="0">
              <a:buNone/>
            </a:pPr>
            <a:r>
              <a:rPr lang="ja-JP" altLang="en-US" dirty="0" smtClean="0"/>
              <a:t>　先頭要素と残りのリストを</a:t>
            </a:r>
            <a:r>
              <a:rPr lang="ja-JP" altLang="en-US" dirty="0"/>
              <a:t>連結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(cons 1 ‘(2 3))</a:t>
            </a:r>
          </a:p>
          <a:p>
            <a:pPr marL="82296" indent="0">
              <a:buNone/>
            </a:pPr>
            <a:r>
              <a:rPr lang="en-US" altLang="ja-JP" dirty="0" smtClean="0"/>
              <a:t>=&gt; (1 2 3)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例）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(define </a:t>
            </a:r>
            <a:r>
              <a:rPr lang="en-US" altLang="ja-JP" dirty="0" err="1" smtClean="0"/>
              <a:t>lis</a:t>
            </a:r>
            <a:r>
              <a:rPr lang="en-US" altLang="ja-JP" dirty="0" smtClean="0"/>
              <a:t> ‘(1 2 3))</a:t>
            </a:r>
          </a:p>
          <a:p>
            <a:pPr marL="82296" indent="0">
              <a:buNone/>
            </a:pPr>
            <a:r>
              <a:rPr lang="en-US" altLang="ja-JP" dirty="0" smtClean="0"/>
              <a:t>(cons (car </a:t>
            </a:r>
            <a:r>
              <a:rPr lang="en-US" altLang="ja-JP" dirty="0" err="1" smtClean="0"/>
              <a:t>lis</a:t>
            </a:r>
            <a:r>
              <a:rPr lang="en-US" altLang="ja-JP" dirty="0" smtClean="0"/>
              <a:t>) (</a:t>
            </a:r>
            <a:r>
              <a:rPr lang="en-US" altLang="ja-JP" dirty="0" err="1" smtClean="0"/>
              <a:t>cdr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lis</a:t>
            </a:r>
            <a:r>
              <a:rPr lang="en-US" altLang="ja-JP" dirty="0" smtClean="0"/>
              <a:t>))</a:t>
            </a:r>
          </a:p>
          <a:p>
            <a:pPr marL="82296" indent="0">
              <a:buNone/>
            </a:pPr>
            <a:r>
              <a:rPr lang="en-US" altLang="ja-JP" dirty="0" smtClean="0"/>
              <a:t>=&gt; </a:t>
            </a:r>
            <a:r>
              <a:rPr lang="en-US" altLang="ja-JP" dirty="0"/>
              <a:t>(1 2 3)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2963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(</a:t>
            </a:r>
            <a:r>
              <a:rPr lang="ja-JP" altLang="en-US" dirty="0"/>
              <a:t>補足</a:t>
            </a:r>
            <a:r>
              <a:rPr lang="en-US" altLang="ja-JP" dirty="0" smtClean="0"/>
              <a:t>)Scheme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リストの</a:t>
            </a:r>
            <a:r>
              <a:rPr lang="ja-JP" altLang="en-US" dirty="0"/>
              <a:t>考え方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1124744"/>
            <a:ext cx="8172400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/>
              <a:t>内部的</a:t>
            </a:r>
            <a:r>
              <a:rPr lang="ja-JP" altLang="en-US" dirty="0" smtClean="0"/>
              <a:t>には</a:t>
            </a:r>
            <a:r>
              <a:rPr lang="en-US" altLang="ja-JP" b="1" dirty="0" smtClean="0"/>
              <a:t>2</a:t>
            </a:r>
            <a:r>
              <a:rPr lang="ja-JP" altLang="en-US" b="1" dirty="0" err="1" smtClean="0"/>
              <a:t>つの</a:t>
            </a:r>
            <a:r>
              <a:rPr lang="ja-JP" altLang="en-US" b="1" dirty="0" smtClean="0"/>
              <a:t>ポインタを持った対の連なり。</a:t>
            </a:r>
            <a:endParaRPr lang="en-US" altLang="ja-JP" b="1" dirty="0" smtClean="0"/>
          </a:p>
          <a:p>
            <a:pPr marL="82296" indent="0">
              <a:buNone/>
            </a:pPr>
            <a:r>
              <a:rPr lang="ja-JP" altLang="en-US" b="1" dirty="0" smtClean="0"/>
              <a:t>値そのもの</a:t>
            </a:r>
            <a:r>
              <a:rPr lang="ja-JP" altLang="en-US" dirty="0" smtClean="0"/>
              <a:t>と</a:t>
            </a:r>
            <a:r>
              <a:rPr lang="ja-JP" altLang="en-US" b="1" dirty="0" smtClean="0"/>
              <a:t>次の要素の情報</a:t>
            </a:r>
            <a:r>
              <a:rPr lang="ja-JP" altLang="en-US" dirty="0" smtClean="0"/>
              <a:t>を持つ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b="1" dirty="0"/>
          </a:p>
          <a:p>
            <a:pPr marL="82296" indent="0">
              <a:buNone/>
            </a:pPr>
            <a:r>
              <a:rPr lang="ja-JP" altLang="en-US" dirty="0" smtClean="0"/>
              <a:t>・最後の</a:t>
            </a:r>
            <a:r>
              <a:rPr lang="en-US" altLang="ja-JP" dirty="0" err="1" smtClean="0"/>
              <a:t>cdr</a:t>
            </a:r>
            <a:r>
              <a:rPr lang="ja-JP" altLang="en-US" dirty="0" smtClean="0"/>
              <a:t>部が空リスト：正式なリスト</a:t>
            </a:r>
            <a:endParaRPr lang="en-US" altLang="ja-JP" b="1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・最後の</a:t>
            </a:r>
            <a:r>
              <a:rPr lang="en-US" altLang="ja-JP" dirty="0" err="1" smtClean="0"/>
              <a:t>cdr</a:t>
            </a:r>
            <a:r>
              <a:rPr lang="ja-JP" altLang="en-US" dirty="0" smtClean="0"/>
              <a:t>部が空リストでない：ドットリスト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sz="2000" dirty="0">
                <a:hlinkClick r:id="rId2"/>
              </a:rPr>
              <a:t>https://</a:t>
            </a:r>
            <a:r>
              <a:rPr lang="en-US" altLang="ja-JP" sz="2000" dirty="0" smtClean="0">
                <a:hlinkClick r:id="rId2"/>
              </a:rPr>
              <a:t>www.shido.info/lisp/scheme3.html</a:t>
            </a:r>
            <a:endParaRPr lang="en-US" altLang="ja-JP" sz="2000" dirty="0" smtClean="0"/>
          </a:p>
          <a:p>
            <a:pPr marL="82296" indent="0">
              <a:buNone/>
            </a:pPr>
            <a:endParaRPr lang="en-US" altLang="ja-JP" sz="2000" dirty="0" smtClean="0">
              <a:hlinkClick r:id="rId3"/>
            </a:endParaRPr>
          </a:p>
          <a:p>
            <a:pPr marL="82296" indent="0">
              <a:buNone/>
            </a:pPr>
            <a:r>
              <a:rPr lang="en-US" altLang="ja-JP" sz="2000" dirty="0" smtClean="0">
                <a:hlinkClick r:id="rId3"/>
              </a:rPr>
              <a:t>http</a:t>
            </a:r>
            <a:r>
              <a:rPr lang="en-US" altLang="ja-JP" sz="2000" dirty="0">
                <a:hlinkClick r:id="rId3"/>
              </a:rPr>
              <a:t>://</a:t>
            </a:r>
            <a:r>
              <a:rPr lang="en-US" altLang="ja-JP" sz="2000" dirty="0" smtClean="0">
                <a:hlinkClick r:id="rId3"/>
              </a:rPr>
              <a:t>bach.istc.kobe-u.ac.jp/lect/ProLang/org/lisp-cell.html</a:t>
            </a:r>
            <a:endParaRPr lang="en-US" altLang="ja-JP" dirty="0"/>
          </a:p>
          <a:p>
            <a:pPr marL="82296" indent="0">
              <a:buNone/>
            </a:pP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117639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重要な組み込み手続き</a:t>
            </a:r>
            <a:r>
              <a:rPr lang="ja-JP" altLang="en-US" dirty="0"/>
              <a:t>４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1124744"/>
            <a:ext cx="810039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・手続き </a:t>
            </a:r>
            <a:r>
              <a:rPr lang="en-US" altLang="ja-JP" dirty="0" smtClean="0"/>
              <a:t>fold</a:t>
            </a:r>
          </a:p>
          <a:p>
            <a:pPr marL="82296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リストの走査処理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(fold &lt;</a:t>
            </a:r>
            <a:r>
              <a:rPr lang="ja-JP" altLang="en-US" dirty="0" smtClean="0"/>
              <a:t>手続き</a:t>
            </a:r>
            <a:r>
              <a:rPr lang="en-US" altLang="ja-JP" dirty="0" smtClean="0"/>
              <a:t>&gt; &lt;</a:t>
            </a:r>
            <a:r>
              <a:rPr lang="ja-JP" altLang="en-US" dirty="0" smtClean="0"/>
              <a:t>初期値</a:t>
            </a:r>
            <a:r>
              <a:rPr lang="en-US" altLang="ja-JP" dirty="0" smtClean="0"/>
              <a:t>&gt; &lt;</a:t>
            </a:r>
            <a:r>
              <a:rPr lang="ja-JP" altLang="en-US" dirty="0" smtClean="0"/>
              <a:t>リスト</a:t>
            </a:r>
            <a:r>
              <a:rPr lang="en-US" altLang="ja-JP" dirty="0" smtClean="0"/>
              <a:t>&gt;)</a:t>
            </a:r>
          </a:p>
          <a:p>
            <a:pPr marL="82296" indent="0">
              <a:buNone/>
            </a:pPr>
            <a:r>
              <a:rPr lang="ja-JP" altLang="en-US" sz="2800" dirty="0" smtClean="0"/>
              <a:t>①リストの第一要素と初期値を引数に</a:t>
            </a:r>
            <a:r>
              <a:rPr lang="en-US" altLang="ja-JP" sz="2800" dirty="0" smtClean="0"/>
              <a:t>&lt;</a:t>
            </a:r>
            <a:r>
              <a:rPr lang="ja-JP" altLang="en-US" sz="2800" dirty="0" smtClean="0"/>
              <a:t>手続き</a:t>
            </a:r>
            <a:r>
              <a:rPr lang="en-US" altLang="ja-JP" sz="2800" dirty="0" smtClean="0"/>
              <a:t>&gt;</a:t>
            </a:r>
            <a:r>
              <a:rPr lang="ja-JP" altLang="en-US" sz="2800" dirty="0" smtClean="0"/>
              <a:t>実施</a:t>
            </a:r>
            <a:endParaRPr lang="en-US" altLang="ja-JP" sz="2800" dirty="0" smtClean="0"/>
          </a:p>
          <a:p>
            <a:pPr marL="82296" indent="0">
              <a:buNone/>
            </a:pPr>
            <a:r>
              <a:rPr lang="ja-JP" altLang="en-US" sz="2800" dirty="0" smtClean="0"/>
              <a:t>②第二要素と①の結果を引数に</a:t>
            </a:r>
            <a:r>
              <a:rPr lang="en-US" altLang="ja-JP" sz="2800" dirty="0" smtClean="0"/>
              <a:t>&lt;</a:t>
            </a:r>
            <a:r>
              <a:rPr lang="ja-JP" altLang="en-US" sz="2800" dirty="0" smtClean="0"/>
              <a:t>手続き</a:t>
            </a:r>
            <a:r>
              <a:rPr lang="en-US" altLang="ja-JP" sz="2800" dirty="0" smtClean="0"/>
              <a:t>&gt;</a:t>
            </a:r>
            <a:r>
              <a:rPr lang="ja-JP" altLang="en-US" sz="2800" dirty="0" smtClean="0"/>
              <a:t>実施</a:t>
            </a:r>
            <a:endParaRPr lang="en-US" altLang="ja-JP" sz="2800" dirty="0" smtClean="0"/>
          </a:p>
          <a:p>
            <a:pPr marL="82296" indent="0">
              <a:buNone/>
            </a:pPr>
            <a:r>
              <a:rPr lang="ja-JP" altLang="en-US" sz="2800" dirty="0" smtClean="0"/>
              <a:t>③以下、リストが終わるまで繰り返し</a:t>
            </a:r>
            <a:endParaRPr lang="en-US" altLang="ja-JP" sz="2800" dirty="0" smtClean="0"/>
          </a:p>
          <a:p>
            <a:pPr marL="82296" indent="0">
              <a:buNone/>
            </a:pPr>
            <a:endParaRPr lang="en-US" altLang="ja-JP" sz="2800" dirty="0" smtClean="0"/>
          </a:p>
          <a:p>
            <a:pPr marL="82296" indent="0">
              <a:buNone/>
            </a:pPr>
            <a:r>
              <a:rPr lang="ja-JP" altLang="en-US" sz="2800" dirty="0" smtClean="0"/>
              <a:t>例</a:t>
            </a:r>
            <a:r>
              <a:rPr lang="ja-JP" altLang="en-US" sz="2800" dirty="0"/>
              <a:t>）</a:t>
            </a:r>
            <a:endParaRPr lang="en-US" altLang="ja-JP" sz="2800" dirty="0"/>
          </a:p>
          <a:p>
            <a:pPr marL="82296" indent="0">
              <a:buNone/>
            </a:pPr>
            <a:r>
              <a:rPr lang="en-US" altLang="ja-JP" dirty="0" smtClean="0"/>
              <a:t>(fold * 1 ‘(1 2 3 4 5))</a:t>
            </a:r>
          </a:p>
          <a:p>
            <a:pPr marL="82296" indent="0">
              <a:buNone/>
            </a:pPr>
            <a:r>
              <a:rPr lang="en-US" altLang="ja-JP" dirty="0" smtClean="0"/>
              <a:t>=&gt; 120</a:t>
            </a:r>
          </a:p>
        </p:txBody>
      </p:sp>
    </p:spTree>
    <p:extLst>
      <p:ext uri="{BB962C8B-B14F-4D97-AF65-F5344CB8AC3E}">
        <p14:creationId xmlns:p14="http://schemas.microsoft.com/office/powerpoint/2010/main" val="196444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・条件分岐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(if &lt;</a:t>
            </a:r>
            <a:r>
              <a:rPr lang="ja-JP" altLang="en-US" dirty="0" smtClean="0"/>
              <a:t>条件</a:t>
            </a:r>
            <a:r>
              <a:rPr lang="en-US" altLang="ja-JP" dirty="0" smtClean="0"/>
              <a:t>&gt; &lt;</a:t>
            </a:r>
            <a:r>
              <a:rPr lang="ja-JP" altLang="en-US" dirty="0" smtClean="0"/>
              <a:t>真の処理</a:t>
            </a:r>
            <a:r>
              <a:rPr lang="en-US" altLang="ja-JP" dirty="0" smtClean="0"/>
              <a:t>&gt; &lt;</a:t>
            </a:r>
            <a:r>
              <a:rPr lang="ja-JP" altLang="en-US" dirty="0" smtClean="0"/>
              <a:t>偽の処理</a:t>
            </a:r>
            <a:r>
              <a:rPr lang="en-US" altLang="ja-JP" dirty="0" smtClean="0"/>
              <a:t>&gt;)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null</a:t>
            </a:r>
            <a:r>
              <a:rPr lang="ja-JP" altLang="en-US" dirty="0" smtClean="0"/>
              <a:t>チェック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(null? &lt;</a:t>
            </a:r>
            <a:r>
              <a:rPr lang="ja-JP" altLang="en-US" dirty="0" smtClean="0"/>
              <a:t>対象</a:t>
            </a:r>
            <a:r>
              <a:rPr lang="en-US" altLang="ja-JP" dirty="0" smtClean="0"/>
              <a:t>&gt;)</a:t>
            </a:r>
          </a:p>
          <a:p>
            <a:pPr marL="82296" indent="0">
              <a:buNone/>
            </a:pPr>
            <a:r>
              <a:rPr lang="ja-JP" altLang="en-US" dirty="0" smtClean="0"/>
              <a:t>対象が空リストなら真 </a:t>
            </a:r>
            <a:r>
              <a:rPr lang="en-US" altLang="ja-JP" dirty="0" smtClean="0"/>
              <a:t>(#t)</a:t>
            </a:r>
          </a:p>
          <a:p>
            <a:pPr marL="82296" indent="0">
              <a:buNone/>
            </a:pPr>
            <a:r>
              <a:rPr lang="ja-JP" altLang="en-US" dirty="0" smtClean="0"/>
              <a:t>空リストでないなら偽 </a:t>
            </a:r>
            <a:r>
              <a:rPr lang="en-US" altLang="ja-JP" dirty="0" smtClean="0"/>
              <a:t>(#</a:t>
            </a:r>
            <a:r>
              <a:rPr lang="en-US" altLang="ja-JP" smtClean="0"/>
              <a:t>f)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4919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ハローワールド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・対話型の場合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(print “Hello, world.”)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smtClean="0"/>
              <a:t>・ファイル呼び出しの場合</a:t>
            </a:r>
            <a:endParaRPr lang="en-US" altLang="ja-JP" dirty="0"/>
          </a:p>
          <a:p>
            <a:pPr marL="82296" indent="0">
              <a:buNone/>
            </a:pPr>
            <a:r>
              <a:rPr lang="en-US" altLang="ja-JP" dirty="0" smtClean="0"/>
              <a:t>(</a:t>
            </a:r>
            <a:r>
              <a:rPr lang="en-US" altLang="ja-JP" dirty="0"/>
              <a:t>define (main </a:t>
            </a:r>
            <a:r>
              <a:rPr lang="en-US" altLang="ja-JP" dirty="0" err="1"/>
              <a:t>args</a:t>
            </a:r>
            <a:r>
              <a:rPr lang="en-US" altLang="ja-JP" dirty="0"/>
              <a:t>)</a:t>
            </a:r>
          </a:p>
          <a:p>
            <a:pPr marL="82296" indent="0">
              <a:buNone/>
            </a:pPr>
            <a:r>
              <a:rPr lang="ja-JP" altLang="en-US" dirty="0" smtClean="0"/>
              <a:t>  </a:t>
            </a:r>
            <a:r>
              <a:rPr lang="en-US" altLang="ja-JP" dirty="0" smtClean="0"/>
              <a:t>(</a:t>
            </a:r>
            <a:r>
              <a:rPr lang="en-US" altLang="ja-JP" dirty="0"/>
              <a:t>print "Hello, world.")</a:t>
            </a:r>
          </a:p>
          <a:p>
            <a:pPr marL="82296" indent="0">
              <a:buNone/>
            </a:pPr>
            <a:r>
              <a:rPr lang="en-US" altLang="ja-JP" dirty="0" smtClean="0"/>
              <a:t>  0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117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⑤再帰処理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12513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fold</a:t>
            </a:r>
            <a:r>
              <a:rPr kumimoji="1" lang="ja-JP" altLang="en-US" dirty="0" smtClean="0"/>
              <a:t>を自前で作ってみよう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u="sng" dirty="0"/>
              <a:t>(fold &lt;</a:t>
            </a:r>
            <a:r>
              <a:rPr lang="ja-JP" altLang="en-US" u="sng" dirty="0"/>
              <a:t>手続き</a:t>
            </a:r>
            <a:r>
              <a:rPr lang="en-US" altLang="ja-JP" u="sng" dirty="0"/>
              <a:t>&gt; &lt;</a:t>
            </a:r>
            <a:r>
              <a:rPr lang="ja-JP" altLang="en-US" u="sng" dirty="0"/>
              <a:t>初期値</a:t>
            </a:r>
            <a:r>
              <a:rPr lang="en-US" altLang="ja-JP" u="sng" dirty="0"/>
              <a:t>&gt; &lt;</a:t>
            </a:r>
            <a:r>
              <a:rPr lang="ja-JP" altLang="en-US" u="sng" dirty="0"/>
              <a:t>リスト</a:t>
            </a:r>
            <a:r>
              <a:rPr lang="en-US" altLang="ja-JP" u="sng" dirty="0"/>
              <a:t>&gt;)</a:t>
            </a:r>
          </a:p>
          <a:p>
            <a:pPr marL="82296" indent="0">
              <a:buNone/>
            </a:pPr>
            <a:r>
              <a:rPr lang="ja-JP" altLang="en-US" dirty="0" smtClean="0"/>
              <a:t>　↓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sz="2800" dirty="0" smtClean="0"/>
              <a:t>(define (fold proc </a:t>
            </a:r>
            <a:r>
              <a:rPr lang="en-US" altLang="ja-JP" sz="2800" dirty="0" err="1" smtClean="0"/>
              <a:t>init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lis</a:t>
            </a:r>
            <a:r>
              <a:rPr lang="en-US" altLang="ja-JP" sz="2800" dirty="0" smtClean="0"/>
              <a:t>) &lt;</a:t>
            </a:r>
            <a:r>
              <a:rPr lang="ja-JP" altLang="en-US" sz="2800" dirty="0" smtClean="0"/>
              <a:t>式</a:t>
            </a:r>
            <a:r>
              <a:rPr lang="en-US" altLang="ja-JP" sz="2800" dirty="0" smtClean="0"/>
              <a:t>&gt;)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64797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fold</a:t>
            </a:r>
            <a:r>
              <a:rPr kumimoji="1" lang="ja-JP" altLang="en-US" dirty="0" smtClean="0"/>
              <a:t>を自前で作ってみよう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u="sng" dirty="0"/>
              <a:t>(fold &lt;</a:t>
            </a:r>
            <a:r>
              <a:rPr lang="ja-JP" altLang="en-US" u="sng" dirty="0"/>
              <a:t>手続き</a:t>
            </a:r>
            <a:r>
              <a:rPr lang="en-US" altLang="ja-JP" u="sng" dirty="0"/>
              <a:t>&gt; &lt;</a:t>
            </a:r>
            <a:r>
              <a:rPr lang="ja-JP" altLang="en-US" u="sng" dirty="0"/>
              <a:t>初期値</a:t>
            </a:r>
            <a:r>
              <a:rPr lang="en-US" altLang="ja-JP" u="sng" dirty="0"/>
              <a:t>&gt; &lt;</a:t>
            </a:r>
            <a:r>
              <a:rPr lang="ja-JP" altLang="en-US" u="sng" dirty="0"/>
              <a:t>リスト</a:t>
            </a:r>
            <a:r>
              <a:rPr lang="en-US" altLang="ja-JP" u="sng" dirty="0"/>
              <a:t>&gt;)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sz="2800" dirty="0" smtClean="0"/>
              <a:t>(define (fold proc </a:t>
            </a:r>
            <a:r>
              <a:rPr lang="en-US" altLang="ja-JP" sz="2800" dirty="0" err="1" smtClean="0"/>
              <a:t>init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lis</a:t>
            </a:r>
            <a:r>
              <a:rPr lang="en-US" altLang="ja-JP" sz="2800" dirty="0" smtClean="0"/>
              <a:t>) </a:t>
            </a:r>
          </a:p>
          <a:p>
            <a:pPr marL="82296" indent="0">
              <a:buNone/>
            </a:pPr>
            <a:r>
              <a:rPr lang="en-US" altLang="ja-JP" sz="2800" dirty="0" smtClean="0"/>
              <a:t>  </a:t>
            </a:r>
            <a:r>
              <a:rPr lang="en-US" altLang="ja-JP" sz="2800" b="1" dirty="0" smtClean="0"/>
              <a:t>(if (null? </a:t>
            </a:r>
            <a:r>
              <a:rPr lang="en-US" altLang="ja-JP" sz="2800" b="1" dirty="0" err="1" smtClean="0"/>
              <a:t>lis</a:t>
            </a:r>
            <a:r>
              <a:rPr lang="en-US" altLang="ja-JP" sz="2800" b="1" dirty="0" smtClean="0"/>
              <a:t>)</a:t>
            </a:r>
          </a:p>
          <a:p>
            <a:pPr marL="82296" indent="0">
              <a:buNone/>
            </a:pPr>
            <a:r>
              <a:rPr lang="en-US" altLang="ja-JP" sz="2800" b="1" dirty="0"/>
              <a:t> </a:t>
            </a:r>
            <a:r>
              <a:rPr lang="en-US" altLang="ja-JP" sz="2800" b="1" dirty="0" smtClean="0"/>
              <a:t>   </a:t>
            </a:r>
            <a:r>
              <a:rPr lang="en-US" altLang="ja-JP" sz="2800" b="1" dirty="0" err="1" smtClean="0"/>
              <a:t>init</a:t>
            </a:r>
            <a:endParaRPr lang="en-US" altLang="ja-JP" sz="2800" b="1" dirty="0" smtClean="0"/>
          </a:p>
          <a:p>
            <a:pPr marL="82296" indent="0">
              <a:buNone/>
            </a:pPr>
            <a:r>
              <a:rPr lang="en-US" altLang="ja-JP" sz="2800" dirty="0"/>
              <a:t> </a:t>
            </a:r>
            <a:r>
              <a:rPr lang="en-US" altLang="ja-JP" sz="2800" dirty="0" smtClean="0"/>
              <a:t>   ?????))</a:t>
            </a:r>
            <a:endParaRPr lang="en-US" altLang="ja-JP" sz="2800" dirty="0"/>
          </a:p>
        </p:txBody>
      </p:sp>
      <p:sp>
        <p:nvSpPr>
          <p:cNvPr id="5" name="角丸四角形 4"/>
          <p:cNvSpPr/>
          <p:nvPr/>
        </p:nvSpPr>
        <p:spPr>
          <a:xfrm>
            <a:off x="1115616" y="4725144"/>
            <a:ext cx="6696744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まず、 </a:t>
            </a:r>
            <a:r>
              <a:rPr lang="en-US" altLang="ja-JP" sz="3200" dirty="0" err="1" smtClean="0"/>
              <a:t>lis</a:t>
            </a:r>
            <a:r>
              <a:rPr lang="en-US" altLang="ja-JP" sz="3200" dirty="0" smtClean="0"/>
              <a:t> </a:t>
            </a:r>
            <a:r>
              <a:rPr lang="ja-JP" altLang="en-US" sz="3200" dirty="0"/>
              <a:t>が空リストで</a:t>
            </a:r>
            <a:r>
              <a:rPr lang="ja-JP" altLang="en-US" sz="3200" dirty="0" smtClean="0"/>
              <a:t>あれば</a:t>
            </a:r>
            <a:endParaRPr lang="en-US" altLang="ja-JP" sz="3200" dirty="0" smtClean="0"/>
          </a:p>
          <a:p>
            <a:pPr algn="ctr"/>
            <a:r>
              <a:rPr lang="ja-JP" altLang="en-US" sz="3200" dirty="0" smtClean="0"/>
              <a:t>初期値</a:t>
            </a:r>
            <a:r>
              <a:rPr lang="ja-JP" altLang="en-US" sz="3200" dirty="0"/>
              <a:t>をそのまま返せば</a:t>
            </a:r>
            <a:r>
              <a:rPr lang="ja-JP" altLang="en-US" sz="3200" dirty="0" smtClean="0"/>
              <a:t>良い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382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fold</a:t>
            </a:r>
            <a:r>
              <a:rPr kumimoji="1" lang="ja-JP" altLang="en-US" dirty="0" smtClean="0"/>
              <a:t>を自前で作ってみよう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u="sng" dirty="0"/>
              <a:t>(fold &lt;</a:t>
            </a:r>
            <a:r>
              <a:rPr lang="ja-JP" altLang="en-US" u="sng" dirty="0"/>
              <a:t>手続き</a:t>
            </a:r>
            <a:r>
              <a:rPr lang="en-US" altLang="ja-JP" u="sng" dirty="0"/>
              <a:t>&gt; &lt;</a:t>
            </a:r>
            <a:r>
              <a:rPr lang="ja-JP" altLang="en-US" u="sng" dirty="0"/>
              <a:t>初期値</a:t>
            </a:r>
            <a:r>
              <a:rPr lang="en-US" altLang="ja-JP" u="sng" dirty="0"/>
              <a:t>&gt; &lt;</a:t>
            </a:r>
            <a:r>
              <a:rPr lang="ja-JP" altLang="en-US" u="sng" dirty="0"/>
              <a:t>リスト</a:t>
            </a:r>
            <a:r>
              <a:rPr lang="en-US" altLang="ja-JP" u="sng" dirty="0"/>
              <a:t>&gt;)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sz="2800" dirty="0" smtClean="0"/>
              <a:t>(define (fold proc </a:t>
            </a:r>
            <a:r>
              <a:rPr lang="en-US" altLang="ja-JP" sz="2800" dirty="0" err="1" smtClean="0"/>
              <a:t>init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lis</a:t>
            </a:r>
            <a:r>
              <a:rPr lang="en-US" altLang="ja-JP" sz="2800" dirty="0" smtClean="0"/>
              <a:t>) </a:t>
            </a:r>
          </a:p>
          <a:p>
            <a:pPr marL="82296" indent="0">
              <a:buNone/>
            </a:pPr>
            <a:r>
              <a:rPr lang="en-US" altLang="ja-JP" sz="2800" dirty="0" smtClean="0"/>
              <a:t>  (if (null? </a:t>
            </a:r>
            <a:r>
              <a:rPr lang="en-US" altLang="ja-JP" sz="2800" dirty="0" err="1" smtClean="0"/>
              <a:t>lis</a:t>
            </a:r>
            <a:r>
              <a:rPr lang="en-US" altLang="ja-JP" sz="2800" dirty="0" smtClean="0"/>
              <a:t>)</a:t>
            </a:r>
          </a:p>
          <a:p>
            <a:pPr marL="82296" indent="0">
              <a:buNone/>
            </a:pPr>
            <a:r>
              <a:rPr lang="en-US" altLang="ja-JP" sz="2800" dirty="0"/>
              <a:t> </a:t>
            </a:r>
            <a:r>
              <a:rPr lang="en-US" altLang="ja-JP" sz="2800" dirty="0" smtClean="0"/>
              <a:t>   </a:t>
            </a:r>
            <a:r>
              <a:rPr lang="en-US" altLang="ja-JP" sz="2800" dirty="0" err="1" smtClean="0"/>
              <a:t>init</a:t>
            </a:r>
            <a:endParaRPr lang="en-US" altLang="ja-JP" sz="2800" dirty="0" smtClean="0"/>
          </a:p>
          <a:p>
            <a:pPr marL="82296" indent="0">
              <a:buNone/>
            </a:pPr>
            <a:r>
              <a:rPr lang="en-US" altLang="ja-JP" sz="2800" dirty="0"/>
              <a:t> </a:t>
            </a:r>
            <a:r>
              <a:rPr lang="en-US" altLang="ja-JP" sz="2800" dirty="0" smtClean="0"/>
              <a:t>   ??</a:t>
            </a:r>
            <a:r>
              <a:rPr lang="ja-JP" altLang="en-US" sz="2800" dirty="0" smtClean="0"/>
              <a:t>　</a:t>
            </a:r>
            <a:r>
              <a:rPr lang="en-US" altLang="ja-JP" sz="2800" b="1" dirty="0" smtClean="0"/>
              <a:t>(proc (car </a:t>
            </a:r>
            <a:r>
              <a:rPr lang="en-US" altLang="ja-JP" sz="2800" b="1" dirty="0" err="1" smtClean="0"/>
              <a:t>lis</a:t>
            </a:r>
            <a:r>
              <a:rPr lang="en-US" altLang="ja-JP" sz="2800" b="1" dirty="0"/>
              <a:t>) </a:t>
            </a:r>
            <a:r>
              <a:rPr lang="en-US" altLang="ja-JP" sz="2800" b="1" dirty="0" err="1"/>
              <a:t>init</a:t>
            </a:r>
            <a:r>
              <a:rPr lang="en-US" altLang="ja-JP" sz="2800" b="1" dirty="0"/>
              <a:t>)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??))</a:t>
            </a:r>
            <a:endParaRPr lang="en-US" altLang="ja-JP" sz="2800" dirty="0"/>
          </a:p>
        </p:txBody>
      </p:sp>
      <p:sp>
        <p:nvSpPr>
          <p:cNvPr id="5" name="角丸四角形 4"/>
          <p:cNvSpPr/>
          <p:nvPr/>
        </p:nvSpPr>
        <p:spPr>
          <a:xfrm>
            <a:off x="1115616" y="4725144"/>
            <a:ext cx="6696744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リスト</a:t>
            </a:r>
            <a:r>
              <a:rPr lang="ja-JP" altLang="en-US" sz="3200" dirty="0" smtClean="0"/>
              <a:t>の先頭と初期値を処理する</a:t>
            </a:r>
            <a:endParaRPr lang="en-US" altLang="ja-JP" sz="3200" dirty="0" smtClean="0"/>
          </a:p>
          <a:p>
            <a:pPr algn="ctr"/>
            <a:r>
              <a:rPr kumimoji="1" lang="ja-JP" altLang="en-US" sz="3200" dirty="0"/>
              <a:t>リストの</a:t>
            </a:r>
            <a:r>
              <a:rPr kumimoji="1" lang="ja-JP" altLang="en-US" sz="3200" dirty="0" smtClean="0"/>
              <a:t>残りはあとで考える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0886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もくじ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522156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sz="4400" dirty="0" smtClean="0"/>
              <a:t>①背景</a:t>
            </a:r>
            <a:endParaRPr kumimoji="1" lang="en-US" altLang="ja-JP" sz="4400" dirty="0" smtClean="0"/>
          </a:p>
          <a:p>
            <a:pPr marL="82296" indent="0">
              <a:buNone/>
            </a:pPr>
            <a:r>
              <a:rPr lang="ja-JP" altLang="en-US" sz="4400" dirty="0" smtClean="0"/>
              <a:t>②</a:t>
            </a:r>
            <a:r>
              <a:rPr lang="en-US" altLang="ja-JP" sz="4400" dirty="0" smtClean="0"/>
              <a:t>Excel</a:t>
            </a:r>
            <a:r>
              <a:rPr lang="ja-JP" altLang="en-US" sz="4400" dirty="0" smtClean="0"/>
              <a:t>のここ</a:t>
            </a:r>
            <a:r>
              <a:rPr lang="ja-JP" altLang="en-US" sz="4400" dirty="0" smtClean="0"/>
              <a:t>が嫌</a:t>
            </a:r>
            <a:r>
              <a:rPr lang="ja-JP" altLang="en-US" sz="4400" dirty="0" smtClean="0"/>
              <a:t>だ</a:t>
            </a:r>
            <a:endParaRPr lang="en-US" altLang="ja-JP" sz="4400" dirty="0" smtClean="0"/>
          </a:p>
          <a:p>
            <a:pPr marL="82296" indent="0">
              <a:buNone/>
            </a:pPr>
            <a:r>
              <a:rPr lang="ja-JP" altLang="en-US" sz="4400" dirty="0" smtClean="0"/>
              <a:t>③マクロを組もう、な！</a:t>
            </a:r>
            <a:endParaRPr lang="en-US" altLang="ja-JP" sz="4400" dirty="0" smtClean="0"/>
          </a:p>
          <a:p>
            <a:pPr marL="82296" indent="0">
              <a:buNone/>
            </a:pPr>
            <a:r>
              <a:rPr kumimoji="1" lang="ja-JP" altLang="en-US" sz="4400" dirty="0" smtClean="0"/>
              <a:t>④理想</a:t>
            </a:r>
            <a:endParaRPr kumimoji="1" lang="en-US" altLang="ja-JP" sz="4400" dirty="0" smtClean="0"/>
          </a:p>
          <a:p>
            <a:pPr marL="82296" indent="0">
              <a:buNone/>
            </a:pPr>
            <a:r>
              <a:rPr lang="ja-JP" altLang="en-US" sz="4400" dirty="0" smtClean="0"/>
              <a:t>⑤</a:t>
            </a:r>
            <a:endParaRPr lang="en-US" altLang="ja-JP" sz="4400" dirty="0" smtClean="0"/>
          </a:p>
          <a:p>
            <a:pPr marL="82296" indent="0">
              <a:buNone/>
            </a:pPr>
            <a:r>
              <a:rPr kumimoji="1" lang="ja-JP" altLang="en-US" sz="4400" dirty="0" smtClean="0"/>
              <a:t>⑥大塚は良い街です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4756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fold</a:t>
            </a:r>
            <a:r>
              <a:rPr kumimoji="1" lang="ja-JP" altLang="en-US" dirty="0" smtClean="0"/>
              <a:t>を自前で作ってみよう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1124744"/>
            <a:ext cx="8172400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u="sng" dirty="0"/>
              <a:t>(fold &lt;</a:t>
            </a:r>
            <a:r>
              <a:rPr lang="ja-JP" altLang="en-US" u="sng" dirty="0"/>
              <a:t>手続き</a:t>
            </a:r>
            <a:r>
              <a:rPr lang="en-US" altLang="ja-JP" u="sng" dirty="0"/>
              <a:t>&gt; &lt;</a:t>
            </a:r>
            <a:r>
              <a:rPr lang="ja-JP" altLang="en-US" u="sng" dirty="0"/>
              <a:t>初期値</a:t>
            </a:r>
            <a:r>
              <a:rPr lang="en-US" altLang="ja-JP" u="sng" dirty="0"/>
              <a:t>&gt; &lt;</a:t>
            </a:r>
            <a:r>
              <a:rPr lang="ja-JP" altLang="en-US" u="sng" dirty="0"/>
              <a:t>リスト</a:t>
            </a:r>
            <a:r>
              <a:rPr lang="en-US" altLang="ja-JP" u="sng" dirty="0"/>
              <a:t>&gt;)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sz="2800" dirty="0" smtClean="0"/>
              <a:t>(define (fold proc </a:t>
            </a:r>
            <a:r>
              <a:rPr lang="en-US" altLang="ja-JP" sz="2800" dirty="0" err="1" smtClean="0"/>
              <a:t>init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lis</a:t>
            </a:r>
            <a:r>
              <a:rPr lang="en-US" altLang="ja-JP" sz="2800" dirty="0" smtClean="0"/>
              <a:t>) </a:t>
            </a:r>
          </a:p>
          <a:p>
            <a:pPr marL="82296" indent="0">
              <a:buNone/>
            </a:pPr>
            <a:r>
              <a:rPr lang="en-US" altLang="ja-JP" sz="2800" dirty="0" smtClean="0"/>
              <a:t>  (if (null? </a:t>
            </a:r>
            <a:r>
              <a:rPr lang="en-US" altLang="ja-JP" sz="2800" dirty="0" err="1" smtClean="0"/>
              <a:t>lis</a:t>
            </a:r>
            <a:r>
              <a:rPr lang="en-US" altLang="ja-JP" sz="2800" dirty="0" smtClean="0"/>
              <a:t>)</a:t>
            </a:r>
          </a:p>
          <a:p>
            <a:pPr marL="82296" indent="0">
              <a:buNone/>
            </a:pPr>
            <a:r>
              <a:rPr lang="en-US" altLang="ja-JP" sz="2800" dirty="0"/>
              <a:t> </a:t>
            </a:r>
            <a:r>
              <a:rPr lang="en-US" altLang="ja-JP" sz="2800" dirty="0" smtClean="0"/>
              <a:t>   </a:t>
            </a:r>
            <a:r>
              <a:rPr lang="en-US" altLang="ja-JP" sz="2800" dirty="0" err="1" smtClean="0"/>
              <a:t>init</a:t>
            </a:r>
            <a:endParaRPr lang="en-US" altLang="ja-JP" sz="2800" dirty="0" smtClean="0"/>
          </a:p>
          <a:p>
            <a:pPr marL="82296" indent="0">
              <a:buNone/>
            </a:pPr>
            <a:r>
              <a:rPr lang="en-US" altLang="ja-JP" sz="2800" dirty="0"/>
              <a:t> </a:t>
            </a:r>
            <a:r>
              <a:rPr lang="en-US" altLang="ja-JP" sz="2800" dirty="0" smtClean="0"/>
              <a:t>   (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fold</a:t>
            </a:r>
            <a:r>
              <a:rPr lang="en-US" altLang="ja-JP" sz="2800" b="1" dirty="0" smtClean="0"/>
              <a:t> proc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(proc (car </a:t>
            </a:r>
            <a:r>
              <a:rPr lang="en-US" altLang="ja-JP" sz="2800" dirty="0" err="1" smtClean="0"/>
              <a:t>lis</a:t>
            </a:r>
            <a:r>
              <a:rPr lang="en-US" altLang="ja-JP" sz="2800" dirty="0"/>
              <a:t>) </a:t>
            </a:r>
            <a:r>
              <a:rPr lang="en-US" altLang="ja-JP" sz="2800" dirty="0" err="1"/>
              <a:t>init</a:t>
            </a:r>
            <a:r>
              <a:rPr lang="en-US" altLang="ja-JP" sz="2800" dirty="0"/>
              <a:t>)</a:t>
            </a:r>
            <a:r>
              <a:rPr lang="ja-JP" altLang="en-US" sz="2800" dirty="0" smtClean="0"/>
              <a:t>　</a:t>
            </a:r>
            <a:r>
              <a:rPr lang="en-US" altLang="ja-JP" sz="2800" b="1" dirty="0" smtClean="0"/>
              <a:t>(</a:t>
            </a:r>
            <a:r>
              <a:rPr lang="en-US" altLang="ja-JP" sz="2800" b="1" dirty="0" err="1" smtClean="0"/>
              <a:t>cdr</a:t>
            </a:r>
            <a:r>
              <a:rPr lang="en-US" altLang="ja-JP" sz="2800" b="1" dirty="0" smtClean="0"/>
              <a:t> </a:t>
            </a:r>
            <a:r>
              <a:rPr lang="en-US" altLang="ja-JP" sz="2800" b="1" dirty="0" err="1" smtClean="0"/>
              <a:t>lis</a:t>
            </a:r>
            <a:r>
              <a:rPr lang="en-US" altLang="ja-JP" sz="2800" b="1" dirty="0" smtClean="0"/>
              <a:t>)</a:t>
            </a:r>
            <a:r>
              <a:rPr lang="en-US" altLang="ja-JP" sz="2800" dirty="0" smtClean="0"/>
              <a:t>)))</a:t>
            </a:r>
            <a:endParaRPr lang="en-US" altLang="ja-JP" sz="2800" dirty="0"/>
          </a:p>
        </p:txBody>
      </p:sp>
      <p:sp>
        <p:nvSpPr>
          <p:cNvPr id="5" name="角丸四角形 4"/>
          <p:cNvSpPr/>
          <p:nvPr/>
        </p:nvSpPr>
        <p:spPr>
          <a:xfrm>
            <a:off x="1115616" y="4725144"/>
            <a:ext cx="6696744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二回目以降の</a:t>
            </a:r>
            <a:r>
              <a:rPr lang="ja-JP" altLang="en-US" sz="3200" dirty="0"/>
              <a:t>処理</a:t>
            </a:r>
            <a:r>
              <a:rPr lang="ja-JP" altLang="en-US" sz="3200" dirty="0" smtClean="0"/>
              <a:t>は　</a:t>
            </a:r>
            <a:r>
              <a:rPr lang="en-US" altLang="ja-JP" sz="3200" dirty="0" err="1" smtClean="0"/>
              <a:t>lis</a:t>
            </a:r>
            <a:r>
              <a:rPr lang="ja-JP" altLang="en-US" sz="3200" dirty="0" smtClean="0"/>
              <a:t>→</a:t>
            </a:r>
            <a:r>
              <a:rPr lang="en-US" altLang="ja-JP" sz="3200" dirty="0" err="1" smtClean="0"/>
              <a:t>cdr</a:t>
            </a:r>
            <a:r>
              <a:rPr lang="en-US" altLang="ja-JP" sz="3200" dirty="0" smtClean="0"/>
              <a:t> </a:t>
            </a:r>
            <a:r>
              <a:rPr lang="en-US" altLang="ja-JP" sz="3200" dirty="0" err="1" smtClean="0"/>
              <a:t>lis</a:t>
            </a:r>
            <a:endParaRPr lang="en-US" altLang="ja-JP" sz="3200" dirty="0"/>
          </a:p>
          <a:p>
            <a:pPr algn="ctr"/>
            <a:r>
              <a:rPr lang="en-US" altLang="ja-JP" sz="3200" dirty="0" err="1" smtClean="0"/>
              <a:t>init</a:t>
            </a:r>
            <a:r>
              <a:rPr lang="ja-JP" altLang="en-US" sz="3200" dirty="0" smtClean="0"/>
              <a:t>→</a:t>
            </a:r>
            <a:r>
              <a:rPr lang="en-US" altLang="ja-JP" sz="3200" dirty="0" smtClean="0"/>
              <a:t>(proc (car </a:t>
            </a:r>
            <a:r>
              <a:rPr lang="en-US" altLang="ja-JP" sz="3200" dirty="0" err="1" smtClean="0"/>
              <a:t>lis</a:t>
            </a:r>
            <a:r>
              <a:rPr lang="en-US" altLang="ja-JP" sz="3200" dirty="0" smtClean="0"/>
              <a:t>) </a:t>
            </a:r>
            <a:r>
              <a:rPr lang="en-US" altLang="ja-JP" sz="3200" dirty="0" err="1" smtClean="0"/>
              <a:t>init</a:t>
            </a:r>
            <a:r>
              <a:rPr lang="en-US" altLang="ja-JP" sz="3200" dirty="0" smtClean="0"/>
              <a:t>)</a:t>
            </a:r>
          </a:p>
          <a:p>
            <a:pPr algn="ctr"/>
            <a:r>
              <a:rPr kumimoji="1" lang="ja-JP" altLang="en-US" sz="3200" dirty="0" smtClean="0"/>
              <a:t>で置き換えて繰り返せばおｋ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4685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645496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lang="en-US" altLang="ja-JP" sz="4400" dirty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慣れが必要</a:t>
            </a:r>
            <a:endParaRPr kumimoji="1" lang="en-US" altLang="ja-JP" sz="44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94" y="2225216"/>
            <a:ext cx="47625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0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⑥感想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とのパラダイムの違いに戸惑う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・特に</a:t>
            </a:r>
            <a:r>
              <a:rPr lang="ja-JP" altLang="en-US" dirty="0"/>
              <a:t>再帰処理</a:t>
            </a:r>
            <a:r>
              <a:rPr lang="ja-JP" altLang="en-US" dirty="0" smtClean="0"/>
              <a:t>は慣れないと難しい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・予約語がないのは新鮮で面白い</a:t>
            </a: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・括弧が多いし使いどころがわかりにくい</a:t>
            </a: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’(</a:t>
            </a:r>
            <a:r>
              <a:rPr lang="ja-JP" altLang="en-US" dirty="0" smtClean="0"/>
              <a:t>余談</a:t>
            </a:r>
            <a:r>
              <a:rPr lang="en-US" altLang="ja-JP" dirty="0" smtClean="0"/>
              <a:t>)</a:t>
            </a:r>
            <a:r>
              <a:rPr lang="ja-JP" altLang="en-US" dirty="0" smtClean="0"/>
              <a:t>ニコニコ</a:t>
            </a:r>
            <a:r>
              <a:rPr lang="ja-JP" altLang="en-US" dirty="0"/>
              <a:t>大百科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Lisp</a:t>
            </a:r>
            <a:r>
              <a:rPr lang="ja-JP" altLang="en-US" dirty="0"/>
              <a:t>の</a:t>
            </a:r>
            <a:r>
              <a:rPr lang="ja-JP" altLang="en-US" dirty="0" smtClean="0"/>
              <a:t>記事が結構詳しくて笑える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9315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次回？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・もうすこし深堀りしたい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err="1" smtClean="0"/>
              <a:t>Emacs</a:t>
            </a:r>
            <a:r>
              <a:rPr lang="ja-JP" altLang="en-US" dirty="0" smtClean="0"/>
              <a:t>に手を出す？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789040"/>
            <a:ext cx="2062282" cy="2880320"/>
          </a:xfrm>
          <a:prstGeom prst="rect">
            <a:avLst/>
          </a:prstGeom>
        </p:spPr>
      </p:pic>
      <p:sp>
        <p:nvSpPr>
          <p:cNvPr id="6" name="十字形 5"/>
          <p:cNvSpPr/>
          <p:nvPr/>
        </p:nvSpPr>
        <p:spPr>
          <a:xfrm rot="2700000">
            <a:off x="4980276" y="3755782"/>
            <a:ext cx="3117938" cy="3117938"/>
          </a:xfrm>
          <a:prstGeom prst="plus">
            <a:avLst>
              <a:gd name="adj" fmla="val 461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94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3068960"/>
            <a:ext cx="7498080" cy="3179440"/>
          </a:xfrm>
        </p:spPr>
        <p:txBody>
          <a:bodyPr/>
          <a:lstStyle/>
          <a:p>
            <a:pPr marL="82296" indent="0">
              <a:buNone/>
            </a:pPr>
            <a:r>
              <a:rPr kumimoji="1" lang="ja-JP" altLang="en-US" dirty="0" smtClean="0"/>
              <a:t>ご清聴ありがとうございました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36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①背景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133745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2017/1~ PMO</a:t>
            </a:r>
            <a:r>
              <a:rPr lang="ja-JP" altLang="en-US" dirty="0" smtClean="0"/>
              <a:t>支援</a:t>
            </a:r>
            <a:r>
              <a:rPr lang="en-US" altLang="ja-JP" dirty="0" smtClean="0"/>
              <a:t>()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某</a:t>
            </a:r>
            <a:r>
              <a:rPr lang="en-US" altLang="ja-JP" dirty="0" smtClean="0"/>
              <a:t>PJ</a:t>
            </a:r>
            <a:r>
              <a:rPr lang="ja-JP" altLang="en-US" dirty="0" smtClean="0"/>
              <a:t>のドキュメント資産整備チームへ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PMO</a:t>
            </a:r>
            <a:r>
              <a:rPr lang="ja-JP" altLang="en-US" dirty="0" smtClean="0"/>
              <a:t>支援に行きました。大塚（東池袋）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■</a:t>
            </a:r>
            <a:r>
              <a:rPr lang="ja-JP" altLang="en-US" dirty="0" smtClean="0"/>
              <a:t>作業</a:t>
            </a:r>
            <a:r>
              <a:rPr lang="ja-JP" altLang="en-US" dirty="0" smtClean="0"/>
              <a:t>内容（要約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　約</a:t>
            </a:r>
            <a:r>
              <a:rPr lang="ja-JP" altLang="en-US" dirty="0" smtClean="0"/>
              <a:t>２万ページある</a:t>
            </a:r>
            <a:r>
              <a:rPr lang="en-US" altLang="ja-JP" dirty="0" smtClean="0"/>
              <a:t>Excel</a:t>
            </a:r>
            <a:r>
              <a:rPr lang="ja-JP" altLang="en-US" dirty="0"/>
              <a:t>設計書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見</a:t>
            </a:r>
            <a:r>
              <a:rPr lang="ja-JP" altLang="en-US" dirty="0"/>
              <a:t>切れチェック＆修正⇒印刷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 smtClean="0"/>
              <a:t>Excel</a:t>
            </a:r>
            <a:r>
              <a:rPr lang="ja-JP" altLang="en-US" dirty="0" smtClean="0"/>
              <a:t>様とたっぷり触れ合いました！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4413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おもな観点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8028384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・ヘッダーのタイトル名が誤字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・二重線は全て太線に修正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・本文のフォントを統一する</a:t>
            </a:r>
            <a:r>
              <a:rPr lang="en-US" altLang="ja-JP" dirty="0" smtClean="0"/>
              <a:t>(MS P</a:t>
            </a:r>
            <a:r>
              <a:rPr lang="ja-JP" altLang="en-US" dirty="0" smtClean="0"/>
              <a:t>明朝 </a:t>
            </a:r>
            <a:r>
              <a:rPr lang="en-US" altLang="ja-JP" dirty="0" smtClean="0"/>
              <a:t>12pt)</a:t>
            </a:r>
          </a:p>
          <a:p>
            <a:pPr marL="82296" indent="0">
              <a:buNone/>
            </a:pPr>
            <a:r>
              <a:rPr lang="ja-JP" altLang="en-US" dirty="0" smtClean="0"/>
              <a:t>・フッターにはページ番号を設定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・改ページ位置のずれがある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・文字がセルからはみ出て欠けている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・グレー以外のセル塗りつぶしは解除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8425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②</a:t>
            </a:r>
            <a:r>
              <a:rPr kumimoji="1" lang="en-US" altLang="ja-JP" sz="4400" dirty="0" smtClean="0"/>
              <a:t>Excel</a:t>
            </a:r>
            <a:r>
              <a:rPr kumimoji="1" lang="ja-JP" altLang="en-US" sz="4400" dirty="0" smtClean="0"/>
              <a:t>のここが嫌だ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70662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一括印刷ができない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ja-JP" altLang="en-US" dirty="0" smtClean="0"/>
              <a:t>エクスプローラの右クリック→印刷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　→</a:t>
            </a:r>
            <a:r>
              <a:rPr lang="ja-JP" altLang="en-US" b="1" dirty="0" smtClean="0"/>
              <a:t>１シート目しか印刷されない</a:t>
            </a:r>
            <a:endParaRPr lang="en-US" altLang="ja-JP" b="1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・エクスプローラで複数ファイル選択→印刷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　→可能なのは</a:t>
            </a:r>
            <a:r>
              <a:rPr lang="en-US" altLang="ja-JP" dirty="0" smtClean="0"/>
              <a:t>15</a:t>
            </a:r>
            <a:r>
              <a:rPr lang="ja-JP" altLang="en-US" dirty="0" smtClean="0"/>
              <a:t>ファイルまで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b="1" dirty="0"/>
          </a:p>
          <a:p>
            <a:pPr marL="82296" indent="0">
              <a:buNone/>
            </a:pPr>
            <a:r>
              <a:rPr lang="ja-JP" altLang="en-US" dirty="0" smtClean="0"/>
              <a:t>・ブックを開き、印刷設定で「ブック全体を印刷」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を選択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→全シートが１シートとして印刷される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（ページ数設定が死亡する）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4814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編集画面とプレビューが違う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772816"/>
            <a:ext cx="7499350" cy="1836705"/>
          </a:xfr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653136"/>
            <a:ext cx="7649643" cy="2000529"/>
          </a:xfrm>
          <a:prstGeom prst="rect">
            <a:avLst/>
          </a:prstGeom>
        </p:spPr>
      </p:pic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1115616" y="1124744"/>
            <a:ext cx="7818072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/>
              <a:t>・編集画面</a:t>
            </a: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/>
          </a:p>
          <a:p>
            <a:pPr marL="82296" indent="0">
              <a:buFont typeface="Wingdings 2"/>
              <a:buNone/>
            </a:pPr>
            <a:endParaRPr lang="en-US" altLang="ja-JP" dirty="0" smtClean="0"/>
          </a:p>
          <a:p>
            <a:pPr marL="82296" indent="0">
              <a:buFont typeface="Wingdings 2"/>
              <a:buNone/>
            </a:pPr>
            <a:endParaRPr lang="en-US" altLang="ja-JP" dirty="0"/>
          </a:p>
          <a:p>
            <a:pPr marL="82296" indent="0">
              <a:buFont typeface="Wingdings 2"/>
              <a:buNone/>
            </a:pPr>
            <a:r>
              <a:rPr lang="ja-JP" altLang="en-US" dirty="0" smtClean="0"/>
              <a:t>・印刷プレビュー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2071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iryo 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4068</TotalTime>
  <Words>842</Words>
  <Application>Microsoft Office PowerPoint</Application>
  <PresentationFormat>画面に合わせる (4:3)</PresentationFormat>
  <Paragraphs>250</Paragraphs>
  <Slides>34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35" baseType="lpstr">
      <vt:lpstr>フレッシュ</vt:lpstr>
      <vt:lpstr>一か月半でExcel設計書を20,000枚印刷した男が語るExcelのTips</vt:lpstr>
      <vt:lpstr>注意点</vt:lpstr>
      <vt:lpstr>もくじ</vt:lpstr>
      <vt:lpstr>PowerPoint プレゼンテーション</vt:lpstr>
      <vt:lpstr>2017/1~ PMO支援()</vt:lpstr>
      <vt:lpstr>おもな観点</vt:lpstr>
      <vt:lpstr>PowerPoint プレゼンテーション</vt:lpstr>
      <vt:lpstr>一括印刷ができない</vt:lpstr>
      <vt:lpstr>編集画面とプレビューが違う</vt:lpstr>
      <vt:lpstr>S式（Symbolic expression）</vt:lpstr>
      <vt:lpstr>Scheme</vt:lpstr>
      <vt:lpstr>PowerPoint プレゼンテーション</vt:lpstr>
      <vt:lpstr>Gauche</vt:lpstr>
      <vt:lpstr>エディタ</vt:lpstr>
      <vt:lpstr>エディタ</vt:lpstr>
      <vt:lpstr>PowerPoint プレゼンテーション</vt:lpstr>
      <vt:lpstr>基本的なこと</vt:lpstr>
      <vt:lpstr>重要な組み込み手続き１</vt:lpstr>
      <vt:lpstr>defineについての補足</vt:lpstr>
      <vt:lpstr>重要な組み込み手続き２</vt:lpstr>
      <vt:lpstr>重要な組み込み手続き３</vt:lpstr>
      <vt:lpstr>(補足)Schemeでのリストの考え方</vt:lpstr>
      <vt:lpstr>重要な組み込み手続き４</vt:lpstr>
      <vt:lpstr>その他</vt:lpstr>
      <vt:lpstr>ハローワールド</vt:lpstr>
      <vt:lpstr>PowerPoint プレゼンテーション</vt:lpstr>
      <vt:lpstr>foldを自前で作ってみよう</vt:lpstr>
      <vt:lpstr>foldを自前で作ってみよう</vt:lpstr>
      <vt:lpstr>foldを自前で作ってみよう</vt:lpstr>
      <vt:lpstr>foldを自前で作ってみよう</vt:lpstr>
      <vt:lpstr>PowerPoint プレゼンテーション</vt:lpstr>
      <vt:lpstr>⑥感想</vt:lpstr>
      <vt:lpstr>次回？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</dc:title>
  <dc:creator>FJ-USER</dc:creator>
  <cp:lastModifiedBy>Owner</cp:lastModifiedBy>
  <cp:revision>250</cp:revision>
  <dcterms:created xsi:type="dcterms:W3CDTF">2013-08-04T17:15:54Z</dcterms:created>
  <dcterms:modified xsi:type="dcterms:W3CDTF">2017-03-09T08:30:40Z</dcterms:modified>
</cp:coreProperties>
</file>