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40" r:id="rId1"/>
  </p:sldMasterIdLst>
  <p:notesMasterIdLst>
    <p:notesMasterId r:id="rId13"/>
  </p:notesMasterIdLst>
  <p:handoutMasterIdLst>
    <p:handoutMasterId r:id="rId14"/>
  </p:handoutMasterIdLst>
  <p:sldIdLst>
    <p:sldId id="535" r:id="rId2"/>
    <p:sldId id="487" r:id="rId3"/>
    <p:sldId id="542" r:id="rId4"/>
    <p:sldId id="539" r:id="rId5"/>
    <p:sldId id="551" r:id="rId6"/>
    <p:sldId id="547" r:id="rId7"/>
    <p:sldId id="546" r:id="rId8"/>
    <p:sldId id="548" r:id="rId9"/>
    <p:sldId id="541" r:id="rId10"/>
    <p:sldId id="545" r:id="rId11"/>
    <p:sldId id="550" r:id="rId12"/>
  </p:sldIdLst>
  <p:sldSz cx="9144000" cy="6858000" type="screen4x3"/>
  <p:notesSz cx="6735763" cy="9866313"/>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5pPr>
    <a:lvl6pPr marL="2286000" algn="l" defTabSz="914400" rtl="0" eaLnBrk="1" latinLnBrk="0" hangingPunct="1">
      <a:defRPr kumimoji="1" kern="1200">
        <a:solidFill>
          <a:srgbClr val="000000"/>
        </a:solidFill>
        <a:latin typeface="ＭＳ Ｐゴシック" charset="-128"/>
        <a:ea typeface="ＭＳ Ｐゴシック" charset="-128"/>
        <a:cs typeface="Arial" charset="0"/>
      </a:defRPr>
    </a:lvl6pPr>
    <a:lvl7pPr marL="2743200" algn="l" defTabSz="914400" rtl="0" eaLnBrk="1" latinLnBrk="0" hangingPunct="1">
      <a:defRPr kumimoji="1" kern="1200">
        <a:solidFill>
          <a:srgbClr val="000000"/>
        </a:solidFill>
        <a:latin typeface="ＭＳ Ｐゴシック" charset="-128"/>
        <a:ea typeface="ＭＳ Ｐゴシック" charset="-128"/>
        <a:cs typeface="Arial" charset="0"/>
      </a:defRPr>
    </a:lvl7pPr>
    <a:lvl8pPr marL="3200400" algn="l" defTabSz="914400" rtl="0" eaLnBrk="1" latinLnBrk="0" hangingPunct="1">
      <a:defRPr kumimoji="1" kern="1200">
        <a:solidFill>
          <a:srgbClr val="000000"/>
        </a:solidFill>
        <a:latin typeface="ＭＳ Ｐゴシック" charset="-128"/>
        <a:ea typeface="ＭＳ Ｐゴシック" charset="-128"/>
        <a:cs typeface="Arial" charset="0"/>
      </a:defRPr>
    </a:lvl8pPr>
    <a:lvl9pPr marL="3657600" algn="l" defTabSz="914400" rtl="0" eaLnBrk="1" latinLnBrk="0" hangingPunct="1">
      <a:defRPr kumimoji="1" kern="1200">
        <a:solidFill>
          <a:srgbClr val="000000"/>
        </a:solidFill>
        <a:latin typeface="ＭＳ Ｐゴシック" charset="-128"/>
        <a:ea typeface="ＭＳ Ｐゴシック"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87456" autoAdjust="0"/>
  </p:normalViewPr>
  <p:slideViewPr>
    <p:cSldViewPr>
      <p:cViewPr>
        <p:scale>
          <a:sx n="75" d="100"/>
          <a:sy n="75" d="100"/>
        </p:scale>
        <p:origin x="-1500" y="-7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0" d="100"/>
          <a:sy n="80" d="100"/>
        </p:scale>
        <p:origin x="-2094" y="-78"/>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cs typeface="+mn-cs"/>
              </a:defRPr>
            </a:lvl1pPr>
          </a:lstStyle>
          <a:p>
            <a:pPr>
              <a:defRPr/>
            </a:pPr>
            <a:endParaRPr lang="en-GB" altLang="ja-JP"/>
          </a:p>
        </p:txBody>
      </p:sp>
      <p:sp>
        <p:nvSpPr>
          <p:cNvPr id="393219" name="Rectangle 3"/>
          <p:cNvSpPr>
            <a:spLocks noGrp="1" noChangeArrowheads="1"/>
          </p:cNvSpPr>
          <p:nvPr>
            <p:ph type="dt" sz="quarter" idx="1"/>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cs typeface="+mn-cs"/>
              </a:defRPr>
            </a:lvl1pPr>
          </a:lstStyle>
          <a:p>
            <a:pPr>
              <a:defRPr/>
            </a:pPr>
            <a:endParaRPr lang="en-GB" altLang="ja-JP"/>
          </a:p>
        </p:txBody>
      </p:sp>
      <p:sp>
        <p:nvSpPr>
          <p:cNvPr id="393220"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cs typeface="+mn-cs"/>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cs typeface="+mn-cs"/>
              </a:defRPr>
            </a:lvl1pPr>
          </a:lstStyle>
          <a:p>
            <a:pPr>
              <a:defRPr/>
            </a:pPr>
            <a:fld id="{D22D7355-3FB7-45FE-AF27-9DBD5E637EE2}" type="slidenum">
              <a:rPr lang="en-GB" altLang="ja-JP"/>
              <a:pPr>
                <a:defRPr/>
              </a:pPr>
              <a:t>‹#›</a:t>
            </a:fld>
            <a:endParaRPr lang="en-GB"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smtClean="0">
                <a:latin typeface="Arial"/>
                <a:sym typeface="Arial"/>
              </a:rPr>
              <a:t>FUJITSU CONFIDENTIAL</a:t>
            </a:r>
            <a:endParaRPr kumimoji="1" lang="ja-JP" altLang="en-US" sz="1000" b="1">
              <a:latin typeface="Arial"/>
              <a:sym typeface="Arial"/>
            </a:endParaRPr>
          </a:p>
        </p:txBody>
      </p:sp>
    </p:spTree>
    <p:extLst>
      <p:ext uri="{BB962C8B-B14F-4D97-AF65-F5344CB8AC3E}">
        <p14:creationId xmlns:p14="http://schemas.microsoft.com/office/powerpoint/2010/main" val="18445584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cs typeface="+mn-cs"/>
              </a:defRPr>
            </a:lvl1pPr>
          </a:lstStyle>
          <a:p>
            <a:pPr>
              <a:defRPr/>
            </a:pPr>
            <a:endParaRPr lang="en-US" altLang="ja-JP"/>
          </a:p>
        </p:txBody>
      </p:sp>
      <p:sp>
        <p:nvSpPr>
          <p:cNvPr id="167939" name="Rectangle 3"/>
          <p:cNvSpPr>
            <a:spLocks noGrp="1" noChangeArrowheads="1"/>
          </p:cNvSpPr>
          <p:nvPr>
            <p:ph type="dt" idx="1"/>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cs typeface="+mn-cs"/>
              </a:defRPr>
            </a:lvl1pPr>
          </a:lstStyle>
          <a:p>
            <a:pPr>
              <a:defRPr/>
            </a:pPr>
            <a:endParaRPr lang="en-US" altLang="ja-JP"/>
          </a:p>
        </p:txBody>
      </p:sp>
      <p:sp>
        <p:nvSpPr>
          <p:cNvPr id="2355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cs typeface="+mn-cs"/>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cs typeface="+mn-cs"/>
              </a:defRPr>
            </a:lvl1pPr>
          </a:lstStyle>
          <a:p>
            <a:pPr>
              <a:defRPr/>
            </a:pPr>
            <a:fld id="{703CF123-25A8-4FCD-BF9E-A8DBB6C74F8D}" type="slidenum">
              <a:rPr lang="en-US" altLang="ja-JP"/>
              <a:pPr>
                <a:defRPr/>
              </a:pPr>
              <a:t>‹#›</a:t>
            </a:fld>
            <a:endParaRPr lang="en-US"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extLst>
      <p:ext uri="{BB962C8B-B14F-4D97-AF65-F5344CB8AC3E}">
        <p14:creationId xmlns:p14="http://schemas.microsoft.com/office/powerpoint/2010/main" val="30298864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457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9BF8BFCD-FEA6-47F2-B33A-5005267D50F3}" type="slidenum">
              <a:rPr lang="en-US" altLang="ja-JP" sz="1000" smtClean="0"/>
              <a:pPr algn="r" defTabSz="914400" eaLnBrk="1" hangingPunct="1">
                <a:spcBef>
                  <a:spcPct val="0"/>
                </a:spcBef>
              </a:pPr>
              <a:t>0</a:t>
            </a:fld>
            <a:endParaRPr lang="en-US" altLang="ja-JP" sz="1000" smtClean="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p:spPr>
        <p:txBody>
          <a:bodyPr/>
          <a:lstStyle/>
          <a:p>
            <a:pPr eaLnBrk="1" hangingPunct="1"/>
            <a:endParaRPr lang="en-GB"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60A2E8A-898B-4B9B-A452-8C6E28182036}" type="slidenum">
              <a:rPr lang="en-US" altLang="ja-JP" sz="1000" smtClean="0"/>
              <a:pPr algn="r" defTabSz="914400" eaLnBrk="1" hangingPunct="1">
                <a:spcBef>
                  <a:spcPct val="0"/>
                </a:spcBef>
              </a:pPr>
              <a:t>9</a:t>
            </a:fld>
            <a:endParaRPr lang="en-US" altLang="ja-JP" sz="1000" smtClean="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ja-JP" smtClean="0"/>
              <a:t>日常的に作業の効率化を行うことで日々の業務にゆとりが生まれ、更なる技術取得の機会となる。これによって技術取得→効率化のサイクルが生まれる。</a:t>
            </a:r>
            <a:endParaRPr lang="en-GB"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r>
              <a:rPr lang="en-US" altLang="ja-JP" smtClean="0"/>
              <a:t>Copyright 2014 FUJITSU LIMITED</a:t>
            </a:r>
            <a:endParaRPr lang="en-US" altLang="ja-JP"/>
          </a:p>
        </p:txBody>
      </p:sp>
      <p:sp>
        <p:nvSpPr>
          <p:cNvPr id="5" name="スライド番号プレースホルダー 4"/>
          <p:cNvSpPr>
            <a:spLocks noGrp="1"/>
          </p:cNvSpPr>
          <p:nvPr>
            <p:ph type="sldNum" sz="quarter" idx="11"/>
          </p:nvPr>
        </p:nvSpPr>
        <p:spPr/>
        <p:txBody>
          <a:bodyPr/>
          <a:lstStyle/>
          <a:p>
            <a:pPr>
              <a:defRPr/>
            </a:pPr>
            <a:fld id="{703CF123-25A8-4FCD-BF9E-A8DBB6C74F8D}" type="slidenum">
              <a:rPr lang="en-US" altLang="ja-JP" smtClean="0"/>
              <a:pPr>
                <a:defRPr/>
              </a:pPr>
              <a:t>10</a:t>
            </a:fld>
            <a:endParaRPr lang="en-US" altLang="ja-JP"/>
          </a:p>
        </p:txBody>
      </p:sp>
    </p:spTree>
    <p:extLst>
      <p:ext uri="{BB962C8B-B14F-4D97-AF65-F5344CB8AC3E}">
        <p14:creationId xmlns:p14="http://schemas.microsoft.com/office/powerpoint/2010/main" val="105040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560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3A803A3-B7C8-425D-B826-3AB570E38E05}" type="slidenum">
              <a:rPr lang="en-US" altLang="ja-JP" sz="1000" smtClean="0"/>
              <a:pPr algn="r" defTabSz="914400" eaLnBrk="1" hangingPunct="1">
                <a:spcBef>
                  <a:spcPct val="0"/>
                </a:spcBef>
              </a:pPr>
              <a:t>1</a:t>
            </a:fld>
            <a:endParaRPr lang="en-US" altLang="ja-JP" sz="1000" smtClean="0"/>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目次は暫定。（内容の変化によって変更する）</a:t>
            </a:r>
            <a:endParaRPr lang="en-US" altLang="ja-JP" dirty="0" smtClean="0"/>
          </a:p>
          <a:p>
            <a:pPr eaLnBrk="1" hangingPunct="1">
              <a:spcBef>
                <a:spcPct val="20000"/>
              </a:spcBef>
              <a:buClr>
                <a:srgbClr val="FF0000"/>
              </a:buClr>
              <a:buSzPct val="80000"/>
              <a:buFont typeface="Wingdings" pitchFamily="2" charset="2"/>
              <a:buNone/>
            </a:pPr>
            <a:r>
              <a:rPr lang="ja-JP" altLang="en-US" dirty="0" smtClean="0"/>
              <a:t>ここで、この論文で言いたいことを口頭でさらっと説明する。</a:t>
            </a:r>
            <a:endParaRPr lang="en-GB" altLang="ja-JP"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765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BEB5597-2923-43D8-B9F9-637EADE0AC9B}" type="slidenum">
              <a:rPr lang="en-US" altLang="ja-JP" sz="1000" smtClean="0"/>
              <a:pPr algn="r" defTabSz="914400" eaLnBrk="1" hangingPunct="1">
                <a:spcBef>
                  <a:spcPct val="0"/>
                </a:spcBef>
              </a:pPr>
              <a:t>2</a:t>
            </a:fld>
            <a:endParaRPr lang="en-US" altLang="ja-JP" sz="1000"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担当業務の変遷図を出しながら、やってきたことを軽く説明。</a:t>
            </a:r>
            <a:endParaRPr lang="en-US" altLang="ja-JP"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3</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ではここから、業務を通じた気付きを２つの例を挙げて紹介します。</a:t>
            </a:r>
            <a:endParaRPr lang="en-US" altLang="ja-JP" dirty="0" smtClean="0"/>
          </a:p>
          <a:p>
            <a:pPr defTabSz="906463" eaLnBrk="1" hangingPunct="1">
              <a:spcBef>
                <a:spcPct val="20000"/>
              </a:spcBef>
              <a:buClr>
                <a:srgbClr val="FF0000"/>
              </a:buClr>
              <a:buSzPct val="80000"/>
            </a:pPr>
            <a:r>
              <a:rPr lang="ja-JP" altLang="en-US" dirty="0" smtClean="0"/>
              <a:t>まずは</a:t>
            </a:r>
            <a:r>
              <a:rPr lang="en-US" altLang="ja-JP" dirty="0" smtClean="0"/>
              <a:t>SMBC</a:t>
            </a:r>
            <a:r>
              <a:rPr lang="ja-JP" altLang="en-US" dirty="0" smtClean="0"/>
              <a:t>プロジェクト支援。</a:t>
            </a:r>
            <a:endParaRPr lang="en-US" altLang="ja-JP" dirty="0" smtClean="0"/>
          </a:p>
          <a:p>
            <a:pPr defTabSz="906463" eaLnBrk="1" hangingPunct="1">
              <a:spcBef>
                <a:spcPct val="20000"/>
              </a:spcBef>
              <a:buClr>
                <a:srgbClr val="FF0000"/>
              </a:buClr>
              <a:buSzPct val="80000"/>
            </a:pPr>
            <a:r>
              <a:rPr lang="en-GB" altLang="ja-JP" dirty="0" smtClean="0"/>
              <a:t>SMBC</a:t>
            </a:r>
            <a:r>
              <a:rPr lang="ja-JP" altLang="en-US" dirty="0" smtClean="0"/>
              <a:t>プロジェクト支援において使用するツールの中に、一部の操作が複雑・手間がかかるものがあった。</a:t>
            </a:r>
            <a:endParaRPr lang="en-US" altLang="ja-JP" dirty="0" smtClean="0"/>
          </a:p>
          <a:p>
            <a:pPr defTabSz="906463" eaLnBrk="1" hangingPunct="1">
              <a:spcBef>
                <a:spcPct val="20000"/>
              </a:spcBef>
              <a:buClr>
                <a:srgbClr val="FF0000"/>
              </a:buClr>
              <a:buSzPct val="80000"/>
            </a:pPr>
            <a:r>
              <a:rPr lang="ja-JP" altLang="en-US" dirty="0" smtClean="0"/>
              <a:t>またそれは何度も繰り返し行う操作であった。</a:t>
            </a:r>
            <a:endParaRPr lang="en-US" altLang="ja-JP" dirty="0" smtClean="0"/>
          </a:p>
          <a:p>
            <a:pPr defTabSz="906463" eaLnBrk="1" hangingPunct="1">
              <a:spcBef>
                <a:spcPct val="20000"/>
              </a:spcBef>
              <a:buClr>
                <a:srgbClr val="FF0000"/>
              </a:buClr>
              <a:buSzPct val="80000"/>
            </a:pPr>
            <a:endParaRPr lang="en-US" altLang="ja-JP" dirty="0" smtClean="0"/>
          </a:p>
          <a:p>
            <a:pPr defTabSz="906463" eaLnBrk="1" hangingPunct="1">
              <a:spcBef>
                <a:spcPct val="20000"/>
              </a:spcBef>
              <a:buClr>
                <a:srgbClr val="FF0000"/>
              </a:buClr>
              <a:buSzPct val="80000"/>
            </a:pPr>
            <a:r>
              <a:rPr lang="ja-JP" altLang="en-US" dirty="0" smtClean="0"/>
              <a:t>そこで、所属ＰＪの方針として「３回同じことを繰り返すなら自動化する」というものがあり、私はその方針に従いこの操作の自動化を試みることとなったのである。</a:t>
            </a:r>
            <a:endParaRPr lang="en-US" altLang="ja-JP" dirty="0" smtClean="0"/>
          </a:p>
          <a:p>
            <a:pPr defTabSz="906463" eaLnBrk="1" hangingPunct="1">
              <a:spcBef>
                <a:spcPct val="20000"/>
              </a:spcBef>
              <a:buClr>
                <a:srgbClr val="FF0000"/>
              </a:buClr>
              <a:buSzPct val="80000"/>
            </a:pPr>
            <a:endParaRPr lang="en-GB" altLang="ja-JP" dirty="0" smtClean="0"/>
          </a:p>
          <a:p>
            <a:pPr defTabSz="906463" eaLnBrk="1" hangingPunct="1">
              <a:spcBef>
                <a:spcPct val="20000"/>
              </a:spcBef>
              <a:buClr>
                <a:srgbClr val="FF0000"/>
              </a:buClr>
              <a:buSzPct val="80000"/>
            </a:pPr>
            <a:r>
              <a:rPr lang="ja-JP" altLang="en-US" dirty="0" smtClean="0"/>
              <a:t>自動化するための方針検討、実施には時間がかかったが、その後想定していなかった作業のやり直しがあり、結果的に大幅な効率化となった。</a:t>
            </a:r>
            <a:endParaRPr lang="en-US" altLang="ja-JP" dirty="0" smtClean="0"/>
          </a:p>
          <a:p>
            <a:pPr defTabSz="906463" eaLnBrk="1" hangingPunct="1">
              <a:spcBef>
                <a:spcPct val="20000"/>
              </a:spcBef>
              <a:buClr>
                <a:srgbClr val="FF0000"/>
              </a:buClr>
              <a:buSzPct val="80000"/>
            </a:pPr>
            <a:r>
              <a:rPr lang="ja-JP" altLang="en-US" dirty="0" smtClean="0"/>
              <a:t>これによって自動化の重要性を知った。</a:t>
            </a:r>
            <a:endParaRPr lang="en-GB" altLang="ja-JP"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4</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ではここから、業務を通じた気付きを２つの例を挙げて紹介します。</a:t>
            </a:r>
            <a:endParaRPr lang="en-US" altLang="ja-JP" dirty="0" smtClean="0"/>
          </a:p>
          <a:p>
            <a:pPr defTabSz="906463" eaLnBrk="1" hangingPunct="1">
              <a:spcBef>
                <a:spcPct val="20000"/>
              </a:spcBef>
              <a:buClr>
                <a:srgbClr val="FF0000"/>
              </a:buClr>
              <a:buSzPct val="80000"/>
            </a:pPr>
            <a:r>
              <a:rPr lang="ja-JP" altLang="en-US" dirty="0" smtClean="0"/>
              <a:t>まずは</a:t>
            </a:r>
            <a:r>
              <a:rPr lang="en-US" altLang="ja-JP" dirty="0" smtClean="0"/>
              <a:t>SMBC</a:t>
            </a:r>
            <a:r>
              <a:rPr lang="ja-JP" altLang="en-US" dirty="0" smtClean="0"/>
              <a:t>プロジェクト支援です。</a:t>
            </a:r>
            <a:endParaRPr lang="en-US" altLang="ja-JP" dirty="0" smtClean="0"/>
          </a:p>
          <a:p>
            <a:pPr defTabSz="906463" eaLnBrk="1" hangingPunct="1">
              <a:spcBef>
                <a:spcPct val="20000"/>
              </a:spcBef>
              <a:buClr>
                <a:srgbClr val="FF0000"/>
              </a:buClr>
              <a:buSzPct val="80000"/>
            </a:pPr>
            <a:endParaRPr lang="en-GB" altLang="ja-JP"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5</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「学んだことが使えたら楽しかった」を裏付けるための具体例紹介２。</a:t>
            </a:r>
            <a:endParaRPr lang="en-US" altLang="ja-JP" dirty="0" smtClean="0"/>
          </a:p>
          <a:p>
            <a:pPr defTabSz="906463" eaLnBrk="1" hangingPunct="1">
              <a:spcBef>
                <a:spcPct val="20000"/>
              </a:spcBef>
              <a:buClr>
                <a:srgbClr val="FF0000"/>
              </a:buClr>
              <a:buSzPct val="80000"/>
            </a:pPr>
            <a:endParaRPr lang="en-GB" altLang="ja-JP"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6</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「色々学びました」とアピール</a:t>
            </a:r>
            <a:endParaRPr lang="en-US" altLang="ja-JP"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7</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「学んだことが使えたら楽しい」</a:t>
            </a:r>
            <a:endParaRPr lang="en-US" altLang="ja-JP" dirty="0" smtClean="0"/>
          </a:p>
          <a:p>
            <a:pPr defTabSz="906463" eaLnBrk="1" hangingPunct="1">
              <a:spcBef>
                <a:spcPct val="20000"/>
              </a:spcBef>
              <a:buClr>
                <a:srgbClr val="FF0000"/>
              </a:buClr>
              <a:buSzPct val="80000"/>
            </a:pPr>
            <a:r>
              <a:rPr lang="ja-JP" altLang="en-US" dirty="0" smtClean="0"/>
              <a:t>「業務に必要なことを学べば仕事はできると思っていた→直接関係ない知識を習得することも大事だと知った」</a:t>
            </a:r>
            <a:endParaRPr lang="en-US" altLang="ja-JP" dirty="0" smtClean="0"/>
          </a:p>
          <a:p>
            <a:pPr defTabSz="906463" eaLnBrk="1" hangingPunct="1">
              <a:spcBef>
                <a:spcPct val="20000"/>
              </a:spcBef>
              <a:buClr>
                <a:srgbClr val="FF0000"/>
              </a:buClr>
              <a:buSzPct val="80000"/>
            </a:pPr>
            <a:r>
              <a:rPr lang="ja-JP" altLang="en-US" dirty="0" smtClean="0"/>
              <a:t>「急がば回れ」</a:t>
            </a:r>
            <a:endParaRPr lang="en-GB" altLang="ja-JP"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1747"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647898A6-FAC4-4793-BF53-355902906D93}" type="slidenum">
              <a:rPr lang="en-US" altLang="ja-JP" sz="1000" smtClean="0"/>
              <a:pPr algn="r" defTabSz="914400" eaLnBrk="1" hangingPunct="1">
                <a:spcBef>
                  <a:spcPct val="0"/>
                </a:spcBef>
              </a:pPr>
              <a:t>8</a:t>
            </a:fld>
            <a:endParaRPr lang="en-US" altLang="ja-JP" sz="1000"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今後も学びを習慣化していきたい。</a:t>
            </a:r>
            <a:endParaRPr lang="en-US" altLang="ja-JP" dirty="0" smtClean="0"/>
          </a:p>
          <a:p>
            <a:pPr eaLnBrk="1" hangingPunct="1">
              <a:spcBef>
                <a:spcPct val="20000"/>
              </a:spcBef>
              <a:buClr>
                <a:srgbClr val="FF0000"/>
              </a:buClr>
              <a:buSzPct val="80000"/>
              <a:buFont typeface="Wingdings" pitchFamily="2" charset="2"/>
              <a:buNone/>
            </a:pPr>
            <a:r>
              <a:rPr lang="ja-JP" altLang="en-US" dirty="0" smtClean="0"/>
              <a:t>近い目標（１、２年）として、後輩にいい影響を。</a:t>
            </a:r>
            <a:endParaRPr lang="en-GB" altLang="ja-JP"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dirty="0" smtClean="0">
                <a:solidFill>
                  <a:srgbClr val="000000"/>
                </a:solidFill>
                <a:latin typeface="Arial"/>
                <a:sym typeface="Arial"/>
              </a:rPr>
              <a:t>FUJITSU CONFIDENTIAL</a:t>
            </a:r>
            <a:endParaRPr kumimoji="1" lang="ja-JP" altLang="en-US" sz="1000" b="1" i="0" u="none" baseline="0" dirty="0">
              <a:solidFill>
                <a:srgbClr val="000000"/>
              </a:solidFill>
              <a:latin typeface="Arial"/>
              <a:sym typeface="Arial"/>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9BA4453-3DD0-4EE2-93D3-DD8B30E22B3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23537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9F4FCF31-D524-4837-ADB8-03B3BCF30C10}"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3602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2966688C-23BA-4095-B299-A273387EA306}"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9587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6203DB29-C57B-4FE0-9885-1DF498BCB0E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01731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CC034C38-5DE5-4176-8128-1828EC5AEF03}"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50875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425408C0-8041-4A62-9E43-ACC05AEB9620}" type="slidenum">
              <a:rPr lang="de-DE" altLang="ja-JP" smtClean="0"/>
              <a:pPr>
                <a:defRPr/>
              </a:pPr>
              <a:t>‹#›</a:t>
            </a:fld>
            <a:endParaRPr lang="de-DE" altLang="ja-JP"/>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27043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55C6C5C-C867-485F-8765-AB3C010F3222}" type="slidenum">
              <a:rPr lang="de-DE" altLang="ja-JP" smtClean="0"/>
              <a:pPr>
                <a:defRPr/>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1908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38D5494F-DBB8-4837-A534-46698BAF905D}" type="slidenum">
              <a:rPr lang="de-DE" altLang="ja-JP" smtClean="0"/>
              <a:pPr>
                <a:defRPr/>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72717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4C3B6341-117D-4847-BFCB-B35E3AFFC431}"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77392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3BCEA61-9F2C-4FB7-BF47-859A3D84280C}"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69277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C23896EA-8987-4564-8065-86CDFDFFDEBE}"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subTitle" idx="1"/>
            <p:custDataLst>
              <p:tags r:id="rId1"/>
            </p:custDataLst>
          </p:nvPr>
        </p:nvSpPr>
        <p:spPr bwMode="gray"/>
        <p:txBody>
          <a:bodyPr/>
          <a:lstStyle/>
          <a:p>
            <a:pPr eaLnBrk="1" hangingPunct="1"/>
            <a:r>
              <a:rPr lang="ja-JP" altLang="en-US" smtClean="0"/>
              <a:t>第四ソリューション事業部</a:t>
            </a:r>
            <a:endParaRPr lang="en-US" altLang="ja-JP" smtClean="0"/>
          </a:p>
          <a:p>
            <a:pPr eaLnBrk="1" hangingPunct="1"/>
            <a:r>
              <a:rPr lang="ja-JP" altLang="en-US" smtClean="0"/>
              <a:t>第三ソリューション統括部</a:t>
            </a:r>
            <a:endParaRPr lang="en-US" altLang="ja-JP" smtClean="0"/>
          </a:p>
          <a:p>
            <a:pPr eaLnBrk="1" hangingPunct="1"/>
            <a:r>
              <a:rPr lang="ja-JP" altLang="en-US" smtClean="0"/>
              <a:t>第一ソリューション部</a:t>
            </a:r>
            <a:endParaRPr lang="en-US" altLang="ja-JP" smtClean="0"/>
          </a:p>
          <a:p>
            <a:pPr eaLnBrk="1" hangingPunct="1"/>
            <a:r>
              <a:rPr lang="ja-JP" altLang="en-US" smtClean="0"/>
              <a:t>鈴木　康二郎</a:t>
            </a:r>
            <a:endParaRPr lang="ja-JP" altLang="ja-JP" smtClean="0"/>
          </a:p>
        </p:txBody>
      </p:sp>
      <p:sp>
        <p:nvSpPr>
          <p:cNvPr id="13315" name="Rectangle 2"/>
          <p:cNvSpPr>
            <a:spLocks noGrp="1" noChangeArrowheads="1"/>
          </p:cNvSpPr>
          <p:nvPr>
            <p:ph type="ctrTitle"/>
          </p:nvPr>
        </p:nvSpPr>
        <p:spPr bwMode="gray"/>
        <p:txBody>
          <a:bodyPr/>
          <a:lstStyle/>
          <a:p>
            <a:pPr eaLnBrk="1" hangingPunct="1"/>
            <a:r>
              <a:rPr lang="ja-JP" altLang="en-US" dirty="0" smtClean="0"/>
              <a:t>業務を通じ、新しいことを学ぶ</a:t>
            </a:r>
            <a:endParaRPr lang="ja-JP" altLang="ja-JP" dirty="0" smtClean="0"/>
          </a:p>
        </p:txBody>
      </p:sp>
      <p:sp>
        <p:nvSpPr>
          <p:cNvPr id="4" name="Rectangle 47"/>
          <p:cNvSpPr>
            <a:spLocks noGrp="1" noChangeArrowheads="1"/>
          </p:cNvSpPr>
          <p:nvPr>
            <p:ph type="ftr" sz="quarter" idx="3"/>
          </p:nvPr>
        </p:nvSpPr>
        <p:spPr bwMode="gray"/>
        <p:txBody>
          <a:bodyPr/>
          <a:lstStyle/>
          <a:p>
            <a:pPr>
              <a:defRPr/>
            </a:pPr>
            <a:r>
              <a:rPr lang="de-DE" altLang="ja-JP" smtClean="0"/>
              <a:t>Copyright 2014 FUJITSU LIMITED</a:t>
            </a:r>
            <a:endParaRPr lang="de-DE"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1"/>
          <p:cNvSpPr>
            <a:spLocks noGrp="1" noChangeArrowheads="1"/>
          </p:cNvSpPr>
          <p:nvPr>
            <p:ph type="title"/>
          </p:nvPr>
        </p:nvSpPr>
        <p:spPr bwMode="gray"/>
        <p:txBody>
          <a:bodyPr/>
          <a:lstStyle/>
          <a:p>
            <a:pPr eaLnBrk="1" hangingPunct="1"/>
            <a:r>
              <a:rPr lang="ja-JP" altLang="en-US" dirty="0" smtClean="0"/>
              <a:t>学びのサイクル</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pSp>
        <p:nvGrpSpPr>
          <p:cNvPr id="36" name="グループ化 35"/>
          <p:cNvGrpSpPr/>
          <p:nvPr/>
        </p:nvGrpSpPr>
        <p:grpSpPr>
          <a:xfrm>
            <a:off x="3635896" y="1435052"/>
            <a:ext cx="1765101" cy="1765101"/>
            <a:chOff x="2165449" y="606"/>
            <a:chExt cx="1765101" cy="1765101"/>
          </a:xfrm>
        </p:grpSpPr>
        <p:sp>
          <p:nvSpPr>
            <p:cNvPr id="52" name="円/楕円 51"/>
            <p:cNvSpPr/>
            <p:nvPr/>
          </p:nvSpPr>
          <p:spPr>
            <a:xfrm>
              <a:off x="2165449" y="606"/>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円/楕円 4"/>
            <p:cNvSpPr/>
            <p:nvPr/>
          </p:nvSpPr>
          <p:spPr>
            <a:xfrm>
              <a:off x="2423942" y="259099"/>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効率化</a:t>
              </a:r>
              <a:endParaRPr kumimoji="1" lang="ja-JP" altLang="en-US" sz="2200" kern="1200" dirty="0"/>
            </a:p>
          </p:txBody>
        </p:sp>
      </p:grpSp>
      <p:grpSp>
        <p:nvGrpSpPr>
          <p:cNvPr id="37" name="グループ化 36"/>
          <p:cNvGrpSpPr/>
          <p:nvPr/>
        </p:nvGrpSpPr>
        <p:grpSpPr>
          <a:xfrm>
            <a:off x="4877210" y="3219580"/>
            <a:ext cx="595721" cy="470660"/>
            <a:chOff x="3406763" y="1785134"/>
            <a:chExt cx="595721" cy="470660"/>
          </a:xfrm>
        </p:grpSpPr>
        <p:sp>
          <p:nvSpPr>
            <p:cNvPr id="50" name="右矢印 49"/>
            <p:cNvSpPr/>
            <p:nvPr/>
          </p:nvSpPr>
          <p:spPr>
            <a:xfrm rot="3600000">
              <a:off x="3469294" y="1722603"/>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1" name="右矢印 6"/>
            <p:cNvSpPr/>
            <p:nvPr/>
          </p:nvSpPr>
          <p:spPr>
            <a:xfrm rot="3600000">
              <a:off x="3504594" y="1780606"/>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38" name="グループ化 37"/>
          <p:cNvGrpSpPr/>
          <p:nvPr/>
        </p:nvGrpSpPr>
        <p:grpSpPr>
          <a:xfrm>
            <a:off x="4962465" y="3732738"/>
            <a:ext cx="1765101" cy="1765101"/>
            <a:chOff x="3492018" y="2298292"/>
            <a:chExt cx="1765101" cy="1765101"/>
          </a:xfrm>
        </p:grpSpPr>
        <p:sp>
          <p:nvSpPr>
            <p:cNvPr id="48" name="円/楕円 47"/>
            <p:cNvSpPr/>
            <p:nvPr/>
          </p:nvSpPr>
          <p:spPr>
            <a:xfrm>
              <a:off x="3492018" y="2298292"/>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円/楕円 8"/>
            <p:cNvSpPr/>
            <p:nvPr/>
          </p:nvSpPr>
          <p:spPr>
            <a:xfrm>
              <a:off x="3750511" y="2556785"/>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時間的</a:t>
              </a:r>
              <a:endParaRPr kumimoji="1" lang="en-US" altLang="ja-JP" sz="2200" kern="1200" dirty="0" smtClean="0"/>
            </a:p>
            <a:p>
              <a:pPr lvl="0" algn="ctr" defTabSz="977900">
                <a:lnSpc>
                  <a:spcPct val="90000"/>
                </a:lnSpc>
                <a:spcBef>
                  <a:spcPct val="0"/>
                </a:spcBef>
                <a:spcAft>
                  <a:spcPct val="35000"/>
                </a:spcAft>
              </a:pPr>
              <a:r>
                <a:rPr kumimoji="1" lang="ja-JP" altLang="en-US" sz="2200" kern="1200" dirty="0" smtClean="0"/>
                <a:t>余裕</a:t>
              </a:r>
              <a:endParaRPr kumimoji="1" lang="ja-JP" altLang="en-US" sz="2200" kern="1200" dirty="0"/>
            </a:p>
          </p:txBody>
        </p:sp>
      </p:grpSp>
      <p:grpSp>
        <p:nvGrpSpPr>
          <p:cNvPr id="39" name="グループ化 38"/>
          <p:cNvGrpSpPr/>
          <p:nvPr/>
        </p:nvGrpSpPr>
        <p:grpSpPr>
          <a:xfrm>
            <a:off x="4296437" y="4317428"/>
            <a:ext cx="470660" cy="595721"/>
            <a:chOff x="2825990" y="2882982"/>
            <a:chExt cx="470660" cy="595721"/>
          </a:xfrm>
        </p:grpSpPr>
        <p:sp>
          <p:nvSpPr>
            <p:cNvPr id="46" name="右矢印 45"/>
            <p:cNvSpPr/>
            <p:nvPr/>
          </p:nvSpPr>
          <p:spPr>
            <a:xfrm rot="10800000">
              <a:off x="2825990" y="2882982"/>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7" name="右矢印 10"/>
            <p:cNvSpPr/>
            <p:nvPr/>
          </p:nvSpPr>
          <p:spPr>
            <a:xfrm rot="21600000">
              <a:off x="2967188" y="3002126"/>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40" name="グループ化 39"/>
          <p:cNvGrpSpPr/>
          <p:nvPr/>
        </p:nvGrpSpPr>
        <p:grpSpPr>
          <a:xfrm>
            <a:off x="2309326" y="3732738"/>
            <a:ext cx="1765101" cy="1765101"/>
            <a:chOff x="838879" y="2298292"/>
            <a:chExt cx="1765101" cy="1765101"/>
          </a:xfrm>
        </p:grpSpPr>
        <p:sp>
          <p:nvSpPr>
            <p:cNvPr id="44" name="円/楕円 43"/>
            <p:cNvSpPr/>
            <p:nvPr/>
          </p:nvSpPr>
          <p:spPr>
            <a:xfrm>
              <a:off x="838879" y="2298292"/>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円/楕円 12"/>
            <p:cNvSpPr/>
            <p:nvPr/>
          </p:nvSpPr>
          <p:spPr>
            <a:xfrm>
              <a:off x="1097372" y="2556785"/>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新規</a:t>
              </a:r>
              <a:endParaRPr kumimoji="1" lang="en-US" altLang="ja-JP" sz="2200" kern="1200" dirty="0" smtClean="0"/>
            </a:p>
            <a:p>
              <a:pPr lvl="0" algn="ctr" defTabSz="977900">
                <a:lnSpc>
                  <a:spcPct val="90000"/>
                </a:lnSpc>
                <a:spcBef>
                  <a:spcPct val="0"/>
                </a:spcBef>
                <a:spcAft>
                  <a:spcPct val="35000"/>
                </a:spcAft>
              </a:pPr>
              <a:r>
                <a:rPr kumimoji="1" lang="ja-JP" altLang="en-US" sz="2200" kern="1200" dirty="0" smtClean="0"/>
                <a:t>学習</a:t>
              </a:r>
              <a:endParaRPr kumimoji="1" lang="ja-JP" altLang="en-US" sz="2200" kern="1200" dirty="0"/>
            </a:p>
          </p:txBody>
        </p:sp>
      </p:grpSp>
      <p:grpSp>
        <p:nvGrpSpPr>
          <p:cNvPr id="41" name="グループ化 40"/>
          <p:cNvGrpSpPr/>
          <p:nvPr/>
        </p:nvGrpSpPr>
        <p:grpSpPr>
          <a:xfrm>
            <a:off x="3550640" y="3242652"/>
            <a:ext cx="595721" cy="470660"/>
            <a:chOff x="2080193" y="1808206"/>
            <a:chExt cx="595721" cy="470660"/>
          </a:xfrm>
        </p:grpSpPr>
        <p:sp>
          <p:nvSpPr>
            <p:cNvPr id="42" name="右矢印 41"/>
            <p:cNvSpPr/>
            <p:nvPr/>
          </p:nvSpPr>
          <p:spPr>
            <a:xfrm rot="18000000">
              <a:off x="2142724" y="1745675"/>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3" name="右矢印 14"/>
            <p:cNvSpPr/>
            <p:nvPr/>
          </p:nvSpPr>
          <p:spPr>
            <a:xfrm rot="18000000">
              <a:off x="2178024" y="1925960"/>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56" name="グループ化 55"/>
          <p:cNvGrpSpPr/>
          <p:nvPr/>
        </p:nvGrpSpPr>
        <p:grpSpPr>
          <a:xfrm>
            <a:off x="3640456" y="1435052"/>
            <a:ext cx="1765101" cy="1765101"/>
            <a:chOff x="2165449" y="606"/>
            <a:chExt cx="1765101" cy="1765101"/>
          </a:xfrm>
          <a:solidFill>
            <a:schemeClr val="accent1">
              <a:lumMod val="75000"/>
            </a:schemeClr>
          </a:solidFill>
        </p:grpSpPr>
        <p:sp>
          <p:nvSpPr>
            <p:cNvPr id="57" name="円/楕円 56"/>
            <p:cNvSpPr/>
            <p:nvPr/>
          </p:nvSpPr>
          <p:spPr>
            <a:xfrm>
              <a:off x="2165449" y="606"/>
              <a:ext cx="1765101" cy="1765101"/>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円/楕円 4"/>
            <p:cNvSpPr/>
            <p:nvPr/>
          </p:nvSpPr>
          <p:spPr>
            <a:xfrm>
              <a:off x="2423942" y="259099"/>
              <a:ext cx="1248115" cy="12481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400" b="1" kern="1200" dirty="0" smtClean="0">
                  <a:solidFill>
                    <a:srgbClr val="FFFF00"/>
                  </a:solidFill>
                </a:rPr>
                <a:t>効率化</a:t>
              </a:r>
              <a:endParaRPr kumimoji="1" lang="ja-JP" altLang="en-US" sz="2400" b="1" kern="1200" dirty="0">
                <a:solidFill>
                  <a:srgbClr val="FFFF00"/>
                </a:solidFill>
              </a:endParaRPr>
            </a:p>
          </p:txBody>
        </p:sp>
      </p:grpSp>
      <p:sp>
        <p:nvSpPr>
          <p:cNvPr id="21510" name="スライド番号プレースホルダー 21509"/>
          <p:cNvSpPr>
            <a:spLocks noGrp="1"/>
          </p:cNvSpPr>
          <p:nvPr>
            <p:ph type="sldNum" sz="quarter" idx="10"/>
          </p:nvPr>
        </p:nvSpPr>
        <p:spPr/>
        <p:txBody>
          <a:bodyPr/>
          <a:lstStyle/>
          <a:p>
            <a:pPr>
              <a:defRPr/>
            </a:pPr>
            <a:fld id="{2966688C-23BA-4095-B299-A273387EA306}" type="slidenum">
              <a:rPr lang="de-DE" altLang="ja-JP" smtClean="0"/>
              <a:pPr>
                <a:defRPr/>
              </a:pPr>
              <a:t>9</a:t>
            </a:fld>
            <a:endParaRPr lang="de-DE"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right)">
                                      <p:cBhvr>
                                        <p:cTn id="15" dur="500"/>
                                        <p:tgtEl>
                                          <p:spTgt spid="40"/>
                                        </p:tgtEl>
                                      </p:cBhvr>
                                    </p:animEffect>
                                  </p:childTnLst>
                                </p:cTn>
                              </p:par>
                              <p:par>
                                <p:cTn id="16" presetID="22" presetClass="entr" presetSubtype="2"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right)">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4"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down)">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フッター プレースホルダー 4"/>
          <p:cNvSpPr>
            <a:spLocks noGrp="1"/>
          </p:cNvSpPr>
          <p:nvPr>
            <p:ph type="ftr" sz="quarter" idx="11"/>
          </p:nvPr>
        </p:nvSpPr>
        <p:spPr/>
        <p:txBody>
          <a:bodyPr/>
          <a:lstStyle/>
          <a:p>
            <a:r>
              <a:rPr lang="de-DE" altLang="ja-JP"/>
              <a:t>Copyright 2010 FUJITSU LIMITED</a:t>
            </a:r>
          </a:p>
        </p:txBody>
      </p:sp>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3" name="スライド番号プレースホルダー 2"/>
          <p:cNvSpPr>
            <a:spLocks noGrp="1"/>
          </p:cNvSpPr>
          <p:nvPr>
            <p:ph type="sldNum" sz="quarter" idx="10"/>
          </p:nvPr>
        </p:nvSpPr>
        <p:spPr/>
        <p:txBody>
          <a:bodyPr/>
          <a:lstStyle/>
          <a:p>
            <a:pPr>
              <a:defRPr/>
            </a:pPr>
            <a:fld id="{2966688C-23BA-4095-B299-A273387EA306}" type="slidenum">
              <a:rPr lang="de-DE" altLang="ja-JP" smtClean="0"/>
              <a:pPr>
                <a:defRPr/>
              </a:pPr>
              <a:t>10</a:t>
            </a:fld>
            <a:endParaRPr lang="de-DE" altLang="ja-JP"/>
          </a:p>
        </p:txBody>
      </p:sp>
    </p:spTree>
    <p:extLst>
      <p:ext uri="{BB962C8B-B14F-4D97-AF65-F5344CB8AC3E}">
        <p14:creationId xmlns:p14="http://schemas.microsoft.com/office/powerpoint/2010/main" val="2574858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1"/>
          <p:cNvSpPr>
            <a:spLocks noGrp="1" noChangeArrowheads="1"/>
          </p:cNvSpPr>
          <p:nvPr>
            <p:ph type="title"/>
          </p:nvPr>
        </p:nvSpPr>
        <p:spPr bwMode="gray"/>
        <p:txBody>
          <a:bodyPr/>
          <a:lstStyle/>
          <a:p>
            <a:pPr eaLnBrk="1" hangingPunct="1"/>
            <a:r>
              <a:rPr lang="ja-JP" altLang="en-US" dirty="0"/>
              <a:t>発表概要</a:t>
            </a:r>
            <a:endParaRPr lang="ja-JP" altLang="ja-JP" dirty="0" smtClean="0"/>
          </a:p>
        </p:txBody>
      </p:sp>
      <p:sp>
        <p:nvSpPr>
          <p:cNvPr id="14339" name="Rectangle 32"/>
          <p:cNvSpPr>
            <a:spLocks noGrp="1" noChangeArrowheads="1"/>
          </p:cNvSpPr>
          <p:nvPr>
            <p:ph idx="1"/>
          </p:nvPr>
        </p:nvSpPr>
        <p:spPr bwMode="gray"/>
        <p:txBody>
          <a:bodyPr/>
          <a:lstStyle/>
          <a:p>
            <a:pPr eaLnBrk="1" hangingPunct="1"/>
            <a:r>
              <a:rPr lang="ja-JP" altLang="en-US" dirty="0" smtClean="0"/>
              <a:t>担当業務</a:t>
            </a:r>
            <a:endParaRPr lang="en-US" altLang="ja-JP" dirty="0" smtClean="0"/>
          </a:p>
          <a:p>
            <a:pPr eaLnBrk="1" hangingPunct="1"/>
            <a:r>
              <a:rPr lang="ja-JP" altLang="en-US" dirty="0" smtClean="0"/>
              <a:t>業務を通じて１</a:t>
            </a:r>
            <a:endParaRPr lang="en-US" altLang="ja-JP" dirty="0" smtClean="0"/>
          </a:p>
          <a:p>
            <a:pPr eaLnBrk="1" hangingPunct="1"/>
            <a:r>
              <a:rPr lang="ja-JP" altLang="en-US" dirty="0" smtClean="0"/>
              <a:t>業務を通じて２</a:t>
            </a:r>
            <a:endParaRPr lang="en-US" altLang="ja-JP" dirty="0" smtClean="0"/>
          </a:p>
          <a:p>
            <a:pPr eaLnBrk="1" hangingPunct="1"/>
            <a:r>
              <a:rPr lang="ja-JP" altLang="en-US" dirty="0" smtClean="0"/>
              <a:t>気付き</a:t>
            </a:r>
            <a:endParaRPr lang="en-US" altLang="ja-JP" dirty="0" smtClean="0"/>
          </a:p>
          <a:p>
            <a:pPr eaLnBrk="1" hangingPunct="1"/>
            <a:r>
              <a:rPr lang="ja-JP" altLang="en-US" dirty="0"/>
              <a:t>ありたい姿</a:t>
            </a:r>
            <a:endParaRPr lang="en-US" altLang="ja-JP" dirty="0" smtClean="0"/>
          </a:p>
          <a:p>
            <a:pPr eaLnBrk="1" hangingPunct="1"/>
            <a:r>
              <a:rPr lang="ja-JP" altLang="en-US" dirty="0" smtClean="0"/>
              <a:t>今後</a:t>
            </a:r>
            <a:r>
              <a:rPr lang="ja-JP" altLang="en-US" dirty="0"/>
              <a:t>に向けての宣言</a:t>
            </a: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4341" name="スライド番号プレースホルダー 14340"/>
          <p:cNvSpPr>
            <a:spLocks noGrp="1"/>
          </p:cNvSpPr>
          <p:nvPr>
            <p:ph type="sldNum" sz="quarter" idx="10"/>
          </p:nvPr>
        </p:nvSpPr>
        <p:spPr/>
        <p:txBody>
          <a:bodyPr/>
          <a:lstStyle/>
          <a:p>
            <a:pPr>
              <a:defRPr/>
            </a:pPr>
            <a:fld id="{2966688C-23BA-4095-B299-A273387EA306}" type="slidenum">
              <a:rPr lang="de-DE" altLang="ja-JP" smtClean="0"/>
              <a:pPr>
                <a:defRPr/>
              </a:pPr>
              <a:t>1</a:t>
            </a:fld>
            <a:endParaRPr lang="de-DE" altLang="ja-JP"/>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1"/>
          <p:cNvSpPr>
            <a:spLocks noGrp="1" noChangeArrowheads="1"/>
          </p:cNvSpPr>
          <p:nvPr>
            <p:ph type="title"/>
          </p:nvPr>
        </p:nvSpPr>
        <p:spPr bwMode="gray"/>
        <p:txBody>
          <a:bodyPr/>
          <a:lstStyle/>
          <a:p>
            <a:pPr eaLnBrk="1" hangingPunct="1"/>
            <a:r>
              <a:rPr lang="ja-JP" altLang="en-US" smtClean="0"/>
              <a:t>担当業務</a:t>
            </a:r>
            <a:endParaRPr lang="ja-JP" altLang="ja-JP" smtClean="0"/>
          </a:p>
        </p:txBody>
      </p:sp>
      <p:sp>
        <p:nvSpPr>
          <p:cNvPr id="30" name="コンテンツ プレースホルダー 29"/>
          <p:cNvSpPr>
            <a:spLocks noGrp="1"/>
          </p:cNvSpPr>
          <p:nvPr>
            <p:ph idx="1"/>
          </p:nvPr>
        </p:nvSpPr>
        <p:spPr bwMode="gray"/>
        <p:txBody>
          <a:bodyPr/>
          <a:lstStyle/>
          <a:p>
            <a:endParaRPr kumimoji="1" lang="ja-JP" altLang="en-US"/>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15" name="表 14"/>
          <p:cNvGraphicFramePr>
            <a:graphicFrameLocks noGrp="1"/>
          </p:cNvGraphicFramePr>
          <p:nvPr>
            <p:extLst>
              <p:ext uri="{D42A27DB-BD31-4B8C-83A1-F6EECF244321}">
                <p14:modId xmlns:p14="http://schemas.microsoft.com/office/powerpoint/2010/main" val="46733404"/>
              </p:ext>
            </p:extLst>
          </p:nvPr>
        </p:nvGraphicFramePr>
        <p:xfrm>
          <a:off x="42863" y="836613"/>
          <a:ext cx="8104188" cy="4978401"/>
        </p:xfrm>
        <a:graphic>
          <a:graphicData uri="http://schemas.openxmlformats.org/drawingml/2006/table">
            <a:tbl>
              <a:tblPr firstRow="1" bandRow="1">
                <a:tableStyleId>{21E4AEA4-8DFA-4A89-87EB-49C32662AFE0}</a:tableStyleId>
              </a:tblPr>
              <a:tblGrid>
                <a:gridCol w="2088247"/>
                <a:gridCol w="268426"/>
                <a:gridCol w="338530"/>
                <a:gridCol w="338530"/>
                <a:gridCol w="389258"/>
                <a:gridCol w="389258"/>
                <a:gridCol w="389258"/>
                <a:gridCol w="306707"/>
                <a:gridCol w="306707"/>
                <a:gridCol w="306707"/>
                <a:gridCol w="306707"/>
                <a:gridCol w="306707"/>
                <a:gridCol w="306707"/>
                <a:gridCol w="306707"/>
                <a:gridCol w="306707"/>
                <a:gridCol w="306707"/>
                <a:gridCol w="389258"/>
                <a:gridCol w="389258"/>
                <a:gridCol w="363802"/>
              </a:tblGrid>
              <a:tr h="640088">
                <a:tc rowSpan="2">
                  <a:txBody>
                    <a:bodyPr/>
                    <a:lstStyle/>
                    <a:p>
                      <a:endParaRPr kumimoji="1" lang="ja-JP" altLang="en-US" sz="1800" dirty="0"/>
                    </a:p>
                  </a:txBody>
                  <a:tcPr marL="91441" marR="91441" marT="45721" marB="45721"/>
                </a:tc>
                <a:tc gridSpan="6">
                  <a:txBody>
                    <a:bodyPr/>
                    <a:lstStyle/>
                    <a:p>
                      <a:r>
                        <a:rPr kumimoji="1" lang="en-US" altLang="ja-JP" sz="1800" dirty="0" smtClean="0"/>
                        <a:t>2012</a:t>
                      </a:r>
                      <a:r>
                        <a:rPr kumimoji="1" lang="ja-JP" altLang="en-US" sz="1800" dirty="0" smtClean="0"/>
                        <a:t>年</a:t>
                      </a:r>
                      <a:endParaRPr kumimoji="1" lang="ja-JP" altLang="en-US" sz="1800" dirty="0"/>
                    </a:p>
                  </a:txBody>
                  <a:tcPr marL="91441" marR="91441" marT="45721" marB="4572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12">
                  <a:txBody>
                    <a:bodyPr/>
                    <a:lstStyle/>
                    <a:p>
                      <a:r>
                        <a:rPr kumimoji="1" lang="en-US" altLang="ja-JP" sz="1800" dirty="0" smtClean="0"/>
                        <a:t>2013</a:t>
                      </a:r>
                      <a:r>
                        <a:rPr kumimoji="1" lang="ja-JP" altLang="en-US" sz="1800" dirty="0" smtClean="0"/>
                        <a:t>年</a:t>
                      </a:r>
                      <a:endParaRPr kumimoji="1" lang="ja-JP" altLang="en-US" sz="1800" dirty="0"/>
                    </a:p>
                  </a:txBody>
                  <a:tcPr marL="91441" marR="91441" marT="45721" marB="4572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14900">
                <a:tc vMerge="1">
                  <a:txBody>
                    <a:bodyPr/>
                    <a:lstStyle/>
                    <a:p>
                      <a:endParaRPr kumimoji="1" lang="ja-JP" altLang="en-US" dirty="0"/>
                    </a:p>
                  </a:txBody>
                  <a:tcPr>
                    <a:solidFill>
                      <a:schemeClr val="accent2"/>
                    </a:solidFill>
                  </a:tcPr>
                </a:tc>
                <a:tc>
                  <a:txBody>
                    <a:bodyPr/>
                    <a:lstStyle/>
                    <a:p>
                      <a:r>
                        <a:rPr kumimoji="1" lang="en-US" altLang="ja-JP" sz="1200" dirty="0" smtClean="0"/>
                        <a:t>7</a:t>
                      </a:r>
                      <a:endParaRPr kumimoji="1" lang="ja-JP" altLang="en-US" sz="1200" dirty="0"/>
                    </a:p>
                  </a:txBody>
                  <a:tcPr marL="91441" marR="91441" marT="45721" marB="45721">
                    <a:solidFill>
                      <a:schemeClr val="accent2"/>
                    </a:solidFill>
                  </a:tcPr>
                </a:tc>
                <a:tc>
                  <a:txBody>
                    <a:bodyPr/>
                    <a:lstStyle/>
                    <a:p>
                      <a:r>
                        <a:rPr kumimoji="1" lang="en-US" altLang="ja-JP" sz="1200" dirty="0" smtClean="0"/>
                        <a:t>8</a:t>
                      </a:r>
                      <a:endParaRPr kumimoji="1" lang="ja-JP" altLang="en-US" sz="1200" dirty="0"/>
                    </a:p>
                  </a:txBody>
                  <a:tcPr marL="91441" marR="91441" marT="45721" marB="45721">
                    <a:solidFill>
                      <a:schemeClr val="accent2"/>
                    </a:solidFill>
                  </a:tcPr>
                </a:tc>
                <a:tc>
                  <a:txBody>
                    <a:bodyPr/>
                    <a:lstStyle/>
                    <a:p>
                      <a:r>
                        <a:rPr kumimoji="1" lang="en-US" altLang="ja-JP" sz="1200" dirty="0" smtClean="0"/>
                        <a:t>9</a:t>
                      </a:r>
                      <a:endParaRPr kumimoji="1" lang="ja-JP" altLang="en-US" sz="1200" dirty="0"/>
                    </a:p>
                  </a:txBody>
                  <a:tcPr marL="91441" marR="91441" marT="45721" marB="45721">
                    <a:solidFill>
                      <a:schemeClr val="accent2"/>
                    </a:solidFill>
                  </a:tcPr>
                </a:tc>
                <a:tc>
                  <a:txBody>
                    <a:bodyPr/>
                    <a:lstStyle/>
                    <a:p>
                      <a:r>
                        <a:rPr kumimoji="1" lang="en-US" altLang="ja-JP" sz="1200" dirty="0" smtClean="0"/>
                        <a:t>10</a:t>
                      </a:r>
                      <a:endParaRPr kumimoji="1" lang="ja-JP" altLang="en-US" sz="1200" dirty="0"/>
                    </a:p>
                  </a:txBody>
                  <a:tcPr marL="91441" marR="91441" marT="45721" marB="45721">
                    <a:solidFill>
                      <a:schemeClr val="accent2"/>
                    </a:solidFill>
                  </a:tcPr>
                </a:tc>
                <a:tc>
                  <a:txBody>
                    <a:bodyPr/>
                    <a:lstStyle/>
                    <a:p>
                      <a:r>
                        <a:rPr kumimoji="1" lang="en-US" altLang="ja-JP" sz="1200" dirty="0" smtClean="0"/>
                        <a:t>11</a:t>
                      </a:r>
                      <a:endParaRPr kumimoji="1" lang="ja-JP" altLang="en-US" sz="1200" dirty="0"/>
                    </a:p>
                  </a:txBody>
                  <a:tcPr marL="91441" marR="91441" marT="45721" marB="45721">
                    <a:solidFill>
                      <a:schemeClr val="accent2"/>
                    </a:solidFill>
                  </a:tcPr>
                </a:tc>
                <a:tc>
                  <a:txBody>
                    <a:bodyPr/>
                    <a:lstStyle/>
                    <a:p>
                      <a:r>
                        <a:rPr kumimoji="1" lang="en-US" altLang="ja-JP" sz="1200" dirty="0" smtClean="0"/>
                        <a:t>12</a:t>
                      </a:r>
                      <a:endParaRPr kumimoji="1" lang="ja-JP" altLang="en-US" sz="1200" dirty="0"/>
                    </a:p>
                  </a:txBody>
                  <a:tcPr marL="91441" marR="91441" marT="45721" marB="45721">
                    <a:solidFill>
                      <a:schemeClr val="accent2"/>
                    </a:solidFill>
                  </a:tcPr>
                </a:tc>
                <a:tc>
                  <a:txBody>
                    <a:bodyPr/>
                    <a:lstStyle/>
                    <a:p>
                      <a:r>
                        <a:rPr kumimoji="1" lang="en-US" altLang="ja-JP" sz="1200" dirty="0" smtClean="0"/>
                        <a:t>1</a:t>
                      </a:r>
                      <a:endParaRPr kumimoji="1" lang="ja-JP" altLang="en-US" sz="1200" dirty="0"/>
                    </a:p>
                  </a:txBody>
                  <a:tcPr marL="91441" marR="91441" marT="45721" marB="45721">
                    <a:solidFill>
                      <a:schemeClr val="accent2"/>
                    </a:solidFill>
                  </a:tcPr>
                </a:tc>
                <a:tc>
                  <a:txBody>
                    <a:bodyPr/>
                    <a:lstStyle/>
                    <a:p>
                      <a:r>
                        <a:rPr kumimoji="1" lang="en-US" altLang="ja-JP" sz="1200" dirty="0" smtClean="0"/>
                        <a:t>2</a:t>
                      </a:r>
                      <a:endParaRPr kumimoji="1" lang="ja-JP" altLang="en-US" sz="1200" dirty="0"/>
                    </a:p>
                  </a:txBody>
                  <a:tcPr marL="91441" marR="91441" marT="45721" marB="45721">
                    <a:solidFill>
                      <a:schemeClr val="accent2"/>
                    </a:solidFill>
                  </a:tcPr>
                </a:tc>
                <a:tc>
                  <a:txBody>
                    <a:bodyPr/>
                    <a:lstStyle/>
                    <a:p>
                      <a:r>
                        <a:rPr kumimoji="1" lang="en-US" altLang="ja-JP" sz="1200" dirty="0" smtClean="0"/>
                        <a:t>3</a:t>
                      </a:r>
                      <a:endParaRPr kumimoji="1" lang="ja-JP" altLang="en-US" sz="1200" dirty="0"/>
                    </a:p>
                  </a:txBody>
                  <a:tcPr marL="91441" marR="91441" marT="45721" marB="45721">
                    <a:solidFill>
                      <a:schemeClr val="accent2"/>
                    </a:solidFill>
                  </a:tcPr>
                </a:tc>
                <a:tc>
                  <a:txBody>
                    <a:bodyPr/>
                    <a:lstStyle/>
                    <a:p>
                      <a:r>
                        <a:rPr kumimoji="1" lang="en-US" altLang="ja-JP" sz="1200" dirty="0" smtClean="0"/>
                        <a:t>4</a:t>
                      </a:r>
                      <a:endParaRPr kumimoji="1" lang="ja-JP" altLang="en-US" sz="1200" dirty="0"/>
                    </a:p>
                  </a:txBody>
                  <a:tcPr marL="91441" marR="91441" marT="45721" marB="45721">
                    <a:solidFill>
                      <a:schemeClr val="accent2"/>
                    </a:solidFill>
                  </a:tcPr>
                </a:tc>
                <a:tc>
                  <a:txBody>
                    <a:bodyPr/>
                    <a:lstStyle/>
                    <a:p>
                      <a:r>
                        <a:rPr kumimoji="1" lang="en-US" altLang="ja-JP" sz="1200" dirty="0" smtClean="0"/>
                        <a:t>5</a:t>
                      </a:r>
                      <a:endParaRPr kumimoji="1" lang="ja-JP" altLang="en-US" sz="1200" dirty="0"/>
                    </a:p>
                  </a:txBody>
                  <a:tcPr marL="91441" marR="91441" marT="45721" marB="45721">
                    <a:solidFill>
                      <a:schemeClr val="accent2"/>
                    </a:solidFill>
                  </a:tcPr>
                </a:tc>
                <a:tc>
                  <a:txBody>
                    <a:bodyPr/>
                    <a:lstStyle/>
                    <a:p>
                      <a:r>
                        <a:rPr kumimoji="1" lang="en-US" altLang="ja-JP" sz="1200" dirty="0" smtClean="0"/>
                        <a:t>6</a:t>
                      </a:r>
                      <a:endParaRPr kumimoji="1" lang="ja-JP" altLang="en-US" sz="1200" dirty="0"/>
                    </a:p>
                  </a:txBody>
                  <a:tcPr marL="91441" marR="91441" marT="45721" marB="45721">
                    <a:solidFill>
                      <a:schemeClr val="accent2"/>
                    </a:solidFill>
                  </a:tcPr>
                </a:tc>
                <a:tc>
                  <a:txBody>
                    <a:bodyPr/>
                    <a:lstStyle/>
                    <a:p>
                      <a:r>
                        <a:rPr kumimoji="1" lang="en-US" altLang="ja-JP" sz="1200" dirty="0" smtClean="0"/>
                        <a:t>7</a:t>
                      </a:r>
                      <a:endParaRPr kumimoji="1" lang="ja-JP" altLang="en-US" sz="1200" dirty="0"/>
                    </a:p>
                  </a:txBody>
                  <a:tcPr marL="91441" marR="91441" marT="45721" marB="45721">
                    <a:solidFill>
                      <a:schemeClr val="accent2"/>
                    </a:solidFill>
                  </a:tcPr>
                </a:tc>
                <a:tc>
                  <a:txBody>
                    <a:bodyPr/>
                    <a:lstStyle/>
                    <a:p>
                      <a:r>
                        <a:rPr kumimoji="1" lang="en-US" altLang="ja-JP" sz="1200" dirty="0" smtClean="0"/>
                        <a:t>8</a:t>
                      </a:r>
                      <a:endParaRPr kumimoji="1" lang="ja-JP" altLang="en-US" sz="1200" dirty="0"/>
                    </a:p>
                  </a:txBody>
                  <a:tcPr marL="91441" marR="91441" marT="45721" marB="45721">
                    <a:solidFill>
                      <a:schemeClr val="accent2"/>
                    </a:solidFill>
                  </a:tcPr>
                </a:tc>
                <a:tc>
                  <a:txBody>
                    <a:bodyPr/>
                    <a:lstStyle/>
                    <a:p>
                      <a:r>
                        <a:rPr kumimoji="1" lang="en-US" altLang="ja-JP" sz="1200" dirty="0" smtClean="0"/>
                        <a:t>9</a:t>
                      </a:r>
                      <a:endParaRPr kumimoji="1" lang="ja-JP" altLang="en-US" sz="1200" dirty="0"/>
                    </a:p>
                  </a:txBody>
                  <a:tcPr marL="91441" marR="91441" marT="45721" marB="45721">
                    <a:solidFill>
                      <a:schemeClr val="accent2"/>
                    </a:solidFill>
                  </a:tcPr>
                </a:tc>
                <a:tc>
                  <a:txBody>
                    <a:bodyPr/>
                    <a:lstStyle/>
                    <a:p>
                      <a:r>
                        <a:rPr kumimoji="1" lang="en-US" altLang="ja-JP" sz="1200" dirty="0" smtClean="0"/>
                        <a:t>10</a:t>
                      </a:r>
                      <a:endParaRPr kumimoji="1" lang="ja-JP" altLang="en-US" sz="1200" dirty="0"/>
                    </a:p>
                  </a:txBody>
                  <a:tcPr marL="91441" marR="91441" marT="45721" marB="45721">
                    <a:solidFill>
                      <a:schemeClr val="accent2"/>
                    </a:solidFill>
                  </a:tcPr>
                </a:tc>
                <a:tc>
                  <a:txBody>
                    <a:bodyPr/>
                    <a:lstStyle/>
                    <a:p>
                      <a:r>
                        <a:rPr kumimoji="1" lang="en-US" altLang="ja-JP" sz="1200" dirty="0" smtClean="0"/>
                        <a:t>11</a:t>
                      </a:r>
                      <a:endParaRPr kumimoji="1" lang="ja-JP" altLang="en-US" sz="1200" dirty="0"/>
                    </a:p>
                  </a:txBody>
                  <a:tcPr marL="91441" marR="91441" marT="45721" marB="45721">
                    <a:solidFill>
                      <a:schemeClr val="accent2"/>
                    </a:solidFill>
                  </a:tcPr>
                </a:tc>
                <a:tc>
                  <a:txBody>
                    <a:bodyPr/>
                    <a:lstStyle/>
                    <a:p>
                      <a:r>
                        <a:rPr kumimoji="1" lang="en-US" altLang="ja-JP" sz="1200" dirty="0" smtClean="0"/>
                        <a:t>12</a:t>
                      </a:r>
                      <a:endParaRPr kumimoji="1" lang="ja-JP" altLang="en-US" sz="1200" dirty="0"/>
                    </a:p>
                  </a:txBody>
                  <a:tcPr marL="91441" marR="91441" marT="45721" marB="45721">
                    <a:solidFill>
                      <a:schemeClr val="accent2"/>
                    </a:solidFill>
                  </a:tcPr>
                </a:tc>
              </a:tr>
              <a:tr h="822971">
                <a:tc>
                  <a:txBody>
                    <a:bodyPr/>
                    <a:lstStyle/>
                    <a:p>
                      <a:pPr algn="ctr"/>
                      <a:r>
                        <a:rPr kumimoji="1" lang="ja-JP" altLang="en-US" sz="2400" b="1" dirty="0" smtClean="0"/>
                        <a:t>日本政策</a:t>
                      </a:r>
                      <a:r>
                        <a:rPr kumimoji="1" lang="en-US" altLang="ja-JP" sz="2400" b="1" dirty="0" smtClean="0"/>
                        <a:t>PMO</a:t>
                      </a:r>
                      <a:r>
                        <a:rPr kumimoji="1" lang="ja-JP" altLang="en-US" sz="2400" b="1" dirty="0" smtClean="0"/>
                        <a:t>支援</a:t>
                      </a:r>
                      <a:endParaRPr kumimoji="1" lang="ja-JP" altLang="en-US" sz="2400" b="1"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822971">
                <a:tc>
                  <a:txBody>
                    <a:bodyPr/>
                    <a:lstStyle/>
                    <a:p>
                      <a:pPr algn="ctr"/>
                      <a:r>
                        <a:rPr kumimoji="1" lang="en-US" altLang="ja-JP" sz="2400" b="1" dirty="0" smtClean="0"/>
                        <a:t>Cobol</a:t>
                      </a:r>
                      <a:r>
                        <a:rPr kumimoji="1" lang="ja-JP" altLang="en-US" sz="2400" b="1" dirty="0" smtClean="0"/>
                        <a:t>→</a:t>
                      </a:r>
                      <a:r>
                        <a:rPr kumimoji="1" lang="en-US" altLang="ja-JP" sz="2400" b="1" dirty="0" smtClean="0"/>
                        <a:t>Java</a:t>
                      </a:r>
                      <a:r>
                        <a:rPr kumimoji="1" lang="ja-JP" altLang="en-US" sz="2400" b="1" dirty="0" smtClean="0"/>
                        <a:t>調査研究</a:t>
                      </a:r>
                      <a:endParaRPr kumimoji="1" lang="ja-JP" altLang="en-US" sz="2400" b="1"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731529">
                <a:tc>
                  <a:txBody>
                    <a:bodyPr/>
                    <a:lstStyle/>
                    <a:p>
                      <a:pPr algn="ctr"/>
                      <a:r>
                        <a:rPr kumimoji="1" lang="en-US" altLang="ja-JP" sz="1800" b="1" dirty="0" err="1" smtClean="0"/>
                        <a:t>InterDevelopJava</a:t>
                      </a:r>
                      <a:endParaRPr kumimoji="1" lang="en-US" altLang="ja-JP" sz="1800" b="1" dirty="0" smtClean="0"/>
                    </a:p>
                    <a:p>
                      <a:pPr algn="ctr"/>
                      <a:r>
                        <a:rPr kumimoji="1" lang="ja-JP" altLang="en-US" sz="2400" b="1" dirty="0" smtClean="0"/>
                        <a:t>機能拡張</a:t>
                      </a:r>
                      <a:endParaRPr kumimoji="1" lang="ja-JP" altLang="en-US" sz="2400" b="1"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r>
              <a:tr h="822971">
                <a:tc>
                  <a:txBody>
                    <a:bodyPr/>
                    <a:lstStyle/>
                    <a:p>
                      <a:pPr algn="ctr"/>
                      <a:r>
                        <a:rPr kumimoji="1" lang="en-US" altLang="ja-JP" sz="2400" b="1" dirty="0" smtClean="0"/>
                        <a:t>SMBC</a:t>
                      </a:r>
                    </a:p>
                    <a:p>
                      <a:pPr algn="ctr"/>
                      <a:r>
                        <a:rPr kumimoji="1" lang="en-US" altLang="ja-JP" sz="2400" b="1" dirty="0" smtClean="0"/>
                        <a:t>PJ</a:t>
                      </a:r>
                      <a:r>
                        <a:rPr kumimoji="1" lang="ja-JP" altLang="en-US" sz="2400" b="1" dirty="0" smtClean="0"/>
                        <a:t>支援</a:t>
                      </a:r>
                      <a:endParaRPr kumimoji="1" lang="ja-JP" altLang="en-US" sz="2400" b="1"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822971">
                <a:tc>
                  <a:txBody>
                    <a:bodyPr/>
                    <a:lstStyle/>
                    <a:p>
                      <a:pPr algn="ctr"/>
                      <a:r>
                        <a:rPr kumimoji="1" lang="en-US" altLang="ja-JP" sz="2400" b="1" dirty="0" smtClean="0"/>
                        <a:t>Conductor</a:t>
                      </a:r>
                    </a:p>
                    <a:p>
                      <a:pPr algn="ctr"/>
                      <a:r>
                        <a:rPr kumimoji="1" lang="ja-JP" altLang="en-US" sz="2400" b="1" dirty="0" smtClean="0"/>
                        <a:t>部品開発</a:t>
                      </a:r>
                      <a:endParaRPr kumimoji="1" lang="ja-JP" altLang="en-US" sz="2400" b="1"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r>
            </a:tbl>
          </a:graphicData>
        </a:graphic>
      </p:graphicFrame>
      <p:sp>
        <p:nvSpPr>
          <p:cNvPr id="16" name="右矢印 15"/>
          <p:cNvSpPr/>
          <p:nvPr/>
        </p:nvSpPr>
        <p:spPr bwMode="gray">
          <a:xfrm>
            <a:off x="2130425" y="1955800"/>
            <a:ext cx="936625"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7" name="右矢印 16"/>
          <p:cNvSpPr/>
          <p:nvPr/>
        </p:nvSpPr>
        <p:spPr bwMode="gray">
          <a:xfrm>
            <a:off x="3138488" y="2747963"/>
            <a:ext cx="2016125"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8" name="右矢印 17"/>
          <p:cNvSpPr/>
          <p:nvPr/>
        </p:nvSpPr>
        <p:spPr bwMode="gray">
          <a:xfrm>
            <a:off x="3138488" y="3535363"/>
            <a:ext cx="576262"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9" name="右矢印 18"/>
          <p:cNvSpPr/>
          <p:nvPr/>
        </p:nvSpPr>
        <p:spPr bwMode="gray">
          <a:xfrm>
            <a:off x="5154613" y="4332288"/>
            <a:ext cx="2160587"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0" name="右矢印 19"/>
          <p:cNvSpPr/>
          <p:nvPr/>
        </p:nvSpPr>
        <p:spPr bwMode="gray">
          <a:xfrm>
            <a:off x="5802313" y="5124450"/>
            <a:ext cx="2305050"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2" name="右矢印 21"/>
          <p:cNvSpPr/>
          <p:nvPr/>
        </p:nvSpPr>
        <p:spPr bwMode="gray">
          <a:xfrm>
            <a:off x="4217988" y="3540125"/>
            <a:ext cx="576262"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2" name="角丸四角形吹き出し 12"/>
          <p:cNvSpPr>
            <a:spLocks noChangeArrowheads="1"/>
          </p:cNvSpPr>
          <p:nvPr/>
        </p:nvSpPr>
        <p:spPr bwMode="gray">
          <a:xfrm>
            <a:off x="5802313" y="2747963"/>
            <a:ext cx="3314700" cy="1905173"/>
          </a:xfrm>
          <a:prstGeom prst="wedgeRoundRectCallout">
            <a:avLst>
              <a:gd name="adj1" fmla="val -66917"/>
              <a:gd name="adj2" fmla="val 17574"/>
              <a:gd name="adj3" fmla="val 16667"/>
            </a:avLst>
          </a:prstGeom>
          <a:gradFill rotWithShape="0">
            <a:gsLst>
              <a:gs pos="0">
                <a:srgbClr val="FFFFFF"/>
              </a:gs>
              <a:gs pos="100000">
                <a:srgbClr val="CACAC7"/>
              </a:gs>
            </a:gsLst>
            <a:lin ang="5400000" scaled="1"/>
          </a:gradFill>
          <a:ln w="9525" algn="ctr">
            <a:solidFill>
              <a:srgbClr val="57564F"/>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Segoe UI" pitchFamily="34" charset="0"/>
                <a:ea typeface="メイリオ" pitchFamily="50" charset="-128"/>
                <a:cs typeface="メイリオ"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Segoe UI" pitchFamily="34" charset="0"/>
                <a:ea typeface="メイリオ" pitchFamily="50" charset="-128"/>
                <a:cs typeface="メイリオ"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Segoe UI" pitchFamily="34" charset="0"/>
                <a:ea typeface="メイリオ" pitchFamily="50" charset="-128"/>
                <a:cs typeface="メイリオ"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Segoe UI" pitchFamily="34" charset="0"/>
                <a:ea typeface="メイリオ" pitchFamily="50" charset="-128"/>
                <a:cs typeface="メイリオ" pitchFamily="50" charset="-128"/>
              </a:defRPr>
            </a:lvl4pPr>
            <a:lvl5pPr marL="2057400" indent="-228600" algn="l" eaLnBrk="0" fontAlgn="base" hangingPunct="0">
              <a:buBlip>
                <a:blip r:embed="rId3"/>
              </a:buBlip>
              <a:defRPr kumimoji="1" sz="2000">
                <a:solidFill>
                  <a:srgbClr val="000000"/>
                </a:solidFill>
                <a:latin typeface="Segoe UI" pitchFamily="34" charset="0"/>
                <a:ea typeface="メイリオ" pitchFamily="50" charset="-128"/>
                <a:cs typeface="メイリオ" pitchFamily="50" charset="-128"/>
              </a:defRPr>
            </a:lvl5pPr>
            <a:lvl6pPr marL="2514600" indent="-228600" eaLnBrk="0" fontAlgn="base" hangingPunct="0">
              <a:spcBef>
                <a:spcPct val="0"/>
              </a:spcBef>
              <a:spcAft>
                <a:spcPct val="0"/>
              </a:spcAft>
              <a:buBlip>
                <a:blip r:embed="rId3"/>
              </a:buBlip>
              <a:defRPr kumimoji="1" sz="2000">
                <a:solidFill>
                  <a:srgbClr val="000000"/>
                </a:solidFill>
                <a:latin typeface="Segoe UI" pitchFamily="34" charset="0"/>
                <a:ea typeface="メイリオ" pitchFamily="50" charset="-128"/>
                <a:cs typeface="メイリオ" pitchFamily="50" charset="-128"/>
              </a:defRPr>
            </a:lvl6pPr>
            <a:lvl7pPr marL="2971800" indent="-228600" eaLnBrk="0" fontAlgn="base" hangingPunct="0">
              <a:spcBef>
                <a:spcPct val="0"/>
              </a:spcBef>
              <a:spcAft>
                <a:spcPct val="0"/>
              </a:spcAft>
              <a:buBlip>
                <a:blip r:embed="rId3"/>
              </a:buBlip>
              <a:defRPr kumimoji="1" sz="2000">
                <a:solidFill>
                  <a:srgbClr val="000000"/>
                </a:solidFill>
                <a:latin typeface="Segoe UI" pitchFamily="34" charset="0"/>
                <a:ea typeface="メイリオ" pitchFamily="50" charset="-128"/>
                <a:cs typeface="メイリオ" pitchFamily="50" charset="-128"/>
              </a:defRPr>
            </a:lvl7pPr>
            <a:lvl8pPr marL="3429000" indent="-228600" eaLnBrk="0" fontAlgn="base" hangingPunct="0">
              <a:spcBef>
                <a:spcPct val="0"/>
              </a:spcBef>
              <a:spcAft>
                <a:spcPct val="0"/>
              </a:spcAft>
              <a:buBlip>
                <a:blip r:embed="rId3"/>
              </a:buBlip>
              <a:defRPr kumimoji="1" sz="2000">
                <a:solidFill>
                  <a:srgbClr val="000000"/>
                </a:solidFill>
                <a:latin typeface="Segoe UI" pitchFamily="34" charset="0"/>
                <a:ea typeface="メイリオ" pitchFamily="50" charset="-128"/>
                <a:cs typeface="メイリオ" pitchFamily="50" charset="-128"/>
              </a:defRPr>
            </a:lvl8pPr>
            <a:lvl9pPr marL="3886200" indent="-228600" eaLnBrk="0" fontAlgn="base" hangingPunct="0">
              <a:spcBef>
                <a:spcPct val="0"/>
              </a:spcBef>
              <a:spcAft>
                <a:spcPct val="0"/>
              </a:spcAft>
              <a:buBlip>
                <a:blip r:embed="rId3"/>
              </a:buBlip>
              <a:defRPr kumimoji="1" sz="2000">
                <a:solidFill>
                  <a:srgbClr val="000000"/>
                </a:solidFill>
                <a:latin typeface="Segoe UI" pitchFamily="34" charset="0"/>
                <a:ea typeface="メイリオ" pitchFamily="50" charset="-128"/>
                <a:cs typeface="メイリオ" pitchFamily="50" charset="-128"/>
              </a:defRPr>
            </a:lvl9pPr>
          </a:lstStyle>
          <a:p>
            <a:pPr algn="ctr" eaLnBrk="1" fontAlgn="ctr" hangingPunct="1">
              <a:lnSpc>
                <a:spcPct val="100000"/>
              </a:lnSpc>
              <a:spcBef>
                <a:spcPct val="0"/>
              </a:spcBef>
              <a:spcAft>
                <a:spcPct val="0"/>
              </a:spcAft>
              <a:buClrTx/>
              <a:buFontTx/>
              <a:buNone/>
            </a:pPr>
            <a:r>
              <a:rPr lang="ja-JP" altLang="en-US" dirty="0">
                <a:latin typeface="ＭＳ Ｐゴシック" charset="-128"/>
                <a:ea typeface="ＭＳ Ｐゴシック" charset="-128"/>
                <a:cs typeface="Arial" charset="0"/>
              </a:rPr>
              <a:t>ここ</a:t>
            </a:r>
            <a:r>
              <a:rPr lang="ja-JP" altLang="en-US" dirty="0" smtClean="0">
                <a:latin typeface="ＭＳ Ｐゴシック" charset="-128"/>
                <a:ea typeface="ＭＳ Ｐゴシック" charset="-128"/>
                <a:cs typeface="Arial" charset="0"/>
              </a:rPr>
              <a:t>にそれぞれ</a:t>
            </a:r>
            <a:endParaRPr lang="en-US" altLang="ja-JP" dirty="0" smtClean="0">
              <a:latin typeface="ＭＳ Ｐゴシック" charset="-128"/>
              <a:ea typeface="ＭＳ Ｐゴシック" charset="-128"/>
              <a:cs typeface="Arial" charset="0"/>
            </a:endParaRPr>
          </a:p>
          <a:p>
            <a:pPr algn="ctr" eaLnBrk="1" fontAlgn="ctr" hangingPunct="1">
              <a:lnSpc>
                <a:spcPct val="100000"/>
              </a:lnSpc>
              <a:spcBef>
                <a:spcPct val="0"/>
              </a:spcBef>
              <a:spcAft>
                <a:spcPct val="0"/>
              </a:spcAft>
              <a:buClrTx/>
              <a:buFontTx/>
              <a:buNone/>
            </a:pPr>
            <a:r>
              <a:rPr lang="ja-JP" altLang="en-US" dirty="0" smtClean="0">
                <a:latin typeface="ＭＳ Ｐゴシック" charset="-128"/>
                <a:ea typeface="ＭＳ Ｐゴシック" charset="-128"/>
                <a:cs typeface="Arial" charset="0"/>
              </a:rPr>
              <a:t>規模の数字を入れる</a:t>
            </a:r>
            <a:endParaRPr lang="ja-JP" altLang="en-US" dirty="0">
              <a:latin typeface="ＭＳ Ｐゴシック" charset="-128"/>
              <a:ea typeface="ＭＳ Ｐゴシック" charset="-128"/>
              <a:cs typeface="Arial" charset="0"/>
            </a:endParaRPr>
          </a:p>
        </p:txBody>
      </p:sp>
      <p:sp>
        <p:nvSpPr>
          <p:cNvPr id="16397" name="スライド番号プレースホルダー 16396"/>
          <p:cNvSpPr>
            <a:spLocks noGrp="1"/>
          </p:cNvSpPr>
          <p:nvPr>
            <p:ph type="sldNum" sz="quarter" idx="10"/>
          </p:nvPr>
        </p:nvSpPr>
        <p:spPr/>
        <p:txBody>
          <a:bodyPr/>
          <a:lstStyle/>
          <a:p>
            <a:pPr>
              <a:defRPr/>
            </a:pPr>
            <a:fld id="{2966688C-23BA-4095-B299-A273387EA306}" type="slidenum">
              <a:rPr lang="de-DE" altLang="ja-JP" smtClean="0"/>
              <a:pPr>
                <a:defRPr/>
              </a:pPr>
              <a:t>2</a:t>
            </a:fld>
            <a:endParaRPr lang="de-DE" altLang="ja-JP"/>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1"/>
          <p:cNvSpPr>
            <a:spLocks noGrp="1" noChangeArrowheads="1"/>
          </p:cNvSpPr>
          <p:nvPr>
            <p:ph type="title"/>
          </p:nvPr>
        </p:nvSpPr>
        <p:spPr bwMode="gray"/>
        <p:txBody>
          <a:bodyPr/>
          <a:lstStyle/>
          <a:p>
            <a:pPr eaLnBrk="1" hangingPunct="1"/>
            <a:r>
              <a:rPr lang="ja-JP" altLang="en-US" dirty="0" smtClean="0"/>
              <a:t>業務を通じて１</a:t>
            </a:r>
            <a:endParaRPr lang="ja-JP" altLang="ja-JP" dirty="0" smtClean="0"/>
          </a:p>
        </p:txBody>
      </p:sp>
      <p:sp>
        <p:nvSpPr>
          <p:cNvPr id="18435" name="Rectangle 32"/>
          <p:cNvSpPr>
            <a:spLocks noGrp="1" noChangeArrowheads="1"/>
          </p:cNvSpPr>
          <p:nvPr>
            <p:ph idx="1"/>
          </p:nvPr>
        </p:nvSpPr>
        <p:spPr bwMode="gray"/>
        <p:txBody>
          <a:bodyPr/>
          <a:lstStyle/>
          <a:p>
            <a:pPr marL="0" indent="0">
              <a:buNone/>
            </a:pPr>
            <a:r>
              <a:rPr lang="en-US" altLang="ja-JP" dirty="0" smtClean="0"/>
              <a:t>SMBC</a:t>
            </a:r>
            <a:r>
              <a:rPr lang="ja-JP" altLang="en-US" dirty="0" smtClean="0"/>
              <a:t>プロジェクト支援</a:t>
            </a: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pic>
        <p:nvPicPr>
          <p:cNvPr id="1026" name="Picture 2" descr="C:\Users\Owner\Pictures\human_pictgram\p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940" y="1971824"/>
            <a:ext cx="1800200" cy="1800200"/>
          </a:xfrm>
          <a:prstGeom prst="rect">
            <a:avLst/>
          </a:prstGeom>
          <a:noFill/>
          <a:extLst>
            <a:ext uri="{909E8E84-426E-40DD-AFC4-6F175D3DCCD1}">
              <a14:hiddenFill xmlns:a14="http://schemas.microsoft.com/office/drawing/2010/main">
                <a:solidFill>
                  <a:srgbClr val="FFFFFF"/>
                </a:solidFill>
              </a14:hiddenFill>
            </a:ext>
          </a:extLst>
        </p:spPr>
      </p:pic>
      <p:sp>
        <p:nvSpPr>
          <p:cNvPr id="18" name="雲形吹き出し 17"/>
          <p:cNvSpPr/>
          <p:nvPr/>
        </p:nvSpPr>
        <p:spPr bwMode="auto">
          <a:xfrm>
            <a:off x="55712" y="1376772"/>
            <a:ext cx="2736304" cy="792088"/>
          </a:xfrm>
          <a:prstGeom prst="cloudCallout">
            <a:avLst>
              <a:gd name="adj1" fmla="val -7325"/>
              <a:gd name="adj2" fmla="val 8174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複雑な操作</a:t>
            </a:r>
            <a:endParaRPr kumimoji="1" lang="ja-JP" altLang="en-US" sz="18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19" name="爆発 1 18"/>
          <p:cNvSpPr/>
          <p:nvPr/>
        </p:nvSpPr>
        <p:spPr bwMode="auto">
          <a:xfrm>
            <a:off x="1043608" y="2151844"/>
            <a:ext cx="2808312" cy="1440160"/>
          </a:xfrm>
          <a:prstGeom prst="irregularSeal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繰返し作業</a:t>
            </a:r>
            <a:endParaRPr kumimoji="1" lang="ja-JP" altLang="en-US" sz="18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20" name="横巻き 19"/>
          <p:cNvSpPr/>
          <p:nvPr/>
        </p:nvSpPr>
        <p:spPr bwMode="auto">
          <a:xfrm>
            <a:off x="3995936" y="944724"/>
            <a:ext cx="4884960" cy="3060340"/>
          </a:xfrm>
          <a:prstGeom prst="horizontalScroll">
            <a:avLst/>
          </a:prstGeom>
          <a:solidFill>
            <a:schemeClr val="accent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所属ＰＪの方針</a:t>
            </a:r>
            <a:endParaRPr kumimoji="1" lang="en-US" altLang="ja-JP" sz="20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a:t>
            </a:r>
            <a:r>
              <a:rPr kumimoji="1" lang="ja-JP" altLang="en-US" sz="2000" b="1"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３回同じことを繰り返すなら自動化</a:t>
            </a:r>
            <a:r>
              <a:rPr kumimoji="1" lang="ja-JP" altLang="en-US" sz="20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a:t>
            </a:r>
            <a:endParaRPr kumimoji="1" lang="ja-JP" altLang="en-US" sz="20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27" name="図形 26"/>
          <p:cNvSpPr/>
          <p:nvPr/>
        </p:nvSpPr>
        <p:spPr bwMode="auto">
          <a:xfrm>
            <a:off x="2915816" y="1826822"/>
            <a:ext cx="1778583" cy="1458162"/>
          </a:xfrm>
          <a:prstGeom prst="swooshArrow">
            <a:avLst>
              <a:gd name="adj1" fmla="val 20850"/>
              <a:gd name="adj2" fmla="val 23156"/>
            </a:avLst>
          </a:prstGeom>
        </p:spPr>
        <p:style>
          <a:lnRef idx="1">
            <a:schemeClr val="accent6"/>
          </a:lnRef>
          <a:fillRef idx="2">
            <a:schemeClr val="accent6"/>
          </a:fillRef>
          <a:effectRef idx="1">
            <a:schemeClr val="accent6"/>
          </a:effectRef>
          <a:fontRef idx="minor">
            <a:schemeClr val="dk1"/>
          </a:fontRef>
        </p:style>
      </p:sp>
      <p:pic>
        <p:nvPicPr>
          <p:cNvPr id="1027" name="Picture 3" descr="C:\Users\Owner\Pictures\human_pictgram\joyfu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1607" y="4328690"/>
            <a:ext cx="1999506" cy="1999506"/>
          </a:xfrm>
          <a:prstGeom prst="rect">
            <a:avLst/>
          </a:prstGeom>
          <a:noFill/>
          <a:extLst>
            <a:ext uri="{909E8E84-426E-40DD-AFC4-6F175D3DCCD1}">
              <a14:hiddenFill xmlns:a14="http://schemas.microsoft.com/office/drawing/2010/main">
                <a:solidFill>
                  <a:srgbClr val="FFFFFF"/>
                </a:solidFill>
              </a14:hiddenFill>
            </a:ext>
          </a:extLst>
        </p:spPr>
      </p:pic>
      <p:sp>
        <p:nvSpPr>
          <p:cNvPr id="37" name="爆発 1 36"/>
          <p:cNvSpPr/>
          <p:nvPr/>
        </p:nvSpPr>
        <p:spPr bwMode="auto">
          <a:xfrm>
            <a:off x="4191360" y="4887292"/>
            <a:ext cx="2808312" cy="1440160"/>
          </a:xfrm>
          <a:prstGeom prst="irregularSeal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効率化</a:t>
            </a:r>
            <a:endParaRPr kumimoji="1" lang="ja-JP" altLang="en-US" sz="18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18437" name="下矢印 18436"/>
          <p:cNvSpPr/>
          <p:nvPr/>
        </p:nvSpPr>
        <p:spPr bwMode="auto">
          <a:xfrm>
            <a:off x="3635896" y="3725788"/>
            <a:ext cx="1296144" cy="881112"/>
          </a:xfrm>
          <a:prstGeom prst="downArrow">
            <a:avLst/>
          </a:prstGeom>
          <a:solidFill>
            <a:schemeClr val="accent1">
              <a:lumMod val="75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8445" name="スライド番号プレースホルダー 18444"/>
          <p:cNvSpPr>
            <a:spLocks noGrp="1"/>
          </p:cNvSpPr>
          <p:nvPr>
            <p:ph type="sldNum" sz="quarter" idx="10"/>
          </p:nvPr>
        </p:nvSpPr>
        <p:spPr/>
        <p:txBody>
          <a:bodyPr/>
          <a:lstStyle/>
          <a:p>
            <a:pPr>
              <a:defRPr/>
            </a:pPr>
            <a:fld id="{2966688C-23BA-4095-B299-A273387EA306}" type="slidenum">
              <a:rPr lang="de-DE" altLang="ja-JP" smtClean="0"/>
              <a:pPr>
                <a:defRPr/>
              </a:pPr>
              <a:t>3</a:t>
            </a:fld>
            <a:endParaRPr lang="de-DE"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wipe(up)">
                                      <p:cBhvr>
                                        <p:cTn id="25" dur="500"/>
                                        <p:tgtEl>
                                          <p:spTgt spid="102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437"/>
                                        </p:tgtEl>
                                        <p:attrNameLst>
                                          <p:attrName>style.visibility</p:attrName>
                                        </p:attrNameLst>
                                      </p:cBhvr>
                                      <p:to>
                                        <p:strVal val="visible"/>
                                      </p:to>
                                    </p:set>
                                    <p:animEffect transition="in" filter="wipe(up)">
                                      <p:cBhvr>
                                        <p:cTn id="28"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7" grpId="0" animBg="1"/>
      <p:bldP spid="184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1"/>
          <p:cNvSpPr>
            <a:spLocks noGrp="1" noChangeArrowheads="1"/>
          </p:cNvSpPr>
          <p:nvPr>
            <p:ph type="title"/>
          </p:nvPr>
        </p:nvSpPr>
        <p:spPr bwMode="gray"/>
        <p:txBody>
          <a:bodyPr/>
          <a:lstStyle/>
          <a:p>
            <a:pPr eaLnBrk="1" hangingPunct="1"/>
            <a:r>
              <a:rPr lang="ja-JP" altLang="en-US" dirty="0" smtClean="0"/>
              <a:t>業務を通じて１</a:t>
            </a:r>
            <a:endParaRPr lang="ja-JP" altLang="ja-JP" dirty="0" smtClean="0"/>
          </a:p>
        </p:txBody>
      </p:sp>
      <p:sp>
        <p:nvSpPr>
          <p:cNvPr id="18435" name="Rectangle 32"/>
          <p:cNvSpPr>
            <a:spLocks noGrp="1" noChangeArrowheads="1"/>
          </p:cNvSpPr>
          <p:nvPr>
            <p:ph idx="1"/>
          </p:nvPr>
        </p:nvSpPr>
        <p:spPr bwMode="gray"/>
        <p:txBody>
          <a:bodyPr/>
          <a:lstStyle/>
          <a:p>
            <a:pPr marL="0" indent="0" eaLnBrk="1" hangingPunct="1">
              <a:buFont typeface="Wingdings" pitchFamily="2" charset="2"/>
              <a:buNone/>
            </a:pPr>
            <a:r>
              <a:rPr lang="ja-JP" altLang="en-US" dirty="0" smtClean="0"/>
              <a:t>（課題）</a:t>
            </a:r>
            <a:r>
              <a:rPr lang="en-US" altLang="ja-JP" dirty="0" smtClean="0"/>
              <a:t>SMBC</a:t>
            </a:r>
            <a:r>
              <a:rPr lang="ja-JP" altLang="en-US" dirty="0" smtClean="0"/>
              <a:t>支援作業で、</a:t>
            </a:r>
            <a:r>
              <a:rPr lang="en-US" altLang="ja-JP" dirty="0" smtClean="0"/>
              <a:t>InterDevelopDesignerJava</a:t>
            </a:r>
            <a:r>
              <a:rPr lang="ja-JP" altLang="en-US" dirty="0" smtClean="0"/>
              <a:t>の一部操作が複雑・高コスト</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smtClean="0"/>
              <a:t>（対処）</a:t>
            </a:r>
            <a:r>
              <a:rPr lang="en-US" altLang="ja-JP" dirty="0" smtClean="0"/>
              <a:t>PJ</a:t>
            </a:r>
            <a:r>
              <a:rPr lang="ja-JP" altLang="en-US" dirty="0" smtClean="0"/>
              <a:t>の方針「３回同じことを繰り返すなら自動化」に基づき、自動化方法を検討することにした</a:t>
            </a:r>
            <a:endParaRPr lang="en-US" altLang="ja-JP" dirty="0" smtClean="0"/>
          </a:p>
          <a:p>
            <a:pPr marL="0" indent="0" eaLnBrk="1" hangingPunct="1">
              <a:buFont typeface="Wingdings" pitchFamily="2" charset="2"/>
              <a:buNone/>
            </a:pPr>
            <a:r>
              <a:rPr lang="ja-JP" altLang="en-US" dirty="0" smtClean="0"/>
              <a:t>→試行錯誤しながら</a:t>
            </a:r>
            <a:r>
              <a:rPr lang="en-US" altLang="ja-JP" dirty="0" smtClean="0"/>
              <a:t>UWSC</a:t>
            </a:r>
            <a:r>
              <a:rPr lang="ja-JP" altLang="en-US" dirty="0" smtClean="0"/>
              <a:t>でスクリプトを作成した</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smtClean="0"/>
              <a:t>（結果）学んだことで作業の大幅効率化が</a:t>
            </a:r>
            <a:r>
              <a:rPr lang="ja-JP" altLang="en-US" dirty="0" smtClean="0"/>
              <a:t>できた。→数字</a:t>
            </a:r>
            <a:endParaRPr lang="en-US" altLang="ja-JP" dirty="0" smtClean="0"/>
          </a:p>
          <a:p>
            <a:pPr marL="0" indent="0" eaLnBrk="1" hangingPunct="1">
              <a:buFont typeface="Wingdings" pitchFamily="2" charset="2"/>
              <a:buNone/>
            </a:pPr>
            <a:endParaRPr lang="en-US" altLang="ja-JP" dirty="0"/>
          </a:p>
          <a:p>
            <a:pPr marL="0" indent="0" eaLnBrk="1" hangingPunct="1">
              <a:buFont typeface="Wingdings" pitchFamily="2" charset="2"/>
              <a:buNone/>
            </a:pPr>
            <a:r>
              <a:rPr lang="ja-JP" altLang="en-US" dirty="0" smtClean="0"/>
              <a:t>（想い）少しずつ操作が自動で実行されていくのは楽しかった。</a:t>
            </a: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23" name="スライド番号プレースホルダー 22"/>
          <p:cNvSpPr>
            <a:spLocks noGrp="1"/>
          </p:cNvSpPr>
          <p:nvPr>
            <p:ph type="sldNum" sz="quarter" idx="10"/>
          </p:nvPr>
        </p:nvSpPr>
        <p:spPr/>
        <p:txBody>
          <a:bodyPr/>
          <a:lstStyle/>
          <a:p>
            <a:pPr>
              <a:defRPr/>
            </a:pPr>
            <a:fld id="{2966688C-23BA-4095-B299-A273387EA306}" type="slidenum">
              <a:rPr lang="de-DE" altLang="ja-JP" smtClean="0"/>
              <a:pPr>
                <a:defRPr/>
              </a:pPr>
              <a:t>4</a:t>
            </a:fld>
            <a:endParaRPr lang="de-DE" altLang="ja-JP"/>
          </a:p>
        </p:txBody>
      </p:sp>
    </p:spTree>
    <p:extLst>
      <p:ext uri="{BB962C8B-B14F-4D97-AF65-F5344CB8AC3E}">
        <p14:creationId xmlns:p14="http://schemas.microsoft.com/office/powerpoint/2010/main" val="3843903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1"/>
          <p:cNvSpPr>
            <a:spLocks noGrp="1" noChangeArrowheads="1"/>
          </p:cNvSpPr>
          <p:nvPr>
            <p:ph type="title"/>
          </p:nvPr>
        </p:nvSpPr>
        <p:spPr bwMode="gray"/>
        <p:txBody>
          <a:bodyPr/>
          <a:lstStyle/>
          <a:p>
            <a:pPr eaLnBrk="1" hangingPunct="1"/>
            <a:r>
              <a:rPr lang="ja-JP" altLang="en-US" dirty="0" smtClean="0"/>
              <a:t>業務を通じて２</a:t>
            </a:r>
            <a:endParaRPr lang="ja-JP" altLang="ja-JP" dirty="0" smtClean="0"/>
          </a:p>
        </p:txBody>
      </p:sp>
      <p:sp>
        <p:nvSpPr>
          <p:cNvPr id="18435" name="Rectangle 32"/>
          <p:cNvSpPr>
            <a:spLocks noGrp="1" noChangeArrowheads="1"/>
          </p:cNvSpPr>
          <p:nvPr>
            <p:ph idx="1"/>
          </p:nvPr>
        </p:nvSpPr>
        <p:spPr bwMode="gray"/>
        <p:txBody>
          <a:bodyPr/>
          <a:lstStyle/>
          <a:p>
            <a:pPr marL="0" indent="0" eaLnBrk="1" hangingPunct="1">
              <a:buFont typeface="Wingdings" pitchFamily="2" charset="2"/>
              <a:buNone/>
            </a:pPr>
            <a:r>
              <a:rPr lang="ja-JP" altLang="en-US" dirty="0" smtClean="0"/>
              <a:t>（課題）</a:t>
            </a:r>
            <a:r>
              <a:rPr lang="en-US" altLang="ja-JP" dirty="0" smtClean="0"/>
              <a:t>Conductor</a:t>
            </a:r>
            <a:r>
              <a:rPr lang="ja-JP" altLang="en-US" dirty="0" smtClean="0"/>
              <a:t>開発で、ＤＢアクセス経験が初めて</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smtClean="0"/>
              <a:t>（対処）３つの観点に基づき、基礎から学習をすることにした</a:t>
            </a:r>
            <a:endParaRPr lang="en-US" altLang="ja-JP" dirty="0" smtClean="0"/>
          </a:p>
          <a:p>
            <a:pPr marL="0" indent="0" eaLnBrk="1" hangingPunct="1">
              <a:buFont typeface="Wingdings" pitchFamily="2" charset="2"/>
              <a:buNone/>
            </a:pPr>
            <a:r>
              <a:rPr lang="ja-JP" altLang="en-US" dirty="0" smtClean="0"/>
              <a:t>１．机上での学習</a:t>
            </a:r>
            <a:endParaRPr lang="en-US" altLang="ja-JP" dirty="0" smtClean="0"/>
          </a:p>
          <a:p>
            <a:pPr marL="0" indent="0" eaLnBrk="1" hangingPunct="1">
              <a:buFont typeface="Wingdings" pitchFamily="2" charset="2"/>
              <a:buNone/>
            </a:pPr>
            <a:r>
              <a:rPr lang="ja-JP" altLang="en-US" dirty="0" smtClean="0"/>
              <a:t>２．実際に手を動かす</a:t>
            </a:r>
            <a:endParaRPr lang="en-US" altLang="ja-JP" dirty="0" smtClean="0"/>
          </a:p>
          <a:p>
            <a:pPr marL="0" indent="0" eaLnBrk="1" hangingPunct="1">
              <a:buFont typeface="Wingdings" pitchFamily="2" charset="2"/>
              <a:buNone/>
            </a:pPr>
            <a:r>
              <a:rPr lang="ja-JP" altLang="en-US" dirty="0" smtClean="0"/>
              <a:t>３．先人の作成物を見る</a:t>
            </a:r>
            <a:endParaRPr lang="en-US" altLang="ja-JP" dirty="0" smtClean="0"/>
          </a:p>
          <a:p>
            <a:pPr marL="0" indent="0" eaLnBrk="1" hangingPunct="1">
              <a:buFont typeface="Wingdings" pitchFamily="2" charset="2"/>
              <a:buNone/>
            </a:pPr>
            <a:endParaRPr lang="en-US" altLang="ja-JP" dirty="0"/>
          </a:p>
          <a:p>
            <a:pPr marL="0" indent="0" eaLnBrk="1" hangingPunct="1">
              <a:buFont typeface="Wingdings" pitchFamily="2" charset="2"/>
              <a:buNone/>
            </a:pPr>
            <a:r>
              <a:rPr lang="ja-JP" altLang="en-US" dirty="0" smtClean="0"/>
              <a:t>（想い）１．２．で基礎を学び自身がついたが、３．で完成度の高い製品ソースを見たとき最初は苦労した。少しずつ基礎と応用とのギャップを埋めていく必要があった。</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smtClean="0"/>
              <a:t>（結果）自信がつき、その後も楽しんで開発を続けることができた。</a:t>
            </a: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8437" name="スライド番号プレースホルダー 18436"/>
          <p:cNvSpPr>
            <a:spLocks noGrp="1"/>
          </p:cNvSpPr>
          <p:nvPr>
            <p:ph type="sldNum" sz="quarter" idx="10"/>
          </p:nvPr>
        </p:nvSpPr>
        <p:spPr/>
        <p:txBody>
          <a:bodyPr/>
          <a:lstStyle/>
          <a:p>
            <a:pPr>
              <a:defRPr/>
            </a:pPr>
            <a:fld id="{2966688C-23BA-4095-B299-A273387EA306}" type="slidenum">
              <a:rPr lang="de-DE" altLang="ja-JP" smtClean="0"/>
              <a:pPr>
                <a:defRPr/>
              </a:pPr>
              <a:t>5</a:t>
            </a:fld>
            <a:endParaRPr lang="de-DE" altLang="ja-JP"/>
          </a:p>
        </p:txBody>
      </p:sp>
    </p:spTree>
    <p:extLst>
      <p:ext uri="{BB962C8B-B14F-4D97-AF65-F5344CB8AC3E}">
        <p14:creationId xmlns:p14="http://schemas.microsoft.com/office/powerpoint/2010/main" val="4284632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1"/>
          <p:cNvSpPr>
            <a:spLocks noGrp="1" noChangeArrowheads="1"/>
          </p:cNvSpPr>
          <p:nvPr>
            <p:ph type="title"/>
          </p:nvPr>
        </p:nvSpPr>
        <p:spPr bwMode="gray"/>
        <p:txBody>
          <a:bodyPr/>
          <a:lstStyle/>
          <a:p>
            <a:pPr eaLnBrk="1" hangingPunct="1"/>
            <a:r>
              <a:rPr lang="ja-JP" altLang="en-US" dirty="0"/>
              <a:t>取得</a:t>
            </a:r>
            <a:r>
              <a:rPr lang="ja-JP" altLang="en-US" dirty="0" smtClean="0"/>
              <a:t>スキル</a:t>
            </a:r>
            <a:endParaRPr lang="ja-JP" altLang="ja-JP" dirty="0" smtClean="0"/>
          </a:p>
        </p:txBody>
      </p:sp>
      <p:sp>
        <p:nvSpPr>
          <p:cNvPr id="23" name="コンテンツ プレースホルダー 22"/>
          <p:cNvSpPr>
            <a:spLocks noGrp="1"/>
          </p:cNvSpPr>
          <p:nvPr>
            <p:ph idx="1"/>
          </p:nvPr>
        </p:nvSpPr>
        <p:spPr bwMode="gray"/>
        <p:txBody>
          <a:bodyPr/>
          <a:lstStyle/>
          <a:p>
            <a:endParaRPr kumimoji="1" lang="ja-JP" altLang="en-US"/>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4" name="表 3"/>
          <p:cNvGraphicFramePr>
            <a:graphicFrameLocks noGrp="1"/>
          </p:cNvGraphicFramePr>
          <p:nvPr>
            <p:extLst>
              <p:ext uri="{D42A27DB-BD31-4B8C-83A1-F6EECF244321}">
                <p14:modId xmlns:p14="http://schemas.microsoft.com/office/powerpoint/2010/main" val="3267112415"/>
              </p:ext>
            </p:extLst>
          </p:nvPr>
        </p:nvGraphicFramePr>
        <p:xfrm>
          <a:off x="827584" y="1268760"/>
          <a:ext cx="7488832" cy="4464497"/>
        </p:xfrm>
        <a:graphic>
          <a:graphicData uri="http://schemas.openxmlformats.org/drawingml/2006/table">
            <a:tbl>
              <a:tblPr firstRow="1" firstCol="1" bandRow="1">
                <a:tableStyleId>{5C22544A-7EE6-4342-B048-85BDC9FD1C3A}</a:tableStyleId>
              </a:tblPr>
              <a:tblGrid>
                <a:gridCol w="3156075"/>
                <a:gridCol w="4332757"/>
              </a:tblGrid>
              <a:tr h="405863">
                <a:tc>
                  <a:txBody>
                    <a:bodyPr/>
                    <a:lstStyle/>
                    <a:p>
                      <a:pPr algn="l">
                        <a:spcAft>
                          <a:spcPts val="0"/>
                        </a:spcAft>
                      </a:pPr>
                      <a:r>
                        <a:rPr lang="ja-JP" sz="2400" kern="100" dirty="0">
                          <a:solidFill>
                            <a:schemeClr val="tx1">
                              <a:lumMod val="95000"/>
                              <a:lumOff val="5000"/>
                            </a:schemeClr>
                          </a:solidFill>
                          <a:effectLst/>
                        </a:rPr>
                        <a:t>担当業務</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a:effectLst/>
                        </a:rPr>
                        <a:t>学んだこと</a:t>
                      </a:r>
                      <a:endParaRPr lang="ja-JP" sz="2000" kern="100">
                        <a:effectLst/>
                        <a:latin typeface="Century"/>
                        <a:ea typeface="ＭＳ 明朝"/>
                        <a:cs typeface="Times New Roman"/>
                      </a:endParaRPr>
                    </a:p>
                  </a:txBody>
                  <a:tcPr marL="68580" marR="68580" marT="0" marB="0" anchor="ctr"/>
                </a:tc>
              </a:tr>
              <a:tr h="811727">
                <a:tc>
                  <a:txBody>
                    <a:bodyPr/>
                    <a:lstStyle/>
                    <a:p>
                      <a:pPr algn="l">
                        <a:spcAft>
                          <a:spcPts val="0"/>
                        </a:spcAft>
                      </a:pPr>
                      <a:r>
                        <a:rPr lang="ja-JP" sz="2400" kern="100" dirty="0">
                          <a:solidFill>
                            <a:schemeClr val="tx1">
                              <a:lumMod val="95000"/>
                              <a:lumOff val="5000"/>
                            </a:schemeClr>
                          </a:solidFill>
                          <a:effectLst/>
                        </a:rPr>
                        <a:t>日本政策</a:t>
                      </a:r>
                      <a:r>
                        <a:rPr lang="en-US" sz="2400" kern="100" dirty="0">
                          <a:solidFill>
                            <a:schemeClr val="tx1">
                              <a:lumMod val="95000"/>
                              <a:lumOff val="5000"/>
                            </a:schemeClr>
                          </a:solidFill>
                          <a:effectLst/>
                        </a:rPr>
                        <a:t>PMO</a:t>
                      </a:r>
                      <a:r>
                        <a:rPr lang="ja-JP" sz="2400" kern="100" dirty="0">
                          <a:solidFill>
                            <a:schemeClr val="tx1">
                              <a:lumMod val="95000"/>
                              <a:lumOff val="5000"/>
                            </a:schemeClr>
                          </a:solidFill>
                          <a:effectLst/>
                        </a:rPr>
                        <a:t>支援</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a:effectLst/>
                        </a:rPr>
                        <a:t>・</a:t>
                      </a:r>
                      <a:r>
                        <a:rPr lang="en-US" sz="2000" kern="100">
                          <a:effectLst/>
                        </a:rPr>
                        <a:t>Java</a:t>
                      </a:r>
                      <a:r>
                        <a:rPr lang="ja-JP" sz="2000" kern="100">
                          <a:effectLst/>
                        </a:rPr>
                        <a:t>基礎</a:t>
                      </a:r>
                    </a:p>
                    <a:p>
                      <a:pPr algn="l">
                        <a:spcAft>
                          <a:spcPts val="0"/>
                        </a:spcAft>
                      </a:pPr>
                      <a:r>
                        <a:rPr lang="ja-JP" sz="2000" kern="100">
                          <a:effectLst/>
                        </a:rPr>
                        <a:t>・</a:t>
                      </a:r>
                      <a:r>
                        <a:rPr lang="en-US" sz="2000" kern="100">
                          <a:effectLst/>
                        </a:rPr>
                        <a:t>shell</a:t>
                      </a:r>
                      <a:r>
                        <a:rPr lang="ja-JP" sz="2000" kern="100">
                          <a:effectLst/>
                        </a:rPr>
                        <a:t>スクリプト</a:t>
                      </a:r>
                      <a:endParaRPr lang="ja-JP" sz="2000" kern="100">
                        <a:effectLst/>
                        <a:latin typeface="Century"/>
                        <a:ea typeface="ＭＳ 明朝"/>
                        <a:cs typeface="Times New Roman"/>
                      </a:endParaRPr>
                    </a:p>
                  </a:txBody>
                  <a:tcPr marL="68580" marR="68580" marT="0" marB="0" anchor="ctr"/>
                </a:tc>
              </a:tr>
              <a:tr h="811727">
                <a:tc>
                  <a:txBody>
                    <a:bodyPr/>
                    <a:lstStyle/>
                    <a:p>
                      <a:pPr algn="l">
                        <a:spcAft>
                          <a:spcPts val="0"/>
                        </a:spcAft>
                      </a:pPr>
                      <a:r>
                        <a:rPr lang="en-US" sz="2400" kern="100">
                          <a:solidFill>
                            <a:schemeClr val="tx1">
                              <a:lumMod val="95000"/>
                              <a:lumOff val="5000"/>
                            </a:schemeClr>
                          </a:solidFill>
                          <a:effectLst/>
                        </a:rPr>
                        <a:t>Cobol</a:t>
                      </a:r>
                      <a:r>
                        <a:rPr lang="ja-JP" sz="2400" kern="100">
                          <a:solidFill>
                            <a:schemeClr val="tx1">
                              <a:lumMod val="95000"/>
                              <a:lumOff val="5000"/>
                            </a:schemeClr>
                          </a:solidFill>
                          <a:effectLst/>
                        </a:rPr>
                        <a:t>から</a:t>
                      </a:r>
                      <a:r>
                        <a:rPr lang="en-US" sz="2400" kern="100">
                          <a:solidFill>
                            <a:schemeClr val="tx1">
                              <a:lumMod val="95000"/>
                              <a:lumOff val="5000"/>
                            </a:schemeClr>
                          </a:solidFill>
                          <a:effectLst/>
                        </a:rPr>
                        <a:t>Java</a:t>
                      </a:r>
                      <a:r>
                        <a:rPr lang="ja-JP" sz="2400" kern="100">
                          <a:solidFill>
                            <a:schemeClr val="tx1">
                              <a:lumMod val="95000"/>
                              <a:lumOff val="5000"/>
                            </a:schemeClr>
                          </a:solidFill>
                          <a:effectLst/>
                        </a:rPr>
                        <a:t>への</a:t>
                      </a:r>
                    </a:p>
                    <a:p>
                      <a:pPr algn="l">
                        <a:spcAft>
                          <a:spcPts val="0"/>
                        </a:spcAft>
                      </a:pPr>
                      <a:r>
                        <a:rPr lang="ja-JP" sz="2400" kern="100">
                          <a:solidFill>
                            <a:schemeClr val="tx1">
                              <a:lumMod val="95000"/>
                              <a:lumOff val="5000"/>
                            </a:schemeClr>
                          </a:solidFill>
                          <a:effectLst/>
                        </a:rPr>
                        <a:t>移行調査</a:t>
                      </a:r>
                      <a:endParaRPr lang="ja-JP" sz="2400" kern="10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a:effectLst/>
                        </a:rPr>
                        <a:t>・</a:t>
                      </a:r>
                      <a:r>
                        <a:rPr lang="en-US" sz="2000" kern="100">
                          <a:effectLst/>
                        </a:rPr>
                        <a:t>Cobol</a:t>
                      </a:r>
                      <a:r>
                        <a:rPr lang="ja-JP" sz="2000" kern="100">
                          <a:effectLst/>
                        </a:rPr>
                        <a:t>基礎文法</a:t>
                      </a:r>
                    </a:p>
                    <a:p>
                      <a:pPr algn="l">
                        <a:spcAft>
                          <a:spcPts val="0"/>
                        </a:spcAft>
                      </a:pPr>
                      <a:r>
                        <a:rPr lang="ja-JP" sz="2000" kern="100">
                          <a:effectLst/>
                        </a:rPr>
                        <a:t>・</a:t>
                      </a:r>
                      <a:r>
                        <a:rPr lang="en-US" sz="2000" kern="100">
                          <a:effectLst/>
                        </a:rPr>
                        <a:t>Java</a:t>
                      </a:r>
                      <a:r>
                        <a:rPr lang="ja-JP" sz="2000" kern="100">
                          <a:effectLst/>
                        </a:rPr>
                        <a:t>によるツール作成</a:t>
                      </a:r>
                      <a:endParaRPr lang="ja-JP" sz="2000" kern="100">
                        <a:effectLst/>
                        <a:latin typeface="Century"/>
                        <a:ea typeface="ＭＳ 明朝"/>
                        <a:cs typeface="Times New Roman"/>
                      </a:endParaRPr>
                    </a:p>
                  </a:txBody>
                  <a:tcPr marL="68580" marR="68580" marT="0" marB="0" anchor="ctr"/>
                </a:tc>
              </a:tr>
              <a:tr h="811727">
                <a:tc>
                  <a:txBody>
                    <a:bodyPr/>
                    <a:lstStyle/>
                    <a:p>
                      <a:pPr algn="l">
                        <a:spcAft>
                          <a:spcPts val="0"/>
                        </a:spcAft>
                      </a:pPr>
                      <a:r>
                        <a:rPr lang="en-US" sz="2400" kern="100" dirty="0">
                          <a:solidFill>
                            <a:schemeClr val="tx1">
                              <a:lumMod val="95000"/>
                              <a:lumOff val="5000"/>
                            </a:schemeClr>
                          </a:solidFill>
                          <a:effectLst/>
                        </a:rPr>
                        <a:t>IDEV</a:t>
                      </a:r>
                      <a:r>
                        <a:rPr lang="ja-JP" sz="2400" kern="100" dirty="0">
                          <a:solidFill>
                            <a:schemeClr val="tx1">
                              <a:lumMod val="95000"/>
                              <a:lumOff val="5000"/>
                            </a:schemeClr>
                          </a:solidFill>
                          <a:effectLst/>
                        </a:rPr>
                        <a:t>機能拡張</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a:effectLst/>
                        </a:rPr>
                        <a:t>・パッケージ開発エンハンス</a:t>
                      </a:r>
                      <a:endParaRPr lang="ja-JP" sz="2000" kern="100">
                        <a:effectLst/>
                        <a:latin typeface="Century"/>
                        <a:ea typeface="ＭＳ 明朝"/>
                        <a:cs typeface="Times New Roman"/>
                      </a:endParaRPr>
                    </a:p>
                  </a:txBody>
                  <a:tcPr marL="68580" marR="68580" marT="0" marB="0" anchor="ctr"/>
                </a:tc>
              </a:tr>
              <a:tr h="405863">
                <a:tc>
                  <a:txBody>
                    <a:bodyPr/>
                    <a:lstStyle/>
                    <a:p>
                      <a:pPr algn="l">
                        <a:spcAft>
                          <a:spcPts val="0"/>
                        </a:spcAft>
                      </a:pPr>
                      <a:r>
                        <a:rPr lang="en-US" sz="2400" kern="100">
                          <a:solidFill>
                            <a:schemeClr val="tx1">
                              <a:lumMod val="95000"/>
                              <a:lumOff val="5000"/>
                            </a:schemeClr>
                          </a:solidFill>
                          <a:effectLst/>
                        </a:rPr>
                        <a:t>SMBC</a:t>
                      </a:r>
                      <a:r>
                        <a:rPr lang="ja-JP" sz="2400" kern="100">
                          <a:solidFill>
                            <a:schemeClr val="tx1">
                              <a:lumMod val="95000"/>
                              <a:lumOff val="5000"/>
                            </a:schemeClr>
                          </a:solidFill>
                          <a:effectLst/>
                        </a:rPr>
                        <a:t>支援</a:t>
                      </a:r>
                      <a:endParaRPr lang="ja-JP" sz="2400" kern="10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a:effectLst/>
                        </a:rPr>
                        <a:t>・</a:t>
                      </a:r>
                      <a:r>
                        <a:rPr lang="en-US" sz="2000" kern="100">
                          <a:effectLst/>
                        </a:rPr>
                        <a:t>GUI</a:t>
                      </a:r>
                      <a:r>
                        <a:rPr lang="ja-JP" sz="2000" kern="100">
                          <a:effectLst/>
                        </a:rPr>
                        <a:t>操作の自動化</a:t>
                      </a:r>
                      <a:endParaRPr lang="ja-JP" sz="2000" kern="100">
                        <a:effectLst/>
                        <a:latin typeface="Century"/>
                        <a:ea typeface="ＭＳ 明朝"/>
                        <a:cs typeface="Times New Roman"/>
                      </a:endParaRPr>
                    </a:p>
                  </a:txBody>
                  <a:tcPr marL="68580" marR="68580" marT="0" marB="0" anchor="ctr"/>
                </a:tc>
              </a:tr>
              <a:tr h="1217590">
                <a:tc>
                  <a:txBody>
                    <a:bodyPr/>
                    <a:lstStyle/>
                    <a:p>
                      <a:pPr algn="l">
                        <a:spcAft>
                          <a:spcPts val="0"/>
                        </a:spcAft>
                      </a:pPr>
                      <a:r>
                        <a:rPr lang="en-US" sz="2400" kern="100" dirty="0">
                          <a:solidFill>
                            <a:schemeClr val="tx1">
                              <a:lumMod val="95000"/>
                              <a:lumOff val="5000"/>
                            </a:schemeClr>
                          </a:solidFill>
                          <a:effectLst/>
                        </a:rPr>
                        <a:t>Conductor</a:t>
                      </a:r>
                      <a:r>
                        <a:rPr lang="ja-JP" sz="2400" kern="100" dirty="0">
                          <a:solidFill>
                            <a:schemeClr val="tx1">
                              <a:lumMod val="95000"/>
                              <a:lumOff val="5000"/>
                            </a:schemeClr>
                          </a:solidFill>
                          <a:effectLst/>
                        </a:rPr>
                        <a:t>開発</a:t>
                      </a:r>
                      <a:endParaRPr lang="ja-JP" sz="2400" kern="100" dirty="0">
                        <a:solidFill>
                          <a:schemeClr val="tx1">
                            <a:lumMod val="95000"/>
                            <a:lumOff val="5000"/>
                          </a:schemeClr>
                        </a:solidFill>
                        <a:effectLst/>
                        <a:latin typeface="Century"/>
                        <a:ea typeface="ＭＳ 明朝"/>
                        <a:cs typeface="Times New Roman"/>
                      </a:endParaRPr>
                    </a:p>
                  </a:txBody>
                  <a:tcPr marL="68580" marR="68580" marT="0" marB="0" anchor="ctr"/>
                </a:tc>
                <a:tc>
                  <a:txBody>
                    <a:bodyPr/>
                    <a:lstStyle/>
                    <a:p>
                      <a:pPr algn="l">
                        <a:spcAft>
                          <a:spcPts val="0"/>
                        </a:spcAft>
                      </a:pPr>
                      <a:r>
                        <a:rPr lang="ja-JP" sz="2000" kern="100" dirty="0">
                          <a:effectLst/>
                        </a:rPr>
                        <a:t>・</a:t>
                      </a:r>
                      <a:r>
                        <a:rPr lang="en-US" sz="2000" kern="100" dirty="0">
                          <a:effectLst/>
                        </a:rPr>
                        <a:t>VBA</a:t>
                      </a:r>
                      <a:r>
                        <a:rPr lang="ja-JP" sz="2000" kern="100" dirty="0">
                          <a:effectLst/>
                        </a:rPr>
                        <a:t>マクロ</a:t>
                      </a:r>
                    </a:p>
                    <a:p>
                      <a:pPr algn="l">
                        <a:spcAft>
                          <a:spcPts val="0"/>
                        </a:spcAft>
                      </a:pPr>
                      <a:r>
                        <a:rPr lang="ja-JP" sz="2000" kern="100" dirty="0">
                          <a:effectLst/>
                        </a:rPr>
                        <a:t>・</a:t>
                      </a:r>
                      <a:r>
                        <a:rPr lang="en-US" sz="2000" kern="100" dirty="0">
                          <a:effectLst/>
                        </a:rPr>
                        <a:t>Java</a:t>
                      </a:r>
                      <a:r>
                        <a:rPr lang="ja-JP" sz="2000" kern="100" dirty="0">
                          <a:effectLst/>
                        </a:rPr>
                        <a:t>による</a:t>
                      </a:r>
                      <a:r>
                        <a:rPr lang="en-US" sz="2000" kern="100" dirty="0">
                          <a:effectLst/>
                        </a:rPr>
                        <a:t>DB</a:t>
                      </a:r>
                      <a:r>
                        <a:rPr lang="ja-JP" sz="2000" kern="100" dirty="0">
                          <a:effectLst/>
                        </a:rPr>
                        <a:t>アクセス機能</a:t>
                      </a:r>
                      <a:endParaRPr lang="ja-JP" sz="2000" kern="100" dirty="0">
                        <a:effectLst/>
                        <a:latin typeface="Century"/>
                        <a:ea typeface="ＭＳ 明朝"/>
                        <a:cs typeface="Times New Roman"/>
                      </a:endParaRPr>
                    </a:p>
                  </a:txBody>
                  <a:tcPr marL="68580" marR="68580" marT="0" marB="0" anchor="ctr"/>
                </a:tc>
              </a:tr>
            </a:tbl>
          </a:graphicData>
        </a:graphic>
      </p:graphicFrame>
      <p:sp>
        <p:nvSpPr>
          <p:cNvPr id="19462" name="スライド番号プレースホルダー 19461"/>
          <p:cNvSpPr>
            <a:spLocks noGrp="1"/>
          </p:cNvSpPr>
          <p:nvPr>
            <p:ph type="sldNum" sz="quarter" idx="10"/>
          </p:nvPr>
        </p:nvSpPr>
        <p:spPr/>
        <p:txBody>
          <a:bodyPr/>
          <a:lstStyle/>
          <a:p>
            <a:pPr>
              <a:defRPr/>
            </a:pPr>
            <a:fld id="{2966688C-23BA-4095-B299-A273387EA306}" type="slidenum">
              <a:rPr lang="de-DE" altLang="ja-JP" smtClean="0"/>
              <a:pPr>
                <a:defRPr/>
              </a:pPr>
              <a:t>6</a:t>
            </a:fld>
            <a:endParaRPr lang="de-DE" altLang="ja-JP"/>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1"/>
          <p:cNvSpPr>
            <a:spLocks noGrp="1" noChangeArrowheads="1"/>
          </p:cNvSpPr>
          <p:nvPr>
            <p:ph type="title"/>
          </p:nvPr>
        </p:nvSpPr>
        <p:spPr bwMode="gray"/>
        <p:txBody>
          <a:bodyPr/>
          <a:lstStyle/>
          <a:p>
            <a:pPr eaLnBrk="1" hangingPunct="1"/>
            <a:r>
              <a:rPr lang="ja-JP" altLang="en-US" smtClean="0"/>
              <a:t>まとめ</a:t>
            </a:r>
            <a:endParaRPr lang="ja-JP" altLang="ja-JP" smtClean="0"/>
          </a:p>
        </p:txBody>
      </p:sp>
      <p:sp>
        <p:nvSpPr>
          <p:cNvPr id="19459" name="Rectangle 32"/>
          <p:cNvSpPr>
            <a:spLocks noGrp="1" noChangeArrowheads="1"/>
          </p:cNvSpPr>
          <p:nvPr>
            <p:ph idx="1"/>
          </p:nvPr>
        </p:nvSpPr>
        <p:spPr bwMode="gray"/>
        <p:txBody>
          <a:bodyPr/>
          <a:lstStyle/>
          <a:p>
            <a:pPr marL="0" indent="0" eaLnBrk="1" hangingPunct="1">
              <a:buNone/>
            </a:pPr>
            <a:r>
              <a:rPr lang="ja-JP" altLang="en-US" dirty="0" smtClean="0"/>
              <a:t>・業務での課題に対して学んだことを活かし、結果が出たとき楽しいと思った</a:t>
            </a:r>
            <a:endParaRPr lang="en-US" altLang="ja-JP" dirty="0" smtClean="0"/>
          </a:p>
          <a:p>
            <a:pPr marL="0" indent="0" eaLnBrk="1" hangingPunct="1">
              <a:buNone/>
            </a:pPr>
            <a:endParaRPr lang="en-US" altLang="ja-JP" dirty="0" smtClean="0"/>
          </a:p>
          <a:p>
            <a:pPr marL="0" indent="0" eaLnBrk="1" hangingPunct="1">
              <a:buNone/>
            </a:pPr>
            <a:r>
              <a:rPr lang="ja-JP" altLang="en-US" dirty="0" smtClean="0"/>
              <a:t>・仕事で直接必要な知識と考えていなかったものでも、役立つことが多々ある</a:t>
            </a:r>
            <a:r>
              <a:rPr lang="ja-JP" altLang="en-US" dirty="0"/>
              <a:t>ことを知った</a:t>
            </a:r>
          </a:p>
          <a:p>
            <a:pPr marL="0" indent="0" eaLnBrk="1" hangingPunct="1">
              <a:buNone/>
            </a:pPr>
            <a:endParaRPr lang="en-US" altLang="ja-JP" dirty="0" smtClean="0"/>
          </a:p>
          <a:p>
            <a:pPr marL="0" indent="0" eaLnBrk="1" hangingPunct="1">
              <a:buNone/>
            </a:pPr>
            <a:r>
              <a:rPr lang="ja-JP" altLang="en-US" dirty="0" smtClean="0"/>
              <a:t>・目先の作業に対し段取りを意識し、基礎から固めることで「急がば回れ」を実践できた</a:t>
            </a:r>
            <a:endParaRPr lang="en-US" altLang="ja-JP" dirty="0" smtClean="0"/>
          </a:p>
          <a:p>
            <a:pPr marL="0" indent="0" eaLnBrk="1" hangingPunct="1">
              <a:buNone/>
            </a:pPr>
            <a:r>
              <a:rPr lang="ja-JP" altLang="en-US" dirty="0" smtClean="0"/>
              <a:t>↓</a:t>
            </a:r>
            <a:endParaRPr lang="en-US" altLang="ja-JP" dirty="0" smtClean="0"/>
          </a:p>
          <a:p>
            <a:pPr marL="0" indent="0" eaLnBrk="1" hangingPunct="1">
              <a:buNone/>
            </a:pPr>
            <a:endParaRPr lang="en-US" altLang="ja-JP" dirty="0" smtClean="0"/>
          </a:p>
          <a:p>
            <a:pPr marL="0" indent="0" eaLnBrk="1" hangingPunct="1">
              <a:buNone/>
            </a:pPr>
            <a:r>
              <a:rPr lang="ja-JP" altLang="en-US" dirty="0" smtClean="0"/>
              <a:t>だから</a:t>
            </a:r>
            <a:r>
              <a:rPr lang="ja-JP" altLang="en-US" dirty="0"/>
              <a:t>、</a:t>
            </a:r>
            <a:r>
              <a:rPr lang="ja-JP" altLang="en-US" dirty="0" smtClean="0"/>
              <a:t>今後も学ぶことを習慣化していきたい。</a:t>
            </a: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9461" name="スライド番号プレースホルダー 19460"/>
          <p:cNvSpPr>
            <a:spLocks noGrp="1"/>
          </p:cNvSpPr>
          <p:nvPr>
            <p:ph type="sldNum" sz="quarter" idx="10"/>
          </p:nvPr>
        </p:nvSpPr>
        <p:spPr/>
        <p:txBody>
          <a:bodyPr/>
          <a:lstStyle/>
          <a:p>
            <a:pPr>
              <a:defRPr/>
            </a:pPr>
            <a:fld id="{2966688C-23BA-4095-B299-A273387EA306}" type="slidenum">
              <a:rPr lang="de-DE" altLang="ja-JP" smtClean="0"/>
              <a:pPr>
                <a:defRPr/>
              </a:pPr>
              <a:t>7</a:t>
            </a:fld>
            <a:endParaRPr lang="de-DE" altLang="ja-JP"/>
          </a:p>
        </p:txBody>
      </p:sp>
    </p:spTree>
    <p:extLst>
      <p:ext uri="{BB962C8B-B14F-4D97-AF65-F5344CB8AC3E}">
        <p14:creationId xmlns:p14="http://schemas.microsoft.com/office/powerpoint/2010/main" val="154995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1"/>
          <p:cNvSpPr>
            <a:spLocks noGrp="1" noChangeArrowheads="1"/>
          </p:cNvSpPr>
          <p:nvPr>
            <p:ph type="title"/>
          </p:nvPr>
        </p:nvSpPr>
        <p:spPr bwMode="gray"/>
        <p:txBody>
          <a:bodyPr/>
          <a:lstStyle/>
          <a:p>
            <a:pPr eaLnBrk="1" hangingPunct="1"/>
            <a:r>
              <a:rPr lang="ja-JP" altLang="en-US" smtClean="0"/>
              <a:t>今後の取り組み</a:t>
            </a:r>
            <a:endParaRPr lang="ja-JP" altLang="ja-JP" smtClean="0"/>
          </a:p>
        </p:txBody>
      </p:sp>
      <p:sp>
        <p:nvSpPr>
          <p:cNvPr id="20483" name="Rectangle 32"/>
          <p:cNvSpPr>
            <a:spLocks noGrp="1" noChangeArrowheads="1"/>
          </p:cNvSpPr>
          <p:nvPr>
            <p:ph idx="1"/>
          </p:nvPr>
        </p:nvSpPr>
        <p:spPr bwMode="gray"/>
        <p:txBody>
          <a:bodyPr/>
          <a:lstStyle/>
          <a:p>
            <a:pPr marL="0" indent="0" eaLnBrk="1" hangingPunct="1">
              <a:buFont typeface="Wingdings" pitchFamily="2" charset="2"/>
              <a:buNone/>
            </a:pPr>
            <a:r>
              <a:rPr lang="ja-JP" altLang="en-US" dirty="0" smtClean="0"/>
              <a:t>★今後も学びを習慣化したい。</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smtClean="0"/>
              <a:t>　行うことの具体例</a:t>
            </a:r>
            <a:endParaRPr lang="en-US" altLang="ja-JP" dirty="0"/>
          </a:p>
          <a:p>
            <a:pPr marL="0" indent="0" eaLnBrk="1" hangingPunct="1">
              <a:buFont typeface="Wingdings" pitchFamily="2" charset="2"/>
              <a:buNone/>
            </a:pPr>
            <a:r>
              <a:rPr lang="ja-JP" altLang="en-US" dirty="0"/>
              <a:t>　</a:t>
            </a:r>
            <a:r>
              <a:rPr lang="ja-JP" altLang="en-US" dirty="0" smtClean="0"/>
              <a:t>・「同じことを行う場合、あえて違うやり方で」</a:t>
            </a:r>
            <a:endParaRPr lang="en-US" altLang="ja-JP" dirty="0" smtClean="0"/>
          </a:p>
          <a:p>
            <a:pPr marL="0" indent="0" eaLnBrk="1" hangingPunct="1">
              <a:buFont typeface="Wingdings" pitchFamily="2" charset="2"/>
              <a:buNone/>
            </a:pPr>
            <a:r>
              <a:rPr lang="ja-JP" altLang="en-US" dirty="0"/>
              <a:t>　</a:t>
            </a:r>
            <a:r>
              <a:rPr lang="ja-JP" altLang="en-US" dirty="0" smtClean="0"/>
              <a:t>・勉強会への参加</a:t>
            </a:r>
            <a:endParaRPr lang="en-US" altLang="ja-JP" dirty="0" smtClean="0"/>
          </a:p>
          <a:p>
            <a:pPr marL="0" indent="0" eaLnBrk="1" hangingPunct="1">
              <a:buFont typeface="Wingdings" pitchFamily="2" charset="2"/>
              <a:buNone/>
            </a:pPr>
            <a:r>
              <a:rPr lang="en-US" altLang="ja-JP" dirty="0"/>
              <a:t> </a:t>
            </a:r>
            <a:r>
              <a:rPr lang="ja-JP" altLang="en-US" dirty="0"/>
              <a:t>　</a:t>
            </a:r>
            <a:r>
              <a:rPr lang="ja-JP" altLang="en-US" dirty="0" smtClean="0"/>
              <a:t>　（→いままで何回、どのようなことを発表したか書く）</a:t>
            </a:r>
            <a:endParaRPr lang="en-US" altLang="ja-JP" dirty="0" smtClean="0"/>
          </a:p>
          <a:p>
            <a:pPr marL="0" indent="0" eaLnBrk="1" hangingPunct="1">
              <a:buFont typeface="Wingdings" pitchFamily="2" charset="2"/>
              <a:buNone/>
            </a:pPr>
            <a:r>
              <a:rPr lang="ja-JP" altLang="en-US" dirty="0"/>
              <a:t>　</a:t>
            </a:r>
            <a:r>
              <a:rPr lang="ja-JP" altLang="en-US" dirty="0" smtClean="0"/>
              <a:t>・学びのサイクル（次スライドの図）</a:t>
            </a:r>
            <a:endParaRPr lang="en-US" altLang="ja-JP" dirty="0" smtClean="0"/>
          </a:p>
          <a:p>
            <a:pPr marL="0" indent="0">
              <a:buNone/>
            </a:pPr>
            <a:r>
              <a:rPr lang="ja-JP" altLang="en-US" dirty="0"/>
              <a:t>■ありたい姿</a:t>
            </a:r>
            <a:endParaRPr lang="en-US" altLang="ja-JP" dirty="0"/>
          </a:p>
          <a:p>
            <a:pPr marL="0" indent="0">
              <a:buNone/>
            </a:pPr>
            <a:r>
              <a:rPr lang="ja-JP" altLang="en-US" dirty="0"/>
              <a:t>・今後所属ＰＪが変化しても、「学ぶことが当然の文化」を作り良い影響を与えられる人になりたい。</a:t>
            </a:r>
            <a:endParaRPr lang="en-US" altLang="ja-JP" dirty="0"/>
          </a:p>
          <a:p>
            <a:pPr marL="0" indent="0">
              <a:buNone/>
            </a:pPr>
            <a:endParaRPr lang="en-US" altLang="ja-JP" dirty="0"/>
          </a:p>
          <a:p>
            <a:pPr marL="0" indent="0">
              <a:buNone/>
            </a:pPr>
            <a:r>
              <a:rPr lang="ja-JP" altLang="en-US" dirty="0"/>
              <a:t>・来年配属される同じ部のトレーニに、２年間で得た「学びの大切さ」、「学ぶ時の観点」などを伝えていきたい。</a:t>
            </a:r>
            <a:endParaRPr lang="ja-JP" altLang="ja-JP" dirty="0"/>
          </a:p>
          <a:p>
            <a:pPr marL="0" indent="0" eaLnBrk="1" hangingPunct="1">
              <a:buFont typeface="Wingdings" pitchFamily="2" charset="2"/>
              <a:buNone/>
            </a:pP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20485" name="スライド番号プレースホルダー 20484"/>
          <p:cNvSpPr>
            <a:spLocks noGrp="1"/>
          </p:cNvSpPr>
          <p:nvPr>
            <p:ph type="sldNum" sz="quarter" idx="10"/>
          </p:nvPr>
        </p:nvSpPr>
        <p:spPr/>
        <p:txBody>
          <a:bodyPr/>
          <a:lstStyle/>
          <a:p>
            <a:pPr>
              <a:defRPr/>
            </a:pPr>
            <a:fld id="{2966688C-23BA-4095-B299-A273387EA306}" type="slidenum">
              <a:rPr lang="de-DE" altLang="ja-JP" smtClean="0"/>
              <a:pPr>
                <a:defRPr/>
              </a:pPr>
              <a:t>8</a:t>
            </a:fld>
            <a:endParaRPr lang="de-DE" altLang="ja-JP"/>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914</Words>
  <Application>Microsoft Office PowerPoint</Application>
  <PresentationFormat>画面に合わせる (4:3)</PresentationFormat>
  <Paragraphs>180</Paragraphs>
  <Slides>11</Slides>
  <Notes>11</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F_Tool_2_JA_R</vt:lpstr>
      <vt:lpstr>業務を通じ、新しいことを学ぶ</vt:lpstr>
      <vt:lpstr>発表概要</vt:lpstr>
      <vt:lpstr>担当業務</vt:lpstr>
      <vt:lpstr>業務を通じて１</vt:lpstr>
      <vt:lpstr>業務を通じて１</vt:lpstr>
      <vt:lpstr>業務を通じて２</vt:lpstr>
      <vt:lpstr>取得スキル</vt:lpstr>
      <vt:lpstr>まとめ</vt:lpstr>
      <vt:lpstr>今後の取り組み</vt:lpstr>
      <vt:lpstr>学びのサイクル</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2014-05-27T08:35:18Z</dcterms:modified>
</cp:coreProperties>
</file>